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168.xml"/>
  <Override ContentType="application/vnd.openxmlformats-officedocument.presentationml.notesSlide+xml" PartName="/ppt/notesSlides/notesSlide125.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206.xml"/>
  <Override ContentType="application/vnd.openxmlformats-officedocument.presentationml.notesSlide+xml" PartName="/ppt/notesSlides/notesSlide91.xml"/>
  <Override ContentType="application/vnd.openxmlformats-officedocument.presentationml.notesSlide+xml" PartName="/ppt/notesSlides/notesSlide133.xml"/>
  <Override ContentType="application/vnd.openxmlformats-officedocument.presentationml.notesSlide+xml" PartName="/ppt/notesSlides/notesSlide176.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16.xml"/>
  <Override ContentType="application/vnd.openxmlformats-officedocument.presentationml.notesSlide+xml" PartName="/ppt/notesSlides/notesSlide1.xml"/>
  <Override ContentType="application/vnd.openxmlformats-officedocument.presentationml.notesSlide+xml" PartName="/ppt/notesSlides/notesSlide196.xml"/>
  <Override ContentType="application/vnd.openxmlformats-officedocument.presentationml.notesSlide+xml" PartName="/ppt/notesSlides/notesSlide105.xml"/>
  <Override ContentType="application/vnd.openxmlformats-officedocument.presentationml.notesSlide+xml" PartName="/ppt/notesSlides/notesSlide148.xml"/>
  <Override ContentType="application/vnd.openxmlformats-officedocument.presentationml.notesSlide+xml" PartName="/ppt/notesSlides/notesSlide202.xml"/>
  <Override ContentType="application/vnd.openxmlformats-officedocument.presentationml.notesSlide+xml" PartName="/ppt/notesSlides/notesSlide39.xml"/>
  <Override ContentType="application/vnd.openxmlformats-officedocument.presentationml.notesSlide+xml" PartName="/ppt/notesSlides/notesSlide137.xml"/>
  <Override ContentType="application/vnd.openxmlformats-officedocument.presentationml.notesSlide+xml" PartName="/ppt/notesSlides/notesSlide87.xml"/>
  <Override ContentType="application/vnd.openxmlformats-officedocument.presentationml.notesSlide+xml" PartName="/ppt/notesSlides/notesSlide44.xml"/>
  <Override ContentType="application/vnd.openxmlformats-officedocument.presentationml.notesSlide+xml" PartName="/ppt/notesSlides/notesSlide141.xml"/>
  <Override ContentType="application/vnd.openxmlformats-officedocument.presentationml.notesSlide+xml" PartName="/ppt/notesSlides/notesSlide153.xml"/>
  <Override ContentType="application/vnd.openxmlformats-officedocument.presentationml.notesSlide+xml" PartName="/ppt/notesSlides/notesSlide110.xml"/>
  <Override ContentType="application/vnd.openxmlformats-officedocument.presentationml.notesSlide+xml" PartName="/ppt/notesSlides/notesSlide184.xml"/>
  <Override ContentType="application/vnd.openxmlformats-officedocument.presentationml.notesSlide+xml" PartName="/ppt/notesSlides/notesSlide75.xml"/>
  <Override ContentType="application/vnd.openxmlformats-officedocument.presentationml.notesSlide+xml" PartName="/ppt/notesSlides/notesSlide180.xml"/>
  <Override ContentType="application/vnd.openxmlformats-officedocument.presentationml.notesSlide+xml" PartName="/ppt/notesSlides/notesSlide172.xml"/>
  <Override ContentType="application/vnd.openxmlformats-officedocument.presentationml.notesSlide+xml" PartName="/ppt/notesSlides/notesSlide9.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210.xml"/>
  <Override ContentType="application/vnd.openxmlformats-officedocument.presentationml.notesSlide+xml" PartName="/ppt/notesSlides/notesSlide129.xml"/>
  <Override ContentType="application/vnd.openxmlformats-officedocument.presentationml.notesSlide+xml" PartName="/ppt/notesSlides/notesSlide60.xml"/>
  <Override ContentType="application/vnd.openxmlformats-officedocument.presentationml.notesSlide+xml" PartName="/ppt/notesSlides/notesSlide144.xml"/>
  <Override ContentType="application/vnd.openxmlformats-officedocument.presentationml.notesSlide+xml" PartName="/ppt/notesSlides/notesSlide48.xml"/>
  <Override ContentType="application/vnd.openxmlformats-officedocument.presentationml.notesSlide+xml" PartName="/ppt/notesSlides/notesSlide157.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52.xml"/>
  <Override ContentType="application/vnd.openxmlformats-officedocument.presentationml.notesSlide+xml" PartName="/ppt/notesSlides/notesSlide35.xml"/>
  <Override ContentType="application/vnd.openxmlformats-officedocument.presentationml.notesSlide+xml" PartName="/ppt/notesSlides/notesSlide161.xml"/>
  <Override ContentType="application/vnd.openxmlformats-officedocument.presentationml.notesSlide+xml" PartName="/ppt/notesSlides/notesSlide5.xml"/>
  <Override ContentType="application/vnd.openxmlformats-officedocument.presentationml.notesSlide+xml" PartName="/ppt/notesSlides/notesSlide187.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24.xml"/>
  <Override ContentType="application/vnd.openxmlformats-officedocument.presentationml.notesSlide+xml" PartName="/ppt/notesSlides/notesSlide213.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177.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134.xml"/>
  <Override ContentType="application/vnd.openxmlformats-officedocument.presentationml.notesSlide+xml" PartName="/ppt/notesSlides/notesSlide4.xml"/>
  <Override ContentType="application/vnd.openxmlformats-officedocument.presentationml.notesSlide+xml" PartName="/ppt/notesSlides/notesSlide203.xml"/>
  <Override ContentType="application/vnd.openxmlformats-officedocument.presentationml.notesSlide+xml" PartName="/ppt/notesSlides/notesSlide13.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152.xml"/>
  <Override ContentType="application/vnd.openxmlformats-officedocument.presentationml.notesSlide+xml" PartName="/ppt/notesSlides/notesSlide195.xml"/>
  <Override ContentType="application/vnd.openxmlformats-officedocument.presentationml.notesSlide+xml" PartName="/ppt/notesSlides/notesSlide183.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167.xml"/>
  <Override ContentType="application/vnd.openxmlformats-officedocument.presentationml.notesSlide+xml" PartName="/ppt/notesSlides/notesSlide140.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9.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28.xml"/>
  <Override ContentType="application/vnd.openxmlformats-officedocument.presentationml.notesSlide+xml" PartName="/ppt/notesSlides/notesSlide139.xml"/>
  <Override ContentType="application/vnd.openxmlformats-officedocument.presentationml.notesSlide+xml" PartName="/ppt/notesSlides/notesSlide55.xml"/>
  <Override ContentType="application/vnd.openxmlformats-officedocument.presentationml.notesSlide+xml" PartName="/ppt/notesSlides/notesSlide156.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199.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90.xml"/>
  <Override ContentType="application/vnd.openxmlformats-officedocument.presentationml.notesSlide+xml" PartName="/ppt/notesSlides/notesSlide8.xml"/>
  <Override ContentType="application/vnd.openxmlformats-officedocument.presentationml.notesSlide+xml" PartName="/ppt/notesSlides/notesSlide130.xml"/>
  <Override ContentType="application/vnd.openxmlformats-officedocument.presentationml.notesSlide+xml" PartName="/ppt/notesSlides/notesSlide38.xml"/>
  <Override ContentType="application/vnd.openxmlformats-officedocument.presentationml.notesSlide+xml" PartName="/ppt/notesSlides/notesSlide173.xml"/>
  <Override ContentType="application/vnd.openxmlformats-officedocument.presentationml.notesSlide+xml" PartName="/ppt/notesSlides/notesSlide128.xml"/>
  <Override ContentType="application/vnd.openxmlformats-officedocument.presentationml.notesSlide+xml" PartName="/ppt/notesSlides/notesSlide162.xml"/>
  <Override ContentType="application/vnd.openxmlformats-officedocument.presentationml.notesSlide+xml" PartName="/ppt/notesSlides/notesSlide49.xml"/>
  <Override ContentType="application/vnd.openxmlformats-officedocument.presentationml.notesSlide+xml" PartName="/ppt/notesSlides/notesSlide145.xml"/>
  <Override ContentType="application/vnd.openxmlformats-officedocument.presentationml.notesSlide+xml" PartName="/ppt/notesSlides/notesSlide207.xml"/>
  <Override ContentType="application/vnd.openxmlformats-officedocument.presentationml.notesSlide+xml" PartName="/ppt/notesSlides/notesSlide102.xml"/>
  <Override ContentType="application/vnd.openxmlformats-officedocument.presentationml.notesSlide+xml" PartName="/ppt/notesSlides/notesSlide8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88.xml"/>
  <Override ContentType="application/vnd.openxmlformats-officedocument.presentationml.notesSlide+xml" PartName="/ppt/notesSlides/notesSlide3.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86.xml"/>
  <Override ContentType="application/vnd.openxmlformats-officedocument.presentationml.notesSlide+xml" PartName="/ppt/notesSlides/notesSlide143.xml"/>
  <Override ContentType="application/vnd.openxmlformats-officedocument.presentationml.notesSlide+xml" PartName="/ppt/notesSlides/notesSlide151.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94.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166.xml"/>
  <Override ContentType="application/vnd.openxmlformats-officedocument.presentationml.notesSlide+xml" PartName="/ppt/notesSlides/notesSlide182.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78.xml"/>
  <Override ContentType="application/vnd.openxmlformats-officedocument.presentationml.notesSlide+xml" PartName="/ppt/notesSlides/notesSlide26.xml"/>
  <Override ContentType="application/vnd.openxmlformats-officedocument.presentationml.notesSlide+xml" PartName="/ppt/notesSlides/notesSlide135.xml"/>
  <Override ContentType="application/vnd.openxmlformats-officedocument.presentationml.notesSlide+xml" PartName="/ppt/notesSlides/notesSlide93.xml"/>
  <Override ContentType="application/vnd.openxmlformats-officedocument.presentationml.notesSlide+xml" PartName="/ppt/notesSlides/notesSlide204.xml"/>
  <Override ContentType="application/vnd.openxmlformats-officedocument.presentationml.notesSlide+xml" PartName="/ppt/notesSlides/notesSlide57.xml"/>
  <Override ContentType="application/vnd.openxmlformats-officedocument.presentationml.notesSlide+xml" PartName="/ppt/notesSlides/notesSlide123.xml"/>
  <Override ContentType="application/vnd.openxmlformats-officedocument.presentationml.notesSlide+xml" PartName="/ppt/notesSlides/notesSlide171.xml"/>
  <Override ContentType="application/vnd.openxmlformats-officedocument.presentationml.notesSlide+xml" PartName="/ppt/notesSlides/notesSlide14.xml"/>
  <Override ContentType="application/vnd.openxmlformats-officedocument.presentationml.notesSlide+xml" PartName="/ppt/notesSlides/notesSlide37.xml"/>
  <Override ContentType="application/vnd.openxmlformats-officedocument.presentationml.notesSlide+xml" PartName="/ppt/notesSlides/notesSlide138.xml"/>
  <Override ContentType="application/vnd.openxmlformats-officedocument.presentationml.notesSlide+xml" PartName="/ppt/notesSlides/notesSlide163.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98.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155.xml"/>
  <Override ContentType="application/vnd.openxmlformats-officedocument.presentationml.notesSlide+xml" PartName="/ppt/notesSlides/notesSlide189.xml"/>
  <Override ContentType="application/vnd.openxmlformats-officedocument.presentationml.notesSlide+xml" PartName="/ppt/notesSlides/notesSlide46.xml"/>
  <Override ContentType="application/vnd.openxmlformats-officedocument.presentationml.notesSlide+xml" PartName="/ppt/notesSlides/notesSlide89.xml"/>
  <Override ContentType="application/vnd.openxmlformats-officedocument.presentationml.notesSlide+xml" PartName="/ppt/notesSlides/notesSlide146.xml"/>
  <Override ContentType="application/vnd.openxmlformats-officedocument.presentationml.notesSlide+xml" PartName="/ppt/notesSlides/notesSlide11.xml"/>
  <Override ContentType="application/vnd.openxmlformats-officedocument.presentationml.notesSlide+xml" PartName="/ppt/notesSlides/notesSlide120.xml"/>
  <Override ContentType="application/vnd.openxmlformats-officedocument.presentationml.notesSlide+xml" PartName="/ppt/notesSlides/notesSlide201.xml"/>
  <Override ContentType="application/vnd.openxmlformats-officedocument.presentationml.notesSlide+xml" PartName="/ppt/notesSlides/notesSlide18.xml"/>
  <Override ContentType="application/vnd.openxmlformats-officedocument.presentationml.notesSlide+xml" PartName="/ppt/notesSlides/notesSlide131.xml"/>
  <Override ContentType="application/vnd.openxmlformats-officedocument.presentationml.notesSlide+xml" PartName="/ppt/notesSlides/notesSlide127.xml"/>
  <Override ContentType="application/vnd.openxmlformats-officedocument.presentationml.notesSlide+xml" PartName="/ppt/notesSlides/notesSlide191.xml"/>
  <Override ContentType="application/vnd.openxmlformats-officedocument.presentationml.notesSlide+xml" PartName="/ppt/notesSlides/notesSlide20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65.xml"/>
  <Override ContentType="application/vnd.openxmlformats-officedocument.presentationml.notesSlide+xml" PartName="/ppt/notesSlides/notesSlide174.xml"/>
  <Override ContentType="application/vnd.openxmlformats-officedocument.presentationml.notesSlide+xml" PartName="/ppt/notesSlides/notesSlide212.xml"/>
  <Override ContentType="application/vnd.openxmlformats-officedocument.presentationml.notesSlide+xml" PartName="/ppt/notesSlides/notesSlide92.xml"/>
  <Override ContentType="application/vnd.openxmlformats-officedocument.presentationml.notesSlide+xml" PartName="/ppt/notesSlides/notesSlide193.xml"/>
  <Override ContentType="application/vnd.openxmlformats-officedocument.presentationml.notesSlide+xml" PartName="/ppt/notesSlides/notesSlide150.xml"/>
  <Override ContentType="application/vnd.openxmlformats-officedocument.presentationml.notesSlide+xml" PartName="/ppt/notesSlides/notesSlide142.xml"/>
  <Override ContentType="application/vnd.openxmlformats-officedocument.presentationml.notesSlide+xml" PartName="/ppt/notesSlides/notesSlide116.xml"/>
  <Override ContentType="application/vnd.openxmlformats-officedocument.presentationml.notesSlide+xml" PartName="/ppt/notesSlides/notesSlide15.xml"/>
  <Override ContentType="application/vnd.openxmlformats-officedocument.presentationml.notesSlide+xml" PartName="/ppt/notesSlides/notesSlide159.xml"/>
  <Override ContentType="application/vnd.openxmlformats-officedocument.presentationml.notesSlide+xml" PartName="/ppt/notesSlides/notesSlide185.xml"/>
  <Override ContentType="application/vnd.openxmlformats-officedocument.presentationml.notesSlide+xml" PartName="/ppt/notesSlides/notesSlide126.xml"/>
  <Override ContentType="application/vnd.openxmlformats-officedocument.presentationml.notesSlide+xml" PartName="/ppt/notesSlides/notesSlide68.xml"/>
  <Override ContentType="application/vnd.openxmlformats-officedocument.presentationml.notesSlide+xml" PartName="/ppt/notesSlides/notesSlide169.xml"/>
  <Override ContentType="application/vnd.openxmlformats-officedocument.presentationml.notesSlide+xml" PartName="/ppt/notesSlides/notesSlide205.xml"/>
  <Override ContentType="application/vnd.openxmlformats-officedocument.presentationml.notesSlide+xml" PartName="/ppt/notesSlides/notesSlide108.xml"/>
  <Override ContentType="application/vnd.openxmlformats-officedocument.presentationml.notesSlide+xml" PartName="/ppt/notesSlides/notesSlide25.xml"/>
  <Override ContentType="application/vnd.openxmlformats-officedocument.presentationml.notesSlide+xml" PartName="/ppt/notesSlides/notesSlide160.xml"/>
  <Override ContentType="application/vnd.openxmlformats-officedocument.presentationml.notesSlide+xml" PartName="/ppt/notesSlides/notesSlide43.xml"/>
  <Override ContentType="application/vnd.openxmlformats-officedocument.presentationml.notesSlide+xml" PartName="/ppt/notesSlides/notesSlide86.xml"/>
  <Override ContentType="application/vnd.openxmlformats-officedocument.presentationml.notesSlide+xml" PartName="/ppt/notesSlides/notesSlide179.xml"/>
  <Override ContentType="application/vnd.openxmlformats-officedocument.presentationml.notesSlide+xml" PartName="/ppt/notesSlides/notesSlide165.xml"/>
  <Override ContentType="application/vnd.openxmlformats-officedocument.presentationml.notesSlide+xml" PartName="/ppt/notesSlides/notesSlide122.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74.xml"/>
  <Override ContentType="application/vnd.openxmlformats-officedocument.presentationml.notesSlide+xml" PartName="/ppt/notesSlides/notesSlide170.xml"/>
  <Override ContentType="application/vnd.openxmlformats-officedocument.presentationml.notesSlide+xml" PartName="/ppt/notesSlides/notesSlide197.xml"/>
  <Override ContentType="application/vnd.openxmlformats-officedocument.presentationml.notesSlide+xml" PartName="/ppt/notesSlides/notesSlide58.xml"/>
  <Override ContentType="application/vnd.openxmlformats-officedocument.presentationml.notesSlide+xml" PartName="/ppt/notesSlides/notesSlide154.xml"/>
  <Override ContentType="application/vnd.openxmlformats-officedocument.presentationml.notesSlide+xml" PartName="/ppt/notesSlides/notesSlide136.xml"/>
  <Override ContentType="application/vnd.openxmlformats-officedocument.presentationml.notesSlide+xml" PartName="/ppt/notesSlides/notesSlide2.xml"/>
  <Override ContentType="application/vnd.openxmlformats-officedocument.presentationml.notesSlide+xml" PartName="/ppt/notesSlides/notesSlide70.xml"/>
  <Override ContentType="application/vnd.openxmlformats-officedocument.presentationml.notesSlide+xml" PartName="/ppt/notesSlides/notesSlide111.xml"/>
  <Override ContentType="application/vnd.openxmlformats-officedocument.presentationml.notesSlide+xml" PartName="/ppt/notesSlides/notesSlide200.xml"/>
  <Override ContentType="application/vnd.openxmlformats-officedocument.presentationml.notesSlide+xml" PartName="/ppt/notesSlides/notesSlide181.xml"/>
  <Override ContentType="application/vnd.openxmlformats-officedocument.presentationml.notesSlide+xml" PartName="/ppt/notesSlides/notesSlide47.xml"/>
  <Override ContentType="application/vnd.openxmlformats-officedocument.presentationml.notesSlide+xml" PartName="/ppt/notesSlides/notesSlide209.xml"/>
  <Override ContentType="application/vnd.openxmlformats-officedocument.presentationml.notesSlide+xml" PartName="/ppt/notesSlides/notesSlide104.xml"/>
  <Override ContentType="application/vnd.openxmlformats-officedocument.presentationml.notesSlide+xml" PartName="/ppt/notesSlides/notesSlide147.xml"/>
  <Override ContentType="application/vnd.openxmlformats-officedocument.presentationml.notesSlide+xml" PartName="/ppt/notesSlides/notesSlide21.xml"/>
  <Override ContentType="application/vnd.openxmlformats-officedocument.presentationml.notesSlide+xml" PartName="/ppt/notesSlides/notesSlide164.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xml"/>
  <Override ContentType="application/vnd.openxmlformats-officedocument.presentationml.notesSlide+xml" PartName="/ppt/notesSlides/notesSlide211.xml"/>
  <Override ContentType="application/vnd.openxmlformats-officedocument.presentationml.notesSlide+xml" PartName="/ppt/notesSlides/notesSlide79.xml"/>
  <Override ContentType="application/vnd.openxmlformats-officedocument.presentationml.notesSlide+xml" PartName="/ppt/notesSlides/notesSlide132.xml"/>
  <Override ContentType="application/vnd.openxmlformats-officedocument.presentationml.notesSlide+xml" PartName="/ppt/notesSlides/notesSlide36.xml"/>
  <Override ContentType="application/vnd.openxmlformats-officedocument.presentationml.notesSlide+xml" PartName="/ppt/notesSlides/notesSlide96.xml"/>
  <Override ContentType="application/vnd.openxmlformats-officedocument.presentationml.notesSlide+xml" PartName="/ppt/notesSlides/notesSlide192.xml"/>
  <Override ContentType="application/vnd.openxmlformats-officedocument.presentationml.notesSlide+xml" PartName="/ppt/notesSlides/notesSlide19.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158.xml"/>
  <Override ContentType="application/vnd.openxmlformats-officedocument.presentationml.notesSlide+xml" PartName="/ppt/notesSlides/notesSlide175.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1.xml"/>
  <Override ContentType="application/vnd.openxmlformats-officedocument.presentationml.slide+xml" PartName="/ppt/slides/slide164.xml"/>
  <Override ContentType="application/vnd.openxmlformats-officedocument.presentationml.slide+xml" PartName="/ppt/slides/slide43.xml"/>
  <Override ContentType="application/vnd.openxmlformats-officedocument.presentationml.slide+xml" PartName="/ppt/slides/slide199.xml"/>
  <Override ContentType="application/vnd.openxmlformats-officedocument.presentationml.slide+xml" PartName="/ppt/slides/slide210.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202.xml"/>
  <Override ContentType="application/vnd.openxmlformats-officedocument.presentationml.slide+xml" PartName="/ppt/slides/slide105.xml"/>
  <Override ContentType="application/vnd.openxmlformats-officedocument.presentationml.slide+xml" PartName="/ppt/slides/slide148.xml"/>
  <Override ContentType="application/vnd.openxmlformats-officedocument.presentationml.slide+xml" PartName="/ppt/slides/slide172.xml"/>
  <Override ContentType="application/vnd.openxmlformats-officedocument.presentationml.slide+xml" PartName="/ppt/slides/slide19.xml"/>
  <Override ContentType="application/vnd.openxmlformats-officedocument.presentationml.slide+xml" PartName="/ppt/slides/slide5.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94.xml"/>
  <Override ContentType="application/vnd.openxmlformats-officedocument.presentationml.slide+xml" PartName="/ppt/slides/slide156.xml"/>
  <Override ContentType="application/vnd.openxmlformats-officedocument.presentationml.slide+xml" PartName="/ppt/slides/slide71.xml"/>
  <Override ContentType="application/vnd.openxmlformats-officedocument.presentationml.slide+xml" PartName="/ppt/slides/slide179.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36.xml"/>
  <Override ContentType="application/vnd.openxmlformats-officedocument.presentationml.slide+xml" PartName="/ppt/slides/slide184.xml"/>
  <Override ContentType="application/vnd.openxmlformats-officedocument.presentationml.slide+xml" PartName="/ppt/slides/slide141.xml"/>
  <Override ContentType="application/vnd.openxmlformats-officedocument.presentationml.slide+xml" PartName="/ppt/slides/slide82.xml"/>
  <Override ContentType="application/vnd.openxmlformats-officedocument.presentationml.slide+xml" PartName="/ppt/slides/slide9.xml"/>
  <Override ContentType="application/vnd.openxmlformats-officedocument.presentationml.slide+xml" PartName="/ppt/slides/slide16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187.xml"/>
  <Override ContentType="application/vnd.openxmlformats-officedocument.presentationml.slide+xml" PartName="/ppt/slides/slide98.xml"/>
  <Override ContentType="application/vnd.openxmlformats-officedocument.presentationml.slide+xml" PartName="/ppt/slides/slide152.xml"/>
  <Override ContentType="application/vnd.openxmlformats-officedocument.presentationml.slide+xml" PartName="/ppt/slides/slide125.xml"/>
  <Override ContentType="application/vnd.openxmlformats-officedocument.presentationml.slide+xml" PartName="/ppt/slides/slide20.xml"/>
  <Override ContentType="application/vnd.openxmlformats-officedocument.presentationml.slide+xml" PartName="/ppt/slides/slide16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206.xml"/>
  <Override ContentType="application/vnd.openxmlformats-officedocument.presentationml.slide+xml" PartName="/ppt/slides/slide55.xml"/>
  <Override ContentType="application/vnd.openxmlformats-officedocument.presentationml.slide+xml" PartName="/ppt/slides/slide195.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129.xml"/>
  <Override ContentType="application/vnd.openxmlformats-officedocument.presentationml.slide+xml" PartName="/ppt/slides/slide63.xml"/>
  <Override ContentType="application/vnd.openxmlformats-officedocument.presentationml.slide+xml" PartName="/ppt/slides/slide159.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144.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176.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180.xml"/>
  <Override ContentType="application/vnd.openxmlformats-officedocument.presentationml.slide+xml" PartName="/ppt/slides/slide18.xml"/>
  <Override ContentType="application/vnd.openxmlformats-officedocument.presentationml.slide+xml" PartName="/ppt/slides/slide201.xml"/>
  <Override ContentType="application/vnd.openxmlformats-officedocument.presentationml.slide+xml" PartName="/ppt/slides/slide52.xml"/>
  <Override ContentType="application/vnd.openxmlformats-officedocument.presentationml.slide+xml" PartName="/ppt/slides/slide95.xml"/>
  <Override ContentType="application/vnd.openxmlformats-officedocument.presentationml.slide+xml" PartName="/ppt/slides/slide181.xml"/>
  <Override ContentType="application/vnd.openxmlformats-officedocument.presentationml.slide+xml" PartName="/ppt/slides/slide157.xml"/>
  <Override ContentType="application/vnd.openxmlformats-officedocument.presentationml.slide+xml" PartName="/ppt/slides/slide211.xml"/>
  <Override ContentType="application/vnd.openxmlformats-officedocument.presentationml.slide+xml" PartName="/ppt/slides/slide77.xml"/>
  <Override ContentType="application/vnd.openxmlformats-officedocument.presentationml.slide+xml" PartName="/ppt/slides/slide165.xml"/>
  <Override ContentType="application/vnd.openxmlformats-officedocument.presentationml.slide+xml" PartName="/ppt/slides/slide34.xml"/>
  <Override ContentType="application/vnd.openxmlformats-officedocument.presentationml.slide+xml" PartName="/ppt/slides/slide122.xml"/>
  <Override ContentType="application/vnd.openxmlformats-officedocument.presentationml.slide+xml" PartName="/ppt/slides/slide147.xml"/>
  <Override ContentType="application/vnd.openxmlformats-officedocument.presentationml.slide+xml" PartName="/ppt/slides/slide191.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137.xml"/>
  <Override ContentType="application/vnd.openxmlformats-officedocument.presentationml.slide+xml" PartName="/ppt/slides/slide110.xml"/>
  <Override ContentType="application/vnd.openxmlformats-officedocument.presentationml.slide+xml" PartName="/ppt/slides/slide153.xml"/>
  <Override ContentType="application/vnd.openxmlformats-officedocument.presentationml.slide+xml" PartName="/ppt/slides/slide67.xml"/>
  <Override ContentType="application/vnd.openxmlformats-officedocument.presentationml.slide+xml" PartName="/ppt/slides/slide196.xml"/>
  <Override ContentType="application/vnd.openxmlformats-officedocument.presentationml.slide+xml" PartName="/ppt/slides/slide171.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169.xml"/>
  <Override ContentType="application/vnd.openxmlformats-officedocument.presentationml.slide+xml" PartName="/ppt/slides/slide30.xml"/>
  <Override ContentType="application/vnd.openxmlformats-officedocument.presentationml.slide+xml" PartName="/ppt/slides/slide126.xml"/>
  <Override ContentType="application/vnd.openxmlformats-officedocument.presentationml.slide+xml" PartName="/ppt/slides/slide186.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205.xml"/>
  <Override ContentType="application/vnd.openxmlformats-officedocument.presentationml.slide+xml" PartName="/ppt/slides/slide160.xml"/>
  <Override ContentType="application/vnd.openxmlformats-officedocument.presentationml.slide+xml" PartName="/ppt/slides/slide100.xml"/>
  <Override ContentType="application/vnd.openxmlformats-officedocument.presentationml.slide+xml" PartName="/ppt/slides/slide90.xml"/>
  <Override ContentType="application/vnd.openxmlformats-officedocument.presentationml.slide+xml" PartName="/ppt/slides/slide143.xml"/>
  <Override ContentType="application/vnd.openxmlformats-officedocument.presentationml.slide+xml" PartName="/ppt/slides/slide132.xml"/>
  <Override ContentType="application/vnd.openxmlformats-officedocument.presentationml.slide+xml" PartName="/ppt/slides/slide62.xml"/>
  <Override ContentType="application/vnd.openxmlformats-officedocument.presentationml.slide+xml" PartName="/ppt/slides/slide175.xml"/>
  <Override ContentType="application/vnd.openxmlformats-officedocument.presentationml.slide+xml" PartName="/ppt/slides/slide1.xml"/>
  <Override ContentType="application/vnd.openxmlformats-officedocument.presentationml.slide+xml" PartName="/ppt/slides/slide192.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209.xml"/>
  <Override ContentType="application/vnd.openxmlformats-officedocument.presentationml.slide+xml" PartName="/ppt/slides/slide200.xml"/>
  <Override ContentType="application/vnd.openxmlformats-officedocument.presentationml.slide+xml" PartName="/ppt/slides/slide88.xml"/>
  <Override ContentType="application/vnd.openxmlformats-officedocument.presentationml.slide+xml" PartName="/ppt/slides/slide158.xml"/>
  <Override ContentType="application/vnd.openxmlformats-officedocument.presentationml.slide+xml" PartName="/ppt/slides/slide115.xml"/>
  <Override ContentType="application/vnd.openxmlformats-officedocument.presentationml.slide+xml" PartName="/ppt/slides/slide3.xml"/>
  <Override ContentType="application/vnd.openxmlformats-officedocument.presentationml.slide+xml" PartName="/ppt/slides/slide182.xml"/>
  <Override ContentType="application/vnd.openxmlformats-officedocument.presentationml.slide+xml" PartName="/ppt/slides/slide17.xml"/>
  <Override ContentType="application/vnd.openxmlformats-officedocument.presentationml.slide+xml" PartName="/ppt/slides/slide138.xml"/>
  <Override ContentType="application/vnd.openxmlformats-officedocument.presentationml.slide+xml" PartName="/ppt/slides/slide25.xml"/>
  <Override ContentType="application/vnd.openxmlformats-officedocument.presentationml.slide+xml" PartName="/ppt/slides/slide174.xml"/>
  <Override ContentType="application/vnd.openxmlformats-officedocument.presentationml.slide+xml" PartName="/ppt/slides/slide190.xml"/>
  <Override ContentType="application/vnd.openxmlformats-officedocument.presentationml.slide+xml" PartName="/ppt/slides/slide33.xml"/>
  <Override ContentType="application/vnd.openxmlformats-officedocument.presentationml.slide+xml" PartName="/ppt/slides/slide68.xml"/>
  <Override ContentType="application/vnd.openxmlformats-officedocument.presentationml.slide+xml" PartName="/ppt/slides/slide170.xml"/>
  <Override ContentType="application/vnd.openxmlformats-officedocument.presentationml.slide+xml" PartName="/ppt/slides/slide20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123.xml"/>
  <Override ContentType="application/vnd.openxmlformats-officedocument.presentationml.slide+xml" PartName="/ppt/slides/slide166.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4.xml"/>
  <Override ContentType="application/vnd.openxmlformats-officedocument.presentationml.slide+xml" PartName="/ppt/slides/slide197.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185.xml"/>
  <Override ContentType="application/vnd.openxmlformats-officedocument.presentationml.slide+xml" PartName="/ppt/slides/slide65.xml"/>
  <Override ContentType="application/vnd.openxmlformats-officedocument.presentationml.slide+xml" PartName="/ppt/slides/slide118.xml"/>
  <Override ContentType="application/vnd.openxmlformats-officedocument.presentationml.slide+xml" PartName="/ppt/slides/slide142.xml"/>
  <Override ContentType="application/vnd.openxmlformats-officedocument.presentationml.slide+xml" PartName="/ppt/slides/slide72.xml"/>
  <Override ContentType="application/vnd.openxmlformats-officedocument.presentationml.slide+xml" PartName="/ppt/slides/slide135.xml"/>
  <Override ContentType="application/vnd.openxmlformats-officedocument.presentationml.slide+xml" PartName="/ppt/slides/slide178.xml"/>
  <Override ContentType="application/vnd.openxmlformats-officedocument.presentationml.slide+xml" PartName="/ppt/slides/slide29.xml"/>
  <Override ContentType="application/vnd.openxmlformats-officedocument.presentationml.slide+xml" PartName="/ppt/slides/slide212.xml"/>
  <Override ContentType="application/vnd.openxmlformats-officedocument.presentationml.slide+xml" PartName="/ppt/slides/slide76.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114.xml"/>
  <Override ContentType="application/vnd.openxmlformats-officedocument.presentationml.slide+xml" PartName="/ppt/slides/slide163.xml"/>
  <Override ContentType="application/vnd.openxmlformats-officedocument.presentationml.slide+xml" PartName="/ppt/slides/slide127.xml"/>
  <Override ContentType="application/vnd.openxmlformats-officedocument.presentationml.slide+xml" PartName="/ppt/slides/slide146.xml"/>
  <Override ContentType="application/vnd.openxmlformats-officedocument.presentationml.slide+xml" PartName="/ppt/slides/slide150.xml"/>
  <Override ContentType="application/vnd.openxmlformats-officedocument.presentationml.slide+xml" PartName="/ppt/slides/slide189.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57.xml"/>
  <Override ContentType="application/vnd.openxmlformats-officedocument.presentationml.slide+xml" PartName="/ppt/slides/slide44.xml"/>
  <Override ContentType="application/vnd.openxmlformats-officedocument.presentationml.slide+xml" PartName="/ppt/slides/slide193.xml"/>
  <Override ContentType="application/vnd.openxmlformats-officedocument.presentationml.slide+xml" PartName="/ppt/slides/slide208.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39.xml"/>
  <Override ContentType="application/vnd.openxmlformats-officedocument.presentationml.slide+xml" PartName="/ppt/slides/slide60.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198.xml"/>
  <Override ContentType="application/vnd.openxmlformats-officedocument.presentationml.slide+xml" PartName="/ppt/slides/slide15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130.xml"/>
  <Override ContentType="application/vnd.openxmlformats-officedocument.presentationml.slide+xml" PartName="/ppt/slides/slide173.xml"/>
  <Override ContentType="application/vnd.openxmlformats-officedocument.presentationml.slide+xml" PartName="/ppt/slides/slide16.xml"/>
  <Override ContentType="application/vnd.openxmlformats-officedocument.presentationml.slide+xml" PartName="/ppt/slides/slide97.xml"/>
  <Override ContentType="application/vnd.openxmlformats-officedocument.presentationml.slide+xml" PartName="/ppt/slides/slide140.xml"/>
  <Override ContentType="application/vnd.openxmlformats-officedocument.presentationml.slide+xml" PartName="/ppt/slides/slide11.xml"/>
  <Override ContentType="application/vnd.openxmlformats-officedocument.presentationml.slide+xml" PartName="/ppt/slides/slide183.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149.xml"/>
  <Override ContentType="application/vnd.openxmlformats-officedocument.presentationml.slide+xml" PartName="/ppt/slides/slide203.xml"/>
  <Override ContentType="application/vnd.openxmlformats-officedocument.presentationml.slide+xml" PartName="/ppt/slides/slide124.xml"/>
  <Override ContentType="application/vnd.openxmlformats-officedocument.presentationml.slide+xml" PartName="/ppt/slides/slide106.xml"/>
  <Override ContentType="application/vnd.openxmlformats-officedocument.presentationml.slide+xml" PartName="/ppt/slides/slide167.xml"/>
  <Override ContentType="application/vnd.openxmlformats-officedocument.presentationml.slide+xml" PartName="/ppt/slides/slide70.xml"/>
  <Override ContentType="application/vnd.openxmlformats-officedocument.presentationml.slide+xml" PartName="/ppt/slides/slide194.xml"/>
  <Override ContentType="application/vnd.openxmlformats-officedocument.presentationml.slide+xml" PartName="/ppt/slides/slide151.xml"/>
  <Override ContentType="application/vnd.openxmlformats-officedocument.presentationml.slide+xml" PartName="/ppt/slides/slide177.xml"/>
  <Override ContentType="application/vnd.openxmlformats-officedocument.presentationml.slide+xml" PartName="/ppt/slides/slide134.xml"/>
  <Override ContentType="application/vnd.openxmlformats-officedocument.presentationml.slide+xml" PartName="/ppt/slides/slide207.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45.xml"/>
  <Override ContentType="application/vnd.openxmlformats-officedocument.presentationml.slide+xml" PartName="/ppt/slides/slide188.xml"/>
  <Override ContentType="application/vnd.openxmlformats-officedocument.presentationml.slide+xml" PartName="/ppt/slides/slide162.xml"/>
  <Override ContentType="application/vnd.openxmlformats-officedocument.presentationml.slide+xml" PartName="/ppt/slides/slide32.xml"/>
  <Override ContentType="application/vnd.openxmlformats-officedocument.presentationml.slide+xml" PartName="/ppt/slides/slide75.xml"/>
  <Override ContentType="application/vnd.openxmlformats-officedocument.presentationml.slide+xml" PartName="/ppt/slides/slide213.xml"/>
  <Override ContentType="application/vnd.openxmlformats-officedocument.presentationml.slide+xml" PartName="/ppt/slides/slide58.xml"/>
  <Override ContentType="application/vnd.openxmlformats-officedocument.presentationml.slide+xml" PartName="/ppt/slides/slide15.xml"/>
  <Override ContentType="application/vnd.openxmlformats-officedocument.presentationml.slide+xml" PartName="/ppt/slides/slide12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 id="361" r:id="rId113"/>
    <p:sldId id="362" r:id="rId114"/>
    <p:sldId id="363" r:id="rId115"/>
    <p:sldId id="364" r:id="rId116"/>
    <p:sldId id="365" r:id="rId117"/>
    <p:sldId id="366" r:id="rId118"/>
    <p:sldId id="367" r:id="rId119"/>
    <p:sldId id="368" r:id="rId120"/>
    <p:sldId id="369" r:id="rId121"/>
    <p:sldId id="370" r:id="rId122"/>
    <p:sldId id="371" r:id="rId123"/>
    <p:sldId id="372" r:id="rId124"/>
    <p:sldId id="373" r:id="rId125"/>
    <p:sldId id="374" r:id="rId126"/>
    <p:sldId id="375" r:id="rId127"/>
    <p:sldId id="376" r:id="rId128"/>
    <p:sldId id="377" r:id="rId129"/>
    <p:sldId id="378" r:id="rId130"/>
    <p:sldId id="379" r:id="rId131"/>
    <p:sldId id="380" r:id="rId132"/>
    <p:sldId id="381" r:id="rId133"/>
    <p:sldId id="382" r:id="rId134"/>
    <p:sldId id="383" r:id="rId135"/>
    <p:sldId id="384" r:id="rId136"/>
    <p:sldId id="385" r:id="rId137"/>
    <p:sldId id="386" r:id="rId138"/>
    <p:sldId id="387" r:id="rId139"/>
    <p:sldId id="388" r:id="rId140"/>
    <p:sldId id="389" r:id="rId141"/>
    <p:sldId id="390" r:id="rId142"/>
    <p:sldId id="391" r:id="rId143"/>
    <p:sldId id="392" r:id="rId144"/>
    <p:sldId id="393" r:id="rId145"/>
    <p:sldId id="394" r:id="rId146"/>
    <p:sldId id="395" r:id="rId147"/>
    <p:sldId id="396" r:id="rId148"/>
    <p:sldId id="397" r:id="rId149"/>
    <p:sldId id="398" r:id="rId150"/>
    <p:sldId id="399" r:id="rId151"/>
    <p:sldId id="400" r:id="rId152"/>
    <p:sldId id="401" r:id="rId153"/>
    <p:sldId id="402" r:id="rId154"/>
    <p:sldId id="403" r:id="rId155"/>
    <p:sldId id="404" r:id="rId156"/>
    <p:sldId id="405" r:id="rId157"/>
    <p:sldId id="406" r:id="rId158"/>
    <p:sldId id="407" r:id="rId159"/>
    <p:sldId id="408" r:id="rId160"/>
    <p:sldId id="409" r:id="rId161"/>
    <p:sldId id="410" r:id="rId162"/>
    <p:sldId id="411" r:id="rId163"/>
    <p:sldId id="412" r:id="rId164"/>
    <p:sldId id="413" r:id="rId165"/>
    <p:sldId id="414" r:id="rId166"/>
    <p:sldId id="415" r:id="rId167"/>
    <p:sldId id="416" r:id="rId168"/>
    <p:sldId id="417" r:id="rId169"/>
    <p:sldId id="418" r:id="rId170"/>
    <p:sldId id="419" r:id="rId171"/>
    <p:sldId id="420" r:id="rId172"/>
    <p:sldId id="421" r:id="rId173"/>
    <p:sldId id="422" r:id="rId174"/>
    <p:sldId id="423" r:id="rId175"/>
    <p:sldId id="424" r:id="rId176"/>
    <p:sldId id="425" r:id="rId177"/>
    <p:sldId id="426" r:id="rId178"/>
    <p:sldId id="427" r:id="rId179"/>
    <p:sldId id="428" r:id="rId180"/>
    <p:sldId id="429" r:id="rId181"/>
    <p:sldId id="430" r:id="rId182"/>
    <p:sldId id="431" r:id="rId183"/>
    <p:sldId id="432" r:id="rId184"/>
    <p:sldId id="433" r:id="rId185"/>
    <p:sldId id="434" r:id="rId186"/>
    <p:sldId id="435" r:id="rId187"/>
    <p:sldId id="436" r:id="rId188"/>
    <p:sldId id="437" r:id="rId189"/>
    <p:sldId id="438" r:id="rId190"/>
    <p:sldId id="439" r:id="rId191"/>
    <p:sldId id="440" r:id="rId192"/>
    <p:sldId id="441" r:id="rId193"/>
    <p:sldId id="442" r:id="rId194"/>
    <p:sldId id="443" r:id="rId195"/>
    <p:sldId id="444" r:id="rId196"/>
    <p:sldId id="445" r:id="rId197"/>
    <p:sldId id="446" r:id="rId198"/>
    <p:sldId id="447" r:id="rId199"/>
    <p:sldId id="448" r:id="rId200"/>
    <p:sldId id="449" r:id="rId201"/>
    <p:sldId id="450" r:id="rId202"/>
    <p:sldId id="451" r:id="rId203"/>
    <p:sldId id="452" r:id="rId204"/>
    <p:sldId id="453" r:id="rId205"/>
    <p:sldId id="454" r:id="rId206"/>
    <p:sldId id="455" r:id="rId207"/>
    <p:sldId id="456" r:id="rId208"/>
    <p:sldId id="457" r:id="rId209"/>
    <p:sldId id="458" r:id="rId210"/>
    <p:sldId id="459" r:id="rId211"/>
    <p:sldId id="460" r:id="rId212"/>
    <p:sldId id="461" r:id="rId213"/>
    <p:sldId id="462" r:id="rId214"/>
    <p:sldId id="463" r:id="rId215"/>
    <p:sldId id="464" r:id="rId216"/>
    <p:sldId id="465" r:id="rId217"/>
    <p:sldId id="466" r:id="rId218"/>
    <p:sldId id="467" r:id="rId219"/>
    <p:sldId id="468" r:id="rId220"/>
  </p:sldIdLst>
  <p:sldSz cy="6858000" cx="9906000"/>
  <p:notesSz cx="7102475" cy="10233025"/>
  <p:embeddedFontLst>
    <p:embeddedFont>
      <p:font typeface="Tahoma"/>
      <p:regular r:id="rId221"/>
      <p:bold r:id="rId2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955">
          <p15:clr>
            <a:srgbClr val="A4A3A4"/>
          </p15:clr>
        </p15:guide>
        <p15:guide id="2" pos="3120">
          <p15:clr>
            <a:srgbClr val="A4A3A4"/>
          </p15:clr>
        </p15:guide>
        <p15:guide id="3" pos="821">
          <p15:clr>
            <a:srgbClr val="747775"/>
          </p15:clr>
        </p15:guide>
      </p15:sldGuideLst>
    </p:ext>
    <p:ext uri="GoogleSlidesCustomDataVersion2">
      <go:slidesCustomData xmlns:go="http://customooxmlschemas.google.com/" r:id="rId223" roundtripDataSignature="AMtx7mhfWMX4MeuEB+p8NqbCFhZZMWnLX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482861C-36CA-42EB-B6D0-8DDA0D068FD9}">
  <a:tblStyle styleId="{5482861C-36CA-42EB-B6D0-8DDA0D068FD9}"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95F2F953-0520-40EB-800D-10ADAA6F2BA1}"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8194AEC5-5224-4143-9605-7C0787FFD7B1}" styleName="Table_2">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3F9FA"/>
          </a:solidFill>
        </a:fill>
      </a:tcStyle>
    </a:wholeTbl>
    <a:band1H>
      <a:tcTxStyle b="off" i="off"/>
      <a:tcStyle>
        <a:fill>
          <a:solidFill>
            <a:srgbClr val="E7F3F4"/>
          </a:solidFill>
        </a:fill>
      </a:tcStyle>
    </a:band1H>
    <a:band2H>
      <a:tcTxStyle b="off" i="off"/>
    </a:band2H>
    <a:band1V>
      <a:tcTxStyle b="off" i="off"/>
      <a:tcStyle>
        <a:fill>
          <a:solidFill>
            <a:srgbClr val="E7F3F4"/>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FFC6A60F-271D-4078-AFE7-C154890AD6F2}" styleName="Table_3">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955" orient="horz"/>
        <p:guide pos="3120"/>
        <p:guide pos="821"/>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190" Type="http://schemas.openxmlformats.org/officeDocument/2006/relationships/slide" Target="slides/slide18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194" Type="http://schemas.openxmlformats.org/officeDocument/2006/relationships/slide" Target="slides/slide187.xml"/><Relationship Id="rId43" Type="http://schemas.openxmlformats.org/officeDocument/2006/relationships/slide" Target="slides/slide36.xml"/><Relationship Id="rId193" Type="http://schemas.openxmlformats.org/officeDocument/2006/relationships/slide" Target="slides/slide186.xml"/><Relationship Id="rId46" Type="http://schemas.openxmlformats.org/officeDocument/2006/relationships/slide" Target="slides/slide39.xml"/><Relationship Id="rId192" Type="http://schemas.openxmlformats.org/officeDocument/2006/relationships/slide" Target="slides/slide185.xml"/><Relationship Id="rId45" Type="http://schemas.openxmlformats.org/officeDocument/2006/relationships/slide" Target="slides/slide38.xml"/><Relationship Id="rId191" Type="http://schemas.openxmlformats.org/officeDocument/2006/relationships/slide" Target="slides/slide184.xml"/><Relationship Id="rId48" Type="http://schemas.openxmlformats.org/officeDocument/2006/relationships/slide" Target="slides/slide41.xml"/><Relationship Id="rId187" Type="http://schemas.openxmlformats.org/officeDocument/2006/relationships/slide" Target="slides/slide180.xml"/><Relationship Id="rId47" Type="http://schemas.openxmlformats.org/officeDocument/2006/relationships/slide" Target="slides/slide40.xml"/><Relationship Id="rId186" Type="http://schemas.openxmlformats.org/officeDocument/2006/relationships/slide" Target="slides/slide179.xml"/><Relationship Id="rId185" Type="http://schemas.openxmlformats.org/officeDocument/2006/relationships/slide" Target="slides/slide178.xml"/><Relationship Id="rId49" Type="http://schemas.openxmlformats.org/officeDocument/2006/relationships/slide" Target="slides/slide42.xml"/><Relationship Id="rId184" Type="http://schemas.openxmlformats.org/officeDocument/2006/relationships/slide" Target="slides/slide177.xml"/><Relationship Id="rId189" Type="http://schemas.openxmlformats.org/officeDocument/2006/relationships/slide" Target="slides/slide182.xml"/><Relationship Id="rId188" Type="http://schemas.openxmlformats.org/officeDocument/2006/relationships/slide" Target="slides/slide18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183" Type="http://schemas.openxmlformats.org/officeDocument/2006/relationships/slide" Target="slides/slide176.xml"/><Relationship Id="rId32" Type="http://schemas.openxmlformats.org/officeDocument/2006/relationships/slide" Target="slides/slide25.xml"/><Relationship Id="rId182" Type="http://schemas.openxmlformats.org/officeDocument/2006/relationships/slide" Target="slides/slide175.xml"/><Relationship Id="rId35" Type="http://schemas.openxmlformats.org/officeDocument/2006/relationships/slide" Target="slides/slide28.xml"/><Relationship Id="rId181" Type="http://schemas.openxmlformats.org/officeDocument/2006/relationships/slide" Target="slides/slide174.xml"/><Relationship Id="rId34" Type="http://schemas.openxmlformats.org/officeDocument/2006/relationships/slide" Target="slides/slide27.xml"/><Relationship Id="rId180" Type="http://schemas.openxmlformats.org/officeDocument/2006/relationships/slide" Target="slides/slide173.xml"/><Relationship Id="rId37" Type="http://schemas.openxmlformats.org/officeDocument/2006/relationships/slide" Target="slides/slide30.xml"/><Relationship Id="rId176" Type="http://schemas.openxmlformats.org/officeDocument/2006/relationships/slide" Target="slides/slide169.xml"/><Relationship Id="rId36" Type="http://schemas.openxmlformats.org/officeDocument/2006/relationships/slide" Target="slides/slide29.xml"/><Relationship Id="rId175" Type="http://schemas.openxmlformats.org/officeDocument/2006/relationships/slide" Target="slides/slide168.xml"/><Relationship Id="rId39" Type="http://schemas.openxmlformats.org/officeDocument/2006/relationships/slide" Target="slides/slide32.xml"/><Relationship Id="rId174" Type="http://schemas.openxmlformats.org/officeDocument/2006/relationships/slide" Target="slides/slide167.xml"/><Relationship Id="rId38" Type="http://schemas.openxmlformats.org/officeDocument/2006/relationships/slide" Target="slides/slide31.xml"/><Relationship Id="rId173" Type="http://schemas.openxmlformats.org/officeDocument/2006/relationships/slide" Target="slides/slide166.xml"/><Relationship Id="rId179" Type="http://schemas.openxmlformats.org/officeDocument/2006/relationships/slide" Target="slides/slide172.xml"/><Relationship Id="rId178" Type="http://schemas.openxmlformats.org/officeDocument/2006/relationships/slide" Target="slides/slide171.xml"/><Relationship Id="rId177" Type="http://schemas.openxmlformats.org/officeDocument/2006/relationships/slide" Target="slides/slide170.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98" Type="http://schemas.openxmlformats.org/officeDocument/2006/relationships/slide" Target="slides/slide191.xml"/><Relationship Id="rId14" Type="http://schemas.openxmlformats.org/officeDocument/2006/relationships/slide" Target="slides/slide7.xml"/><Relationship Id="rId197" Type="http://schemas.openxmlformats.org/officeDocument/2006/relationships/slide" Target="slides/slide190.xml"/><Relationship Id="rId17" Type="http://schemas.openxmlformats.org/officeDocument/2006/relationships/slide" Target="slides/slide10.xml"/><Relationship Id="rId196" Type="http://schemas.openxmlformats.org/officeDocument/2006/relationships/slide" Target="slides/slide189.xml"/><Relationship Id="rId16" Type="http://schemas.openxmlformats.org/officeDocument/2006/relationships/slide" Target="slides/slide9.xml"/><Relationship Id="rId195" Type="http://schemas.openxmlformats.org/officeDocument/2006/relationships/slide" Target="slides/slide188.xml"/><Relationship Id="rId19" Type="http://schemas.openxmlformats.org/officeDocument/2006/relationships/slide" Target="slides/slide12.xml"/><Relationship Id="rId18" Type="http://schemas.openxmlformats.org/officeDocument/2006/relationships/slide" Target="slides/slide11.xml"/><Relationship Id="rId199" Type="http://schemas.openxmlformats.org/officeDocument/2006/relationships/slide" Target="slides/slide192.xml"/><Relationship Id="rId84" Type="http://schemas.openxmlformats.org/officeDocument/2006/relationships/slide" Target="slides/slide77.xml"/><Relationship Id="rId83" Type="http://schemas.openxmlformats.org/officeDocument/2006/relationships/slide" Target="slides/slide76.xml"/><Relationship Id="rId86" Type="http://schemas.openxmlformats.org/officeDocument/2006/relationships/slide" Target="slides/slide79.xml"/><Relationship Id="rId85" Type="http://schemas.openxmlformats.org/officeDocument/2006/relationships/slide" Target="slides/slide78.xml"/><Relationship Id="rId88" Type="http://schemas.openxmlformats.org/officeDocument/2006/relationships/slide" Target="slides/slide81.xml"/><Relationship Id="rId150" Type="http://schemas.openxmlformats.org/officeDocument/2006/relationships/slide" Target="slides/slide143.xml"/><Relationship Id="rId87" Type="http://schemas.openxmlformats.org/officeDocument/2006/relationships/slide" Target="slides/slide80.xml"/><Relationship Id="rId89" Type="http://schemas.openxmlformats.org/officeDocument/2006/relationships/slide" Target="slides/slide82.xml"/><Relationship Id="rId80" Type="http://schemas.openxmlformats.org/officeDocument/2006/relationships/slide" Target="slides/slide73.xml"/><Relationship Id="rId82" Type="http://schemas.openxmlformats.org/officeDocument/2006/relationships/slide" Target="slides/slide75.xml"/><Relationship Id="rId81" Type="http://schemas.openxmlformats.org/officeDocument/2006/relationships/slide" Target="slides/slide74.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149" Type="http://schemas.openxmlformats.org/officeDocument/2006/relationships/slide" Target="slides/slide142.xml"/><Relationship Id="rId4" Type="http://schemas.openxmlformats.org/officeDocument/2006/relationships/tableStyles" Target="tableStyles.xml"/><Relationship Id="rId148" Type="http://schemas.openxmlformats.org/officeDocument/2006/relationships/slide" Target="slides/slide141.xml"/><Relationship Id="rId9" Type="http://schemas.openxmlformats.org/officeDocument/2006/relationships/slide" Target="slides/slide2.xml"/><Relationship Id="rId143" Type="http://schemas.openxmlformats.org/officeDocument/2006/relationships/slide" Target="slides/slide136.xml"/><Relationship Id="rId142" Type="http://schemas.openxmlformats.org/officeDocument/2006/relationships/slide" Target="slides/slide135.xml"/><Relationship Id="rId141" Type="http://schemas.openxmlformats.org/officeDocument/2006/relationships/slide" Target="slides/slide134.xml"/><Relationship Id="rId140" Type="http://schemas.openxmlformats.org/officeDocument/2006/relationships/slide" Target="slides/slide133.xml"/><Relationship Id="rId5" Type="http://schemas.openxmlformats.org/officeDocument/2006/relationships/slideMaster" Target="slideMasters/slideMaster1.xml"/><Relationship Id="rId147" Type="http://schemas.openxmlformats.org/officeDocument/2006/relationships/slide" Target="slides/slide140.xml"/><Relationship Id="rId6" Type="http://schemas.openxmlformats.org/officeDocument/2006/relationships/slideMaster" Target="slideMasters/slideMaster2.xml"/><Relationship Id="rId146" Type="http://schemas.openxmlformats.org/officeDocument/2006/relationships/slide" Target="slides/slide139.xml"/><Relationship Id="rId7" Type="http://schemas.openxmlformats.org/officeDocument/2006/relationships/notesMaster" Target="notesMasters/notesMaster1.xml"/><Relationship Id="rId145" Type="http://schemas.openxmlformats.org/officeDocument/2006/relationships/slide" Target="slides/slide138.xml"/><Relationship Id="rId8" Type="http://schemas.openxmlformats.org/officeDocument/2006/relationships/slide" Target="slides/slide1.xml"/><Relationship Id="rId144" Type="http://schemas.openxmlformats.org/officeDocument/2006/relationships/slide" Target="slides/slide137.xml"/><Relationship Id="rId73" Type="http://schemas.openxmlformats.org/officeDocument/2006/relationships/slide" Target="slides/slide66.xml"/><Relationship Id="rId72" Type="http://schemas.openxmlformats.org/officeDocument/2006/relationships/slide" Target="slides/slide65.xml"/><Relationship Id="rId75" Type="http://schemas.openxmlformats.org/officeDocument/2006/relationships/slide" Target="slides/slide68.xml"/><Relationship Id="rId74" Type="http://schemas.openxmlformats.org/officeDocument/2006/relationships/slide" Target="slides/slide67.xml"/><Relationship Id="rId77" Type="http://schemas.openxmlformats.org/officeDocument/2006/relationships/slide" Target="slides/slide70.xml"/><Relationship Id="rId76" Type="http://schemas.openxmlformats.org/officeDocument/2006/relationships/slide" Target="slides/slide69.xml"/><Relationship Id="rId79" Type="http://schemas.openxmlformats.org/officeDocument/2006/relationships/slide" Target="slides/slide72.xml"/><Relationship Id="rId78" Type="http://schemas.openxmlformats.org/officeDocument/2006/relationships/slide" Target="slides/slide71.xml"/><Relationship Id="rId71" Type="http://schemas.openxmlformats.org/officeDocument/2006/relationships/slide" Target="slides/slide64.xml"/><Relationship Id="rId70" Type="http://schemas.openxmlformats.org/officeDocument/2006/relationships/slide" Target="slides/slide63.xml"/><Relationship Id="rId139" Type="http://schemas.openxmlformats.org/officeDocument/2006/relationships/slide" Target="slides/slide132.xml"/><Relationship Id="rId138" Type="http://schemas.openxmlformats.org/officeDocument/2006/relationships/slide" Target="slides/slide131.xml"/><Relationship Id="rId137" Type="http://schemas.openxmlformats.org/officeDocument/2006/relationships/slide" Target="slides/slide130.xml"/><Relationship Id="rId132" Type="http://schemas.openxmlformats.org/officeDocument/2006/relationships/slide" Target="slides/slide125.xml"/><Relationship Id="rId131" Type="http://schemas.openxmlformats.org/officeDocument/2006/relationships/slide" Target="slides/slide124.xml"/><Relationship Id="rId130" Type="http://schemas.openxmlformats.org/officeDocument/2006/relationships/slide" Target="slides/slide123.xml"/><Relationship Id="rId136" Type="http://schemas.openxmlformats.org/officeDocument/2006/relationships/slide" Target="slides/slide129.xml"/><Relationship Id="rId135" Type="http://schemas.openxmlformats.org/officeDocument/2006/relationships/slide" Target="slides/slide128.xml"/><Relationship Id="rId134" Type="http://schemas.openxmlformats.org/officeDocument/2006/relationships/slide" Target="slides/slide127.xml"/><Relationship Id="rId133" Type="http://schemas.openxmlformats.org/officeDocument/2006/relationships/slide" Target="slides/slide126.xml"/><Relationship Id="rId62" Type="http://schemas.openxmlformats.org/officeDocument/2006/relationships/slide" Target="slides/slide55.xml"/><Relationship Id="rId61" Type="http://schemas.openxmlformats.org/officeDocument/2006/relationships/slide" Target="slides/slide54.xml"/><Relationship Id="rId64" Type="http://schemas.openxmlformats.org/officeDocument/2006/relationships/slide" Target="slides/slide57.xml"/><Relationship Id="rId63" Type="http://schemas.openxmlformats.org/officeDocument/2006/relationships/slide" Target="slides/slide56.xml"/><Relationship Id="rId66" Type="http://schemas.openxmlformats.org/officeDocument/2006/relationships/slide" Target="slides/slide59.xml"/><Relationship Id="rId172" Type="http://schemas.openxmlformats.org/officeDocument/2006/relationships/slide" Target="slides/slide165.xml"/><Relationship Id="rId65" Type="http://schemas.openxmlformats.org/officeDocument/2006/relationships/slide" Target="slides/slide58.xml"/><Relationship Id="rId171" Type="http://schemas.openxmlformats.org/officeDocument/2006/relationships/slide" Target="slides/slide164.xml"/><Relationship Id="rId68" Type="http://schemas.openxmlformats.org/officeDocument/2006/relationships/slide" Target="slides/slide61.xml"/><Relationship Id="rId170" Type="http://schemas.openxmlformats.org/officeDocument/2006/relationships/slide" Target="slides/slide163.xml"/><Relationship Id="rId67" Type="http://schemas.openxmlformats.org/officeDocument/2006/relationships/slide" Target="slides/slide60.xml"/><Relationship Id="rId60" Type="http://schemas.openxmlformats.org/officeDocument/2006/relationships/slide" Target="slides/slide53.xml"/><Relationship Id="rId165" Type="http://schemas.openxmlformats.org/officeDocument/2006/relationships/slide" Target="slides/slide158.xml"/><Relationship Id="rId69" Type="http://schemas.openxmlformats.org/officeDocument/2006/relationships/slide" Target="slides/slide62.xml"/><Relationship Id="rId164" Type="http://schemas.openxmlformats.org/officeDocument/2006/relationships/slide" Target="slides/slide157.xml"/><Relationship Id="rId163" Type="http://schemas.openxmlformats.org/officeDocument/2006/relationships/slide" Target="slides/slide156.xml"/><Relationship Id="rId162" Type="http://schemas.openxmlformats.org/officeDocument/2006/relationships/slide" Target="slides/slide155.xml"/><Relationship Id="rId169" Type="http://schemas.openxmlformats.org/officeDocument/2006/relationships/slide" Target="slides/slide162.xml"/><Relationship Id="rId168" Type="http://schemas.openxmlformats.org/officeDocument/2006/relationships/slide" Target="slides/slide161.xml"/><Relationship Id="rId167" Type="http://schemas.openxmlformats.org/officeDocument/2006/relationships/slide" Target="slides/slide160.xml"/><Relationship Id="rId166" Type="http://schemas.openxmlformats.org/officeDocument/2006/relationships/slide" Target="slides/slide159.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55" Type="http://schemas.openxmlformats.org/officeDocument/2006/relationships/slide" Target="slides/slide48.xml"/><Relationship Id="rId161" Type="http://schemas.openxmlformats.org/officeDocument/2006/relationships/slide" Target="slides/slide154.xml"/><Relationship Id="rId54" Type="http://schemas.openxmlformats.org/officeDocument/2006/relationships/slide" Target="slides/slide47.xml"/><Relationship Id="rId160" Type="http://schemas.openxmlformats.org/officeDocument/2006/relationships/slide" Target="slides/slide153.xml"/><Relationship Id="rId57" Type="http://schemas.openxmlformats.org/officeDocument/2006/relationships/slide" Target="slides/slide50.xml"/><Relationship Id="rId56" Type="http://schemas.openxmlformats.org/officeDocument/2006/relationships/slide" Target="slides/slide49.xml"/><Relationship Id="rId159" Type="http://schemas.openxmlformats.org/officeDocument/2006/relationships/slide" Target="slides/slide152.xml"/><Relationship Id="rId59" Type="http://schemas.openxmlformats.org/officeDocument/2006/relationships/slide" Target="slides/slide52.xml"/><Relationship Id="rId154" Type="http://schemas.openxmlformats.org/officeDocument/2006/relationships/slide" Target="slides/slide147.xml"/><Relationship Id="rId58" Type="http://schemas.openxmlformats.org/officeDocument/2006/relationships/slide" Target="slides/slide51.xml"/><Relationship Id="rId153" Type="http://schemas.openxmlformats.org/officeDocument/2006/relationships/slide" Target="slides/slide146.xml"/><Relationship Id="rId152" Type="http://schemas.openxmlformats.org/officeDocument/2006/relationships/slide" Target="slides/slide145.xml"/><Relationship Id="rId151" Type="http://schemas.openxmlformats.org/officeDocument/2006/relationships/slide" Target="slides/slide144.xml"/><Relationship Id="rId158" Type="http://schemas.openxmlformats.org/officeDocument/2006/relationships/slide" Target="slides/slide151.xml"/><Relationship Id="rId157" Type="http://schemas.openxmlformats.org/officeDocument/2006/relationships/slide" Target="slides/slide150.xml"/><Relationship Id="rId156" Type="http://schemas.openxmlformats.org/officeDocument/2006/relationships/slide" Target="slides/slide149.xml"/><Relationship Id="rId155" Type="http://schemas.openxmlformats.org/officeDocument/2006/relationships/slide" Target="slides/slide148.xml"/><Relationship Id="rId107" Type="http://schemas.openxmlformats.org/officeDocument/2006/relationships/slide" Target="slides/slide100.xml"/><Relationship Id="rId106" Type="http://schemas.openxmlformats.org/officeDocument/2006/relationships/slide" Target="slides/slide99.xml"/><Relationship Id="rId105" Type="http://schemas.openxmlformats.org/officeDocument/2006/relationships/slide" Target="slides/slide98.xml"/><Relationship Id="rId104" Type="http://schemas.openxmlformats.org/officeDocument/2006/relationships/slide" Target="slides/slide97.xml"/><Relationship Id="rId109" Type="http://schemas.openxmlformats.org/officeDocument/2006/relationships/slide" Target="slides/slide102.xml"/><Relationship Id="rId108" Type="http://schemas.openxmlformats.org/officeDocument/2006/relationships/slide" Target="slides/slide101.xml"/><Relationship Id="rId220" Type="http://schemas.openxmlformats.org/officeDocument/2006/relationships/slide" Target="slides/slide213.xml"/><Relationship Id="rId103" Type="http://schemas.openxmlformats.org/officeDocument/2006/relationships/slide" Target="slides/slide96.xml"/><Relationship Id="rId102" Type="http://schemas.openxmlformats.org/officeDocument/2006/relationships/slide" Target="slides/slide95.xml"/><Relationship Id="rId223" Type="http://customschemas.google.com/relationships/presentationmetadata" Target="metadata"/><Relationship Id="rId101" Type="http://schemas.openxmlformats.org/officeDocument/2006/relationships/slide" Target="slides/slide94.xml"/><Relationship Id="rId222" Type="http://schemas.openxmlformats.org/officeDocument/2006/relationships/font" Target="fonts/Tahoma-bold.fntdata"/><Relationship Id="rId100" Type="http://schemas.openxmlformats.org/officeDocument/2006/relationships/slide" Target="slides/slide93.xml"/><Relationship Id="rId221" Type="http://schemas.openxmlformats.org/officeDocument/2006/relationships/font" Target="fonts/Tahoma-regular.fntdata"/><Relationship Id="rId217" Type="http://schemas.openxmlformats.org/officeDocument/2006/relationships/slide" Target="slides/slide210.xml"/><Relationship Id="rId216" Type="http://schemas.openxmlformats.org/officeDocument/2006/relationships/slide" Target="slides/slide209.xml"/><Relationship Id="rId215" Type="http://schemas.openxmlformats.org/officeDocument/2006/relationships/slide" Target="slides/slide208.xml"/><Relationship Id="rId214" Type="http://schemas.openxmlformats.org/officeDocument/2006/relationships/slide" Target="slides/slide207.xml"/><Relationship Id="rId219" Type="http://schemas.openxmlformats.org/officeDocument/2006/relationships/slide" Target="slides/slide212.xml"/><Relationship Id="rId218" Type="http://schemas.openxmlformats.org/officeDocument/2006/relationships/slide" Target="slides/slide211.xml"/><Relationship Id="rId213" Type="http://schemas.openxmlformats.org/officeDocument/2006/relationships/slide" Target="slides/slide206.xml"/><Relationship Id="rId212" Type="http://schemas.openxmlformats.org/officeDocument/2006/relationships/slide" Target="slides/slide205.xml"/><Relationship Id="rId211" Type="http://schemas.openxmlformats.org/officeDocument/2006/relationships/slide" Target="slides/slide204.xml"/><Relationship Id="rId210" Type="http://schemas.openxmlformats.org/officeDocument/2006/relationships/slide" Target="slides/slide203.xml"/><Relationship Id="rId129" Type="http://schemas.openxmlformats.org/officeDocument/2006/relationships/slide" Target="slides/slide122.xml"/><Relationship Id="rId128" Type="http://schemas.openxmlformats.org/officeDocument/2006/relationships/slide" Target="slides/slide121.xml"/><Relationship Id="rId127" Type="http://schemas.openxmlformats.org/officeDocument/2006/relationships/slide" Target="slides/slide120.xml"/><Relationship Id="rId126" Type="http://schemas.openxmlformats.org/officeDocument/2006/relationships/slide" Target="slides/slide119.xml"/><Relationship Id="rId121" Type="http://schemas.openxmlformats.org/officeDocument/2006/relationships/slide" Target="slides/slide114.xml"/><Relationship Id="rId120" Type="http://schemas.openxmlformats.org/officeDocument/2006/relationships/slide" Target="slides/slide113.xml"/><Relationship Id="rId125" Type="http://schemas.openxmlformats.org/officeDocument/2006/relationships/slide" Target="slides/slide118.xml"/><Relationship Id="rId124" Type="http://schemas.openxmlformats.org/officeDocument/2006/relationships/slide" Target="slides/slide117.xml"/><Relationship Id="rId123" Type="http://schemas.openxmlformats.org/officeDocument/2006/relationships/slide" Target="slides/slide116.xml"/><Relationship Id="rId122" Type="http://schemas.openxmlformats.org/officeDocument/2006/relationships/slide" Target="slides/slide115.xml"/><Relationship Id="rId95" Type="http://schemas.openxmlformats.org/officeDocument/2006/relationships/slide" Target="slides/slide88.xml"/><Relationship Id="rId94" Type="http://schemas.openxmlformats.org/officeDocument/2006/relationships/slide" Target="slides/slide87.xml"/><Relationship Id="rId97" Type="http://schemas.openxmlformats.org/officeDocument/2006/relationships/slide" Target="slides/slide90.xml"/><Relationship Id="rId96" Type="http://schemas.openxmlformats.org/officeDocument/2006/relationships/slide" Target="slides/slide89.xml"/><Relationship Id="rId99" Type="http://schemas.openxmlformats.org/officeDocument/2006/relationships/slide" Target="slides/slide92.xml"/><Relationship Id="rId98" Type="http://schemas.openxmlformats.org/officeDocument/2006/relationships/slide" Target="slides/slide91.xml"/><Relationship Id="rId91" Type="http://schemas.openxmlformats.org/officeDocument/2006/relationships/slide" Target="slides/slide84.xml"/><Relationship Id="rId90" Type="http://schemas.openxmlformats.org/officeDocument/2006/relationships/slide" Target="slides/slide83.xml"/><Relationship Id="rId93" Type="http://schemas.openxmlformats.org/officeDocument/2006/relationships/slide" Target="slides/slide86.xml"/><Relationship Id="rId92" Type="http://schemas.openxmlformats.org/officeDocument/2006/relationships/slide" Target="slides/slide85.xml"/><Relationship Id="rId118" Type="http://schemas.openxmlformats.org/officeDocument/2006/relationships/slide" Target="slides/slide111.xml"/><Relationship Id="rId117" Type="http://schemas.openxmlformats.org/officeDocument/2006/relationships/slide" Target="slides/slide110.xml"/><Relationship Id="rId116" Type="http://schemas.openxmlformats.org/officeDocument/2006/relationships/slide" Target="slides/slide109.xml"/><Relationship Id="rId115" Type="http://schemas.openxmlformats.org/officeDocument/2006/relationships/slide" Target="slides/slide108.xml"/><Relationship Id="rId119" Type="http://schemas.openxmlformats.org/officeDocument/2006/relationships/slide" Target="slides/slide112.xml"/><Relationship Id="rId110" Type="http://schemas.openxmlformats.org/officeDocument/2006/relationships/slide" Target="slides/slide103.xml"/><Relationship Id="rId114" Type="http://schemas.openxmlformats.org/officeDocument/2006/relationships/slide" Target="slides/slide107.xml"/><Relationship Id="rId113" Type="http://schemas.openxmlformats.org/officeDocument/2006/relationships/slide" Target="slides/slide106.xml"/><Relationship Id="rId112" Type="http://schemas.openxmlformats.org/officeDocument/2006/relationships/slide" Target="slides/slide105.xml"/><Relationship Id="rId111" Type="http://schemas.openxmlformats.org/officeDocument/2006/relationships/slide" Target="slides/slide104.xml"/><Relationship Id="rId206" Type="http://schemas.openxmlformats.org/officeDocument/2006/relationships/slide" Target="slides/slide199.xml"/><Relationship Id="rId205" Type="http://schemas.openxmlformats.org/officeDocument/2006/relationships/slide" Target="slides/slide198.xml"/><Relationship Id="rId204" Type="http://schemas.openxmlformats.org/officeDocument/2006/relationships/slide" Target="slides/slide197.xml"/><Relationship Id="rId203" Type="http://schemas.openxmlformats.org/officeDocument/2006/relationships/slide" Target="slides/slide196.xml"/><Relationship Id="rId209" Type="http://schemas.openxmlformats.org/officeDocument/2006/relationships/slide" Target="slides/slide202.xml"/><Relationship Id="rId208" Type="http://schemas.openxmlformats.org/officeDocument/2006/relationships/slide" Target="slides/slide201.xml"/><Relationship Id="rId207" Type="http://schemas.openxmlformats.org/officeDocument/2006/relationships/slide" Target="slides/slide200.xml"/><Relationship Id="rId202" Type="http://schemas.openxmlformats.org/officeDocument/2006/relationships/slide" Target="slides/slide195.xml"/><Relationship Id="rId201" Type="http://schemas.openxmlformats.org/officeDocument/2006/relationships/slide" Target="slides/slide194.xml"/><Relationship Id="rId200" Type="http://schemas.openxmlformats.org/officeDocument/2006/relationships/slide" Target="slides/slide19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2" y="2"/>
            <a:ext cx="3077474" cy="511095"/>
          </a:xfrm>
          <a:prstGeom prst="rect">
            <a:avLst/>
          </a:prstGeom>
          <a:noFill/>
          <a:ln>
            <a:noFill/>
          </a:ln>
        </p:spPr>
        <p:txBody>
          <a:bodyPr anchorCtr="0" anchor="t" bIns="0" lIns="20050" spcFirstLastPara="1" rIns="20050" wrap="square" tIns="0">
            <a:noAutofit/>
          </a:bodyPr>
          <a:lstStyle>
            <a:lvl1pPr lvl="0" marR="0" rtl="0" algn="l">
              <a:lnSpc>
                <a:spcPct val="100000"/>
              </a:lnSpc>
              <a:spcBef>
                <a:spcPts val="0"/>
              </a:spcBef>
              <a:spcAft>
                <a:spcPts val="0"/>
              </a:spcAft>
              <a:buClr>
                <a:srgbClr val="000000"/>
              </a:buClr>
              <a:buSzPts val="1400"/>
              <a:buFont typeface="Arial"/>
              <a:buNone/>
              <a:defRPr b="0" i="1" sz="1000" u="none" cap="none" strike="noStrike">
                <a:solidFill>
                  <a:schemeClr val="dk1"/>
                </a:solidFill>
                <a:latin typeface="Tahoma"/>
                <a:ea typeface="Tahoma"/>
                <a:cs typeface="Tahoma"/>
                <a:sym typeface="Tahom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lvl1pPr lvl="0" marR="0" rtl="0" algn="r">
              <a:lnSpc>
                <a:spcPct val="100000"/>
              </a:lnSpc>
              <a:spcBef>
                <a:spcPts val="0"/>
              </a:spcBef>
              <a:spcAft>
                <a:spcPts val="0"/>
              </a:spcAft>
              <a:buClr>
                <a:srgbClr val="000000"/>
              </a:buClr>
              <a:buSzPts val="1400"/>
              <a:buFont typeface="Arial"/>
              <a:buNone/>
              <a:defRPr b="0" i="1" sz="1000" u="none" cap="none" strike="noStrike">
                <a:solidFill>
                  <a:schemeClr val="dk1"/>
                </a:solidFill>
                <a:latin typeface="Tahoma"/>
                <a:ea typeface="Tahoma"/>
                <a:cs typeface="Tahoma"/>
                <a:sym typeface="Tahom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6" name="Google Shape;6;n"/>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lvl1pPr lvl="0" marR="0" rtl="0" algn="l">
              <a:lnSpc>
                <a:spcPct val="100000"/>
              </a:lnSpc>
              <a:spcBef>
                <a:spcPts val="0"/>
              </a:spcBef>
              <a:spcAft>
                <a:spcPts val="0"/>
              </a:spcAft>
              <a:buClr>
                <a:srgbClr val="000000"/>
              </a:buClr>
              <a:buSzPts val="1400"/>
              <a:buFont typeface="Arial"/>
              <a:buNone/>
              <a:defRPr b="0" i="1" sz="1000" u="none" cap="none" strike="noStrike">
                <a:solidFill>
                  <a:schemeClr val="dk1"/>
                </a:solidFill>
                <a:latin typeface="Tahoma"/>
                <a:ea typeface="Tahoma"/>
                <a:cs typeface="Tahoma"/>
                <a:sym typeface="Tahom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Clr>
                <a:srgbClr val="000000"/>
              </a:buClr>
              <a:buSzPts val="1000"/>
              <a:buFont typeface="Arial"/>
              <a:buNone/>
            </a:pPr>
            <a:r>
              <a:rPr b="0" i="1" lang="ja-JP" sz="1000" u="none" cap="none" strike="noStrike">
                <a:solidFill>
                  <a:schemeClr val="dk1"/>
                </a:solidFill>
                <a:latin typeface="Tahoma"/>
                <a:ea typeface="Tahoma"/>
                <a:cs typeface="Tahoma"/>
                <a:sym typeface="Tahoma"/>
              </a:rPr>
              <a:t>##</a:t>
            </a:r>
            <a:endParaRPr b="0" i="1" sz="1200" u="none" cap="none" strike="noStrike">
              <a:solidFill>
                <a:schemeClr val="dk1"/>
              </a:solidFill>
              <a:latin typeface="Tahoma"/>
              <a:ea typeface="Tahoma"/>
              <a:cs typeface="Tahoma"/>
              <a:sym typeface="Tahoma"/>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notes"/>
          <p:cNvSpPr txBox="1"/>
          <p:nvPr>
            <p:ph idx="2"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i="0" sz="1200"/>
          </a:p>
        </p:txBody>
      </p:sp>
      <p:sp>
        <p:nvSpPr>
          <p:cNvPr id="188" name="Google Shape;188;p1: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i="0" sz="1200"/>
          </a:p>
        </p:txBody>
      </p:sp>
      <p:sp>
        <p:nvSpPr>
          <p:cNvPr id="189" name="Google Shape;189;p1: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i="0" sz="1200"/>
          </a:p>
        </p:txBody>
      </p:sp>
      <p:sp>
        <p:nvSpPr>
          <p:cNvPr id="190" name="Google Shape;190;p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i="0" sz="1200"/>
          </a:p>
        </p:txBody>
      </p:sp>
      <p:sp>
        <p:nvSpPr>
          <p:cNvPr id="191" name="Google Shape;191;p1:notes"/>
          <p:cNvSpPr/>
          <p:nvPr>
            <p:ph idx="3"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2" name="Google Shape;192;p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06" name="Google Shape;306;p1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07" name="Google Shape;307;p1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08" name="Google Shape;308;p1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09" name="Google Shape;309;p1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10" name="Google Shape;310;p1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0" name="Shape 1720"/>
        <p:cNvGrpSpPr/>
        <p:nvPr/>
      </p:nvGrpSpPr>
      <p:grpSpPr>
        <a:xfrm>
          <a:off x="0" y="0"/>
          <a:ext cx="0" cy="0"/>
          <a:chOff x="0" y="0"/>
          <a:chExt cx="0" cy="0"/>
        </a:xfrm>
      </p:grpSpPr>
      <p:sp>
        <p:nvSpPr>
          <p:cNvPr id="1721" name="Google Shape;1721;p10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722" name="Google Shape;1722;p10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723" name="Google Shape;1723;p108: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24" name="Google Shape;1724;p108: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725" name="Google Shape;1725;p108: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26" name="Google Shape;1726;p108: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1" name="Shape 1741"/>
        <p:cNvGrpSpPr/>
        <p:nvPr/>
      </p:nvGrpSpPr>
      <p:grpSpPr>
        <a:xfrm>
          <a:off x="0" y="0"/>
          <a:ext cx="0" cy="0"/>
          <a:chOff x="0" y="0"/>
          <a:chExt cx="0" cy="0"/>
        </a:xfrm>
      </p:grpSpPr>
      <p:sp>
        <p:nvSpPr>
          <p:cNvPr id="1742" name="Google Shape;1742;p10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743" name="Google Shape;1743;p10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744" name="Google Shape;1744;p10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45" name="Google Shape;1745;p10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746" name="Google Shape;1746;p10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47" name="Google Shape;1747;p10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3" name="Shape 1753"/>
        <p:cNvGrpSpPr/>
        <p:nvPr/>
      </p:nvGrpSpPr>
      <p:grpSpPr>
        <a:xfrm>
          <a:off x="0" y="0"/>
          <a:ext cx="0" cy="0"/>
          <a:chOff x="0" y="0"/>
          <a:chExt cx="0" cy="0"/>
        </a:xfrm>
      </p:grpSpPr>
      <p:sp>
        <p:nvSpPr>
          <p:cNvPr id="1754" name="Google Shape;1754;p11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755" name="Google Shape;1755;p11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756" name="Google Shape;1756;p11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57" name="Google Shape;1757;p11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758" name="Google Shape;1758;p11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59" name="Google Shape;1759;p11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9" name="Shape 1789"/>
        <p:cNvGrpSpPr/>
        <p:nvPr/>
      </p:nvGrpSpPr>
      <p:grpSpPr>
        <a:xfrm>
          <a:off x="0" y="0"/>
          <a:ext cx="0" cy="0"/>
          <a:chOff x="0" y="0"/>
          <a:chExt cx="0" cy="0"/>
        </a:xfrm>
      </p:grpSpPr>
      <p:sp>
        <p:nvSpPr>
          <p:cNvPr id="1790" name="Google Shape;1790;p11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791" name="Google Shape;1791;p11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792" name="Google Shape;1792;p111: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93" name="Google Shape;1793;p111: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794" name="Google Shape;1794;p111: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95" name="Google Shape;1795;p11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9" name="Shape 1869"/>
        <p:cNvGrpSpPr/>
        <p:nvPr/>
      </p:nvGrpSpPr>
      <p:grpSpPr>
        <a:xfrm>
          <a:off x="0" y="0"/>
          <a:ext cx="0" cy="0"/>
          <a:chOff x="0" y="0"/>
          <a:chExt cx="0" cy="0"/>
        </a:xfrm>
      </p:grpSpPr>
      <p:sp>
        <p:nvSpPr>
          <p:cNvPr id="1870" name="Google Shape;1870;p11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871" name="Google Shape;1871;p11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872" name="Google Shape;1872;p11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873" name="Google Shape;1873;p11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874" name="Google Shape;1874;p11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875" name="Google Shape;1875;p11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0" name="Shape 1880"/>
        <p:cNvGrpSpPr/>
        <p:nvPr/>
      </p:nvGrpSpPr>
      <p:grpSpPr>
        <a:xfrm>
          <a:off x="0" y="0"/>
          <a:ext cx="0" cy="0"/>
          <a:chOff x="0" y="0"/>
          <a:chExt cx="0" cy="0"/>
        </a:xfrm>
      </p:grpSpPr>
      <p:sp>
        <p:nvSpPr>
          <p:cNvPr id="1881" name="Google Shape;1881;p11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882" name="Google Shape;1882;p11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883" name="Google Shape;1883;p113: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884" name="Google Shape;1884;p11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885" name="Google Shape;1885;p11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886" name="Google Shape;1886;p11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2" name="Shape 1892"/>
        <p:cNvGrpSpPr/>
        <p:nvPr/>
      </p:nvGrpSpPr>
      <p:grpSpPr>
        <a:xfrm>
          <a:off x="0" y="0"/>
          <a:ext cx="0" cy="0"/>
          <a:chOff x="0" y="0"/>
          <a:chExt cx="0" cy="0"/>
        </a:xfrm>
      </p:grpSpPr>
      <p:sp>
        <p:nvSpPr>
          <p:cNvPr id="1893" name="Google Shape;1893;p11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894" name="Google Shape;1894;p11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2" name="Shape 1912"/>
        <p:cNvGrpSpPr/>
        <p:nvPr/>
      </p:nvGrpSpPr>
      <p:grpSpPr>
        <a:xfrm>
          <a:off x="0" y="0"/>
          <a:ext cx="0" cy="0"/>
          <a:chOff x="0" y="0"/>
          <a:chExt cx="0" cy="0"/>
        </a:xfrm>
      </p:grpSpPr>
      <p:sp>
        <p:nvSpPr>
          <p:cNvPr id="1913" name="Google Shape;1913;p115: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914" name="Google Shape;1914;p115: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9" name="Shape 1939"/>
        <p:cNvGrpSpPr/>
        <p:nvPr/>
      </p:nvGrpSpPr>
      <p:grpSpPr>
        <a:xfrm>
          <a:off x="0" y="0"/>
          <a:ext cx="0" cy="0"/>
          <a:chOff x="0" y="0"/>
          <a:chExt cx="0" cy="0"/>
        </a:xfrm>
      </p:grpSpPr>
      <p:sp>
        <p:nvSpPr>
          <p:cNvPr id="1940" name="Google Shape;1940;p11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941" name="Google Shape;1941;p11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942" name="Google Shape;1942;p116: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943" name="Google Shape;1943;p116: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944" name="Google Shape;1944;p116: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945" name="Google Shape;1945;p116: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0" name="Shape 1970"/>
        <p:cNvGrpSpPr/>
        <p:nvPr/>
      </p:nvGrpSpPr>
      <p:grpSpPr>
        <a:xfrm>
          <a:off x="0" y="0"/>
          <a:ext cx="0" cy="0"/>
          <a:chOff x="0" y="0"/>
          <a:chExt cx="0" cy="0"/>
        </a:xfrm>
      </p:grpSpPr>
      <p:sp>
        <p:nvSpPr>
          <p:cNvPr id="1971" name="Google Shape;1971;p11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972" name="Google Shape;1972;p11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973" name="Google Shape;1973;p11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974" name="Google Shape;1974;p11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975" name="Google Shape;1975;p11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976" name="Google Shape;1976;p11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21" name="Google Shape;321;p1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7" name="Shape 2007"/>
        <p:cNvGrpSpPr/>
        <p:nvPr/>
      </p:nvGrpSpPr>
      <p:grpSpPr>
        <a:xfrm>
          <a:off x="0" y="0"/>
          <a:ext cx="0" cy="0"/>
          <a:chOff x="0" y="0"/>
          <a:chExt cx="0" cy="0"/>
        </a:xfrm>
      </p:grpSpPr>
      <p:sp>
        <p:nvSpPr>
          <p:cNvPr id="2008" name="Google Shape;2008;p11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009" name="Google Shape;2009;p11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3" name="Shape 2023"/>
        <p:cNvGrpSpPr/>
        <p:nvPr/>
      </p:nvGrpSpPr>
      <p:grpSpPr>
        <a:xfrm>
          <a:off x="0" y="0"/>
          <a:ext cx="0" cy="0"/>
          <a:chOff x="0" y="0"/>
          <a:chExt cx="0" cy="0"/>
        </a:xfrm>
      </p:grpSpPr>
      <p:sp>
        <p:nvSpPr>
          <p:cNvPr id="2024" name="Google Shape;2024;p119: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025" name="Google Shape;2025;p119: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6" name="Shape 2056"/>
        <p:cNvGrpSpPr/>
        <p:nvPr/>
      </p:nvGrpSpPr>
      <p:grpSpPr>
        <a:xfrm>
          <a:off x="0" y="0"/>
          <a:ext cx="0" cy="0"/>
          <a:chOff x="0" y="0"/>
          <a:chExt cx="0" cy="0"/>
        </a:xfrm>
      </p:grpSpPr>
      <p:sp>
        <p:nvSpPr>
          <p:cNvPr id="2057" name="Google Shape;2057;p12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058" name="Google Shape;2058;p12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4" name="Shape 2074"/>
        <p:cNvGrpSpPr/>
        <p:nvPr/>
      </p:nvGrpSpPr>
      <p:grpSpPr>
        <a:xfrm>
          <a:off x="0" y="0"/>
          <a:ext cx="0" cy="0"/>
          <a:chOff x="0" y="0"/>
          <a:chExt cx="0" cy="0"/>
        </a:xfrm>
      </p:grpSpPr>
      <p:sp>
        <p:nvSpPr>
          <p:cNvPr id="2075" name="Google Shape;2075;p12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076" name="Google Shape;2076;p12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7" name="Shape 2107"/>
        <p:cNvGrpSpPr/>
        <p:nvPr/>
      </p:nvGrpSpPr>
      <p:grpSpPr>
        <a:xfrm>
          <a:off x="0" y="0"/>
          <a:ext cx="0" cy="0"/>
          <a:chOff x="0" y="0"/>
          <a:chExt cx="0" cy="0"/>
        </a:xfrm>
      </p:grpSpPr>
      <p:sp>
        <p:nvSpPr>
          <p:cNvPr id="2108" name="Google Shape;2108;p122: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109" name="Google Shape;2109;p12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6" name="Shape 2136"/>
        <p:cNvGrpSpPr/>
        <p:nvPr/>
      </p:nvGrpSpPr>
      <p:grpSpPr>
        <a:xfrm>
          <a:off x="0" y="0"/>
          <a:ext cx="0" cy="0"/>
          <a:chOff x="0" y="0"/>
          <a:chExt cx="0" cy="0"/>
        </a:xfrm>
      </p:grpSpPr>
      <p:sp>
        <p:nvSpPr>
          <p:cNvPr id="2137" name="Google Shape;2137;p125:notes"/>
          <p:cNvSpPr txBox="1"/>
          <p:nvPr>
            <p:ph idx="2"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i="0" sz="1200"/>
          </a:p>
        </p:txBody>
      </p:sp>
      <p:sp>
        <p:nvSpPr>
          <p:cNvPr id="2138" name="Google Shape;2138;p12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i="0" sz="1200"/>
          </a:p>
        </p:txBody>
      </p:sp>
      <p:sp>
        <p:nvSpPr>
          <p:cNvPr id="2139" name="Google Shape;2139;p12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i="0" sz="1200"/>
          </a:p>
        </p:txBody>
      </p:sp>
      <p:sp>
        <p:nvSpPr>
          <p:cNvPr id="2140" name="Google Shape;2140;p12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i="0" sz="1200"/>
          </a:p>
        </p:txBody>
      </p:sp>
      <p:sp>
        <p:nvSpPr>
          <p:cNvPr id="2141" name="Google Shape;2141;p125:notes"/>
          <p:cNvSpPr/>
          <p:nvPr>
            <p:ph idx="3" type="sldImg"/>
          </p:nvPr>
        </p:nvSpPr>
        <p:spPr>
          <a:xfrm>
            <a:off x="779463" y="766763"/>
            <a:ext cx="5548312" cy="3840162"/>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42" name="Google Shape;2142;p125:notes"/>
          <p:cNvSpPr txBox="1"/>
          <p:nvPr>
            <p:ph idx="1" type="body"/>
          </p:nvPr>
        </p:nvSpPr>
        <p:spPr>
          <a:xfrm>
            <a:off x="947527" y="6522027"/>
            <a:ext cx="2931457" cy="1282501"/>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0" name="Shape 2150"/>
        <p:cNvGrpSpPr/>
        <p:nvPr/>
      </p:nvGrpSpPr>
      <p:grpSpPr>
        <a:xfrm>
          <a:off x="0" y="0"/>
          <a:ext cx="0" cy="0"/>
          <a:chOff x="0" y="0"/>
          <a:chExt cx="0" cy="0"/>
        </a:xfrm>
      </p:grpSpPr>
      <p:sp>
        <p:nvSpPr>
          <p:cNvPr id="2151" name="Google Shape;2151;p12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152" name="Google Shape;2152;p12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4" name="Shape 2184"/>
        <p:cNvGrpSpPr/>
        <p:nvPr/>
      </p:nvGrpSpPr>
      <p:grpSpPr>
        <a:xfrm>
          <a:off x="0" y="0"/>
          <a:ext cx="0" cy="0"/>
          <a:chOff x="0" y="0"/>
          <a:chExt cx="0" cy="0"/>
        </a:xfrm>
      </p:grpSpPr>
      <p:sp>
        <p:nvSpPr>
          <p:cNvPr id="2185" name="Google Shape;2185;p12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186" name="Google Shape;2186;p12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5" name="Shape 2195"/>
        <p:cNvGrpSpPr/>
        <p:nvPr/>
      </p:nvGrpSpPr>
      <p:grpSpPr>
        <a:xfrm>
          <a:off x="0" y="0"/>
          <a:ext cx="0" cy="0"/>
          <a:chOff x="0" y="0"/>
          <a:chExt cx="0" cy="0"/>
        </a:xfrm>
      </p:grpSpPr>
      <p:sp>
        <p:nvSpPr>
          <p:cNvPr id="2196" name="Google Shape;2196;p12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197" name="Google Shape;2197;p12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5" name="Shape 2205"/>
        <p:cNvGrpSpPr/>
        <p:nvPr/>
      </p:nvGrpSpPr>
      <p:grpSpPr>
        <a:xfrm>
          <a:off x="0" y="0"/>
          <a:ext cx="0" cy="0"/>
          <a:chOff x="0" y="0"/>
          <a:chExt cx="0" cy="0"/>
        </a:xfrm>
      </p:grpSpPr>
      <p:sp>
        <p:nvSpPr>
          <p:cNvPr id="2206" name="Google Shape;2206;p129: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207" name="Google Shape;2207;p129: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34" name="Google Shape;334;p1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2" name="Shape 2232"/>
        <p:cNvGrpSpPr/>
        <p:nvPr/>
      </p:nvGrpSpPr>
      <p:grpSpPr>
        <a:xfrm>
          <a:off x="0" y="0"/>
          <a:ext cx="0" cy="0"/>
          <a:chOff x="0" y="0"/>
          <a:chExt cx="0" cy="0"/>
        </a:xfrm>
      </p:grpSpPr>
      <p:sp>
        <p:nvSpPr>
          <p:cNvPr id="2233" name="Google Shape;2233;p130: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234" name="Google Shape;2234;p130: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3" name="Shape 2263"/>
        <p:cNvGrpSpPr/>
        <p:nvPr/>
      </p:nvGrpSpPr>
      <p:grpSpPr>
        <a:xfrm>
          <a:off x="0" y="0"/>
          <a:ext cx="0" cy="0"/>
          <a:chOff x="0" y="0"/>
          <a:chExt cx="0" cy="0"/>
        </a:xfrm>
      </p:grpSpPr>
      <p:sp>
        <p:nvSpPr>
          <p:cNvPr id="2264" name="Google Shape;2264;p13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265" name="Google Shape;2265;p13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7" name="Shape 2277"/>
        <p:cNvGrpSpPr/>
        <p:nvPr/>
      </p:nvGrpSpPr>
      <p:grpSpPr>
        <a:xfrm>
          <a:off x="0" y="0"/>
          <a:ext cx="0" cy="0"/>
          <a:chOff x="0" y="0"/>
          <a:chExt cx="0" cy="0"/>
        </a:xfrm>
      </p:grpSpPr>
      <p:sp>
        <p:nvSpPr>
          <p:cNvPr id="2278" name="Google Shape;2278;p133:notes"/>
          <p:cNvSpPr txBox="1"/>
          <p:nvPr>
            <p:ph idx="2"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i="0" sz="1200"/>
          </a:p>
        </p:txBody>
      </p:sp>
      <p:sp>
        <p:nvSpPr>
          <p:cNvPr id="2279" name="Google Shape;2279;p13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i="0" sz="1200"/>
          </a:p>
        </p:txBody>
      </p:sp>
      <p:sp>
        <p:nvSpPr>
          <p:cNvPr id="2280" name="Google Shape;2280;p13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i="0" sz="1200"/>
          </a:p>
        </p:txBody>
      </p:sp>
      <p:sp>
        <p:nvSpPr>
          <p:cNvPr id="2281" name="Google Shape;2281;p13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i="0" sz="1200"/>
          </a:p>
        </p:txBody>
      </p:sp>
      <p:sp>
        <p:nvSpPr>
          <p:cNvPr id="2282" name="Google Shape;2282;p133:notes"/>
          <p:cNvSpPr/>
          <p:nvPr>
            <p:ph idx="3" type="sldImg"/>
          </p:nvPr>
        </p:nvSpPr>
        <p:spPr>
          <a:xfrm>
            <a:off x="779463" y="766763"/>
            <a:ext cx="5548312" cy="3840162"/>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83" name="Google Shape;2283;p133:notes"/>
          <p:cNvSpPr txBox="1"/>
          <p:nvPr>
            <p:ph idx="1" type="body"/>
          </p:nvPr>
        </p:nvSpPr>
        <p:spPr>
          <a:xfrm>
            <a:off x="947527" y="6522027"/>
            <a:ext cx="2931457" cy="1282501"/>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0" name="Shape 2300"/>
        <p:cNvGrpSpPr/>
        <p:nvPr/>
      </p:nvGrpSpPr>
      <p:grpSpPr>
        <a:xfrm>
          <a:off x="0" y="0"/>
          <a:ext cx="0" cy="0"/>
          <a:chOff x="0" y="0"/>
          <a:chExt cx="0" cy="0"/>
        </a:xfrm>
      </p:grpSpPr>
      <p:sp>
        <p:nvSpPr>
          <p:cNvPr id="2301" name="Google Shape;2301;p13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302" name="Google Shape;2302;p13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303" name="Google Shape;2303;p13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04" name="Google Shape;2304;p13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305" name="Google Shape;2305;p13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06" name="Google Shape;2306;p13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3" name="Shape 2323"/>
        <p:cNvGrpSpPr/>
        <p:nvPr/>
      </p:nvGrpSpPr>
      <p:grpSpPr>
        <a:xfrm>
          <a:off x="0" y="0"/>
          <a:ext cx="0" cy="0"/>
          <a:chOff x="0" y="0"/>
          <a:chExt cx="0" cy="0"/>
        </a:xfrm>
      </p:grpSpPr>
      <p:sp>
        <p:nvSpPr>
          <p:cNvPr id="2324" name="Google Shape;2324;p13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325" name="Google Shape;2325;p13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326" name="Google Shape;2326;p13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27" name="Google Shape;2327;p13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328" name="Google Shape;2328;p13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29" name="Google Shape;2329;p13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6" name="Shape 2336"/>
        <p:cNvGrpSpPr/>
        <p:nvPr/>
      </p:nvGrpSpPr>
      <p:grpSpPr>
        <a:xfrm>
          <a:off x="0" y="0"/>
          <a:ext cx="0" cy="0"/>
          <a:chOff x="0" y="0"/>
          <a:chExt cx="0" cy="0"/>
        </a:xfrm>
      </p:grpSpPr>
      <p:sp>
        <p:nvSpPr>
          <p:cNvPr id="2337" name="Google Shape;2337;p13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338" name="Google Shape;2338;p13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339" name="Google Shape;2339;p136: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40" name="Google Shape;2340;p136: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341" name="Google Shape;2341;p136: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42" name="Google Shape;2342;p136: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8" name="Shape 2348"/>
        <p:cNvGrpSpPr/>
        <p:nvPr/>
      </p:nvGrpSpPr>
      <p:grpSpPr>
        <a:xfrm>
          <a:off x="0" y="0"/>
          <a:ext cx="0" cy="0"/>
          <a:chOff x="0" y="0"/>
          <a:chExt cx="0" cy="0"/>
        </a:xfrm>
      </p:grpSpPr>
      <p:sp>
        <p:nvSpPr>
          <p:cNvPr id="2349" name="Google Shape;2349;p13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350" name="Google Shape;2350;p137: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351" name="Google Shape;2351;p137: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52" name="Google Shape;2352;p137: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353" name="Google Shape;2353;p137: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54" name="Google Shape;2354;p137: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2" name="Shape 2362"/>
        <p:cNvGrpSpPr/>
        <p:nvPr/>
      </p:nvGrpSpPr>
      <p:grpSpPr>
        <a:xfrm>
          <a:off x="0" y="0"/>
          <a:ext cx="0" cy="0"/>
          <a:chOff x="0" y="0"/>
          <a:chExt cx="0" cy="0"/>
        </a:xfrm>
      </p:grpSpPr>
      <p:sp>
        <p:nvSpPr>
          <p:cNvPr id="2363" name="Google Shape;2363;p13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364" name="Google Shape;2364;p13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365" name="Google Shape;2365;p138: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66" name="Google Shape;2366;p138: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367" name="Google Shape;2367;p138: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68" name="Google Shape;2368;p138: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6" name="Shape 2376"/>
        <p:cNvGrpSpPr/>
        <p:nvPr/>
      </p:nvGrpSpPr>
      <p:grpSpPr>
        <a:xfrm>
          <a:off x="0" y="0"/>
          <a:ext cx="0" cy="0"/>
          <a:chOff x="0" y="0"/>
          <a:chExt cx="0" cy="0"/>
        </a:xfrm>
      </p:grpSpPr>
      <p:sp>
        <p:nvSpPr>
          <p:cNvPr id="2377" name="Google Shape;2377;p13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378" name="Google Shape;2378;p139: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379" name="Google Shape;2379;p139: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80" name="Google Shape;2380;p139: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381" name="Google Shape;2381;p139: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82" name="Google Shape;2382;p139: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0" name="Shape 2390"/>
        <p:cNvGrpSpPr/>
        <p:nvPr/>
      </p:nvGrpSpPr>
      <p:grpSpPr>
        <a:xfrm>
          <a:off x="0" y="0"/>
          <a:ext cx="0" cy="0"/>
          <a:chOff x="0" y="0"/>
          <a:chExt cx="0" cy="0"/>
        </a:xfrm>
      </p:grpSpPr>
      <p:sp>
        <p:nvSpPr>
          <p:cNvPr id="2391" name="Google Shape;2391;p14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392" name="Google Shape;2392;p140: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393" name="Google Shape;2393;p140: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94" name="Google Shape;2394;p140: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395" name="Google Shape;2395;p140: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396" name="Google Shape;2396;p140: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50" name="Google Shape;350;p1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51" name="Google Shape;351;p13: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2" name="Google Shape;352;p1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53" name="Google Shape;353;p1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4" name="Google Shape;354;p1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4" name="Shape 2404"/>
        <p:cNvGrpSpPr/>
        <p:nvPr/>
      </p:nvGrpSpPr>
      <p:grpSpPr>
        <a:xfrm>
          <a:off x="0" y="0"/>
          <a:ext cx="0" cy="0"/>
          <a:chOff x="0" y="0"/>
          <a:chExt cx="0" cy="0"/>
        </a:xfrm>
      </p:grpSpPr>
      <p:sp>
        <p:nvSpPr>
          <p:cNvPr id="2405" name="Google Shape;2405;p14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406" name="Google Shape;2406;p14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407" name="Google Shape;2407;p141: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08" name="Google Shape;2408;p141: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409" name="Google Shape;2409;p141: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10" name="Google Shape;2410;p141: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8" name="Shape 2418"/>
        <p:cNvGrpSpPr/>
        <p:nvPr/>
      </p:nvGrpSpPr>
      <p:grpSpPr>
        <a:xfrm>
          <a:off x="0" y="0"/>
          <a:ext cx="0" cy="0"/>
          <a:chOff x="0" y="0"/>
          <a:chExt cx="0" cy="0"/>
        </a:xfrm>
      </p:grpSpPr>
      <p:sp>
        <p:nvSpPr>
          <p:cNvPr id="2419" name="Google Shape;2419;p14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420" name="Google Shape;2420;p14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421" name="Google Shape;2421;p14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22" name="Google Shape;2422;p14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423" name="Google Shape;2423;p14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24" name="Google Shape;2424;p14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6" name="Shape 2436"/>
        <p:cNvGrpSpPr/>
        <p:nvPr/>
      </p:nvGrpSpPr>
      <p:grpSpPr>
        <a:xfrm>
          <a:off x="0" y="0"/>
          <a:ext cx="0" cy="0"/>
          <a:chOff x="0" y="0"/>
          <a:chExt cx="0" cy="0"/>
        </a:xfrm>
      </p:grpSpPr>
      <p:sp>
        <p:nvSpPr>
          <p:cNvPr id="2437" name="Google Shape;2437;p14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438" name="Google Shape;2438;p14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439" name="Google Shape;2439;p143: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40" name="Google Shape;2440;p143: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441" name="Google Shape;2441;p143: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42" name="Google Shape;2442;p143: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0" name="Shape 2450"/>
        <p:cNvGrpSpPr/>
        <p:nvPr/>
      </p:nvGrpSpPr>
      <p:grpSpPr>
        <a:xfrm>
          <a:off x="0" y="0"/>
          <a:ext cx="0" cy="0"/>
          <a:chOff x="0" y="0"/>
          <a:chExt cx="0" cy="0"/>
        </a:xfrm>
      </p:grpSpPr>
      <p:sp>
        <p:nvSpPr>
          <p:cNvPr id="2451" name="Google Shape;2451;p14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452" name="Google Shape;2452;p14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453" name="Google Shape;2453;p14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54" name="Google Shape;2454;p14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455" name="Google Shape;2455;p14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56" name="Google Shape;2456;p14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2" name="Shape 2462"/>
        <p:cNvGrpSpPr/>
        <p:nvPr/>
      </p:nvGrpSpPr>
      <p:grpSpPr>
        <a:xfrm>
          <a:off x="0" y="0"/>
          <a:ext cx="0" cy="0"/>
          <a:chOff x="0" y="0"/>
          <a:chExt cx="0" cy="0"/>
        </a:xfrm>
      </p:grpSpPr>
      <p:sp>
        <p:nvSpPr>
          <p:cNvPr id="2463" name="Google Shape;2463;p145:notes"/>
          <p:cNvSpPr txBox="1"/>
          <p:nvPr>
            <p:ph idx="2"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i="0" sz="1200"/>
          </a:p>
        </p:txBody>
      </p:sp>
      <p:sp>
        <p:nvSpPr>
          <p:cNvPr id="2464" name="Google Shape;2464;p14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i="0" sz="1200"/>
          </a:p>
        </p:txBody>
      </p:sp>
      <p:sp>
        <p:nvSpPr>
          <p:cNvPr id="2465" name="Google Shape;2465;p14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i="0" sz="1200"/>
          </a:p>
        </p:txBody>
      </p:sp>
      <p:sp>
        <p:nvSpPr>
          <p:cNvPr id="2466" name="Google Shape;2466;p14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i="0" sz="1200"/>
          </a:p>
        </p:txBody>
      </p:sp>
      <p:sp>
        <p:nvSpPr>
          <p:cNvPr id="2467" name="Google Shape;2467;p145:notes"/>
          <p:cNvSpPr/>
          <p:nvPr>
            <p:ph idx="3" type="sldImg"/>
          </p:nvPr>
        </p:nvSpPr>
        <p:spPr>
          <a:xfrm>
            <a:off x="779463" y="766763"/>
            <a:ext cx="5548312" cy="3840162"/>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68" name="Google Shape;2468;p145:notes"/>
          <p:cNvSpPr txBox="1"/>
          <p:nvPr>
            <p:ph idx="1" type="body"/>
          </p:nvPr>
        </p:nvSpPr>
        <p:spPr>
          <a:xfrm>
            <a:off x="947527" y="6522027"/>
            <a:ext cx="2931457" cy="1282501"/>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5" name="Shape 2475"/>
        <p:cNvGrpSpPr/>
        <p:nvPr/>
      </p:nvGrpSpPr>
      <p:grpSpPr>
        <a:xfrm>
          <a:off x="0" y="0"/>
          <a:ext cx="0" cy="0"/>
          <a:chOff x="0" y="0"/>
          <a:chExt cx="0" cy="0"/>
        </a:xfrm>
      </p:grpSpPr>
      <p:sp>
        <p:nvSpPr>
          <p:cNvPr id="2476" name="Google Shape;2476;p14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477" name="Google Shape;2477;p14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2" name="Shape 2502"/>
        <p:cNvGrpSpPr/>
        <p:nvPr/>
      </p:nvGrpSpPr>
      <p:grpSpPr>
        <a:xfrm>
          <a:off x="0" y="0"/>
          <a:ext cx="0" cy="0"/>
          <a:chOff x="0" y="0"/>
          <a:chExt cx="0" cy="0"/>
        </a:xfrm>
      </p:grpSpPr>
      <p:sp>
        <p:nvSpPr>
          <p:cNvPr id="2503" name="Google Shape;2503;p14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504" name="Google Shape;2504;p14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505" name="Google Shape;2505;p14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506" name="Google Shape;2506;p14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507" name="Google Shape;2507;p14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508" name="Google Shape;2508;p14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4" name="Shape 2534"/>
        <p:cNvGrpSpPr/>
        <p:nvPr/>
      </p:nvGrpSpPr>
      <p:grpSpPr>
        <a:xfrm>
          <a:off x="0" y="0"/>
          <a:ext cx="0" cy="0"/>
          <a:chOff x="0" y="0"/>
          <a:chExt cx="0" cy="0"/>
        </a:xfrm>
      </p:grpSpPr>
      <p:sp>
        <p:nvSpPr>
          <p:cNvPr id="2535" name="Google Shape;2535;p148: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536" name="Google Shape;2536;p14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537" name="Google Shape;2537;p148: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538" name="Google Shape;2538;p148: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539" name="Google Shape;2539;p148: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540" name="Google Shape;2540;p148: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7" name="Shape 2557"/>
        <p:cNvGrpSpPr/>
        <p:nvPr/>
      </p:nvGrpSpPr>
      <p:grpSpPr>
        <a:xfrm>
          <a:off x="0" y="0"/>
          <a:ext cx="0" cy="0"/>
          <a:chOff x="0" y="0"/>
          <a:chExt cx="0" cy="0"/>
        </a:xfrm>
      </p:grpSpPr>
      <p:sp>
        <p:nvSpPr>
          <p:cNvPr id="2558" name="Google Shape;2558;p14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559" name="Google Shape;2559;p14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2" name="Shape 2572"/>
        <p:cNvGrpSpPr/>
        <p:nvPr/>
      </p:nvGrpSpPr>
      <p:grpSpPr>
        <a:xfrm>
          <a:off x="0" y="0"/>
          <a:ext cx="0" cy="0"/>
          <a:chOff x="0" y="0"/>
          <a:chExt cx="0" cy="0"/>
        </a:xfrm>
      </p:grpSpPr>
      <p:sp>
        <p:nvSpPr>
          <p:cNvPr id="2573" name="Google Shape;2573;p15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574" name="Google Shape;2574;p15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1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64" name="Google Shape;364;p1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65" name="Google Shape;365;p1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66" name="Google Shape;366;p1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67" name="Google Shape;367;p1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68" name="Google Shape;368;p1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1" name="Shape 2581"/>
        <p:cNvGrpSpPr/>
        <p:nvPr/>
      </p:nvGrpSpPr>
      <p:grpSpPr>
        <a:xfrm>
          <a:off x="0" y="0"/>
          <a:ext cx="0" cy="0"/>
          <a:chOff x="0" y="0"/>
          <a:chExt cx="0" cy="0"/>
        </a:xfrm>
      </p:grpSpPr>
      <p:sp>
        <p:nvSpPr>
          <p:cNvPr id="2582" name="Google Shape;2582;p15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583" name="Google Shape;2583;p15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9" name="Shape 2589"/>
        <p:cNvGrpSpPr/>
        <p:nvPr/>
      </p:nvGrpSpPr>
      <p:grpSpPr>
        <a:xfrm>
          <a:off x="0" y="0"/>
          <a:ext cx="0" cy="0"/>
          <a:chOff x="0" y="0"/>
          <a:chExt cx="0" cy="0"/>
        </a:xfrm>
      </p:grpSpPr>
      <p:sp>
        <p:nvSpPr>
          <p:cNvPr id="2590" name="Google Shape;2590;p152: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591" name="Google Shape;2591;p15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1" name="Shape 2611"/>
        <p:cNvGrpSpPr/>
        <p:nvPr/>
      </p:nvGrpSpPr>
      <p:grpSpPr>
        <a:xfrm>
          <a:off x="0" y="0"/>
          <a:ext cx="0" cy="0"/>
          <a:chOff x="0" y="0"/>
          <a:chExt cx="0" cy="0"/>
        </a:xfrm>
      </p:grpSpPr>
      <p:sp>
        <p:nvSpPr>
          <p:cNvPr id="2612" name="Google Shape;2612;p15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613" name="Google Shape;2613;p15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3" name="Shape 2633"/>
        <p:cNvGrpSpPr/>
        <p:nvPr/>
      </p:nvGrpSpPr>
      <p:grpSpPr>
        <a:xfrm>
          <a:off x="0" y="0"/>
          <a:ext cx="0" cy="0"/>
          <a:chOff x="0" y="0"/>
          <a:chExt cx="0" cy="0"/>
        </a:xfrm>
      </p:grpSpPr>
      <p:sp>
        <p:nvSpPr>
          <p:cNvPr id="2634" name="Google Shape;2634;p154: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635" name="Google Shape;2635;p15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6" name="Shape 2646"/>
        <p:cNvGrpSpPr/>
        <p:nvPr/>
      </p:nvGrpSpPr>
      <p:grpSpPr>
        <a:xfrm>
          <a:off x="0" y="0"/>
          <a:ext cx="0" cy="0"/>
          <a:chOff x="0" y="0"/>
          <a:chExt cx="0" cy="0"/>
        </a:xfrm>
      </p:grpSpPr>
      <p:sp>
        <p:nvSpPr>
          <p:cNvPr id="2647" name="Google Shape;2647;p15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648" name="Google Shape;2648;p15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649" name="Google Shape;2649;p15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650" name="Google Shape;2650;p15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651" name="Google Shape;2651;p15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652" name="Google Shape;2652;p15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8" name="Shape 2658"/>
        <p:cNvGrpSpPr/>
        <p:nvPr/>
      </p:nvGrpSpPr>
      <p:grpSpPr>
        <a:xfrm>
          <a:off x="0" y="0"/>
          <a:ext cx="0" cy="0"/>
          <a:chOff x="0" y="0"/>
          <a:chExt cx="0" cy="0"/>
        </a:xfrm>
      </p:grpSpPr>
      <p:sp>
        <p:nvSpPr>
          <p:cNvPr id="2659" name="Google Shape;2659;p18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660" name="Google Shape;2660;p18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661" name="Google Shape;2661;p18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662" name="Google Shape;2662;p18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663" name="Google Shape;2663;p18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664" name="Google Shape;2664;p18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9" name="Shape 2669"/>
        <p:cNvGrpSpPr/>
        <p:nvPr/>
      </p:nvGrpSpPr>
      <p:grpSpPr>
        <a:xfrm>
          <a:off x="0" y="0"/>
          <a:ext cx="0" cy="0"/>
          <a:chOff x="0" y="0"/>
          <a:chExt cx="0" cy="0"/>
        </a:xfrm>
      </p:grpSpPr>
      <p:sp>
        <p:nvSpPr>
          <p:cNvPr id="2670" name="Google Shape;2670;p18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671" name="Google Shape;2671;p18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8" name="Shape 2678"/>
        <p:cNvGrpSpPr/>
        <p:nvPr/>
      </p:nvGrpSpPr>
      <p:grpSpPr>
        <a:xfrm>
          <a:off x="0" y="0"/>
          <a:ext cx="0" cy="0"/>
          <a:chOff x="0" y="0"/>
          <a:chExt cx="0" cy="0"/>
        </a:xfrm>
      </p:grpSpPr>
      <p:sp>
        <p:nvSpPr>
          <p:cNvPr id="2679" name="Google Shape;2679;p18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680" name="Google Shape;2680;p184: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681" name="Google Shape;2681;p184: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682" name="Google Shape;2682;p184: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683" name="Google Shape;2683;p184: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684" name="Google Shape;2684;p184: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3" name="Shape 2703"/>
        <p:cNvGrpSpPr/>
        <p:nvPr/>
      </p:nvGrpSpPr>
      <p:grpSpPr>
        <a:xfrm>
          <a:off x="0" y="0"/>
          <a:ext cx="0" cy="0"/>
          <a:chOff x="0" y="0"/>
          <a:chExt cx="0" cy="0"/>
        </a:xfrm>
      </p:grpSpPr>
      <p:sp>
        <p:nvSpPr>
          <p:cNvPr id="2704" name="Google Shape;2704;p185: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705" name="Google Shape;2705;p185: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706" name="Google Shape;2706;p185: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707" name="Google Shape;2707;p185: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708" name="Google Shape;2708;p185: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709" name="Google Shape;2709;p185: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8" name="Shape 2728"/>
        <p:cNvGrpSpPr/>
        <p:nvPr/>
      </p:nvGrpSpPr>
      <p:grpSpPr>
        <a:xfrm>
          <a:off x="0" y="0"/>
          <a:ext cx="0" cy="0"/>
          <a:chOff x="0" y="0"/>
          <a:chExt cx="0" cy="0"/>
        </a:xfrm>
      </p:grpSpPr>
      <p:sp>
        <p:nvSpPr>
          <p:cNvPr id="2729" name="Google Shape;2729;p186: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730" name="Google Shape;2730;p18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731" name="Google Shape;2731;p186: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732" name="Google Shape;2732;p186: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733" name="Google Shape;2733;p186: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734" name="Google Shape;2734;p186: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1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76" name="Google Shape;376;p1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77" name="Google Shape;377;p1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78" name="Google Shape;378;p1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79" name="Google Shape;379;p1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80" name="Google Shape;380;p1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0" name="Shape 2740"/>
        <p:cNvGrpSpPr/>
        <p:nvPr/>
      </p:nvGrpSpPr>
      <p:grpSpPr>
        <a:xfrm>
          <a:off x="0" y="0"/>
          <a:ext cx="0" cy="0"/>
          <a:chOff x="0" y="0"/>
          <a:chExt cx="0" cy="0"/>
        </a:xfrm>
      </p:grpSpPr>
      <p:sp>
        <p:nvSpPr>
          <p:cNvPr id="2741" name="Google Shape;2741;p191: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742" name="Google Shape;2742;p19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743" name="Google Shape;2743;p191: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744" name="Google Shape;2744;p191: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745" name="Google Shape;2745;p191: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746" name="Google Shape;2746;p191: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3" name="Shape 2753"/>
        <p:cNvGrpSpPr/>
        <p:nvPr/>
      </p:nvGrpSpPr>
      <p:grpSpPr>
        <a:xfrm>
          <a:off x="0" y="0"/>
          <a:ext cx="0" cy="0"/>
          <a:chOff x="0" y="0"/>
          <a:chExt cx="0" cy="0"/>
        </a:xfrm>
      </p:grpSpPr>
      <p:sp>
        <p:nvSpPr>
          <p:cNvPr id="2754" name="Google Shape;2754;p19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755" name="Google Shape;2755;p19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756" name="Google Shape;2756;p19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757" name="Google Shape;2757;p19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758" name="Google Shape;2758;p19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759" name="Google Shape;2759;p19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4" name="Shape 2764"/>
        <p:cNvGrpSpPr/>
        <p:nvPr/>
      </p:nvGrpSpPr>
      <p:grpSpPr>
        <a:xfrm>
          <a:off x="0" y="0"/>
          <a:ext cx="0" cy="0"/>
          <a:chOff x="0" y="0"/>
          <a:chExt cx="0" cy="0"/>
        </a:xfrm>
      </p:grpSpPr>
      <p:sp>
        <p:nvSpPr>
          <p:cNvPr id="2765" name="Google Shape;2765;p19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766" name="Google Shape;2766;p19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3" name="Shape 2773"/>
        <p:cNvGrpSpPr/>
        <p:nvPr/>
      </p:nvGrpSpPr>
      <p:grpSpPr>
        <a:xfrm>
          <a:off x="0" y="0"/>
          <a:ext cx="0" cy="0"/>
          <a:chOff x="0" y="0"/>
          <a:chExt cx="0" cy="0"/>
        </a:xfrm>
      </p:grpSpPr>
      <p:sp>
        <p:nvSpPr>
          <p:cNvPr id="2774" name="Google Shape;2774;p19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775" name="Google Shape;2775;p196: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2" name="Shape 2782"/>
        <p:cNvGrpSpPr/>
        <p:nvPr/>
      </p:nvGrpSpPr>
      <p:grpSpPr>
        <a:xfrm>
          <a:off x="0" y="0"/>
          <a:ext cx="0" cy="0"/>
          <a:chOff x="0" y="0"/>
          <a:chExt cx="0" cy="0"/>
        </a:xfrm>
      </p:grpSpPr>
      <p:sp>
        <p:nvSpPr>
          <p:cNvPr id="2783" name="Google Shape;2783;p197: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784" name="Google Shape;2784;p197: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1" name="Shape 2791"/>
        <p:cNvGrpSpPr/>
        <p:nvPr/>
      </p:nvGrpSpPr>
      <p:grpSpPr>
        <a:xfrm>
          <a:off x="0" y="0"/>
          <a:ext cx="0" cy="0"/>
          <a:chOff x="0" y="0"/>
          <a:chExt cx="0" cy="0"/>
        </a:xfrm>
      </p:grpSpPr>
      <p:sp>
        <p:nvSpPr>
          <p:cNvPr id="2792" name="Google Shape;2792;p19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793" name="Google Shape;2793;p198: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0" name="Shape 2800"/>
        <p:cNvGrpSpPr/>
        <p:nvPr/>
      </p:nvGrpSpPr>
      <p:grpSpPr>
        <a:xfrm>
          <a:off x="0" y="0"/>
          <a:ext cx="0" cy="0"/>
          <a:chOff x="0" y="0"/>
          <a:chExt cx="0" cy="0"/>
        </a:xfrm>
      </p:grpSpPr>
      <p:sp>
        <p:nvSpPr>
          <p:cNvPr id="2801" name="Google Shape;2801;p199: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802" name="Google Shape;2802;p199: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803" name="Google Shape;2803;p199: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04" name="Google Shape;2804;p199: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805" name="Google Shape;2805;p199: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06" name="Google Shape;2806;p199: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1" name="Shape 2811"/>
        <p:cNvGrpSpPr/>
        <p:nvPr/>
      </p:nvGrpSpPr>
      <p:grpSpPr>
        <a:xfrm>
          <a:off x="0" y="0"/>
          <a:ext cx="0" cy="0"/>
          <a:chOff x="0" y="0"/>
          <a:chExt cx="0" cy="0"/>
        </a:xfrm>
      </p:grpSpPr>
      <p:sp>
        <p:nvSpPr>
          <p:cNvPr id="2812" name="Google Shape;2812;p200: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813" name="Google Shape;2813;p200: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0" name="Shape 2820"/>
        <p:cNvGrpSpPr/>
        <p:nvPr/>
      </p:nvGrpSpPr>
      <p:grpSpPr>
        <a:xfrm>
          <a:off x="0" y="0"/>
          <a:ext cx="0" cy="0"/>
          <a:chOff x="0" y="0"/>
          <a:chExt cx="0" cy="0"/>
        </a:xfrm>
      </p:grpSpPr>
      <p:sp>
        <p:nvSpPr>
          <p:cNvPr id="2821" name="Google Shape;2821;p20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822" name="Google Shape;2822;p20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9" name="Shape 2829"/>
        <p:cNvGrpSpPr/>
        <p:nvPr/>
      </p:nvGrpSpPr>
      <p:grpSpPr>
        <a:xfrm>
          <a:off x="0" y="0"/>
          <a:ext cx="0" cy="0"/>
          <a:chOff x="0" y="0"/>
          <a:chExt cx="0" cy="0"/>
        </a:xfrm>
      </p:grpSpPr>
      <p:sp>
        <p:nvSpPr>
          <p:cNvPr id="2830" name="Google Shape;2830;p202: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831" name="Google Shape;2831;p202: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1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90" name="Google Shape;390;p1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91" name="Google Shape;391;p16: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92" name="Google Shape;392;p16: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93" name="Google Shape;393;p16: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94" name="Google Shape;394;p16: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8" name="Shape 2838"/>
        <p:cNvGrpSpPr/>
        <p:nvPr/>
      </p:nvGrpSpPr>
      <p:grpSpPr>
        <a:xfrm>
          <a:off x="0" y="0"/>
          <a:ext cx="0" cy="0"/>
          <a:chOff x="0" y="0"/>
          <a:chExt cx="0" cy="0"/>
        </a:xfrm>
      </p:grpSpPr>
      <p:sp>
        <p:nvSpPr>
          <p:cNvPr id="2839" name="Google Shape;2839;p20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840" name="Google Shape;2840;p203: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7" name="Shape 2847"/>
        <p:cNvGrpSpPr/>
        <p:nvPr/>
      </p:nvGrpSpPr>
      <p:grpSpPr>
        <a:xfrm>
          <a:off x="0" y="0"/>
          <a:ext cx="0" cy="0"/>
          <a:chOff x="0" y="0"/>
          <a:chExt cx="0" cy="0"/>
        </a:xfrm>
      </p:grpSpPr>
      <p:sp>
        <p:nvSpPr>
          <p:cNvPr id="2848" name="Google Shape;2848;p20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849" name="Google Shape;2849;p20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850" name="Google Shape;2850;p20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51" name="Google Shape;2851;p20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852" name="Google Shape;2852;p20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53" name="Google Shape;2853;p20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8" name="Shape 2858"/>
        <p:cNvGrpSpPr/>
        <p:nvPr/>
      </p:nvGrpSpPr>
      <p:grpSpPr>
        <a:xfrm>
          <a:off x="0" y="0"/>
          <a:ext cx="0" cy="0"/>
          <a:chOff x="0" y="0"/>
          <a:chExt cx="0" cy="0"/>
        </a:xfrm>
      </p:grpSpPr>
      <p:sp>
        <p:nvSpPr>
          <p:cNvPr id="2859" name="Google Shape;2859;p20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860" name="Google Shape;2860;p20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861" name="Google Shape;2861;p208: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62" name="Google Shape;2862;p208: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863" name="Google Shape;2863;p208: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64" name="Google Shape;2864;p208: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1" name="Shape 2871"/>
        <p:cNvGrpSpPr/>
        <p:nvPr/>
      </p:nvGrpSpPr>
      <p:grpSpPr>
        <a:xfrm>
          <a:off x="0" y="0"/>
          <a:ext cx="0" cy="0"/>
          <a:chOff x="0" y="0"/>
          <a:chExt cx="0" cy="0"/>
        </a:xfrm>
      </p:grpSpPr>
      <p:sp>
        <p:nvSpPr>
          <p:cNvPr id="2872" name="Google Shape;2872;p20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873" name="Google Shape;2873;p20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874" name="Google Shape;2874;p20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75" name="Google Shape;2875;p20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876" name="Google Shape;2876;p20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77" name="Google Shape;2877;p20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3" name="Shape 2883"/>
        <p:cNvGrpSpPr/>
        <p:nvPr/>
      </p:nvGrpSpPr>
      <p:grpSpPr>
        <a:xfrm>
          <a:off x="0" y="0"/>
          <a:ext cx="0" cy="0"/>
          <a:chOff x="0" y="0"/>
          <a:chExt cx="0" cy="0"/>
        </a:xfrm>
      </p:grpSpPr>
      <p:sp>
        <p:nvSpPr>
          <p:cNvPr id="2884" name="Google Shape;2884;p21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885" name="Google Shape;2885;p21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886" name="Google Shape;2886;p21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87" name="Google Shape;2887;p21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888" name="Google Shape;2888;p21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89" name="Google Shape;2889;p21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5" name="Shape 2895"/>
        <p:cNvGrpSpPr/>
        <p:nvPr/>
      </p:nvGrpSpPr>
      <p:grpSpPr>
        <a:xfrm>
          <a:off x="0" y="0"/>
          <a:ext cx="0" cy="0"/>
          <a:chOff x="0" y="0"/>
          <a:chExt cx="0" cy="0"/>
        </a:xfrm>
      </p:grpSpPr>
      <p:sp>
        <p:nvSpPr>
          <p:cNvPr id="2896" name="Google Shape;2896;p21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897" name="Google Shape;2897;p21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898" name="Google Shape;2898;p211: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99" name="Google Shape;2899;p211: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900" name="Google Shape;2900;p211: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01" name="Google Shape;2901;p21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8" name="Shape 2908"/>
        <p:cNvGrpSpPr/>
        <p:nvPr/>
      </p:nvGrpSpPr>
      <p:grpSpPr>
        <a:xfrm>
          <a:off x="0" y="0"/>
          <a:ext cx="0" cy="0"/>
          <a:chOff x="0" y="0"/>
          <a:chExt cx="0" cy="0"/>
        </a:xfrm>
      </p:grpSpPr>
      <p:sp>
        <p:nvSpPr>
          <p:cNvPr id="2909" name="Google Shape;2909;p21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910" name="Google Shape;2910;p21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911" name="Google Shape;2911;p21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12" name="Google Shape;2912;p21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913" name="Google Shape;2913;p21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14" name="Google Shape;2914;p21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9" name="Shape 2919"/>
        <p:cNvGrpSpPr/>
        <p:nvPr/>
      </p:nvGrpSpPr>
      <p:grpSpPr>
        <a:xfrm>
          <a:off x="0" y="0"/>
          <a:ext cx="0" cy="0"/>
          <a:chOff x="0" y="0"/>
          <a:chExt cx="0" cy="0"/>
        </a:xfrm>
      </p:grpSpPr>
      <p:sp>
        <p:nvSpPr>
          <p:cNvPr id="2920" name="Google Shape;2920;p213: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921" name="Google Shape;2921;p21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922" name="Google Shape;2922;p213: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23" name="Google Shape;2923;p213: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924" name="Google Shape;2924;p213: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25" name="Google Shape;2925;p213: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2" name="Shape 2932"/>
        <p:cNvGrpSpPr/>
        <p:nvPr/>
      </p:nvGrpSpPr>
      <p:grpSpPr>
        <a:xfrm>
          <a:off x="0" y="0"/>
          <a:ext cx="0" cy="0"/>
          <a:chOff x="0" y="0"/>
          <a:chExt cx="0" cy="0"/>
        </a:xfrm>
      </p:grpSpPr>
      <p:sp>
        <p:nvSpPr>
          <p:cNvPr id="2933" name="Google Shape;2933;p21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934" name="Google Shape;2934;p21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935" name="Google Shape;2935;p21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36" name="Google Shape;2936;p21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937" name="Google Shape;2937;p21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38" name="Google Shape;2938;p21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7" name="Shape 2957"/>
        <p:cNvGrpSpPr/>
        <p:nvPr/>
      </p:nvGrpSpPr>
      <p:grpSpPr>
        <a:xfrm>
          <a:off x="0" y="0"/>
          <a:ext cx="0" cy="0"/>
          <a:chOff x="0" y="0"/>
          <a:chExt cx="0" cy="0"/>
        </a:xfrm>
      </p:grpSpPr>
      <p:sp>
        <p:nvSpPr>
          <p:cNvPr id="2958" name="Google Shape;2958;p21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959" name="Google Shape;2959;p21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960" name="Google Shape;2960;p21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61" name="Google Shape;2961;p21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962" name="Google Shape;2962;p21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963" name="Google Shape;2963;p21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17: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404" name="Google Shape;404;p17: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405" name="Google Shape;405;p17: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06" name="Google Shape;406;p17: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407" name="Google Shape;407;p17: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08" name="Google Shape;408;p17: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1" name="Shape 2971"/>
        <p:cNvGrpSpPr/>
        <p:nvPr/>
      </p:nvGrpSpPr>
      <p:grpSpPr>
        <a:xfrm>
          <a:off x="0" y="0"/>
          <a:ext cx="0" cy="0"/>
          <a:chOff x="0" y="0"/>
          <a:chExt cx="0" cy="0"/>
        </a:xfrm>
      </p:grpSpPr>
      <p:sp>
        <p:nvSpPr>
          <p:cNvPr id="2972" name="Google Shape;2972;p21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973" name="Google Shape;2973;p21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0" name="Shape 2980"/>
        <p:cNvGrpSpPr/>
        <p:nvPr/>
      </p:nvGrpSpPr>
      <p:grpSpPr>
        <a:xfrm>
          <a:off x="0" y="0"/>
          <a:ext cx="0" cy="0"/>
          <a:chOff x="0" y="0"/>
          <a:chExt cx="0" cy="0"/>
        </a:xfrm>
      </p:grpSpPr>
      <p:sp>
        <p:nvSpPr>
          <p:cNvPr id="2981" name="Google Shape;2981;p219: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982" name="Google Shape;2982;p21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8" name="Shape 2988"/>
        <p:cNvGrpSpPr/>
        <p:nvPr/>
      </p:nvGrpSpPr>
      <p:grpSpPr>
        <a:xfrm>
          <a:off x="0" y="0"/>
          <a:ext cx="0" cy="0"/>
          <a:chOff x="0" y="0"/>
          <a:chExt cx="0" cy="0"/>
        </a:xfrm>
      </p:grpSpPr>
      <p:sp>
        <p:nvSpPr>
          <p:cNvPr id="2989" name="Google Shape;2989;p220: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990" name="Google Shape;2990;p22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7" name="Shape 2997"/>
        <p:cNvGrpSpPr/>
        <p:nvPr/>
      </p:nvGrpSpPr>
      <p:grpSpPr>
        <a:xfrm>
          <a:off x="0" y="0"/>
          <a:ext cx="0" cy="0"/>
          <a:chOff x="0" y="0"/>
          <a:chExt cx="0" cy="0"/>
        </a:xfrm>
      </p:grpSpPr>
      <p:sp>
        <p:nvSpPr>
          <p:cNvPr id="2998" name="Google Shape;2998;p221: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999" name="Google Shape;2999;p22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000" name="Google Shape;3000;p221: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001" name="Google Shape;3001;p221: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002" name="Google Shape;3002;p221: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003" name="Google Shape;3003;p221: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1" name="Shape 3011"/>
        <p:cNvGrpSpPr/>
        <p:nvPr/>
      </p:nvGrpSpPr>
      <p:grpSpPr>
        <a:xfrm>
          <a:off x="0" y="0"/>
          <a:ext cx="0" cy="0"/>
          <a:chOff x="0" y="0"/>
          <a:chExt cx="0" cy="0"/>
        </a:xfrm>
      </p:grpSpPr>
      <p:sp>
        <p:nvSpPr>
          <p:cNvPr id="3012" name="Google Shape;3012;p222: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013" name="Google Shape;3013;p222: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0" name="Shape 3030"/>
        <p:cNvGrpSpPr/>
        <p:nvPr/>
      </p:nvGrpSpPr>
      <p:grpSpPr>
        <a:xfrm>
          <a:off x="0" y="0"/>
          <a:ext cx="0" cy="0"/>
          <a:chOff x="0" y="0"/>
          <a:chExt cx="0" cy="0"/>
        </a:xfrm>
      </p:grpSpPr>
      <p:sp>
        <p:nvSpPr>
          <p:cNvPr id="3031" name="Google Shape;3031;p22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032" name="Google Shape;3032;p22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7" name="Shape 3057"/>
        <p:cNvGrpSpPr/>
        <p:nvPr/>
      </p:nvGrpSpPr>
      <p:grpSpPr>
        <a:xfrm>
          <a:off x="0" y="0"/>
          <a:ext cx="0" cy="0"/>
          <a:chOff x="0" y="0"/>
          <a:chExt cx="0" cy="0"/>
        </a:xfrm>
      </p:grpSpPr>
      <p:sp>
        <p:nvSpPr>
          <p:cNvPr id="3058" name="Google Shape;3058;p22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059" name="Google Shape;3059;p22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060" name="Google Shape;3060;p22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061" name="Google Shape;3061;p22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062" name="Google Shape;3062;p22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063" name="Google Shape;3063;p22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8" name="Shape 3068"/>
        <p:cNvGrpSpPr/>
        <p:nvPr/>
      </p:nvGrpSpPr>
      <p:grpSpPr>
        <a:xfrm>
          <a:off x="0" y="0"/>
          <a:ext cx="0" cy="0"/>
          <a:chOff x="0" y="0"/>
          <a:chExt cx="0" cy="0"/>
        </a:xfrm>
      </p:grpSpPr>
      <p:sp>
        <p:nvSpPr>
          <p:cNvPr id="3069" name="Google Shape;3069;p22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070" name="Google Shape;3070;p22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3" name="Shape 3083"/>
        <p:cNvGrpSpPr/>
        <p:nvPr/>
      </p:nvGrpSpPr>
      <p:grpSpPr>
        <a:xfrm>
          <a:off x="0" y="0"/>
          <a:ext cx="0" cy="0"/>
          <a:chOff x="0" y="0"/>
          <a:chExt cx="0" cy="0"/>
        </a:xfrm>
      </p:grpSpPr>
      <p:sp>
        <p:nvSpPr>
          <p:cNvPr id="3084" name="Google Shape;3084;p226: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085" name="Google Shape;3085;p22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086" name="Google Shape;3086;p226: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087" name="Google Shape;3087;p226: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088" name="Google Shape;3088;p226: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089" name="Google Shape;3089;p226: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6" name="Shape 3096"/>
        <p:cNvGrpSpPr/>
        <p:nvPr/>
      </p:nvGrpSpPr>
      <p:grpSpPr>
        <a:xfrm>
          <a:off x="0" y="0"/>
          <a:ext cx="0" cy="0"/>
          <a:chOff x="0" y="0"/>
          <a:chExt cx="0" cy="0"/>
        </a:xfrm>
      </p:grpSpPr>
      <p:sp>
        <p:nvSpPr>
          <p:cNvPr id="3097" name="Google Shape;3097;p22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098" name="Google Shape;3098;p22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099" name="Google Shape;3099;p22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100" name="Google Shape;3100;p22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101" name="Google Shape;3101;p22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102" name="Google Shape;3102;p22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1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418" name="Google Shape;418;p1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419" name="Google Shape;419;p18: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20" name="Google Shape;420;p18: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421" name="Google Shape;421;p18: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22" name="Google Shape;422;p18: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1" name="Shape 3111"/>
        <p:cNvGrpSpPr/>
        <p:nvPr/>
      </p:nvGrpSpPr>
      <p:grpSpPr>
        <a:xfrm>
          <a:off x="0" y="0"/>
          <a:ext cx="0" cy="0"/>
          <a:chOff x="0" y="0"/>
          <a:chExt cx="0" cy="0"/>
        </a:xfrm>
      </p:grpSpPr>
      <p:sp>
        <p:nvSpPr>
          <p:cNvPr id="3112" name="Google Shape;3112;p22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113" name="Google Shape;3113;p22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9" name="Shape 3119"/>
        <p:cNvGrpSpPr/>
        <p:nvPr/>
      </p:nvGrpSpPr>
      <p:grpSpPr>
        <a:xfrm>
          <a:off x="0" y="0"/>
          <a:ext cx="0" cy="0"/>
          <a:chOff x="0" y="0"/>
          <a:chExt cx="0" cy="0"/>
        </a:xfrm>
      </p:grpSpPr>
      <p:sp>
        <p:nvSpPr>
          <p:cNvPr id="3120" name="Google Shape;3120;p229: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121" name="Google Shape;3121;p229: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122" name="Google Shape;3122;p229: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123" name="Google Shape;3123;p229: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124" name="Google Shape;3124;p229: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125" name="Google Shape;3125;p229: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1" name="Shape 3131"/>
        <p:cNvGrpSpPr/>
        <p:nvPr/>
      </p:nvGrpSpPr>
      <p:grpSpPr>
        <a:xfrm>
          <a:off x="0" y="0"/>
          <a:ext cx="0" cy="0"/>
          <a:chOff x="0" y="0"/>
          <a:chExt cx="0" cy="0"/>
        </a:xfrm>
      </p:grpSpPr>
      <p:sp>
        <p:nvSpPr>
          <p:cNvPr id="3132" name="Google Shape;3132;p23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133" name="Google Shape;3133;p23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134" name="Google Shape;3134;p23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135" name="Google Shape;3135;p23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136" name="Google Shape;3136;p23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137" name="Google Shape;3137;p23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2" name="Shape 3142"/>
        <p:cNvGrpSpPr/>
        <p:nvPr/>
      </p:nvGrpSpPr>
      <p:grpSpPr>
        <a:xfrm>
          <a:off x="0" y="0"/>
          <a:ext cx="0" cy="0"/>
          <a:chOff x="0" y="0"/>
          <a:chExt cx="0" cy="0"/>
        </a:xfrm>
      </p:grpSpPr>
      <p:sp>
        <p:nvSpPr>
          <p:cNvPr id="3143" name="Google Shape;3143;p23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144" name="Google Shape;3144;p23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0" name="Shape 3150"/>
        <p:cNvGrpSpPr/>
        <p:nvPr/>
      </p:nvGrpSpPr>
      <p:grpSpPr>
        <a:xfrm>
          <a:off x="0" y="0"/>
          <a:ext cx="0" cy="0"/>
          <a:chOff x="0" y="0"/>
          <a:chExt cx="0" cy="0"/>
        </a:xfrm>
      </p:grpSpPr>
      <p:sp>
        <p:nvSpPr>
          <p:cNvPr id="3151" name="Google Shape;3151;p23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152" name="Google Shape;3152;p23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7" name="Shape 3167"/>
        <p:cNvGrpSpPr/>
        <p:nvPr/>
      </p:nvGrpSpPr>
      <p:grpSpPr>
        <a:xfrm>
          <a:off x="0" y="0"/>
          <a:ext cx="0" cy="0"/>
          <a:chOff x="0" y="0"/>
          <a:chExt cx="0" cy="0"/>
        </a:xfrm>
      </p:grpSpPr>
      <p:sp>
        <p:nvSpPr>
          <p:cNvPr id="3168" name="Google Shape;3168;p23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169" name="Google Shape;3169;p23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6" name="Shape 3176"/>
        <p:cNvGrpSpPr/>
        <p:nvPr/>
      </p:nvGrpSpPr>
      <p:grpSpPr>
        <a:xfrm>
          <a:off x="0" y="0"/>
          <a:ext cx="0" cy="0"/>
          <a:chOff x="0" y="0"/>
          <a:chExt cx="0" cy="0"/>
        </a:xfrm>
      </p:grpSpPr>
      <p:sp>
        <p:nvSpPr>
          <p:cNvPr id="3177" name="Google Shape;3177;p23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178" name="Google Shape;3178;p23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0" name="Shape 3190"/>
        <p:cNvGrpSpPr/>
        <p:nvPr/>
      </p:nvGrpSpPr>
      <p:grpSpPr>
        <a:xfrm>
          <a:off x="0" y="0"/>
          <a:ext cx="0" cy="0"/>
          <a:chOff x="0" y="0"/>
          <a:chExt cx="0" cy="0"/>
        </a:xfrm>
      </p:grpSpPr>
      <p:sp>
        <p:nvSpPr>
          <p:cNvPr id="3191" name="Google Shape;3191;p23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192" name="Google Shape;3192;p23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0" name="Shape 3200"/>
        <p:cNvGrpSpPr/>
        <p:nvPr/>
      </p:nvGrpSpPr>
      <p:grpSpPr>
        <a:xfrm>
          <a:off x="0" y="0"/>
          <a:ext cx="0" cy="0"/>
          <a:chOff x="0" y="0"/>
          <a:chExt cx="0" cy="0"/>
        </a:xfrm>
      </p:grpSpPr>
      <p:sp>
        <p:nvSpPr>
          <p:cNvPr id="3201" name="Google Shape;3201;p236: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202" name="Google Shape;3202;p23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203" name="Google Shape;3203;p236: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Clr>
                <a:srgbClr val="000000"/>
              </a:buClr>
              <a:buSzPts val="1400"/>
              <a:buFont typeface="Arial"/>
              <a:buNone/>
            </a:pPr>
            <a:r>
              <a:rPr lang="ja-JP"/>
              <a:t>##</a:t>
            </a:r>
            <a:endParaRPr sz="1200"/>
          </a:p>
        </p:txBody>
      </p:sp>
    </p:spTree>
  </p:cSld>
  <p:clrMapOvr>
    <a:masterClrMapping/>
  </p:clrMapOvr>
</p:notes>
</file>

<file path=ppt/notesSlides/notesSlide1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0" name="Shape 3210"/>
        <p:cNvGrpSpPr/>
        <p:nvPr/>
      </p:nvGrpSpPr>
      <p:grpSpPr>
        <a:xfrm>
          <a:off x="0" y="0"/>
          <a:ext cx="0" cy="0"/>
          <a:chOff x="0" y="0"/>
          <a:chExt cx="0" cy="0"/>
        </a:xfrm>
      </p:grpSpPr>
      <p:sp>
        <p:nvSpPr>
          <p:cNvPr id="3211" name="Google Shape;3211;p23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212" name="Google Shape;3212;p23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213" name="Google Shape;3213;p23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214" name="Google Shape;3214;p23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215" name="Google Shape;3215;p23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216" name="Google Shape;3216;p23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1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439" name="Google Shape;439;p1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440" name="Google Shape;440;p1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41" name="Google Shape;441;p1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442" name="Google Shape;442;p1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43" name="Google Shape;443;p1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1" name="Shape 3221"/>
        <p:cNvGrpSpPr/>
        <p:nvPr/>
      </p:nvGrpSpPr>
      <p:grpSpPr>
        <a:xfrm>
          <a:off x="0" y="0"/>
          <a:ext cx="0" cy="0"/>
          <a:chOff x="0" y="0"/>
          <a:chExt cx="0" cy="0"/>
        </a:xfrm>
      </p:grpSpPr>
      <p:sp>
        <p:nvSpPr>
          <p:cNvPr id="3222" name="Google Shape;3222;p23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223" name="Google Shape;3223;p23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0" name="Shape 3230"/>
        <p:cNvGrpSpPr/>
        <p:nvPr/>
      </p:nvGrpSpPr>
      <p:grpSpPr>
        <a:xfrm>
          <a:off x="0" y="0"/>
          <a:ext cx="0" cy="0"/>
          <a:chOff x="0" y="0"/>
          <a:chExt cx="0" cy="0"/>
        </a:xfrm>
      </p:grpSpPr>
      <p:sp>
        <p:nvSpPr>
          <p:cNvPr id="3231" name="Google Shape;3231;p23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232" name="Google Shape;3232;p23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233" name="Google Shape;3233;p23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234" name="Google Shape;3234;p23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235" name="Google Shape;3235;p23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236" name="Google Shape;3236;p23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9" name="Shape 3269"/>
        <p:cNvGrpSpPr/>
        <p:nvPr/>
      </p:nvGrpSpPr>
      <p:grpSpPr>
        <a:xfrm>
          <a:off x="0" y="0"/>
          <a:ext cx="0" cy="0"/>
          <a:chOff x="0" y="0"/>
          <a:chExt cx="0" cy="0"/>
        </a:xfrm>
      </p:grpSpPr>
      <p:sp>
        <p:nvSpPr>
          <p:cNvPr id="3270" name="Google Shape;3270;p24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271" name="Google Shape;3271;p24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272" name="Google Shape;3272;p24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273" name="Google Shape;3273;p24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274" name="Google Shape;3274;p24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275" name="Google Shape;3275;p24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4" name="Shape 3344"/>
        <p:cNvGrpSpPr/>
        <p:nvPr/>
      </p:nvGrpSpPr>
      <p:grpSpPr>
        <a:xfrm>
          <a:off x="0" y="0"/>
          <a:ext cx="0" cy="0"/>
          <a:chOff x="0" y="0"/>
          <a:chExt cx="0" cy="0"/>
        </a:xfrm>
      </p:grpSpPr>
      <p:sp>
        <p:nvSpPr>
          <p:cNvPr id="3345" name="Google Shape;3345;p24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346" name="Google Shape;3346;p24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347" name="Google Shape;3347;p241: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48" name="Google Shape;3348;p241: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349" name="Google Shape;3349;p241: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50" name="Google Shape;3350;p24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7" name="Shape 3357"/>
        <p:cNvGrpSpPr/>
        <p:nvPr/>
      </p:nvGrpSpPr>
      <p:grpSpPr>
        <a:xfrm>
          <a:off x="0" y="0"/>
          <a:ext cx="0" cy="0"/>
          <a:chOff x="0" y="0"/>
          <a:chExt cx="0" cy="0"/>
        </a:xfrm>
      </p:grpSpPr>
      <p:sp>
        <p:nvSpPr>
          <p:cNvPr id="3358" name="Google Shape;3358;p24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359" name="Google Shape;3359;p24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360" name="Google Shape;3360;p24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61" name="Google Shape;3361;p24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362" name="Google Shape;3362;p24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63" name="Google Shape;3363;p24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8" name="Shape 3368"/>
        <p:cNvGrpSpPr/>
        <p:nvPr/>
      </p:nvGrpSpPr>
      <p:grpSpPr>
        <a:xfrm>
          <a:off x="0" y="0"/>
          <a:ext cx="0" cy="0"/>
          <a:chOff x="0" y="0"/>
          <a:chExt cx="0" cy="0"/>
        </a:xfrm>
      </p:grpSpPr>
      <p:sp>
        <p:nvSpPr>
          <p:cNvPr id="3369" name="Google Shape;3369;p24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370" name="Google Shape;3370;p24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371" name="Google Shape;3371;p243: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72" name="Google Shape;3372;p24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373" name="Google Shape;3373;p24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74" name="Google Shape;3374;p24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1" name="Shape 3381"/>
        <p:cNvGrpSpPr/>
        <p:nvPr/>
      </p:nvGrpSpPr>
      <p:grpSpPr>
        <a:xfrm>
          <a:off x="0" y="0"/>
          <a:ext cx="0" cy="0"/>
          <a:chOff x="0" y="0"/>
          <a:chExt cx="0" cy="0"/>
        </a:xfrm>
      </p:grpSpPr>
      <p:sp>
        <p:nvSpPr>
          <p:cNvPr id="3382" name="Google Shape;3382;p24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383" name="Google Shape;3383;p24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384" name="Google Shape;3384;p24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85" name="Google Shape;3385;p24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386" name="Google Shape;3386;p24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87" name="Google Shape;3387;p24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4" name="Shape 3394"/>
        <p:cNvGrpSpPr/>
        <p:nvPr/>
      </p:nvGrpSpPr>
      <p:grpSpPr>
        <a:xfrm>
          <a:off x="0" y="0"/>
          <a:ext cx="0" cy="0"/>
          <a:chOff x="0" y="0"/>
          <a:chExt cx="0" cy="0"/>
        </a:xfrm>
      </p:grpSpPr>
      <p:sp>
        <p:nvSpPr>
          <p:cNvPr id="3395" name="Google Shape;3395;p24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396" name="Google Shape;3396;p24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397" name="Google Shape;3397;p24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398" name="Google Shape;3398;p24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399" name="Google Shape;3399;p24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00" name="Google Shape;3400;p24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8" name="Shape 3408"/>
        <p:cNvGrpSpPr/>
        <p:nvPr/>
      </p:nvGrpSpPr>
      <p:grpSpPr>
        <a:xfrm>
          <a:off x="0" y="0"/>
          <a:ext cx="0" cy="0"/>
          <a:chOff x="0" y="0"/>
          <a:chExt cx="0" cy="0"/>
        </a:xfrm>
      </p:grpSpPr>
      <p:sp>
        <p:nvSpPr>
          <p:cNvPr id="3409" name="Google Shape;3409;p24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410" name="Google Shape;3410;p24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411" name="Google Shape;3411;p246: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12" name="Google Shape;3412;p246: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413" name="Google Shape;3413;p246: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14" name="Google Shape;3414;p246: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1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2" name="Shape 3422"/>
        <p:cNvGrpSpPr/>
        <p:nvPr/>
      </p:nvGrpSpPr>
      <p:grpSpPr>
        <a:xfrm>
          <a:off x="0" y="0"/>
          <a:ext cx="0" cy="0"/>
          <a:chOff x="0" y="0"/>
          <a:chExt cx="0" cy="0"/>
        </a:xfrm>
      </p:grpSpPr>
      <p:sp>
        <p:nvSpPr>
          <p:cNvPr id="3423" name="Google Shape;3423;p24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424" name="Google Shape;3424;p24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425" name="Google Shape;3425;p24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26" name="Google Shape;3426;p24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427" name="Google Shape;3427;p24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28" name="Google Shape;3428;p24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03" name="Google Shape;203;p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04" name="Google Shape;204;p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05" name="Google Shape;205;p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06" name="Google Shape;206;p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07" name="Google Shape;207;p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2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464" name="Google Shape;464;p2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465" name="Google Shape;465;p2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66" name="Google Shape;466;p2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467" name="Google Shape;467;p2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68" name="Google Shape;468;p2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3" name="Shape 3433"/>
        <p:cNvGrpSpPr/>
        <p:nvPr/>
      </p:nvGrpSpPr>
      <p:grpSpPr>
        <a:xfrm>
          <a:off x="0" y="0"/>
          <a:ext cx="0" cy="0"/>
          <a:chOff x="0" y="0"/>
          <a:chExt cx="0" cy="0"/>
        </a:xfrm>
      </p:grpSpPr>
      <p:sp>
        <p:nvSpPr>
          <p:cNvPr id="3434" name="Google Shape;3434;p24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435" name="Google Shape;3435;p24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436" name="Google Shape;3436;p248: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37" name="Google Shape;3437;p248: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438" name="Google Shape;3438;p248: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39" name="Google Shape;3439;p248: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4" name="Shape 3444"/>
        <p:cNvGrpSpPr/>
        <p:nvPr/>
      </p:nvGrpSpPr>
      <p:grpSpPr>
        <a:xfrm>
          <a:off x="0" y="0"/>
          <a:ext cx="0" cy="0"/>
          <a:chOff x="0" y="0"/>
          <a:chExt cx="0" cy="0"/>
        </a:xfrm>
      </p:grpSpPr>
      <p:sp>
        <p:nvSpPr>
          <p:cNvPr id="3445" name="Google Shape;3445;p24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446" name="Google Shape;3446;p24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3" name="Shape 3453"/>
        <p:cNvGrpSpPr/>
        <p:nvPr/>
      </p:nvGrpSpPr>
      <p:grpSpPr>
        <a:xfrm>
          <a:off x="0" y="0"/>
          <a:ext cx="0" cy="0"/>
          <a:chOff x="0" y="0"/>
          <a:chExt cx="0" cy="0"/>
        </a:xfrm>
      </p:grpSpPr>
      <p:sp>
        <p:nvSpPr>
          <p:cNvPr id="3454" name="Google Shape;3454;p25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455" name="Google Shape;3455;p25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2" name="Shape 3462"/>
        <p:cNvGrpSpPr/>
        <p:nvPr/>
      </p:nvGrpSpPr>
      <p:grpSpPr>
        <a:xfrm>
          <a:off x="0" y="0"/>
          <a:ext cx="0" cy="0"/>
          <a:chOff x="0" y="0"/>
          <a:chExt cx="0" cy="0"/>
        </a:xfrm>
      </p:grpSpPr>
      <p:sp>
        <p:nvSpPr>
          <p:cNvPr id="3463" name="Google Shape;3463;p25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464" name="Google Shape;3464;p25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465" name="Google Shape;3465;p251: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66" name="Google Shape;3466;p251: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467" name="Google Shape;3467;p251: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68" name="Google Shape;3468;p25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3" name="Shape 3473"/>
        <p:cNvGrpSpPr/>
        <p:nvPr/>
      </p:nvGrpSpPr>
      <p:grpSpPr>
        <a:xfrm>
          <a:off x="0" y="0"/>
          <a:ext cx="0" cy="0"/>
          <a:chOff x="0" y="0"/>
          <a:chExt cx="0" cy="0"/>
        </a:xfrm>
      </p:grpSpPr>
      <p:sp>
        <p:nvSpPr>
          <p:cNvPr id="3474" name="Google Shape;3474;p25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475" name="Google Shape;3475;p25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476" name="Google Shape;3476;p25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77" name="Google Shape;3477;p25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478" name="Google Shape;3478;p25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79" name="Google Shape;3479;p25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7" name="Shape 3487"/>
        <p:cNvGrpSpPr/>
        <p:nvPr/>
      </p:nvGrpSpPr>
      <p:grpSpPr>
        <a:xfrm>
          <a:off x="0" y="0"/>
          <a:ext cx="0" cy="0"/>
          <a:chOff x="0" y="0"/>
          <a:chExt cx="0" cy="0"/>
        </a:xfrm>
      </p:grpSpPr>
      <p:sp>
        <p:nvSpPr>
          <p:cNvPr id="3488" name="Google Shape;3488;p253: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489" name="Google Shape;3489;p25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490" name="Google Shape;3490;p253: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91" name="Google Shape;3491;p253: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492" name="Google Shape;3492;p253: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493" name="Google Shape;3493;p253: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0" name="Shape 3500"/>
        <p:cNvGrpSpPr/>
        <p:nvPr/>
      </p:nvGrpSpPr>
      <p:grpSpPr>
        <a:xfrm>
          <a:off x="0" y="0"/>
          <a:ext cx="0" cy="0"/>
          <a:chOff x="0" y="0"/>
          <a:chExt cx="0" cy="0"/>
        </a:xfrm>
      </p:grpSpPr>
      <p:sp>
        <p:nvSpPr>
          <p:cNvPr id="3501" name="Google Shape;3501;p25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502" name="Google Shape;3502;p25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503" name="Google Shape;3503;p25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04" name="Google Shape;3504;p25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505" name="Google Shape;3505;p25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06" name="Google Shape;3506;p25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1" name="Shape 3511"/>
        <p:cNvGrpSpPr/>
        <p:nvPr/>
      </p:nvGrpSpPr>
      <p:grpSpPr>
        <a:xfrm>
          <a:off x="0" y="0"/>
          <a:ext cx="0" cy="0"/>
          <a:chOff x="0" y="0"/>
          <a:chExt cx="0" cy="0"/>
        </a:xfrm>
      </p:grpSpPr>
      <p:sp>
        <p:nvSpPr>
          <p:cNvPr id="3512" name="Google Shape;3512;p255:notes"/>
          <p:cNvSpPr/>
          <p:nvPr>
            <p:ph idx="2" type="sldImg"/>
          </p:nvPr>
        </p:nvSpPr>
        <p:spPr>
          <a:xfrm>
            <a:off x="1212850" y="655638"/>
            <a:ext cx="4818000" cy="33354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513" name="Google Shape;3513;p255: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514" name="Google Shape;3514;p255: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fld id="{00000000-1234-1234-1234-123412341234}" type="slidenum">
              <a:rPr lang="ja-JP">
                <a:solidFill>
                  <a:srgbClr val="000000"/>
                </a:solidFill>
              </a:rPr>
              <a:t>‹#›</a:t>
            </a:fld>
            <a:endParaRPr>
              <a:solidFill>
                <a:srgbClr val="000000"/>
              </a:solidFill>
            </a:endParaRPr>
          </a:p>
        </p:txBody>
      </p:sp>
    </p:spTree>
  </p:cSld>
  <p:clrMapOvr>
    <a:masterClrMapping/>
  </p:clrMapOvr>
</p:notes>
</file>

<file path=ppt/notesSlides/notesSlide2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3" name="Shape 3523"/>
        <p:cNvGrpSpPr/>
        <p:nvPr/>
      </p:nvGrpSpPr>
      <p:grpSpPr>
        <a:xfrm>
          <a:off x="0" y="0"/>
          <a:ext cx="0" cy="0"/>
          <a:chOff x="0" y="0"/>
          <a:chExt cx="0" cy="0"/>
        </a:xfrm>
      </p:grpSpPr>
      <p:sp>
        <p:nvSpPr>
          <p:cNvPr id="3524" name="Google Shape;3524;p25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525" name="Google Shape;3525;p25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526" name="Google Shape;3526;p256: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27" name="Google Shape;3527;p256: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528" name="Google Shape;3528;p256: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29" name="Google Shape;3529;p256: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7" name="Shape 3537"/>
        <p:cNvGrpSpPr/>
        <p:nvPr/>
      </p:nvGrpSpPr>
      <p:grpSpPr>
        <a:xfrm>
          <a:off x="0" y="0"/>
          <a:ext cx="0" cy="0"/>
          <a:chOff x="0" y="0"/>
          <a:chExt cx="0" cy="0"/>
        </a:xfrm>
      </p:grpSpPr>
      <p:sp>
        <p:nvSpPr>
          <p:cNvPr id="3538" name="Google Shape;3538;p25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539" name="Google Shape;3539;p25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540" name="Google Shape;3540;p25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41" name="Google Shape;3541;p25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542" name="Google Shape;3542;p25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43" name="Google Shape;3543;p25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p2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477" name="Google Shape;477;p2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478" name="Google Shape;478;p21: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79" name="Google Shape;479;p21: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480" name="Google Shape;480;p21: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481" name="Google Shape;481;p2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6" name="Shape 3556"/>
        <p:cNvGrpSpPr/>
        <p:nvPr/>
      </p:nvGrpSpPr>
      <p:grpSpPr>
        <a:xfrm>
          <a:off x="0" y="0"/>
          <a:ext cx="0" cy="0"/>
          <a:chOff x="0" y="0"/>
          <a:chExt cx="0" cy="0"/>
        </a:xfrm>
      </p:grpSpPr>
      <p:sp>
        <p:nvSpPr>
          <p:cNvPr id="3557" name="Google Shape;3557;p25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558" name="Google Shape;3558;p25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559" name="Google Shape;3559;p258: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60" name="Google Shape;3560;p258: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561" name="Google Shape;3561;p258: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62" name="Google Shape;3562;p258: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7" name="Shape 3567"/>
        <p:cNvGrpSpPr/>
        <p:nvPr/>
      </p:nvGrpSpPr>
      <p:grpSpPr>
        <a:xfrm>
          <a:off x="0" y="0"/>
          <a:ext cx="0" cy="0"/>
          <a:chOff x="0" y="0"/>
          <a:chExt cx="0" cy="0"/>
        </a:xfrm>
      </p:grpSpPr>
      <p:sp>
        <p:nvSpPr>
          <p:cNvPr id="3568" name="Google Shape;3568;p25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569" name="Google Shape;3569;p25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570" name="Google Shape;3570;p25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71" name="Google Shape;3571;p25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572" name="Google Shape;3572;p25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73" name="Google Shape;3573;p25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9" name="Shape 3579"/>
        <p:cNvGrpSpPr/>
        <p:nvPr/>
      </p:nvGrpSpPr>
      <p:grpSpPr>
        <a:xfrm>
          <a:off x="0" y="0"/>
          <a:ext cx="0" cy="0"/>
          <a:chOff x="0" y="0"/>
          <a:chExt cx="0" cy="0"/>
        </a:xfrm>
      </p:grpSpPr>
      <p:sp>
        <p:nvSpPr>
          <p:cNvPr id="3580" name="Google Shape;3580;p26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3581" name="Google Shape;3581;p26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3582" name="Google Shape;3582;p26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83" name="Google Shape;3583;p26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3584" name="Google Shape;3584;p26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3585" name="Google Shape;3585;p26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1" name="Shape 3591"/>
        <p:cNvGrpSpPr/>
        <p:nvPr/>
      </p:nvGrpSpPr>
      <p:grpSpPr>
        <a:xfrm>
          <a:off x="0" y="0"/>
          <a:ext cx="0" cy="0"/>
          <a:chOff x="0" y="0"/>
          <a:chExt cx="0" cy="0"/>
        </a:xfrm>
      </p:grpSpPr>
      <p:sp>
        <p:nvSpPr>
          <p:cNvPr id="3592" name="Google Shape;3592;p26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3593" name="Google Shape;3593;p26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2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519" name="Google Shape;519;p2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520" name="Google Shape;520;p2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21" name="Google Shape;521;p2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522" name="Google Shape;522;p2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23" name="Google Shape;523;p2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p23:notes"/>
          <p:cNvSpPr/>
          <p:nvPr>
            <p:ph idx="2" type="sldImg"/>
          </p:nvPr>
        </p:nvSpPr>
        <p:spPr>
          <a:xfrm>
            <a:off x="869950" y="796925"/>
            <a:ext cx="5745163" cy="3978275"/>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530" name="Google Shape;530;p23:notes"/>
          <p:cNvSpPr txBox="1"/>
          <p:nvPr>
            <p:ph idx="1" type="body"/>
          </p:nvPr>
        </p:nvSpPr>
        <p:spPr>
          <a:xfrm>
            <a:off x="748246" y="5041597"/>
            <a:ext cx="5989313" cy="4776509"/>
          </a:xfrm>
          <a:prstGeom prst="rect">
            <a:avLst/>
          </a:prstGeom>
          <a:solidFill>
            <a:srgbClr val="FFFFFF"/>
          </a:solidFill>
          <a:ln cap="flat" cmpd="sng" w="9525">
            <a:solidFill>
              <a:srgbClr val="000000"/>
            </a:solidFill>
            <a:prstDash val="solid"/>
            <a:round/>
            <a:headEnd len="sm" w="sm" type="none"/>
            <a:tailEnd len="sm" w="sm" type="none"/>
          </a:ln>
        </p:spPr>
        <p:txBody>
          <a:bodyPr anchorCtr="0" anchor="t" bIns="51700" lIns="103400" spcFirstLastPara="1" rIns="103400" wrap="square" tIns="51700">
            <a:noAutofit/>
          </a:bodyPr>
          <a:lstStyle/>
          <a:p>
            <a:pPr indent="0" lvl="0" marL="0" rtl="0" algn="l">
              <a:lnSpc>
                <a:spcPct val="100000"/>
              </a:lnSpc>
              <a:spcBef>
                <a:spcPts val="0"/>
              </a:spcBef>
              <a:spcAft>
                <a:spcPts val="0"/>
              </a:spcAft>
              <a:buSzPts val="1400"/>
              <a:buNone/>
            </a:pPr>
            <a:r>
              <a:t/>
            </a:r>
            <a:endParaRPr/>
          </a:p>
        </p:txBody>
      </p:sp>
      <p:sp>
        <p:nvSpPr>
          <p:cNvPr id="531" name="Google Shape;531;p23:notes"/>
          <p:cNvSpPr txBox="1"/>
          <p:nvPr/>
        </p:nvSpPr>
        <p:spPr>
          <a:xfrm>
            <a:off x="4240059" y="10083193"/>
            <a:ext cx="3244072" cy="530174"/>
          </a:xfrm>
          <a:prstGeom prst="rect">
            <a:avLst/>
          </a:prstGeom>
          <a:noFill/>
          <a:ln>
            <a:noFill/>
          </a:ln>
        </p:spPr>
        <p:txBody>
          <a:bodyPr anchorCtr="0" anchor="b" bIns="51700" lIns="103400" spcFirstLastPara="1" rIns="103400" wrap="square" tIns="51700">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0" i="0" lang="ja-JP" sz="1300" u="none" cap="none" strike="noStrike">
                <a:solidFill>
                  <a:schemeClr val="dk1"/>
                </a:solidFill>
                <a:latin typeface="Century"/>
                <a:ea typeface="Century"/>
                <a:cs typeface="Century"/>
                <a:sym typeface="Century"/>
              </a:rPr>
              <a:t>‹#›</a:t>
            </a:fld>
            <a:endParaRPr b="0" i="0" sz="1300" u="none" cap="none" strike="noStrike">
              <a:solidFill>
                <a:schemeClr val="dk1"/>
              </a:solidFill>
              <a:latin typeface="Century"/>
              <a:ea typeface="Century"/>
              <a:cs typeface="Century"/>
              <a:sym typeface="Century"/>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p2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540" name="Google Shape;540;p2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p2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548" name="Google Shape;548;p2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549" name="Google Shape;549;p2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50" name="Google Shape;550;p2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551" name="Google Shape;551;p2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52" name="Google Shape;552;p2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p26: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561" name="Google Shape;561;p2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562" name="Google Shape;562;p26: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63" name="Google Shape;563;p26: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564" name="Google Shape;564;p26: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65" name="Google Shape;565;p26: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p2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575" name="Google Shape;575;p2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576" name="Google Shape;576;p2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77" name="Google Shape;577;p2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578" name="Google Shape;578;p2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79" name="Google Shape;579;p2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p2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588" name="Google Shape;588;p2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589" name="Google Shape;589;p28: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90" name="Google Shape;590;p28: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591" name="Google Shape;591;p28: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592" name="Google Shape;592;p28: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p2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664" name="Google Shape;664;p2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665" name="Google Shape;665;p2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666" name="Google Shape;666;p2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667" name="Google Shape;667;p2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668" name="Google Shape;668;p2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15" name="Google Shape;215;p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16" name="Google Shape;216;p3: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17" name="Google Shape;217;p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18" name="Google Shape;218;p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19" name="Google Shape;219;p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4" name="Shape 674"/>
        <p:cNvGrpSpPr/>
        <p:nvPr/>
      </p:nvGrpSpPr>
      <p:grpSpPr>
        <a:xfrm>
          <a:off x="0" y="0"/>
          <a:ext cx="0" cy="0"/>
          <a:chOff x="0" y="0"/>
          <a:chExt cx="0" cy="0"/>
        </a:xfrm>
      </p:grpSpPr>
      <p:sp>
        <p:nvSpPr>
          <p:cNvPr id="675" name="Google Shape;675;p3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676" name="Google Shape;676;p3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677" name="Google Shape;677;p3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678" name="Google Shape;678;p3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679" name="Google Shape;679;p3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680" name="Google Shape;680;p3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p3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687" name="Google Shape;687;p3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688" name="Google Shape;688;p31: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689" name="Google Shape;689;p31: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690" name="Google Shape;690;p31: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691" name="Google Shape;691;p3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p3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700" name="Google Shape;700;p3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701" name="Google Shape;701;p3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702" name="Google Shape;702;p3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703" name="Google Shape;703;p3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704" name="Google Shape;704;p3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p3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713" name="Google Shape;713;p3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714" name="Google Shape;714;p33: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715" name="Google Shape;715;p3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716" name="Google Shape;716;p3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717" name="Google Shape;717;p3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4" name="Shape 724"/>
        <p:cNvGrpSpPr/>
        <p:nvPr/>
      </p:nvGrpSpPr>
      <p:grpSpPr>
        <a:xfrm>
          <a:off x="0" y="0"/>
          <a:ext cx="0" cy="0"/>
          <a:chOff x="0" y="0"/>
          <a:chExt cx="0" cy="0"/>
        </a:xfrm>
      </p:grpSpPr>
      <p:sp>
        <p:nvSpPr>
          <p:cNvPr id="725" name="Google Shape;725;p3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726" name="Google Shape;726;p3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727" name="Google Shape;727;p3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728" name="Google Shape;728;p3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729" name="Google Shape;729;p3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730" name="Google Shape;730;p3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p3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737" name="Google Shape;737;p3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738" name="Google Shape;738;p3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739" name="Google Shape;739;p3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740" name="Google Shape;740;p3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741" name="Google Shape;741;p3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3" name="Shape 773"/>
        <p:cNvGrpSpPr/>
        <p:nvPr/>
      </p:nvGrpSpPr>
      <p:grpSpPr>
        <a:xfrm>
          <a:off x="0" y="0"/>
          <a:ext cx="0" cy="0"/>
          <a:chOff x="0" y="0"/>
          <a:chExt cx="0" cy="0"/>
        </a:xfrm>
      </p:grpSpPr>
      <p:sp>
        <p:nvSpPr>
          <p:cNvPr id="774" name="Google Shape;774;p36: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775" name="Google Shape;775;p3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776" name="Google Shape;776;p3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p3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787" name="Google Shape;787;p3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788" name="Google Shape;788;p3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 name="Shape 796"/>
        <p:cNvGrpSpPr/>
        <p:nvPr/>
      </p:nvGrpSpPr>
      <p:grpSpPr>
        <a:xfrm>
          <a:off x="0" y="0"/>
          <a:ext cx="0" cy="0"/>
          <a:chOff x="0" y="0"/>
          <a:chExt cx="0" cy="0"/>
        </a:xfrm>
      </p:grpSpPr>
      <p:sp>
        <p:nvSpPr>
          <p:cNvPr id="797" name="Google Shape;797;p38: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798" name="Google Shape;798;p3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799" name="Google Shape;799;p3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7" name="Shape 807"/>
        <p:cNvGrpSpPr/>
        <p:nvPr/>
      </p:nvGrpSpPr>
      <p:grpSpPr>
        <a:xfrm>
          <a:off x="0" y="0"/>
          <a:ext cx="0" cy="0"/>
          <a:chOff x="0" y="0"/>
          <a:chExt cx="0" cy="0"/>
        </a:xfrm>
      </p:grpSpPr>
      <p:sp>
        <p:nvSpPr>
          <p:cNvPr id="808" name="Google Shape;808;p3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809" name="Google Shape;809;p3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810" name="Google Shape;810;p3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4:notes"/>
          <p:cNvSpPr/>
          <p:nvPr>
            <p:ph idx="2" type="sldImg"/>
          </p:nvPr>
        </p:nvSpPr>
        <p:spPr>
          <a:xfrm>
            <a:off x="1212850" y="655638"/>
            <a:ext cx="4818063" cy="3335337"/>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29" name="Google Shape;229;p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30" name="Google Shape;230;p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fld id="{00000000-1234-1234-1234-123412341234}" type="slidenum">
              <a:rPr lang="ja-JP">
                <a:solidFill>
                  <a:srgbClr val="000000"/>
                </a:solidFill>
              </a:rPr>
              <a:t>‹#›</a:t>
            </a:fld>
            <a:endParaRPr>
              <a:solidFill>
                <a:srgbClr val="000000"/>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7" name="Shape 817"/>
        <p:cNvGrpSpPr/>
        <p:nvPr/>
      </p:nvGrpSpPr>
      <p:grpSpPr>
        <a:xfrm>
          <a:off x="0" y="0"/>
          <a:ext cx="0" cy="0"/>
          <a:chOff x="0" y="0"/>
          <a:chExt cx="0" cy="0"/>
        </a:xfrm>
      </p:grpSpPr>
      <p:sp>
        <p:nvSpPr>
          <p:cNvPr id="818" name="Google Shape;818;p4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819" name="Google Shape;819;p4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820" name="Google Shape;820;p4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p4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830" name="Google Shape;830;p4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831" name="Google Shape;831;p4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9" name="Shape 839"/>
        <p:cNvGrpSpPr/>
        <p:nvPr/>
      </p:nvGrpSpPr>
      <p:grpSpPr>
        <a:xfrm>
          <a:off x="0" y="0"/>
          <a:ext cx="0" cy="0"/>
          <a:chOff x="0" y="0"/>
          <a:chExt cx="0" cy="0"/>
        </a:xfrm>
      </p:grpSpPr>
      <p:sp>
        <p:nvSpPr>
          <p:cNvPr id="840" name="Google Shape;840;p4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841" name="Google Shape;841;p4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842" name="Google Shape;842;p4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9" name="Shape 849"/>
        <p:cNvGrpSpPr/>
        <p:nvPr/>
      </p:nvGrpSpPr>
      <p:grpSpPr>
        <a:xfrm>
          <a:off x="0" y="0"/>
          <a:ext cx="0" cy="0"/>
          <a:chOff x="0" y="0"/>
          <a:chExt cx="0" cy="0"/>
        </a:xfrm>
      </p:grpSpPr>
      <p:sp>
        <p:nvSpPr>
          <p:cNvPr id="850" name="Google Shape;850;p43: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851" name="Google Shape;851;p4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852" name="Google Shape;852;p4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9" name="Shape 859"/>
        <p:cNvGrpSpPr/>
        <p:nvPr/>
      </p:nvGrpSpPr>
      <p:grpSpPr>
        <a:xfrm>
          <a:off x="0" y="0"/>
          <a:ext cx="0" cy="0"/>
          <a:chOff x="0" y="0"/>
          <a:chExt cx="0" cy="0"/>
        </a:xfrm>
      </p:grpSpPr>
      <p:sp>
        <p:nvSpPr>
          <p:cNvPr id="860" name="Google Shape;860;p4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861" name="Google Shape;861;p4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a:noFill/>
          </a:ln>
        </p:spPr>
      </p:sp>
      <p:sp>
        <p:nvSpPr>
          <p:cNvPr id="862" name="Google Shape;862;p4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9" name="Shape 869"/>
        <p:cNvGrpSpPr/>
        <p:nvPr/>
      </p:nvGrpSpPr>
      <p:grpSpPr>
        <a:xfrm>
          <a:off x="0" y="0"/>
          <a:ext cx="0" cy="0"/>
          <a:chOff x="0" y="0"/>
          <a:chExt cx="0" cy="0"/>
        </a:xfrm>
      </p:grpSpPr>
      <p:sp>
        <p:nvSpPr>
          <p:cNvPr id="870" name="Google Shape;870;p45: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871" name="Google Shape;871;p45: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72" name="Google Shape;872;p45: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9" name="Shape 879"/>
        <p:cNvGrpSpPr/>
        <p:nvPr/>
      </p:nvGrpSpPr>
      <p:grpSpPr>
        <a:xfrm>
          <a:off x="0" y="0"/>
          <a:ext cx="0" cy="0"/>
          <a:chOff x="0" y="0"/>
          <a:chExt cx="0" cy="0"/>
        </a:xfrm>
      </p:grpSpPr>
      <p:sp>
        <p:nvSpPr>
          <p:cNvPr id="880" name="Google Shape;880;p46: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881" name="Google Shape;881;p46: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82" name="Google Shape;882;p4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9" name="Shape 889"/>
        <p:cNvGrpSpPr/>
        <p:nvPr/>
      </p:nvGrpSpPr>
      <p:grpSpPr>
        <a:xfrm>
          <a:off x="0" y="0"/>
          <a:ext cx="0" cy="0"/>
          <a:chOff x="0" y="0"/>
          <a:chExt cx="0" cy="0"/>
        </a:xfrm>
      </p:grpSpPr>
      <p:sp>
        <p:nvSpPr>
          <p:cNvPr id="890" name="Google Shape;890;p4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891" name="Google Shape;891;p4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892" name="Google Shape;892;p4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893" name="Google Shape;893;p4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894" name="Google Shape;894;p4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895" name="Google Shape;895;p4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0" name="Shape 900"/>
        <p:cNvGrpSpPr/>
        <p:nvPr/>
      </p:nvGrpSpPr>
      <p:grpSpPr>
        <a:xfrm>
          <a:off x="0" y="0"/>
          <a:ext cx="0" cy="0"/>
          <a:chOff x="0" y="0"/>
          <a:chExt cx="0" cy="0"/>
        </a:xfrm>
      </p:grpSpPr>
      <p:sp>
        <p:nvSpPr>
          <p:cNvPr id="901" name="Google Shape;901;p48: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902" name="Google Shape;902;p48: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03" name="Google Shape;903;p4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0" name="Shape 910"/>
        <p:cNvGrpSpPr/>
        <p:nvPr/>
      </p:nvGrpSpPr>
      <p:grpSpPr>
        <a:xfrm>
          <a:off x="0" y="0"/>
          <a:ext cx="0" cy="0"/>
          <a:chOff x="0" y="0"/>
          <a:chExt cx="0" cy="0"/>
        </a:xfrm>
      </p:grpSpPr>
      <p:sp>
        <p:nvSpPr>
          <p:cNvPr id="911" name="Google Shape;911;p49: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912" name="Google Shape;912;p49: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13" name="Google Shape;913;p49: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41" name="Google Shape;241;p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42" name="Google Shape;242;p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3" name="Google Shape;243;p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44" name="Google Shape;244;p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45" name="Google Shape;245;p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2" name="Shape 922"/>
        <p:cNvGrpSpPr/>
        <p:nvPr/>
      </p:nvGrpSpPr>
      <p:grpSpPr>
        <a:xfrm>
          <a:off x="0" y="0"/>
          <a:ext cx="0" cy="0"/>
          <a:chOff x="0" y="0"/>
          <a:chExt cx="0" cy="0"/>
        </a:xfrm>
      </p:grpSpPr>
      <p:sp>
        <p:nvSpPr>
          <p:cNvPr id="923" name="Google Shape;923;p50: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924" name="Google Shape;924;p50: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25" name="Google Shape;925;p50: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2" name="Shape 932"/>
        <p:cNvGrpSpPr/>
        <p:nvPr/>
      </p:nvGrpSpPr>
      <p:grpSpPr>
        <a:xfrm>
          <a:off x="0" y="0"/>
          <a:ext cx="0" cy="0"/>
          <a:chOff x="0" y="0"/>
          <a:chExt cx="0" cy="0"/>
        </a:xfrm>
      </p:grpSpPr>
      <p:sp>
        <p:nvSpPr>
          <p:cNvPr id="933" name="Google Shape;933;p51: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marR="0" rtl="0" algn="r">
              <a:lnSpc>
                <a:spcPct val="100000"/>
              </a:lnSpc>
              <a:spcBef>
                <a:spcPts val="0"/>
              </a:spcBef>
              <a:spcAft>
                <a:spcPts val="0"/>
              </a:spcAft>
              <a:buSzPts val="1200"/>
              <a:buNone/>
            </a:pPr>
            <a:fld id="{00000000-1234-1234-1234-123412341234}" type="slidenum">
              <a:rPr i="1" lang="ja-JP" sz="1200">
                <a:solidFill>
                  <a:schemeClr val="dk1"/>
                </a:solidFill>
                <a:latin typeface="Verdana"/>
                <a:ea typeface="Verdana"/>
                <a:cs typeface="Verdana"/>
                <a:sym typeface="Verdana"/>
              </a:rPr>
              <a:t>‹#›</a:t>
            </a:fld>
            <a:endParaRPr i="1" sz="1200">
              <a:solidFill>
                <a:schemeClr val="dk1"/>
              </a:solidFill>
              <a:latin typeface="Verdana"/>
              <a:ea typeface="Verdana"/>
              <a:cs typeface="Verdana"/>
              <a:sym typeface="Verdana"/>
            </a:endParaRPr>
          </a:p>
        </p:txBody>
      </p:sp>
      <p:sp>
        <p:nvSpPr>
          <p:cNvPr id="934" name="Google Shape;934;p51: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35" name="Google Shape;935;p5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1" name="Shape 941"/>
        <p:cNvGrpSpPr/>
        <p:nvPr/>
      </p:nvGrpSpPr>
      <p:grpSpPr>
        <a:xfrm>
          <a:off x="0" y="0"/>
          <a:ext cx="0" cy="0"/>
          <a:chOff x="0" y="0"/>
          <a:chExt cx="0" cy="0"/>
        </a:xfrm>
      </p:grpSpPr>
      <p:sp>
        <p:nvSpPr>
          <p:cNvPr id="942" name="Google Shape;942;p52: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943" name="Google Shape;943;p52: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944" name="Google Shape;944;p52: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945" name="Google Shape;945;p52: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946" name="Google Shape;946;p52: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947" name="Google Shape;947;p52: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5" name="Shape 995"/>
        <p:cNvGrpSpPr/>
        <p:nvPr/>
      </p:nvGrpSpPr>
      <p:grpSpPr>
        <a:xfrm>
          <a:off x="0" y="0"/>
          <a:ext cx="0" cy="0"/>
          <a:chOff x="0" y="0"/>
          <a:chExt cx="0" cy="0"/>
        </a:xfrm>
      </p:grpSpPr>
      <p:sp>
        <p:nvSpPr>
          <p:cNvPr id="996" name="Google Shape;996;p53: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997" name="Google Shape;997;p5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998" name="Google Shape;998;p53: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999" name="Google Shape;999;p53: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000" name="Google Shape;1000;p53: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01" name="Google Shape;1001;p53: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9" name="Shape 1009"/>
        <p:cNvGrpSpPr/>
        <p:nvPr/>
      </p:nvGrpSpPr>
      <p:grpSpPr>
        <a:xfrm>
          <a:off x="0" y="0"/>
          <a:ext cx="0" cy="0"/>
          <a:chOff x="0" y="0"/>
          <a:chExt cx="0" cy="0"/>
        </a:xfrm>
      </p:grpSpPr>
      <p:sp>
        <p:nvSpPr>
          <p:cNvPr id="1010" name="Google Shape;1010;p5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011" name="Google Shape;1011;p5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012" name="Google Shape;1012;p5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13" name="Google Shape;1013;p5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014" name="Google Shape;1014;p5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15" name="Google Shape;1015;p5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0" name="Shape 1020"/>
        <p:cNvGrpSpPr/>
        <p:nvPr/>
      </p:nvGrpSpPr>
      <p:grpSpPr>
        <a:xfrm>
          <a:off x="0" y="0"/>
          <a:ext cx="0" cy="0"/>
          <a:chOff x="0" y="0"/>
          <a:chExt cx="0" cy="0"/>
        </a:xfrm>
      </p:grpSpPr>
      <p:sp>
        <p:nvSpPr>
          <p:cNvPr id="1021" name="Google Shape;1021;p6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022" name="Google Shape;1022;p6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023" name="Google Shape;1023;p6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24" name="Google Shape;1024;p6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025" name="Google Shape;1025;p6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26" name="Google Shape;1026;p6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1" name="Shape 1031"/>
        <p:cNvGrpSpPr/>
        <p:nvPr/>
      </p:nvGrpSpPr>
      <p:grpSpPr>
        <a:xfrm>
          <a:off x="0" y="0"/>
          <a:ext cx="0" cy="0"/>
          <a:chOff x="0" y="0"/>
          <a:chExt cx="0" cy="0"/>
        </a:xfrm>
      </p:grpSpPr>
      <p:sp>
        <p:nvSpPr>
          <p:cNvPr id="1032" name="Google Shape;1032;p6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033" name="Google Shape;1033;p6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034" name="Google Shape;1034;p61: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35" name="Google Shape;1035;p61: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036" name="Google Shape;1036;p61: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37" name="Google Shape;1037;p61: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8" name="Shape 1048"/>
        <p:cNvGrpSpPr/>
        <p:nvPr/>
      </p:nvGrpSpPr>
      <p:grpSpPr>
        <a:xfrm>
          <a:off x="0" y="0"/>
          <a:ext cx="0" cy="0"/>
          <a:chOff x="0" y="0"/>
          <a:chExt cx="0" cy="0"/>
        </a:xfrm>
      </p:grpSpPr>
      <p:sp>
        <p:nvSpPr>
          <p:cNvPr id="1049" name="Google Shape;1049;p6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050" name="Google Shape;1050;p6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051" name="Google Shape;1051;p6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52" name="Google Shape;1052;p6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053" name="Google Shape;1053;p6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054" name="Google Shape;1054;p6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1" name="Shape 1091"/>
        <p:cNvGrpSpPr/>
        <p:nvPr/>
      </p:nvGrpSpPr>
      <p:grpSpPr>
        <a:xfrm>
          <a:off x="0" y="0"/>
          <a:ext cx="0" cy="0"/>
          <a:chOff x="0" y="0"/>
          <a:chExt cx="0" cy="0"/>
        </a:xfrm>
      </p:grpSpPr>
      <p:sp>
        <p:nvSpPr>
          <p:cNvPr id="1092" name="Google Shape;1092;p6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093" name="Google Shape;1093;p6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1" name="Shape 1101"/>
        <p:cNvGrpSpPr/>
        <p:nvPr/>
      </p:nvGrpSpPr>
      <p:grpSpPr>
        <a:xfrm>
          <a:off x="0" y="0"/>
          <a:ext cx="0" cy="0"/>
          <a:chOff x="0" y="0"/>
          <a:chExt cx="0" cy="0"/>
        </a:xfrm>
      </p:grpSpPr>
      <p:sp>
        <p:nvSpPr>
          <p:cNvPr id="1102" name="Google Shape;1102;p64: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103" name="Google Shape;1103;p6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52" name="Google Shape;252;p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53" name="Google Shape;253;p6: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54" name="Google Shape;254;p6: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55" name="Google Shape;255;p6: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56" name="Google Shape;256;p6: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0" name="Shape 1110"/>
        <p:cNvGrpSpPr/>
        <p:nvPr/>
      </p:nvGrpSpPr>
      <p:grpSpPr>
        <a:xfrm>
          <a:off x="0" y="0"/>
          <a:ext cx="0" cy="0"/>
          <a:chOff x="0" y="0"/>
          <a:chExt cx="0" cy="0"/>
        </a:xfrm>
      </p:grpSpPr>
      <p:sp>
        <p:nvSpPr>
          <p:cNvPr id="1111" name="Google Shape;1111;p65: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112" name="Google Shape;1112;p6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9" name="Shape 1119"/>
        <p:cNvGrpSpPr/>
        <p:nvPr/>
      </p:nvGrpSpPr>
      <p:grpSpPr>
        <a:xfrm>
          <a:off x="0" y="0"/>
          <a:ext cx="0" cy="0"/>
          <a:chOff x="0" y="0"/>
          <a:chExt cx="0" cy="0"/>
        </a:xfrm>
      </p:grpSpPr>
      <p:sp>
        <p:nvSpPr>
          <p:cNvPr id="1120" name="Google Shape;1120;p6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121" name="Google Shape;1121;p6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8" name="Shape 1128"/>
        <p:cNvGrpSpPr/>
        <p:nvPr/>
      </p:nvGrpSpPr>
      <p:grpSpPr>
        <a:xfrm>
          <a:off x="0" y="0"/>
          <a:ext cx="0" cy="0"/>
          <a:chOff x="0" y="0"/>
          <a:chExt cx="0" cy="0"/>
        </a:xfrm>
      </p:grpSpPr>
      <p:sp>
        <p:nvSpPr>
          <p:cNvPr id="1129" name="Google Shape;1129;p67: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130" name="Google Shape;1130;p6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7" name="Shape 1137"/>
        <p:cNvGrpSpPr/>
        <p:nvPr/>
      </p:nvGrpSpPr>
      <p:grpSpPr>
        <a:xfrm>
          <a:off x="0" y="0"/>
          <a:ext cx="0" cy="0"/>
          <a:chOff x="0" y="0"/>
          <a:chExt cx="0" cy="0"/>
        </a:xfrm>
      </p:grpSpPr>
      <p:sp>
        <p:nvSpPr>
          <p:cNvPr id="1138" name="Google Shape;1138;p6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139" name="Google Shape;1139;p6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6" name="Shape 1146"/>
        <p:cNvGrpSpPr/>
        <p:nvPr/>
      </p:nvGrpSpPr>
      <p:grpSpPr>
        <a:xfrm>
          <a:off x="0" y="0"/>
          <a:ext cx="0" cy="0"/>
          <a:chOff x="0" y="0"/>
          <a:chExt cx="0" cy="0"/>
        </a:xfrm>
      </p:grpSpPr>
      <p:sp>
        <p:nvSpPr>
          <p:cNvPr id="1147" name="Google Shape;1147;p6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148" name="Google Shape;1148;p6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149" name="Google Shape;1149;p6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150" name="Google Shape;1150;p6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151" name="Google Shape;1151;p6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152" name="Google Shape;1152;p6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7" name="Shape 1157"/>
        <p:cNvGrpSpPr/>
        <p:nvPr/>
      </p:nvGrpSpPr>
      <p:grpSpPr>
        <a:xfrm>
          <a:off x="0" y="0"/>
          <a:ext cx="0" cy="0"/>
          <a:chOff x="0" y="0"/>
          <a:chExt cx="0" cy="0"/>
        </a:xfrm>
      </p:grpSpPr>
      <p:sp>
        <p:nvSpPr>
          <p:cNvPr id="1158" name="Google Shape;1158;p7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159" name="Google Shape;1159;p7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160" name="Google Shape;1160;p70: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161" name="Google Shape;1161;p70: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162" name="Google Shape;1162;p70: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163" name="Google Shape;1163;p70: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1" name="Shape 1191"/>
        <p:cNvGrpSpPr/>
        <p:nvPr/>
      </p:nvGrpSpPr>
      <p:grpSpPr>
        <a:xfrm>
          <a:off x="0" y="0"/>
          <a:ext cx="0" cy="0"/>
          <a:chOff x="0" y="0"/>
          <a:chExt cx="0" cy="0"/>
        </a:xfrm>
      </p:grpSpPr>
      <p:sp>
        <p:nvSpPr>
          <p:cNvPr id="1192" name="Google Shape;1192;p7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193" name="Google Shape;1193;p7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194" name="Google Shape;1194;p71: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195" name="Google Shape;1195;p71: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196" name="Google Shape;1196;p71: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197" name="Google Shape;1197;p71: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1" name="Shape 1221"/>
        <p:cNvGrpSpPr/>
        <p:nvPr/>
      </p:nvGrpSpPr>
      <p:grpSpPr>
        <a:xfrm>
          <a:off x="0" y="0"/>
          <a:ext cx="0" cy="0"/>
          <a:chOff x="0" y="0"/>
          <a:chExt cx="0" cy="0"/>
        </a:xfrm>
      </p:grpSpPr>
      <p:sp>
        <p:nvSpPr>
          <p:cNvPr id="1222" name="Google Shape;1222;p7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223" name="Google Shape;1223;p72: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224" name="Google Shape;1224;p72: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225" name="Google Shape;1225;p72: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226" name="Google Shape;1226;p72: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227" name="Google Shape;1227;p72: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3" name="Shape 1243"/>
        <p:cNvGrpSpPr/>
        <p:nvPr/>
      </p:nvGrpSpPr>
      <p:grpSpPr>
        <a:xfrm>
          <a:off x="0" y="0"/>
          <a:ext cx="0" cy="0"/>
          <a:chOff x="0" y="0"/>
          <a:chExt cx="0" cy="0"/>
        </a:xfrm>
      </p:grpSpPr>
      <p:sp>
        <p:nvSpPr>
          <p:cNvPr id="1244" name="Google Shape;1244;p7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245" name="Google Shape;1245;p7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246" name="Google Shape;1246;p73: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247" name="Google Shape;1247;p7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248" name="Google Shape;1248;p7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249" name="Google Shape;1249;p7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5" name="Shape 1255"/>
        <p:cNvGrpSpPr/>
        <p:nvPr/>
      </p:nvGrpSpPr>
      <p:grpSpPr>
        <a:xfrm>
          <a:off x="0" y="0"/>
          <a:ext cx="0" cy="0"/>
          <a:chOff x="0" y="0"/>
          <a:chExt cx="0" cy="0"/>
        </a:xfrm>
      </p:grpSpPr>
      <p:sp>
        <p:nvSpPr>
          <p:cNvPr id="1256" name="Google Shape;1256;p7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257" name="Google Shape;1257;p74: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258" name="Google Shape;1258;p74: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259" name="Google Shape;1259;p74: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260" name="Google Shape;1260;p74: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261" name="Google Shape;1261;p74: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63" name="Google Shape;263;p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264" name="Google Shape;264;p7: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65" name="Google Shape;265;p7: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66" name="Google Shape;266;p7: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67" name="Google Shape;267;p7: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7" name="Shape 1267"/>
        <p:cNvGrpSpPr/>
        <p:nvPr/>
      </p:nvGrpSpPr>
      <p:grpSpPr>
        <a:xfrm>
          <a:off x="0" y="0"/>
          <a:ext cx="0" cy="0"/>
          <a:chOff x="0" y="0"/>
          <a:chExt cx="0" cy="0"/>
        </a:xfrm>
      </p:grpSpPr>
      <p:sp>
        <p:nvSpPr>
          <p:cNvPr id="1268" name="Google Shape;1268;p7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269" name="Google Shape;1269;p75: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270" name="Google Shape;1270;p75: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271" name="Google Shape;1271;p75: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272" name="Google Shape;1272;p75: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273" name="Google Shape;1273;p75: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5" name="Shape 1295"/>
        <p:cNvGrpSpPr/>
        <p:nvPr/>
      </p:nvGrpSpPr>
      <p:grpSpPr>
        <a:xfrm>
          <a:off x="0" y="0"/>
          <a:ext cx="0" cy="0"/>
          <a:chOff x="0" y="0"/>
          <a:chExt cx="0" cy="0"/>
        </a:xfrm>
      </p:grpSpPr>
      <p:sp>
        <p:nvSpPr>
          <p:cNvPr id="1296" name="Google Shape;1296;p7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297" name="Google Shape;1297;p7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3" name="Shape 1303"/>
        <p:cNvGrpSpPr/>
        <p:nvPr/>
      </p:nvGrpSpPr>
      <p:grpSpPr>
        <a:xfrm>
          <a:off x="0" y="0"/>
          <a:ext cx="0" cy="0"/>
          <a:chOff x="0" y="0"/>
          <a:chExt cx="0" cy="0"/>
        </a:xfrm>
      </p:grpSpPr>
      <p:sp>
        <p:nvSpPr>
          <p:cNvPr id="1304" name="Google Shape;1304;p7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305" name="Google Shape;1305;p7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2" name="Shape 1312"/>
        <p:cNvGrpSpPr/>
        <p:nvPr/>
      </p:nvGrpSpPr>
      <p:grpSpPr>
        <a:xfrm>
          <a:off x="0" y="0"/>
          <a:ext cx="0" cy="0"/>
          <a:chOff x="0" y="0"/>
          <a:chExt cx="0" cy="0"/>
        </a:xfrm>
      </p:grpSpPr>
      <p:sp>
        <p:nvSpPr>
          <p:cNvPr id="1313" name="Google Shape;1313;p7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314" name="Google Shape;1314;p7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315" name="Google Shape;1315;p78: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316" name="Google Shape;1316;p78: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317" name="Google Shape;1317;p78: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318" name="Google Shape;1318;p78: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9" name="Shape 1359"/>
        <p:cNvGrpSpPr/>
        <p:nvPr/>
      </p:nvGrpSpPr>
      <p:grpSpPr>
        <a:xfrm>
          <a:off x="0" y="0"/>
          <a:ext cx="0" cy="0"/>
          <a:chOff x="0" y="0"/>
          <a:chExt cx="0" cy="0"/>
        </a:xfrm>
      </p:grpSpPr>
      <p:sp>
        <p:nvSpPr>
          <p:cNvPr id="1360" name="Google Shape;1360;p7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361" name="Google Shape;1361;p7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8" name="Shape 1368"/>
        <p:cNvGrpSpPr/>
        <p:nvPr/>
      </p:nvGrpSpPr>
      <p:grpSpPr>
        <a:xfrm>
          <a:off x="0" y="0"/>
          <a:ext cx="0" cy="0"/>
          <a:chOff x="0" y="0"/>
          <a:chExt cx="0" cy="0"/>
        </a:xfrm>
      </p:grpSpPr>
      <p:sp>
        <p:nvSpPr>
          <p:cNvPr id="1369" name="Google Shape;1369;p80: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370" name="Google Shape;1370;p80: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6" name="Shape 1376"/>
        <p:cNvGrpSpPr/>
        <p:nvPr/>
      </p:nvGrpSpPr>
      <p:grpSpPr>
        <a:xfrm>
          <a:off x="0" y="0"/>
          <a:ext cx="0" cy="0"/>
          <a:chOff x="0" y="0"/>
          <a:chExt cx="0" cy="0"/>
        </a:xfrm>
      </p:grpSpPr>
      <p:sp>
        <p:nvSpPr>
          <p:cNvPr id="1377" name="Google Shape;1377;p81: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378" name="Google Shape;1378;p81: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4" name="Shape 1384"/>
        <p:cNvGrpSpPr/>
        <p:nvPr/>
      </p:nvGrpSpPr>
      <p:grpSpPr>
        <a:xfrm>
          <a:off x="0" y="0"/>
          <a:ext cx="0" cy="0"/>
          <a:chOff x="0" y="0"/>
          <a:chExt cx="0" cy="0"/>
        </a:xfrm>
      </p:grpSpPr>
      <p:sp>
        <p:nvSpPr>
          <p:cNvPr id="1385" name="Google Shape;1385;p8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386" name="Google Shape;1386;p8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2" name="Shape 1392"/>
        <p:cNvGrpSpPr/>
        <p:nvPr/>
      </p:nvGrpSpPr>
      <p:grpSpPr>
        <a:xfrm>
          <a:off x="0" y="0"/>
          <a:ext cx="0" cy="0"/>
          <a:chOff x="0" y="0"/>
          <a:chExt cx="0" cy="0"/>
        </a:xfrm>
      </p:grpSpPr>
      <p:sp>
        <p:nvSpPr>
          <p:cNvPr id="1393" name="Google Shape;1393;p83: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394" name="Google Shape;1394;p8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0" name="Shape 1400"/>
        <p:cNvGrpSpPr/>
        <p:nvPr/>
      </p:nvGrpSpPr>
      <p:grpSpPr>
        <a:xfrm>
          <a:off x="0" y="0"/>
          <a:ext cx="0" cy="0"/>
          <a:chOff x="0" y="0"/>
          <a:chExt cx="0" cy="0"/>
        </a:xfrm>
      </p:grpSpPr>
      <p:sp>
        <p:nvSpPr>
          <p:cNvPr id="1401" name="Google Shape;1401;p84: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402" name="Google Shape;1402;p8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280" name="Google Shape;280;p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marR="0" rtl="0" algn="l">
              <a:lnSpc>
                <a:spcPct val="100000"/>
              </a:lnSpc>
              <a:spcBef>
                <a:spcPts val="0"/>
              </a:spcBef>
              <a:spcAft>
                <a:spcPts val="0"/>
              </a:spcAft>
              <a:buClr>
                <a:schemeClr val="dk1"/>
              </a:buClr>
              <a:buSzPts val="1200"/>
              <a:buFont typeface="Tahoma"/>
              <a:buNone/>
            </a:pPr>
            <a:r>
              <a:t/>
            </a:r>
            <a:endParaRPr/>
          </a:p>
        </p:txBody>
      </p:sp>
      <p:sp>
        <p:nvSpPr>
          <p:cNvPr id="281" name="Google Shape;281;p8: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2" name="Google Shape;282;p8: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283" name="Google Shape;283;p8: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284" name="Google Shape;284;p8: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9" name="Shape 1409"/>
        <p:cNvGrpSpPr/>
        <p:nvPr/>
      </p:nvGrpSpPr>
      <p:grpSpPr>
        <a:xfrm>
          <a:off x="0" y="0"/>
          <a:ext cx="0" cy="0"/>
          <a:chOff x="0" y="0"/>
          <a:chExt cx="0" cy="0"/>
        </a:xfrm>
      </p:grpSpPr>
      <p:sp>
        <p:nvSpPr>
          <p:cNvPr id="1410" name="Google Shape;1410;p8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411" name="Google Shape;1411;p8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412" name="Google Shape;1412;p8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13" name="Google Shape;1413;p8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414" name="Google Shape;1414;p8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15" name="Google Shape;1415;p8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0" name="Shape 1420"/>
        <p:cNvGrpSpPr/>
        <p:nvPr/>
      </p:nvGrpSpPr>
      <p:grpSpPr>
        <a:xfrm>
          <a:off x="0" y="0"/>
          <a:ext cx="0" cy="0"/>
          <a:chOff x="0" y="0"/>
          <a:chExt cx="0" cy="0"/>
        </a:xfrm>
      </p:grpSpPr>
      <p:sp>
        <p:nvSpPr>
          <p:cNvPr id="1421" name="Google Shape;1421;p8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422" name="Google Shape;1422;p8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8" name="Shape 1428"/>
        <p:cNvGrpSpPr/>
        <p:nvPr/>
      </p:nvGrpSpPr>
      <p:grpSpPr>
        <a:xfrm>
          <a:off x="0" y="0"/>
          <a:ext cx="0" cy="0"/>
          <a:chOff x="0" y="0"/>
          <a:chExt cx="0" cy="0"/>
        </a:xfrm>
      </p:grpSpPr>
      <p:sp>
        <p:nvSpPr>
          <p:cNvPr id="1429" name="Google Shape;1429;p8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430" name="Google Shape;1430;p88: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431" name="Google Shape;1431;p88: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32" name="Google Shape;1432;p88: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433" name="Google Shape;1433;p88: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34" name="Google Shape;1434;p88: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9" name="Shape 1439"/>
        <p:cNvGrpSpPr/>
        <p:nvPr/>
      </p:nvGrpSpPr>
      <p:grpSpPr>
        <a:xfrm>
          <a:off x="0" y="0"/>
          <a:ext cx="0" cy="0"/>
          <a:chOff x="0" y="0"/>
          <a:chExt cx="0" cy="0"/>
        </a:xfrm>
      </p:grpSpPr>
      <p:sp>
        <p:nvSpPr>
          <p:cNvPr id="1440" name="Google Shape;1440;p8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441" name="Google Shape;1441;p8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442" name="Google Shape;1442;p8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43" name="Google Shape;1443;p8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444" name="Google Shape;1444;p8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45" name="Google Shape;1445;p8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0" name="Shape 1450"/>
        <p:cNvGrpSpPr/>
        <p:nvPr/>
      </p:nvGrpSpPr>
      <p:grpSpPr>
        <a:xfrm>
          <a:off x="0" y="0"/>
          <a:ext cx="0" cy="0"/>
          <a:chOff x="0" y="0"/>
          <a:chExt cx="0" cy="0"/>
        </a:xfrm>
      </p:grpSpPr>
      <p:sp>
        <p:nvSpPr>
          <p:cNvPr id="1451" name="Google Shape;1451;p90: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452" name="Google Shape;1452;p90: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453" name="Google Shape;1453;p90: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54" name="Google Shape;1454;p90: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455" name="Google Shape;1455;p90: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56" name="Google Shape;1456;p90: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2" name="Shape 1482"/>
        <p:cNvGrpSpPr/>
        <p:nvPr/>
      </p:nvGrpSpPr>
      <p:grpSpPr>
        <a:xfrm>
          <a:off x="0" y="0"/>
          <a:ext cx="0" cy="0"/>
          <a:chOff x="0" y="0"/>
          <a:chExt cx="0" cy="0"/>
        </a:xfrm>
      </p:grpSpPr>
      <p:sp>
        <p:nvSpPr>
          <p:cNvPr id="1483" name="Google Shape;1483;p91: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484" name="Google Shape;1484;p9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485" name="Google Shape;1485;p91: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86" name="Google Shape;1486;p91: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487" name="Google Shape;1487;p91: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88" name="Google Shape;1488;p91: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4" name="Shape 1494"/>
        <p:cNvGrpSpPr/>
        <p:nvPr/>
      </p:nvGrpSpPr>
      <p:grpSpPr>
        <a:xfrm>
          <a:off x="0" y="0"/>
          <a:ext cx="0" cy="0"/>
          <a:chOff x="0" y="0"/>
          <a:chExt cx="0" cy="0"/>
        </a:xfrm>
      </p:grpSpPr>
      <p:sp>
        <p:nvSpPr>
          <p:cNvPr id="1495" name="Google Shape;1495;p9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496" name="Google Shape;1496;p92: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497" name="Google Shape;1497;p92: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498" name="Google Shape;1498;p92: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499" name="Google Shape;1499;p92: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00" name="Google Shape;1500;p92: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9" name="Shape 1509"/>
        <p:cNvGrpSpPr/>
        <p:nvPr/>
      </p:nvGrpSpPr>
      <p:grpSpPr>
        <a:xfrm>
          <a:off x="0" y="0"/>
          <a:ext cx="0" cy="0"/>
          <a:chOff x="0" y="0"/>
          <a:chExt cx="0" cy="0"/>
        </a:xfrm>
      </p:grpSpPr>
      <p:sp>
        <p:nvSpPr>
          <p:cNvPr id="1510" name="Google Shape;1510;p9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511" name="Google Shape;1511;p9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512" name="Google Shape;1512;p93: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13" name="Google Shape;1513;p9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514" name="Google Shape;1514;p9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15" name="Google Shape;1515;p9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2" name="Shape 1522"/>
        <p:cNvGrpSpPr/>
        <p:nvPr/>
      </p:nvGrpSpPr>
      <p:grpSpPr>
        <a:xfrm>
          <a:off x="0" y="0"/>
          <a:ext cx="0" cy="0"/>
          <a:chOff x="0" y="0"/>
          <a:chExt cx="0" cy="0"/>
        </a:xfrm>
      </p:grpSpPr>
      <p:sp>
        <p:nvSpPr>
          <p:cNvPr id="1523" name="Google Shape;1523;p9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524" name="Google Shape;1524;p9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525" name="Google Shape;1525;p9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26" name="Google Shape;1526;p9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527" name="Google Shape;1527;p9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28" name="Google Shape;1528;p9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3" name="Shape 1533"/>
        <p:cNvGrpSpPr/>
        <p:nvPr/>
      </p:nvGrpSpPr>
      <p:grpSpPr>
        <a:xfrm>
          <a:off x="0" y="0"/>
          <a:ext cx="0" cy="0"/>
          <a:chOff x="0" y="0"/>
          <a:chExt cx="0" cy="0"/>
        </a:xfrm>
      </p:grpSpPr>
      <p:sp>
        <p:nvSpPr>
          <p:cNvPr id="1534" name="Google Shape;1534;p96: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535" name="Google Shape;1535;p96: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295" name="Google Shape;295;p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2" name="Shape 1542"/>
        <p:cNvGrpSpPr/>
        <p:nvPr/>
      </p:nvGrpSpPr>
      <p:grpSpPr>
        <a:xfrm>
          <a:off x="0" y="0"/>
          <a:ext cx="0" cy="0"/>
          <a:chOff x="0" y="0"/>
          <a:chExt cx="0" cy="0"/>
        </a:xfrm>
      </p:grpSpPr>
      <p:sp>
        <p:nvSpPr>
          <p:cNvPr id="1543" name="Google Shape;1543;p97: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360"/>
              </a:spcBef>
              <a:spcAft>
                <a:spcPts val="0"/>
              </a:spcAft>
              <a:buSzPts val="1400"/>
              <a:buNone/>
            </a:pPr>
            <a:r>
              <a:t/>
            </a:r>
            <a:endParaRPr/>
          </a:p>
        </p:txBody>
      </p:sp>
      <p:sp>
        <p:nvSpPr>
          <p:cNvPr id="1544" name="Google Shape;1544;p97: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1" name="Shape 1551"/>
        <p:cNvGrpSpPr/>
        <p:nvPr/>
      </p:nvGrpSpPr>
      <p:grpSpPr>
        <a:xfrm>
          <a:off x="0" y="0"/>
          <a:ext cx="0" cy="0"/>
          <a:chOff x="0" y="0"/>
          <a:chExt cx="0" cy="0"/>
        </a:xfrm>
      </p:grpSpPr>
      <p:sp>
        <p:nvSpPr>
          <p:cNvPr id="1552" name="Google Shape;1552;p98: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553" name="Google Shape;1553;p98: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554" name="Google Shape;1554;p98: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55" name="Google Shape;1555;p98: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556" name="Google Shape;1556;p98: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57" name="Google Shape;1557;p98: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4" name="Shape 1564"/>
        <p:cNvGrpSpPr/>
        <p:nvPr/>
      </p:nvGrpSpPr>
      <p:grpSpPr>
        <a:xfrm>
          <a:off x="0" y="0"/>
          <a:ext cx="0" cy="0"/>
          <a:chOff x="0" y="0"/>
          <a:chExt cx="0" cy="0"/>
        </a:xfrm>
      </p:grpSpPr>
      <p:sp>
        <p:nvSpPr>
          <p:cNvPr id="1565" name="Google Shape;1565;p99: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566" name="Google Shape;1566;p99: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567" name="Google Shape;1567;p99: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68" name="Google Shape;1568;p99: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569" name="Google Shape;1569;p99: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70" name="Google Shape;1570;p99: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7" name="Shape 1577"/>
        <p:cNvGrpSpPr/>
        <p:nvPr/>
      </p:nvGrpSpPr>
      <p:grpSpPr>
        <a:xfrm>
          <a:off x="0" y="0"/>
          <a:ext cx="0" cy="0"/>
          <a:chOff x="0" y="0"/>
          <a:chExt cx="0" cy="0"/>
        </a:xfrm>
      </p:grpSpPr>
      <p:sp>
        <p:nvSpPr>
          <p:cNvPr id="1578" name="Google Shape;1578;p101: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579" name="Google Shape;1579;p101: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580" name="Google Shape;1580;p101: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81" name="Google Shape;1581;p101: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582" name="Google Shape;1582;p101: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83" name="Google Shape;1583;p101: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0" name="Shape 1590"/>
        <p:cNvGrpSpPr/>
        <p:nvPr/>
      </p:nvGrpSpPr>
      <p:grpSpPr>
        <a:xfrm>
          <a:off x="0" y="0"/>
          <a:ext cx="0" cy="0"/>
          <a:chOff x="0" y="0"/>
          <a:chExt cx="0" cy="0"/>
        </a:xfrm>
      </p:grpSpPr>
      <p:sp>
        <p:nvSpPr>
          <p:cNvPr id="1591" name="Google Shape;1591;p102: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592" name="Google Shape;1592;p102: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593" name="Google Shape;1593;p102: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94" name="Google Shape;1594;p102: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595" name="Google Shape;1595;p102: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596" name="Google Shape;1596;p102: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1" name="Shape 1601"/>
        <p:cNvGrpSpPr/>
        <p:nvPr/>
      </p:nvGrpSpPr>
      <p:grpSpPr>
        <a:xfrm>
          <a:off x="0" y="0"/>
          <a:ext cx="0" cy="0"/>
          <a:chOff x="0" y="0"/>
          <a:chExt cx="0" cy="0"/>
        </a:xfrm>
      </p:grpSpPr>
      <p:sp>
        <p:nvSpPr>
          <p:cNvPr id="1602" name="Google Shape;1602;p103: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603" name="Google Shape;1603;p103: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604" name="Google Shape;1604;p103: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605" name="Google Shape;1605;p103: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606" name="Google Shape;1606;p103: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607" name="Google Shape;1607;p103: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1" name="Shape 1621"/>
        <p:cNvGrpSpPr/>
        <p:nvPr/>
      </p:nvGrpSpPr>
      <p:grpSpPr>
        <a:xfrm>
          <a:off x="0" y="0"/>
          <a:ext cx="0" cy="0"/>
          <a:chOff x="0" y="0"/>
          <a:chExt cx="0" cy="0"/>
        </a:xfrm>
      </p:grpSpPr>
      <p:sp>
        <p:nvSpPr>
          <p:cNvPr id="1622" name="Google Shape;1622;p104: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623" name="Google Shape;1623;p104: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624" name="Google Shape;1624;p104: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625" name="Google Shape;1625;p104: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626" name="Google Shape;1626;p104: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627" name="Google Shape;1627;p104: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4" name="Shape 1634"/>
        <p:cNvGrpSpPr/>
        <p:nvPr/>
      </p:nvGrpSpPr>
      <p:grpSpPr>
        <a:xfrm>
          <a:off x="0" y="0"/>
          <a:ext cx="0" cy="0"/>
          <a:chOff x="0" y="0"/>
          <a:chExt cx="0" cy="0"/>
        </a:xfrm>
      </p:grpSpPr>
      <p:sp>
        <p:nvSpPr>
          <p:cNvPr id="1635" name="Google Shape;1635;p105: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636" name="Google Shape;1636;p105: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637" name="Google Shape;1637;p105: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638" name="Google Shape;1638;p105: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639" name="Google Shape;1639;p105: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640" name="Google Shape;1640;p105: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6" name="Shape 1696"/>
        <p:cNvGrpSpPr/>
        <p:nvPr/>
      </p:nvGrpSpPr>
      <p:grpSpPr>
        <a:xfrm>
          <a:off x="0" y="0"/>
          <a:ext cx="0" cy="0"/>
          <a:chOff x="0" y="0"/>
          <a:chExt cx="0" cy="0"/>
        </a:xfrm>
      </p:grpSpPr>
      <p:sp>
        <p:nvSpPr>
          <p:cNvPr id="1697" name="Google Shape;1697;p106:notes"/>
          <p:cNvSpPr/>
          <p:nvPr>
            <p:ph idx="2" type="sldImg"/>
          </p:nvPr>
        </p:nvSpPr>
        <p:spPr>
          <a:xfrm>
            <a:off x="781050" y="768350"/>
            <a:ext cx="5541963" cy="3836988"/>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698" name="Google Shape;1698;p106:notes"/>
          <p:cNvSpPr txBox="1"/>
          <p:nvPr>
            <p:ph idx="1" type="body"/>
          </p:nvPr>
        </p:nvSpPr>
        <p:spPr>
          <a:xfrm>
            <a:off x="945941" y="4860172"/>
            <a:ext cx="5210598" cy="4604623"/>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699" name="Google Shape;1699;p106:notes"/>
          <p:cNvSpPr txBox="1"/>
          <p:nvPr>
            <p:ph idx="3" type="hdr"/>
          </p:nvPr>
        </p:nvSpPr>
        <p:spPr>
          <a:xfrm>
            <a:off x="2" y="2"/>
            <a:ext cx="3077474" cy="511095"/>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00" name="Google Shape;1700;p106:notes"/>
          <p:cNvSpPr txBox="1"/>
          <p:nvPr>
            <p:ph idx="10" type="dt"/>
          </p:nvPr>
        </p:nvSpPr>
        <p:spPr>
          <a:xfrm>
            <a:off x="4025002" y="2"/>
            <a:ext cx="3077474" cy="511095"/>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701" name="Google Shape;1701;p106:notes"/>
          <p:cNvSpPr txBox="1"/>
          <p:nvPr>
            <p:ph idx="11" type="ftr"/>
          </p:nvPr>
        </p:nvSpPr>
        <p:spPr>
          <a:xfrm>
            <a:off x="2" y="9721931"/>
            <a:ext cx="3077474" cy="511095"/>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02" name="Google Shape;1702;p106:notes"/>
          <p:cNvSpPr txBox="1"/>
          <p:nvPr>
            <p:ph idx="12" type="sldNum"/>
          </p:nvPr>
        </p:nvSpPr>
        <p:spPr>
          <a:xfrm>
            <a:off x="4025002" y="9721931"/>
            <a:ext cx="3077474" cy="511095"/>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7" name="Shape 1707"/>
        <p:cNvGrpSpPr/>
        <p:nvPr/>
      </p:nvGrpSpPr>
      <p:grpSpPr>
        <a:xfrm>
          <a:off x="0" y="0"/>
          <a:ext cx="0" cy="0"/>
          <a:chOff x="0" y="0"/>
          <a:chExt cx="0" cy="0"/>
        </a:xfrm>
      </p:grpSpPr>
      <p:sp>
        <p:nvSpPr>
          <p:cNvPr id="1708" name="Google Shape;1708;p107:notes"/>
          <p:cNvSpPr/>
          <p:nvPr>
            <p:ph idx="2" type="sldImg"/>
          </p:nvPr>
        </p:nvSpPr>
        <p:spPr>
          <a:xfrm>
            <a:off x="781050" y="768350"/>
            <a:ext cx="5541900" cy="383700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1709" name="Google Shape;1709;p107:notes"/>
          <p:cNvSpPr txBox="1"/>
          <p:nvPr>
            <p:ph idx="1" type="body"/>
          </p:nvPr>
        </p:nvSpPr>
        <p:spPr>
          <a:xfrm>
            <a:off x="945941" y="4860172"/>
            <a:ext cx="5210700" cy="4604700"/>
          </a:xfrm>
          <a:prstGeom prst="rect">
            <a:avLst/>
          </a:prstGeom>
          <a:noFill/>
          <a:ln>
            <a:noFill/>
          </a:ln>
        </p:spPr>
        <p:txBody>
          <a:bodyPr anchorCtr="0" anchor="t" bIns="48450" lIns="96925" spcFirstLastPara="1" rIns="96925" wrap="square" tIns="48450">
            <a:noAutofit/>
          </a:bodyPr>
          <a:lstStyle/>
          <a:p>
            <a:pPr indent="0" lvl="0" marL="0" rtl="0" algn="l">
              <a:lnSpc>
                <a:spcPct val="100000"/>
              </a:lnSpc>
              <a:spcBef>
                <a:spcPts val="0"/>
              </a:spcBef>
              <a:spcAft>
                <a:spcPts val="0"/>
              </a:spcAft>
              <a:buSzPts val="1400"/>
              <a:buNone/>
            </a:pPr>
            <a:r>
              <a:t/>
            </a:r>
            <a:endParaRPr/>
          </a:p>
        </p:txBody>
      </p:sp>
      <p:sp>
        <p:nvSpPr>
          <p:cNvPr id="1710" name="Google Shape;1710;p107:notes"/>
          <p:cNvSpPr txBox="1"/>
          <p:nvPr>
            <p:ph idx="3" type="hdr"/>
          </p:nvPr>
        </p:nvSpPr>
        <p:spPr>
          <a:xfrm>
            <a:off x="2" y="2"/>
            <a:ext cx="3077400" cy="511200"/>
          </a:xfrm>
          <a:prstGeom prst="rect">
            <a:avLst/>
          </a:prstGeom>
          <a:noFill/>
          <a:ln>
            <a:noFill/>
          </a:ln>
        </p:spPr>
        <p:txBody>
          <a:bodyPr anchorCtr="0" anchor="t"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11" name="Google Shape;1711;p107:notes"/>
          <p:cNvSpPr txBox="1"/>
          <p:nvPr>
            <p:ph idx="10" type="dt"/>
          </p:nvPr>
        </p:nvSpPr>
        <p:spPr>
          <a:xfrm>
            <a:off x="4025002" y="2"/>
            <a:ext cx="3077400" cy="511200"/>
          </a:xfrm>
          <a:prstGeom prst="rect">
            <a:avLst/>
          </a:prstGeom>
          <a:noFill/>
          <a:ln>
            <a:noFill/>
          </a:ln>
        </p:spPr>
        <p:txBody>
          <a:bodyPr anchorCtr="0" anchor="t" bIns="0" lIns="20050" spcFirstLastPara="1" rIns="20050" wrap="square" tIns="0">
            <a:noAutofit/>
          </a:bodyPr>
          <a:lstStyle/>
          <a:p>
            <a:pPr indent="0" lvl="0" marL="0" rtl="0" algn="r">
              <a:lnSpc>
                <a:spcPct val="100000"/>
              </a:lnSpc>
              <a:spcBef>
                <a:spcPts val="0"/>
              </a:spcBef>
              <a:spcAft>
                <a:spcPts val="0"/>
              </a:spcAft>
              <a:buSzPts val="1400"/>
              <a:buNone/>
            </a:pPr>
            <a:r>
              <a:rPr lang="ja-JP"/>
              <a:t>07/16/96</a:t>
            </a:r>
            <a:endParaRPr sz="1200"/>
          </a:p>
        </p:txBody>
      </p:sp>
      <p:sp>
        <p:nvSpPr>
          <p:cNvPr id="1712" name="Google Shape;1712;p107:notes"/>
          <p:cNvSpPr txBox="1"/>
          <p:nvPr>
            <p:ph idx="11" type="ftr"/>
          </p:nvPr>
        </p:nvSpPr>
        <p:spPr>
          <a:xfrm>
            <a:off x="2" y="9721931"/>
            <a:ext cx="3077400" cy="511200"/>
          </a:xfrm>
          <a:prstGeom prst="rect">
            <a:avLst/>
          </a:prstGeom>
          <a:noFill/>
          <a:ln>
            <a:noFill/>
          </a:ln>
        </p:spPr>
        <p:txBody>
          <a:bodyPr anchorCtr="0" anchor="b" bIns="0" lIns="20050" spcFirstLastPara="1" rIns="20050" wrap="square" tIns="0">
            <a:noAutofit/>
          </a:bodyPr>
          <a:lstStyle/>
          <a:p>
            <a:pPr indent="0" lvl="0" marL="0" rtl="0" algn="l">
              <a:lnSpc>
                <a:spcPct val="100000"/>
              </a:lnSpc>
              <a:spcBef>
                <a:spcPts val="0"/>
              </a:spcBef>
              <a:spcAft>
                <a:spcPts val="0"/>
              </a:spcAft>
              <a:buSzPts val="1400"/>
              <a:buNone/>
            </a:pPr>
            <a:r>
              <a:rPr lang="ja-JP"/>
              <a:t>*</a:t>
            </a:r>
            <a:endParaRPr sz="1200"/>
          </a:p>
        </p:txBody>
      </p:sp>
      <p:sp>
        <p:nvSpPr>
          <p:cNvPr id="1713" name="Google Shape;1713;p107:notes"/>
          <p:cNvSpPr txBox="1"/>
          <p:nvPr>
            <p:ph idx="12" type="sldNum"/>
          </p:nvPr>
        </p:nvSpPr>
        <p:spPr>
          <a:xfrm>
            <a:off x="4025002" y="9721931"/>
            <a:ext cx="3077400" cy="511200"/>
          </a:xfrm>
          <a:prstGeom prst="rect">
            <a:avLst/>
          </a:prstGeom>
          <a:noFill/>
          <a:ln>
            <a:noFill/>
          </a:ln>
        </p:spPr>
        <p:txBody>
          <a:bodyPr anchorCtr="0" anchor="b" bIns="0" lIns="20050" spcFirstLastPara="1" rIns="20050" wrap="square" tIns="0">
            <a:noAutofit/>
          </a:bodyPr>
          <a:lstStyle/>
          <a:p>
            <a:pPr indent="0" lvl="0" marL="0" rtl="0" algn="r">
              <a:lnSpc>
                <a:spcPct val="100000"/>
              </a:lnSpc>
              <a:spcBef>
                <a:spcPts val="0"/>
              </a:spcBef>
              <a:spcAft>
                <a:spcPts val="0"/>
              </a:spcAft>
              <a:buSzPts val="1400"/>
              <a:buNone/>
            </a:pPr>
            <a:r>
              <a:rPr lang="ja-JP"/>
              <a:t>##</a:t>
            </a: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 スライド" type="title">
  <p:cSld name="TITLE">
    <p:spTree>
      <p:nvGrpSpPr>
        <p:cNvPr id="15" name="Shape 15"/>
        <p:cNvGrpSpPr/>
        <p:nvPr/>
      </p:nvGrpSpPr>
      <p:grpSpPr>
        <a:xfrm>
          <a:off x="0" y="0"/>
          <a:ext cx="0" cy="0"/>
          <a:chOff x="0" y="0"/>
          <a:chExt cx="0" cy="0"/>
        </a:xfrm>
      </p:grpSpPr>
      <p:sp>
        <p:nvSpPr>
          <p:cNvPr id="16" name="Google Shape;16;p263"/>
          <p:cNvSpPr txBox="1"/>
          <p:nvPr>
            <p:ph type="ctrTitle"/>
          </p:nvPr>
        </p:nvSpPr>
        <p:spPr>
          <a:xfrm>
            <a:off x="742950" y="2130433"/>
            <a:ext cx="8420100" cy="14700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7" name="Google Shape;17;p263"/>
          <p:cNvSpPr txBox="1"/>
          <p:nvPr>
            <p:ph idx="1" type="subTitle"/>
          </p:nvPr>
        </p:nvSpPr>
        <p:spPr>
          <a:xfrm>
            <a:off x="1485900" y="3886200"/>
            <a:ext cx="6934200" cy="17526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640"/>
              </a:spcBef>
              <a:spcAft>
                <a:spcPts val="0"/>
              </a:spcAft>
              <a:buClr>
                <a:schemeClr val="dk1"/>
              </a:buClr>
              <a:buSzPts val="3200"/>
              <a:buFont typeface="Arial"/>
              <a:buNone/>
              <a:defRPr/>
            </a:lvl1pPr>
            <a:lvl2pPr lvl="1" algn="ctr">
              <a:lnSpc>
                <a:spcPct val="100000"/>
              </a:lnSpc>
              <a:spcBef>
                <a:spcPts val="560"/>
              </a:spcBef>
              <a:spcAft>
                <a:spcPts val="0"/>
              </a:spcAft>
              <a:buClr>
                <a:schemeClr val="dk1"/>
              </a:buClr>
              <a:buSzPts val="2800"/>
              <a:buFont typeface="Arial"/>
              <a:buNone/>
              <a:defRPr/>
            </a:lvl2pPr>
            <a:lvl3pPr lvl="2" algn="ctr">
              <a:lnSpc>
                <a:spcPct val="100000"/>
              </a:lnSpc>
              <a:spcBef>
                <a:spcPts val="480"/>
              </a:spcBef>
              <a:spcAft>
                <a:spcPts val="0"/>
              </a:spcAft>
              <a:buClr>
                <a:schemeClr val="dk1"/>
              </a:buClr>
              <a:buSzPts val="2400"/>
              <a:buFont typeface="Arial"/>
              <a:buNone/>
              <a:defRPr/>
            </a:lvl3pPr>
            <a:lvl4pPr lvl="3" algn="ctr">
              <a:lnSpc>
                <a:spcPct val="100000"/>
              </a:lnSpc>
              <a:spcBef>
                <a:spcPts val="400"/>
              </a:spcBef>
              <a:spcAft>
                <a:spcPts val="0"/>
              </a:spcAft>
              <a:buClr>
                <a:schemeClr val="dk1"/>
              </a:buClr>
              <a:buSzPts val="2000"/>
              <a:buFont typeface="Arial"/>
              <a:buNone/>
              <a:defRPr/>
            </a:lvl4pPr>
            <a:lvl5pPr lvl="4" algn="ctr">
              <a:lnSpc>
                <a:spcPct val="100000"/>
              </a:lnSpc>
              <a:spcBef>
                <a:spcPts val="400"/>
              </a:spcBef>
              <a:spcAft>
                <a:spcPts val="0"/>
              </a:spcAft>
              <a:buClr>
                <a:schemeClr val="dk1"/>
              </a:buClr>
              <a:buSzPts val="2000"/>
              <a:buFont typeface="Arial"/>
              <a:buNone/>
              <a:defRPr/>
            </a:lvl5pPr>
            <a:lvl6pPr lvl="5" algn="ctr">
              <a:lnSpc>
                <a:spcPct val="100000"/>
              </a:lnSpc>
              <a:spcBef>
                <a:spcPts val="400"/>
              </a:spcBef>
              <a:spcAft>
                <a:spcPts val="0"/>
              </a:spcAft>
              <a:buClr>
                <a:schemeClr val="dk1"/>
              </a:buClr>
              <a:buSzPts val="2000"/>
              <a:buFont typeface="Arial"/>
              <a:buNone/>
              <a:defRPr/>
            </a:lvl6pPr>
            <a:lvl7pPr lvl="6" algn="ctr">
              <a:lnSpc>
                <a:spcPct val="100000"/>
              </a:lnSpc>
              <a:spcBef>
                <a:spcPts val="400"/>
              </a:spcBef>
              <a:spcAft>
                <a:spcPts val="0"/>
              </a:spcAft>
              <a:buClr>
                <a:schemeClr val="dk1"/>
              </a:buClr>
              <a:buSzPts val="2000"/>
              <a:buFont typeface="Arial"/>
              <a:buNone/>
              <a:defRPr/>
            </a:lvl7pPr>
            <a:lvl8pPr lvl="7" algn="ctr">
              <a:lnSpc>
                <a:spcPct val="100000"/>
              </a:lnSpc>
              <a:spcBef>
                <a:spcPts val="400"/>
              </a:spcBef>
              <a:spcAft>
                <a:spcPts val="0"/>
              </a:spcAft>
              <a:buClr>
                <a:schemeClr val="dk1"/>
              </a:buClr>
              <a:buSzPts val="2000"/>
              <a:buFont typeface="Arial"/>
              <a:buNone/>
              <a:defRPr/>
            </a:lvl8pPr>
            <a:lvl9pPr lvl="8" algn="ctr">
              <a:lnSpc>
                <a:spcPct val="100000"/>
              </a:lnSpc>
              <a:spcBef>
                <a:spcPts val="400"/>
              </a:spcBef>
              <a:spcAft>
                <a:spcPts val="0"/>
              </a:spcAft>
              <a:buClr>
                <a:schemeClr val="dk1"/>
              </a:buClr>
              <a:buSzPts val="2000"/>
              <a:buFont typeface="Arial"/>
              <a:buNone/>
              <a:defRPr/>
            </a:lvl9pPr>
          </a:lstStyle>
          <a:p/>
        </p:txBody>
      </p:sp>
      <p:sp>
        <p:nvSpPr>
          <p:cNvPr id="18" name="Google Shape;18;p263"/>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6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6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70" name="Shape 70"/>
        <p:cNvGrpSpPr/>
        <p:nvPr/>
      </p:nvGrpSpPr>
      <p:grpSpPr>
        <a:xfrm>
          <a:off x="0" y="0"/>
          <a:ext cx="0" cy="0"/>
          <a:chOff x="0" y="0"/>
          <a:chExt cx="0" cy="0"/>
        </a:xfrm>
      </p:grpSpPr>
      <p:sp>
        <p:nvSpPr>
          <p:cNvPr id="71" name="Google Shape;71;p274"/>
          <p:cNvSpPr txBox="1"/>
          <p:nvPr>
            <p:ph type="title"/>
          </p:nvPr>
        </p:nvSpPr>
        <p:spPr>
          <a:xfrm>
            <a:off x="1941513" y="4800600"/>
            <a:ext cx="5943600" cy="56673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2" name="Google Shape;72;p274"/>
          <p:cNvSpPr/>
          <p:nvPr>
            <p:ph idx="2" type="pic"/>
          </p:nvPr>
        </p:nvSpPr>
        <p:spPr>
          <a:xfrm>
            <a:off x="1941513" y="612775"/>
            <a:ext cx="5943600" cy="4114800"/>
          </a:xfrm>
          <a:prstGeom prst="rect">
            <a:avLst/>
          </a:prstGeom>
          <a:noFill/>
          <a:ln>
            <a:noFill/>
          </a:ln>
        </p:spPr>
      </p:sp>
      <p:sp>
        <p:nvSpPr>
          <p:cNvPr id="73" name="Google Shape;73;p274"/>
          <p:cNvSpPr txBox="1"/>
          <p:nvPr>
            <p:ph idx="1" type="body"/>
          </p:nvPr>
        </p:nvSpPr>
        <p:spPr>
          <a:xfrm>
            <a:off x="1941513" y="5367338"/>
            <a:ext cx="5943600" cy="804862"/>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Arial"/>
              <a:buNone/>
              <a:defRPr sz="1400"/>
            </a:lvl1pPr>
            <a:lvl2pPr indent="-228600" lvl="1" marL="914400" algn="l">
              <a:lnSpc>
                <a:spcPct val="100000"/>
              </a:lnSpc>
              <a:spcBef>
                <a:spcPts val="240"/>
              </a:spcBef>
              <a:spcAft>
                <a:spcPts val="0"/>
              </a:spcAft>
              <a:buClr>
                <a:schemeClr val="dk1"/>
              </a:buClr>
              <a:buSzPts val="1200"/>
              <a:buFont typeface="Arial"/>
              <a:buNone/>
              <a:defRPr sz="1200"/>
            </a:lvl2pPr>
            <a:lvl3pPr indent="-228600" lvl="2" marL="1371600" algn="l">
              <a:lnSpc>
                <a:spcPct val="100000"/>
              </a:lnSpc>
              <a:spcBef>
                <a:spcPts val="200"/>
              </a:spcBef>
              <a:spcAft>
                <a:spcPts val="0"/>
              </a:spcAft>
              <a:buClr>
                <a:schemeClr val="dk1"/>
              </a:buClr>
              <a:buSzPts val="1000"/>
              <a:buFont typeface="Arial"/>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74" name="Google Shape;74;p274"/>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7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7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縦書きテキスト" type="vertTx">
  <p:cSld name="VERTICAL_TEXT">
    <p:spTree>
      <p:nvGrpSpPr>
        <p:cNvPr id="77" name="Shape 77"/>
        <p:cNvGrpSpPr/>
        <p:nvPr/>
      </p:nvGrpSpPr>
      <p:grpSpPr>
        <a:xfrm>
          <a:off x="0" y="0"/>
          <a:ext cx="0" cy="0"/>
          <a:chOff x="0" y="0"/>
          <a:chExt cx="0" cy="0"/>
        </a:xfrm>
      </p:grpSpPr>
      <p:sp>
        <p:nvSpPr>
          <p:cNvPr id="78" name="Google Shape;78;p27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9" name="Google Shape;79;p275"/>
          <p:cNvSpPr txBox="1"/>
          <p:nvPr>
            <p:ph idx="1" type="body"/>
          </p:nvPr>
        </p:nvSpPr>
        <p:spPr>
          <a:xfrm rot="5400000">
            <a:off x="2690019" y="-594518"/>
            <a:ext cx="4525963" cy="89154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0" name="Google Shape;80;p275"/>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27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27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縦書きテキスト" type="vertTitleAndTx">
  <p:cSld name="VERTICAL_TITLE_AND_VERTICAL_TEXT">
    <p:spTree>
      <p:nvGrpSpPr>
        <p:cNvPr id="83" name="Shape 83"/>
        <p:cNvGrpSpPr/>
        <p:nvPr/>
      </p:nvGrpSpPr>
      <p:grpSpPr>
        <a:xfrm>
          <a:off x="0" y="0"/>
          <a:ext cx="0" cy="0"/>
          <a:chOff x="0" y="0"/>
          <a:chExt cx="0" cy="0"/>
        </a:xfrm>
      </p:grpSpPr>
      <p:sp>
        <p:nvSpPr>
          <p:cNvPr id="84" name="Google Shape;84;p276"/>
          <p:cNvSpPr txBox="1"/>
          <p:nvPr>
            <p:ph type="title"/>
          </p:nvPr>
        </p:nvSpPr>
        <p:spPr>
          <a:xfrm rot="5400000">
            <a:off x="5370513" y="2085984"/>
            <a:ext cx="5851525" cy="22288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5" name="Google Shape;85;p276"/>
          <p:cNvSpPr txBox="1"/>
          <p:nvPr>
            <p:ph idx="1" type="body"/>
          </p:nvPr>
        </p:nvSpPr>
        <p:spPr>
          <a:xfrm rot="5400000">
            <a:off x="836616" y="-66666"/>
            <a:ext cx="5851525" cy="653415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6" name="Google Shape;86;p276"/>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27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27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テキスト、2 つのコンテンツ" type="txAndTwoObj">
  <p:cSld name="TEXT_AND_TWO_OBJECTS">
    <p:spTree>
      <p:nvGrpSpPr>
        <p:cNvPr id="89" name="Shape 89"/>
        <p:cNvGrpSpPr/>
        <p:nvPr/>
      </p:nvGrpSpPr>
      <p:grpSpPr>
        <a:xfrm>
          <a:off x="0" y="0"/>
          <a:ext cx="0" cy="0"/>
          <a:chOff x="0" y="0"/>
          <a:chExt cx="0" cy="0"/>
        </a:xfrm>
      </p:grpSpPr>
      <p:sp>
        <p:nvSpPr>
          <p:cNvPr id="90" name="Google Shape;90;p27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1" name="Google Shape;91;p277"/>
          <p:cNvSpPr txBox="1"/>
          <p:nvPr>
            <p:ph idx="1" type="body"/>
          </p:nvPr>
        </p:nvSpPr>
        <p:spPr>
          <a:xfrm>
            <a:off x="495303" y="1600206"/>
            <a:ext cx="4381501"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2" name="Google Shape;92;p277"/>
          <p:cNvSpPr txBox="1"/>
          <p:nvPr>
            <p:ph idx="2" type="body"/>
          </p:nvPr>
        </p:nvSpPr>
        <p:spPr>
          <a:xfrm>
            <a:off x="5029199" y="1600200"/>
            <a:ext cx="4381501" cy="2185988"/>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3" name="Google Shape;93;p277"/>
          <p:cNvSpPr txBox="1"/>
          <p:nvPr>
            <p:ph idx="3" type="body"/>
          </p:nvPr>
        </p:nvSpPr>
        <p:spPr>
          <a:xfrm>
            <a:off x="5029199" y="3938596"/>
            <a:ext cx="4381501" cy="2187575"/>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4" name="Google Shape;94;p277"/>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27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27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タイトル、テキスト、コンテンツ" type="txAndObj">
  <p:cSld name="TEXT_AND_OBJECT">
    <p:spTree>
      <p:nvGrpSpPr>
        <p:cNvPr id="97" name="Shape 97"/>
        <p:cNvGrpSpPr/>
        <p:nvPr/>
      </p:nvGrpSpPr>
      <p:grpSpPr>
        <a:xfrm>
          <a:off x="0" y="0"/>
          <a:ext cx="0" cy="0"/>
          <a:chOff x="0" y="0"/>
          <a:chExt cx="0" cy="0"/>
        </a:xfrm>
      </p:grpSpPr>
      <p:sp>
        <p:nvSpPr>
          <p:cNvPr id="98" name="Google Shape;98;p27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9" name="Google Shape;99;p278"/>
          <p:cNvSpPr txBox="1"/>
          <p:nvPr>
            <p:ph idx="1" type="body"/>
          </p:nvPr>
        </p:nvSpPr>
        <p:spPr>
          <a:xfrm>
            <a:off x="495300" y="1600200"/>
            <a:ext cx="43815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0" name="Google Shape;100;p278"/>
          <p:cNvSpPr txBox="1"/>
          <p:nvPr>
            <p:ph idx="2" type="body"/>
          </p:nvPr>
        </p:nvSpPr>
        <p:spPr>
          <a:xfrm>
            <a:off x="5029200" y="1600200"/>
            <a:ext cx="43815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1" name="Google Shape;101;p278"/>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27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27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コンテンツ" type="obj">
  <p:cSld name="OBJECT">
    <p:spTree>
      <p:nvGrpSpPr>
        <p:cNvPr id="110" name="Shape 110"/>
        <p:cNvGrpSpPr/>
        <p:nvPr/>
      </p:nvGrpSpPr>
      <p:grpSpPr>
        <a:xfrm>
          <a:off x="0" y="0"/>
          <a:ext cx="0" cy="0"/>
          <a:chOff x="0" y="0"/>
          <a:chExt cx="0" cy="0"/>
        </a:xfrm>
      </p:grpSpPr>
      <p:sp>
        <p:nvSpPr>
          <p:cNvPr id="111" name="Google Shape;111;p26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269"/>
          <p:cNvSpPr txBox="1"/>
          <p:nvPr>
            <p:ph idx="1" type="body"/>
          </p:nvPr>
        </p:nvSpPr>
        <p:spPr>
          <a:xfrm>
            <a:off x="495300" y="1600201"/>
            <a:ext cx="89154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13" name="Google Shape;113;p269"/>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269"/>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269"/>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 スライド" type="title">
  <p:cSld name="TITLE">
    <p:spTree>
      <p:nvGrpSpPr>
        <p:cNvPr id="116" name="Shape 116"/>
        <p:cNvGrpSpPr/>
        <p:nvPr/>
      </p:nvGrpSpPr>
      <p:grpSpPr>
        <a:xfrm>
          <a:off x="0" y="0"/>
          <a:ext cx="0" cy="0"/>
          <a:chOff x="0" y="0"/>
          <a:chExt cx="0" cy="0"/>
        </a:xfrm>
      </p:grpSpPr>
      <p:sp>
        <p:nvSpPr>
          <p:cNvPr id="117" name="Google Shape;117;p279"/>
          <p:cNvSpPr txBox="1"/>
          <p:nvPr>
            <p:ph type="ctrTitle"/>
          </p:nvPr>
        </p:nvSpPr>
        <p:spPr>
          <a:xfrm>
            <a:off x="742950" y="2130426"/>
            <a:ext cx="84201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8" name="Google Shape;118;p279"/>
          <p:cNvSpPr txBox="1"/>
          <p:nvPr>
            <p:ph idx="1" type="subTitle"/>
          </p:nvPr>
        </p:nvSpPr>
        <p:spPr>
          <a:xfrm>
            <a:off x="1485900" y="3886200"/>
            <a:ext cx="69342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19" name="Google Shape;119;p279"/>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279"/>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1" name="Google Shape;121;p279"/>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122" name="Shape 122"/>
        <p:cNvGrpSpPr/>
        <p:nvPr/>
      </p:nvGrpSpPr>
      <p:grpSpPr>
        <a:xfrm>
          <a:off x="0" y="0"/>
          <a:ext cx="0" cy="0"/>
          <a:chOff x="0" y="0"/>
          <a:chExt cx="0" cy="0"/>
        </a:xfrm>
      </p:grpSpPr>
      <p:sp>
        <p:nvSpPr>
          <p:cNvPr id="123" name="Google Shape;123;p280"/>
          <p:cNvSpPr txBox="1"/>
          <p:nvPr>
            <p:ph type="title"/>
          </p:nvPr>
        </p:nvSpPr>
        <p:spPr>
          <a:xfrm>
            <a:off x="782506" y="4406901"/>
            <a:ext cx="84201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4" name="Google Shape;124;p280"/>
          <p:cNvSpPr txBox="1"/>
          <p:nvPr>
            <p:ph idx="1" type="body"/>
          </p:nvPr>
        </p:nvSpPr>
        <p:spPr>
          <a:xfrm>
            <a:off x="782506" y="2906713"/>
            <a:ext cx="84201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125" name="Google Shape;125;p280"/>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280"/>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7" name="Google Shape;127;p280"/>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128" name="Shape 128"/>
        <p:cNvGrpSpPr/>
        <p:nvPr/>
      </p:nvGrpSpPr>
      <p:grpSpPr>
        <a:xfrm>
          <a:off x="0" y="0"/>
          <a:ext cx="0" cy="0"/>
          <a:chOff x="0" y="0"/>
          <a:chExt cx="0" cy="0"/>
        </a:xfrm>
      </p:grpSpPr>
      <p:sp>
        <p:nvSpPr>
          <p:cNvPr id="129" name="Google Shape;129;p28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0" name="Google Shape;130;p281"/>
          <p:cNvSpPr txBox="1"/>
          <p:nvPr>
            <p:ph idx="1" type="body"/>
          </p:nvPr>
        </p:nvSpPr>
        <p:spPr>
          <a:xfrm>
            <a:off x="495300" y="1600201"/>
            <a:ext cx="437515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31" name="Google Shape;131;p281"/>
          <p:cNvSpPr txBox="1"/>
          <p:nvPr>
            <p:ph idx="2" type="body"/>
          </p:nvPr>
        </p:nvSpPr>
        <p:spPr>
          <a:xfrm>
            <a:off x="5035550" y="1600201"/>
            <a:ext cx="437515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132" name="Google Shape;132;p281"/>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281"/>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281"/>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135" name="Shape 135"/>
        <p:cNvGrpSpPr/>
        <p:nvPr/>
      </p:nvGrpSpPr>
      <p:grpSpPr>
        <a:xfrm>
          <a:off x="0" y="0"/>
          <a:ext cx="0" cy="0"/>
          <a:chOff x="0" y="0"/>
          <a:chExt cx="0" cy="0"/>
        </a:xfrm>
      </p:grpSpPr>
      <p:sp>
        <p:nvSpPr>
          <p:cNvPr id="136" name="Google Shape;136;p28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7" name="Google Shape;137;p282"/>
          <p:cNvSpPr txBox="1"/>
          <p:nvPr>
            <p:ph idx="1" type="body"/>
          </p:nvPr>
        </p:nvSpPr>
        <p:spPr>
          <a:xfrm>
            <a:off x="495300" y="1535113"/>
            <a:ext cx="4376870"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138" name="Google Shape;138;p282"/>
          <p:cNvSpPr txBox="1"/>
          <p:nvPr>
            <p:ph idx="2" type="body"/>
          </p:nvPr>
        </p:nvSpPr>
        <p:spPr>
          <a:xfrm>
            <a:off x="495300" y="2174875"/>
            <a:ext cx="4376870"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139" name="Google Shape;139;p282"/>
          <p:cNvSpPr txBox="1"/>
          <p:nvPr>
            <p:ph idx="3" type="body"/>
          </p:nvPr>
        </p:nvSpPr>
        <p:spPr>
          <a:xfrm>
            <a:off x="5032111" y="1535113"/>
            <a:ext cx="4378590"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140" name="Google Shape;140;p282"/>
          <p:cNvSpPr txBox="1"/>
          <p:nvPr>
            <p:ph idx="4" type="body"/>
          </p:nvPr>
        </p:nvSpPr>
        <p:spPr>
          <a:xfrm>
            <a:off x="5032111" y="2174875"/>
            <a:ext cx="4378590"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141" name="Google Shape;141;p282"/>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2" name="Google Shape;142;p282"/>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3" name="Google Shape;143;p282"/>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コンテンツ" type="obj">
  <p:cSld name="OBJECT">
    <p:spTree>
      <p:nvGrpSpPr>
        <p:cNvPr id="21" name="Shape 21"/>
        <p:cNvGrpSpPr/>
        <p:nvPr/>
      </p:nvGrpSpPr>
      <p:grpSpPr>
        <a:xfrm>
          <a:off x="0" y="0"/>
          <a:ext cx="0" cy="0"/>
          <a:chOff x="0" y="0"/>
          <a:chExt cx="0" cy="0"/>
        </a:xfrm>
      </p:grpSpPr>
      <p:sp>
        <p:nvSpPr>
          <p:cNvPr id="22" name="Google Shape;22;p264"/>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3" name="Google Shape;23;p264"/>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264"/>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26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26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144" name="Shape 144"/>
        <p:cNvGrpSpPr/>
        <p:nvPr/>
      </p:nvGrpSpPr>
      <p:grpSpPr>
        <a:xfrm>
          <a:off x="0" y="0"/>
          <a:ext cx="0" cy="0"/>
          <a:chOff x="0" y="0"/>
          <a:chExt cx="0" cy="0"/>
        </a:xfrm>
      </p:grpSpPr>
      <p:sp>
        <p:nvSpPr>
          <p:cNvPr id="145" name="Google Shape;145;p28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283"/>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p283"/>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8" name="Google Shape;148;p283"/>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149" name="Shape 149"/>
        <p:cNvGrpSpPr/>
        <p:nvPr/>
      </p:nvGrpSpPr>
      <p:grpSpPr>
        <a:xfrm>
          <a:off x="0" y="0"/>
          <a:ext cx="0" cy="0"/>
          <a:chOff x="0" y="0"/>
          <a:chExt cx="0" cy="0"/>
        </a:xfrm>
      </p:grpSpPr>
      <p:sp>
        <p:nvSpPr>
          <p:cNvPr id="150" name="Google Shape;150;p284"/>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p284"/>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284"/>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10;コンテンツ" type="objTx">
  <p:cSld name="OBJECT_WITH_CAPTION_TEXT">
    <p:spTree>
      <p:nvGrpSpPr>
        <p:cNvPr id="153" name="Shape 153"/>
        <p:cNvGrpSpPr/>
        <p:nvPr/>
      </p:nvGrpSpPr>
      <p:grpSpPr>
        <a:xfrm>
          <a:off x="0" y="0"/>
          <a:ext cx="0" cy="0"/>
          <a:chOff x="0" y="0"/>
          <a:chExt cx="0" cy="0"/>
        </a:xfrm>
      </p:grpSpPr>
      <p:sp>
        <p:nvSpPr>
          <p:cNvPr id="154" name="Google Shape;154;p285"/>
          <p:cNvSpPr txBox="1"/>
          <p:nvPr>
            <p:ph type="title"/>
          </p:nvPr>
        </p:nvSpPr>
        <p:spPr>
          <a:xfrm>
            <a:off x="495300" y="273050"/>
            <a:ext cx="3259006"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p285"/>
          <p:cNvSpPr txBox="1"/>
          <p:nvPr>
            <p:ph idx="1" type="body"/>
          </p:nvPr>
        </p:nvSpPr>
        <p:spPr>
          <a:xfrm>
            <a:off x="3872971" y="273051"/>
            <a:ext cx="5537729"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156" name="Google Shape;156;p285"/>
          <p:cNvSpPr txBox="1"/>
          <p:nvPr>
            <p:ph idx="2" type="body"/>
          </p:nvPr>
        </p:nvSpPr>
        <p:spPr>
          <a:xfrm>
            <a:off x="495300" y="1435101"/>
            <a:ext cx="3259006"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157" name="Google Shape;157;p285"/>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p285"/>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285"/>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160" name="Shape 160"/>
        <p:cNvGrpSpPr/>
        <p:nvPr/>
      </p:nvGrpSpPr>
      <p:grpSpPr>
        <a:xfrm>
          <a:off x="0" y="0"/>
          <a:ext cx="0" cy="0"/>
          <a:chOff x="0" y="0"/>
          <a:chExt cx="0" cy="0"/>
        </a:xfrm>
      </p:grpSpPr>
      <p:sp>
        <p:nvSpPr>
          <p:cNvPr id="161" name="Google Shape;161;p286"/>
          <p:cNvSpPr txBox="1"/>
          <p:nvPr>
            <p:ph type="title"/>
          </p:nvPr>
        </p:nvSpPr>
        <p:spPr>
          <a:xfrm>
            <a:off x="1941645" y="4800600"/>
            <a:ext cx="59436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2" name="Google Shape;162;p286"/>
          <p:cNvSpPr/>
          <p:nvPr>
            <p:ph idx="2" type="pic"/>
          </p:nvPr>
        </p:nvSpPr>
        <p:spPr>
          <a:xfrm>
            <a:off x="1941645" y="612775"/>
            <a:ext cx="5943600" cy="4114800"/>
          </a:xfrm>
          <a:prstGeom prst="rect">
            <a:avLst/>
          </a:prstGeom>
          <a:noFill/>
          <a:ln>
            <a:noFill/>
          </a:ln>
        </p:spPr>
      </p:sp>
      <p:sp>
        <p:nvSpPr>
          <p:cNvPr id="163" name="Google Shape;163;p286"/>
          <p:cNvSpPr txBox="1"/>
          <p:nvPr>
            <p:ph idx="1" type="body"/>
          </p:nvPr>
        </p:nvSpPr>
        <p:spPr>
          <a:xfrm>
            <a:off x="1941645" y="5367338"/>
            <a:ext cx="59436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164" name="Google Shape;164;p286"/>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5" name="Google Shape;165;p286"/>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6" name="Google Shape;166;p286"/>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10;縦書きテキスト" type="vertTx">
  <p:cSld name="VERTICAL_TEXT">
    <p:spTree>
      <p:nvGrpSpPr>
        <p:cNvPr id="167" name="Shape 167"/>
        <p:cNvGrpSpPr/>
        <p:nvPr/>
      </p:nvGrpSpPr>
      <p:grpSpPr>
        <a:xfrm>
          <a:off x="0" y="0"/>
          <a:ext cx="0" cy="0"/>
          <a:chOff x="0" y="0"/>
          <a:chExt cx="0" cy="0"/>
        </a:xfrm>
      </p:grpSpPr>
      <p:sp>
        <p:nvSpPr>
          <p:cNvPr id="168" name="Google Shape;168;p28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9" name="Google Shape;169;p287"/>
          <p:cNvSpPr txBox="1"/>
          <p:nvPr>
            <p:ph idx="1" type="body"/>
          </p:nvPr>
        </p:nvSpPr>
        <p:spPr>
          <a:xfrm rot="5400000">
            <a:off x="2690019" y="-594518"/>
            <a:ext cx="4525963" cy="89154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70" name="Google Shape;170;p287"/>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1" name="Google Shape;171;p287"/>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2" name="Google Shape;172;p287"/>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10;縦書きテキスト" type="vertTitleAndTx">
  <p:cSld name="VERTICAL_TITLE_AND_VERTICAL_TEXT">
    <p:spTree>
      <p:nvGrpSpPr>
        <p:cNvPr id="173" name="Shape 173"/>
        <p:cNvGrpSpPr/>
        <p:nvPr/>
      </p:nvGrpSpPr>
      <p:grpSpPr>
        <a:xfrm>
          <a:off x="0" y="0"/>
          <a:ext cx="0" cy="0"/>
          <a:chOff x="0" y="0"/>
          <a:chExt cx="0" cy="0"/>
        </a:xfrm>
      </p:grpSpPr>
      <p:sp>
        <p:nvSpPr>
          <p:cNvPr id="174" name="Google Shape;174;p288"/>
          <p:cNvSpPr txBox="1"/>
          <p:nvPr>
            <p:ph type="title"/>
          </p:nvPr>
        </p:nvSpPr>
        <p:spPr>
          <a:xfrm rot="5400000">
            <a:off x="5370513" y="2085977"/>
            <a:ext cx="5851525" cy="222885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5" name="Google Shape;175;p288"/>
          <p:cNvSpPr txBox="1"/>
          <p:nvPr>
            <p:ph idx="1" type="body"/>
          </p:nvPr>
        </p:nvSpPr>
        <p:spPr>
          <a:xfrm rot="5400000">
            <a:off x="830263" y="-60324"/>
            <a:ext cx="5851525" cy="652145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76" name="Google Shape;176;p288"/>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7" name="Google Shape;177;p288"/>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8" name="Google Shape;178;p288"/>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テキスト、コンテンツ" type="txAndObj">
  <p:cSld name="TEXT_AND_OBJECT">
    <p:spTree>
      <p:nvGrpSpPr>
        <p:cNvPr id="179" name="Shape 179"/>
        <p:cNvGrpSpPr/>
        <p:nvPr/>
      </p:nvGrpSpPr>
      <p:grpSpPr>
        <a:xfrm>
          <a:off x="0" y="0"/>
          <a:ext cx="0" cy="0"/>
          <a:chOff x="0" y="0"/>
          <a:chExt cx="0" cy="0"/>
        </a:xfrm>
      </p:grpSpPr>
      <p:sp>
        <p:nvSpPr>
          <p:cNvPr id="180" name="Google Shape;180;p28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1" name="Google Shape;181;p289"/>
          <p:cNvSpPr txBox="1"/>
          <p:nvPr>
            <p:ph idx="1" type="body"/>
          </p:nvPr>
        </p:nvSpPr>
        <p:spPr>
          <a:xfrm>
            <a:off x="495300" y="1600201"/>
            <a:ext cx="437515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82" name="Google Shape;182;p289"/>
          <p:cNvSpPr txBox="1"/>
          <p:nvPr>
            <p:ph idx="2" type="body"/>
          </p:nvPr>
        </p:nvSpPr>
        <p:spPr>
          <a:xfrm>
            <a:off x="5035550" y="1600201"/>
            <a:ext cx="437515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83" name="Google Shape;183;p289"/>
          <p:cNvSpPr txBox="1"/>
          <p:nvPr>
            <p:ph idx="10" type="dt"/>
          </p:nvPr>
        </p:nvSpPr>
        <p:spPr>
          <a:xfrm>
            <a:off x="495300" y="6245225"/>
            <a:ext cx="2311400" cy="47625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4" name="Google Shape;184;p289"/>
          <p:cNvSpPr txBox="1"/>
          <p:nvPr>
            <p:ph idx="11" type="ftr"/>
          </p:nvPr>
        </p:nvSpPr>
        <p:spPr>
          <a:xfrm>
            <a:off x="3384550" y="6245225"/>
            <a:ext cx="3136900" cy="4762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5" name="Google Shape;185;p289"/>
          <p:cNvSpPr txBox="1"/>
          <p:nvPr>
            <p:ph idx="12" type="sldNum"/>
          </p:nvPr>
        </p:nvSpPr>
        <p:spPr>
          <a:xfrm>
            <a:off x="7099300" y="6245225"/>
            <a:ext cx="2311400" cy="47625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27" name="Shape 27"/>
        <p:cNvGrpSpPr/>
        <p:nvPr/>
      </p:nvGrpSpPr>
      <p:grpSpPr>
        <a:xfrm>
          <a:off x="0" y="0"/>
          <a:ext cx="0" cy="0"/>
          <a:chOff x="0" y="0"/>
          <a:chExt cx="0" cy="0"/>
        </a:xfrm>
      </p:grpSpPr>
      <p:sp>
        <p:nvSpPr>
          <p:cNvPr id="28" name="Google Shape;28;p26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9" name="Google Shape;29;p265"/>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6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6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32" name="Shape 32"/>
        <p:cNvGrpSpPr/>
        <p:nvPr/>
      </p:nvGrpSpPr>
      <p:grpSpPr>
        <a:xfrm>
          <a:off x="0" y="0"/>
          <a:ext cx="0" cy="0"/>
          <a:chOff x="0" y="0"/>
          <a:chExt cx="0" cy="0"/>
        </a:xfrm>
      </p:grpSpPr>
      <p:sp>
        <p:nvSpPr>
          <p:cNvPr id="33" name="Google Shape;33;p266"/>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26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6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表" type="tbl">
  <p:cSld name="TABLE">
    <p:spTree>
      <p:nvGrpSpPr>
        <p:cNvPr id="36" name="Shape 36"/>
        <p:cNvGrpSpPr/>
        <p:nvPr/>
      </p:nvGrpSpPr>
      <p:grpSpPr>
        <a:xfrm>
          <a:off x="0" y="0"/>
          <a:ext cx="0" cy="0"/>
          <a:chOff x="0" y="0"/>
          <a:chExt cx="0" cy="0"/>
        </a:xfrm>
      </p:grpSpPr>
      <p:sp>
        <p:nvSpPr>
          <p:cNvPr id="37" name="Google Shape;37;p26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8" name="Google Shape;38;p267"/>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6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6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41" name="Shape 41"/>
        <p:cNvGrpSpPr/>
        <p:nvPr/>
      </p:nvGrpSpPr>
      <p:grpSpPr>
        <a:xfrm>
          <a:off x="0" y="0"/>
          <a:ext cx="0" cy="0"/>
          <a:chOff x="0" y="0"/>
          <a:chExt cx="0" cy="0"/>
        </a:xfrm>
      </p:grpSpPr>
      <p:sp>
        <p:nvSpPr>
          <p:cNvPr id="42" name="Google Shape;42;p270"/>
          <p:cNvSpPr txBox="1"/>
          <p:nvPr>
            <p:ph type="title"/>
          </p:nvPr>
        </p:nvSpPr>
        <p:spPr>
          <a:xfrm>
            <a:off x="782638" y="4406908"/>
            <a:ext cx="8420100" cy="136207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1" sz="4000"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3" name="Google Shape;43;p270"/>
          <p:cNvSpPr txBox="1"/>
          <p:nvPr>
            <p:ph idx="1" type="body"/>
          </p:nvPr>
        </p:nvSpPr>
        <p:spPr>
          <a:xfrm>
            <a:off x="782638" y="2906713"/>
            <a:ext cx="8420100" cy="1500187"/>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00"/>
              </a:spcBef>
              <a:spcAft>
                <a:spcPts val="0"/>
              </a:spcAft>
              <a:buClr>
                <a:schemeClr val="dk1"/>
              </a:buClr>
              <a:buSzPts val="2000"/>
              <a:buFont typeface="Arial"/>
              <a:buNone/>
              <a:defRPr sz="2000"/>
            </a:lvl1pPr>
            <a:lvl2pPr indent="-228600" lvl="1" marL="914400" algn="l">
              <a:lnSpc>
                <a:spcPct val="100000"/>
              </a:lnSpc>
              <a:spcBef>
                <a:spcPts val="360"/>
              </a:spcBef>
              <a:spcAft>
                <a:spcPts val="0"/>
              </a:spcAft>
              <a:buClr>
                <a:schemeClr val="dk1"/>
              </a:buClr>
              <a:buSzPts val="1800"/>
              <a:buFont typeface="Arial"/>
              <a:buNone/>
              <a:defRPr sz="1800"/>
            </a:lvl2pPr>
            <a:lvl3pPr indent="-228600" lvl="2" marL="1371600" algn="l">
              <a:lnSpc>
                <a:spcPct val="100000"/>
              </a:lnSpc>
              <a:spcBef>
                <a:spcPts val="320"/>
              </a:spcBef>
              <a:spcAft>
                <a:spcPts val="0"/>
              </a:spcAft>
              <a:buClr>
                <a:schemeClr val="dk1"/>
              </a:buClr>
              <a:buSzPts val="1600"/>
              <a:buFont typeface="Arial"/>
              <a:buNone/>
              <a:defRPr sz="1600"/>
            </a:lvl3pPr>
            <a:lvl4pPr indent="-228600" lvl="3" marL="1828800" algn="l">
              <a:lnSpc>
                <a:spcPct val="100000"/>
              </a:lnSpc>
              <a:spcBef>
                <a:spcPts val="280"/>
              </a:spcBef>
              <a:spcAft>
                <a:spcPts val="0"/>
              </a:spcAft>
              <a:buClr>
                <a:schemeClr val="dk1"/>
              </a:buClr>
              <a:buSzPts val="1400"/>
              <a:buFont typeface="Arial"/>
              <a:buNone/>
              <a:defRPr sz="1400"/>
            </a:lvl4pPr>
            <a:lvl5pPr indent="-228600" lvl="4" marL="2286000" algn="l">
              <a:lnSpc>
                <a:spcPct val="100000"/>
              </a:lnSpc>
              <a:spcBef>
                <a:spcPts val="280"/>
              </a:spcBef>
              <a:spcAft>
                <a:spcPts val="0"/>
              </a:spcAft>
              <a:buClr>
                <a:schemeClr val="dk1"/>
              </a:buClr>
              <a:buSzPts val="1400"/>
              <a:buFont typeface="Arial"/>
              <a:buNone/>
              <a:defRPr sz="1400"/>
            </a:lvl5pPr>
            <a:lvl6pPr indent="-228600" lvl="5" marL="2743200" algn="l">
              <a:lnSpc>
                <a:spcPct val="100000"/>
              </a:lnSpc>
              <a:spcBef>
                <a:spcPts val="280"/>
              </a:spcBef>
              <a:spcAft>
                <a:spcPts val="0"/>
              </a:spcAft>
              <a:buClr>
                <a:schemeClr val="dk1"/>
              </a:buClr>
              <a:buSzPts val="1400"/>
              <a:buFont typeface="Arial"/>
              <a:buNone/>
              <a:defRPr sz="1400"/>
            </a:lvl6pPr>
            <a:lvl7pPr indent="-228600" lvl="6" marL="3200400" algn="l">
              <a:lnSpc>
                <a:spcPct val="100000"/>
              </a:lnSpc>
              <a:spcBef>
                <a:spcPts val="280"/>
              </a:spcBef>
              <a:spcAft>
                <a:spcPts val="0"/>
              </a:spcAft>
              <a:buClr>
                <a:schemeClr val="dk1"/>
              </a:buClr>
              <a:buSzPts val="1400"/>
              <a:buFont typeface="Arial"/>
              <a:buNone/>
              <a:defRPr sz="1400"/>
            </a:lvl7pPr>
            <a:lvl8pPr indent="-228600" lvl="7" marL="3657600" algn="l">
              <a:lnSpc>
                <a:spcPct val="100000"/>
              </a:lnSpc>
              <a:spcBef>
                <a:spcPts val="280"/>
              </a:spcBef>
              <a:spcAft>
                <a:spcPts val="0"/>
              </a:spcAft>
              <a:buClr>
                <a:schemeClr val="dk1"/>
              </a:buClr>
              <a:buSzPts val="1400"/>
              <a:buFont typeface="Arial"/>
              <a:buNone/>
              <a:defRPr sz="1400"/>
            </a:lvl8pPr>
            <a:lvl9pPr indent="-228600" lvl="8" marL="4114800" algn="l">
              <a:lnSpc>
                <a:spcPct val="100000"/>
              </a:lnSpc>
              <a:spcBef>
                <a:spcPts val="280"/>
              </a:spcBef>
              <a:spcAft>
                <a:spcPts val="0"/>
              </a:spcAft>
              <a:buClr>
                <a:schemeClr val="dk1"/>
              </a:buClr>
              <a:buSzPts val="1400"/>
              <a:buFont typeface="Arial"/>
              <a:buNone/>
              <a:defRPr sz="1400"/>
            </a:lvl9pPr>
          </a:lstStyle>
          <a:p/>
        </p:txBody>
      </p:sp>
      <p:sp>
        <p:nvSpPr>
          <p:cNvPr id="44" name="Google Shape;44;p270"/>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27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27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47" name="Shape 47"/>
        <p:cNvGrpSpPr/>
        <p:nvPr/>
      </p:nvGrpSpPr>
      <p:grpSpPr>
        <a:xfrm>
          <a:off x="0" y="0"/>
          <a:ext cx="0" cy="0"/>
          <a:chOff x="0" y="0"/>
          <a:chExt cx="0" cy="0"/>
        </a:xfrm>
      </p:grpSpPr>
      <p:sp>
        <p:nvSpPr>
          <p:cNvPr id="48" name="Google Shape;48;p27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9" name="Google Shape;49;p271"/>
          <p:cNvSpPr txBox="1"/>
          <p:nvPr>
            <p:ph idx="1" type="body"/>
          </p:nvPr>
        </p:nvSpPr>
        <p:spPr>
          <a:xfrm>
            <a:off x="495303" y="1600206"/>
            <a:ext cx="4381501"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Arial"/>
              <a:buChar char="•"/>
              <a:defRPr sz="2800"/>
            </a:lvl1pPr>
            <a:lvl2pPr indent="-381000" lvl="1" marL="914400" algn="l">
              <a:lnSpc>
                <a:spcPct val="100000"/>
              </a:lnSpc>
              <a:spcBef>
                <a:spcPts val="480"/>
              </a:spcBef>
              <a:spcAft>
                <a:spcPts val="0"/>
              </a:spcAft>
              <a:buClr>
                <a:schemeClr val="dk1"/>
              </a:buClr>
              <a:buSzPts val="2400"/>
              <a:buFont typeface="Arial"/>
              <a:buChar char="–"/>
              <a:defRPr sz="2400"/>
            </a:lvl2pPr>
            <a:lvl3pPr indent="-355600" lvl="2" marL="1371600" algn="l">
              <a:lnSpc>
                <a:spcPct val="100000"/>
              </a:lnSpc>
              <a:spcBef>
                <a:spcPts val="400"/>
              </a:spcBef>
              <a:spcAft>
                <a:spcPts val="0"/>
              </a:spcAft>
              <a:buClr>
                <a:schemeClr val="dk1"/>
              </a:buClr>
              <a:buSzPts val="2000"/>
              <a:buFont typeface="Arial"/>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50" name="Google Shape;50;p271"/>
          <p:cNvSpPr txBox="1"/>
          <p:nvPr>
            <p:ph idx="2" type="body"/>
          </p:nvPr>
        </p:nvSpPr>
        <p:spPr>
          <a:xfrm>
            <a:off x="5029199" y="1600206"/>
            <a:ext cx="4381501"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Arial"/>
              <a:buChar char="•"/>
              <a:defRPr sz="2800"/>
            </a:lvl1pPr>
            <a:lvl2pPr indent="-381000" lvl="1" marL="914400" algn="l">
              <a:lnSpc>
                <a:spcPct val="100000"/>
              </a:lnSpc>
              <a:spcBef>
                <a:spcPts val="480"/>
              </a:spcBef>
              <a:spcAft>
                <a:spcPts val="0"/>
              </a:spcAft>
              <a:buClr>
                <a:schemeClr val="dk1"/>
              </a:buClr>
              <a:buSzPts val="2400"/>
              <a:buFont typeface="Arial"/>
              <a:buChar char="–"/>
              <a:defRPr sz="2400"/>
            </a:lvl2pPr>
            <a:lvl3pPr indent="-355600" lvl="2" marL="1371600" algn="l">
              <a:lnSpc>
                <a:spcPct val="100000"/>
              </a:lnSpc>
              <a:spcBef>
                <a:spcPts val="400"/>
              </a:spcBef>
              <a:spcAft>
                <a:spcPts val="0"/>
              </a:spcAft>
              <a:buClr>
                <a:schemeClr val="dk1"/>
              </a:buClr>
              <a:buSzPts val="2000"/>
              <a:buFont typeface="Arial"/>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51" name="Google Shape;51;p271"/>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7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7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54" name="Shape 54"/>
        <p:cNvGrpSpPr/>
        <p:nvPr/>
      </p:nvGrpSpPr>
      <p:grpSpPr>
        <a:xfrm>
          <a:off x="0" y="0"/>
          <a:ext cx="0" cy="0"/>
          <a:chOff x="0" y="0"/>
          <a:chExt cx="0" cy="0"/>
        </a:xfrm>
      </p:grpSpPr>
      <p:sp>
        <p:nvSpPr>
          <p:cNvPr id="55" name="Google Shape;55;p27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6" name="Google Shape;56;p272"/>
          <p:cNvSpPr txBox="1"/>
          <p:nvPr>
            <p:ph idx="1" type="body"/>
          </p:nvPr>
        </p:nvSpPr>
        <p:spPr>
          <a:xfrm>
            <a:off x="495300" y="1535113"/>
            <a:ext cx="4376738"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Arial"/>
              <a:buNone/>
              <a:defRPr b="1" sz="2400"/>
            </a:lvl1pPr>
            <a:lvl2pPr indent="-228600" lvl="1" marL="914400" algn="l">
              <a:lnSpc>
                <a:spcPct val="100000"/>
              </a:lnSpc>
              <a:spcBef>
                <a:spcPts val="400"/>
              </a:spcBef>
              <a:spcAft>
                <a:spcPts val="0"/>
              </a:spcAft>
              <a:buClr>
                <a:schemeClr val="dk1"/>
              </a:buClr>
              <a:buSzPts val="2000"/>
              <a:buFont typeface="Arial"/>
              <a:buNone/>
              <a:defRPr b="1" sz="2000"/>
            </a:lvl2pPr>
            <a:lvl3pPr indent="-228600" lvl="2" marL="1371600" algn="l">
              <a:lnSpc>
                <a:spcPct val="100000"/>
              </a:lnSpc>
              <a:spcBef>
                <a:spcPts val="360"/>
              </a:spcBef>
              <a:spcAft>
                <a:spcPts val="0"/>
              </a:spcAft>
              <a:buClr>
                <a:schemeClr val="dk1"/>
              </a:buClr>
              <a:buSzPts val="1800"/>
              <a:buFont typeface="Arial"/>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57" name="Google Shape;57;p272"/>
          <p:cNvSpPr txBox="1"/>
          <p:nvPr>
            <p:ph idx="2" type="body"/>
          </p:nvPr>
        </p:nvSpPr>
        <p:spPr>
          <a:xfrm>
            <a:off x="495300" y="2174875"/>
            <a:ext cx="4376738"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Arial"/>
              <a:buChar char="•"/>
              <a:defRPr sz="2400"/>
            </a:lvl1pPr>
            <a:lvl2pPr indent="-355600" lvl="1" marL="914400" algn="l">
              <a:lnSpc>
                <a:spcPct val="100000"/>
              </a:lnSpc>
              <a:spcBef>
                <a:spcPts val="400"/>
              </a:spcBef>
              <a:spcAft>
                <a:spcPts val="0"/>
              </a:spcAft>
              <a:buClr>
                <a:schemeClr val="dk1"/>
              </a:buClr>
              <a:buSzPts val="2000"/>
              <a:buFont typeface="Arial"/>
              <a:buChar char="–"/>
              <a:defRPr sz="2000"/>
            </a:lvl2pPr>
            <a:lvl3pPr indent="-342900" lvl="2" marL="1371600" algn="l">
              <a:lnSpc>
                <a:spcPct val="100000"/>
              </a:lnSpc>
              <a:spcBef>
                <a:spcPts val="360"/>
              </a:spcBef>
              <a:spcAft>
                <a:spcPts val="0"/>
              </a:spcAft>
              <a:buClr>
                <a:schemeClr val="dk1"/>
              </a:buClr>
              <a:buSzPts val="1800"/>
              <a:buFont typeface="Arial"/>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58" name="Google Shape;58;p272"/>
          <p:cNvSpPr txBox="1"/>
          <p:nvPr>
            <p:ph idx="3" type="body"/>
          </p:nvPr>
        </p:nvSpPr>
        <p:spPr>
          <a:xfrm>
            <a:off x="5032380" y="1535113"/>
            <a:ext cx="4378325"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Arial"/>
              <a:buNone/>
              <a:defRPr b="1" sz="2400"/>
            </a:lvl1pPr>
            <a:lvl2pPr indent="-228600" lvl="1" marL="914400" algn="l">
              <a:lnSpc>
                <a:spcPct val="100000"/>
              </a:lnSpc>
              <a:spcBef>
                <a:spcPts val="400"/>
              </a:spcBef>
              <a:spcAft>
                <a:spcPts val="0"/>
              </a:spcAft>
              <a:buClr>
                <a:schemeClr val="dk1"/>
              </a:buClr>
              <a:buSzPts val="2000"/>
              <a:buFont typeface="Arial"/>
              <a:buNone/>
              <a:defRPr b="1" sz="2000"/>
            </a:lvl2pPr>
            <a:lvl3pPr indent="-228600" lvl="2" marL="1371600" algn="l">
              <a:lnSpc>
                <a:spcPct val="100000"/>
              </a:lnSpc>
              <a:spcBef>
                <a:spcPts val="360"/>
              </a:spcBef>
              <a:spcAft>
                <a:spcPts val="0"/>
              </a:spcAft>
              <a:buClr>
                <a:schemeClr val="dk1"/>
              </a:buClr>
              <a:buSzPts val="1800"/>
              <a:buFont typeface="Arial"/>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59" name="Google Shape;59;p272"/>
          <p:cNvSpPr txBox="1"/>
          <p:nvPr>
            <p:ph idx="4" type="body"/>
          </p:nvPr>
        </p:nvSpPr>
        <p:spPr>
          <a:xfrm>
            <a:off x="5032380" y="2174875"/>
            <a:ext cx="4378325"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Arial"/>
              <a:buChar char="•"/>
              <a:defRPr sz="2400"/>
            </a:lvl1pPr>
            <a:lvl2pPr indent="-355600" lvl="1" marL="914400" algn="l">
              <a:lnSpc>
                <a:spcPct val="100000"/>
              </a:lnSpc>
              <a:spcBef>
                <a:spcPts val="400"/>
              </a:spcBef>
              <a:spcAft>
                <a:spcPts val="0"/>
              </a:spcAft>
              <a:buClr>
                <a:schemeClr val="dk1"/>
              </a:buClr>
              <a:buSzPts val="2000"/>
              <a:buFont typeface="Arial"/>
              <a:buChar char="–"/>
              <a:defRPr sz="2000"/>
            </a:lvl2pPr>
            <a:lvl3pPr indent="-342900" lvl="2" marL="1371600" algn="l">
              <a:lnSpc>
                <a:spcPct val="100000"/>
              </a:lnSpc>
              <a:spcBef>
                <a:spcPts val="360"/>
              </a:spcBef>
              <a:spcAft>
                <a:spcPts val="0"/>
              </a:spcAft>
              <a:buClr>
                <a:schemeClr val="dk1"/>
              </a:buClr>
              <a:buSzPts val="1800"/>
              <a:buFont typeface="Arial"/>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60" name="Google Shape;60;p272"/>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7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27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コンテンツ" type="objTx">
  <p:cSld name="OBJECT_WITH_CAPTION_TEXT">
    <p:spTree>
      <p:nvGrpSpPr>
        <p:cNvPr id="63" name="Shape 63"/>
        <p:cNvGrpSpPr/>
        <p:nvPr/>
      </p:nvGrpSpPr>
      <p:grpSpPr>
        <a:xfrm>
          <a:off x="0" y="0"/>
          <a:ext cx="0" cy="0"/>
          <a:chOff x="0" y="0"/>
          <a:chExt cx="0" cy="0"/>
        </a:xfrm>
      </p:grpSpPr>
      <p:sp>
        <p:nvSpPr>
          <p:cNvPr id="64" name="Google Shape;64;p273"/>
          <p:cNvSpPr txBox="1"/>
          <p:nvPr>
            <p:ph type="title"/>
          </p:nvPr>
        </p:nvSpPr>
        <p:spPr>
          <a:xfrm>
            <a:off x="495304" y="273050"/>
            <a:ext cx="3259138" cy="116205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5" name="Google Shape;65;p273"/>
          <p:cNvSpPr txBox="1"/>
          <p:nvPr>
            <p:ph idx="1" type="body"/>
          </p:nvPr>
        </p:nvSpPr>
        <p:spPr>
          <a:xfrm>
            <a:off x="3873499" y="273058"/>
            <a:ext cx="5537201" cy="5853113"/>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Font typeface="Arial"/>
              <a:buChar char="•"/>
              <a:defRPr sz="3200"/>
            </a:lvl1pPr>
            <a:lvl2pPr indent="-406400" lvl="1" marL="914400" algn="l">
              <a:lnSpc>
                <a:spcPct val="100000"/>
              </a:lnSpc>
              <a:spcBef>
                <a:spcPts val="560"/>
              </a:spcBef>
              <a:spcAft>
                <a:spcPts val="0"/>
              </a:spcAft>
              <a:buClr>
                <a:schemeClr val="dk1"/>
              </a:buClr>
              <a:buSzPts val="2800"/>
              <a:buFont typeface="Arial"/>
              <a:buChar char="–"/>
              <a:defRPr sz="2800"/>
            </a:lvl2pPr>
            <a:lvl3pPr indent="-381000" lvl="2" marL="1371600" algn="l">
              <a:lnSpc>
                <a:spcPct val="100000"/>
              </a:lnSpc>
              <a:spcBef>
                <a:spcPts val="480"/>
              </a:spcBef>
              <a:spcAft>
                <a:spcPts val="0"/>
              </a:spcAft>
              <a:buClr>
                <a:schemeClr val="dk1"/>
              </a:buClr>
              <a:buSzPts val="2400"/>
              <a:buFont typeface="Arial"/>
              <a:buChar char="•"/>
              <a:defRPr sz="2400"/>
            </a:lvl3pPr>
            <a:lvl4pPr indent="-355600" lvl="3" marL="1828800" algn="l">
              <a:lnSpc>
                <a:spcPct val="100000"/>
              </a:lnSpc>
              <a:spcBef>
                <a:spcPts val="400"/>
              </a:spcBef>
              <a:spcAft>
                <a:spcPts val="0"/>
              </a:spcAft>
              <a:buClr>
                <a:schemeClr val="dk1"/>
              </a:buClr>
              <a:buSzPts val="2000"/>
              <a:buFont typeface="Arial"/>
              <a:buChar char="–"/>
              <a:defRPr sz="2000"/>
            </a:lvl4pPr>
            <a:lvl5pPr indent="-355600" lvl="4" marL="2286000" algn="l">
              <a:lnSpc>
                <a:spcPct val="100000"/>
              </a:lnSpc>
              <a:spcBef>
                <a:spcPts val="400"/>
              </a:spcBef>
              <a:spcAft>
                <a:spcPts val="0"/>
              </a:spcAft>
              <a:buClr>
                <a:schemeClr val="dk1"/>
              </a:buClr>
              <a:buSzPts val="2000"/>
              <a:buFont typeface="Arial"/>
              <a:buChar char="»"/>
              <a:defRPr sz="2000"/>
            </a:lvl5pPr>
            <a:lvl6pPr indent="-355600" lvl="5" marL="2743200" algn="l">
              <a:lnSpc>
                <a:spcPct val="100000"/>
              </a:lnSpc>
              <a:spcBef>
                <a:spcPts val="400"/>
              </a:spcBef>
              <a:spcAft>
                <a:spcPts val="0"/>
              </a:spcAft>
              <a:buClr>
                <a:schemeClr val="dk1"/>
              </a:buClr>
              <a:buSzPts val="2000"/>
              <a:buFont typeface="Arial"/>
              <a:buChar char="»"/>
              <a:defRPr sz="2000"/>
            </a:lvl6pPr>
            <a:lvl7pPr indent="-355600" lvl="6" marL="3200400" algn="l">
              <a:lnSpc>
                <a:spcPct val="100000"/>
              </a:lnSpc>
              <a:spcBef>
                <a:spcPts val="400"/>
              </a:spcBef>
              <a:spcAft>
                <a:spcPts val="0"/>
              </a:spcAft>
              <a:buClr>
                <a:schemeClr val="dk1"/>
              </a:buClr>
              <a:buSzPts val="2000"/>
              <a:buFont typeface="Arial"/>
              <a:buChar char="»"/>
              <a:defRPr sz="2000"/>
            </a:lvl7pPr>
            <a:lvl8pPr indent="-355600" lvl="7" marL="3657600" algn="l">
              <a:lnSpc>
                <a:spcPct val="100000"/>
              </a:lnSpc>
              <a:spcBef>
                <a:spcPts val="400"/>
              </a:spcBef>
              <a:spcAft>
                <a:spcPts val="0"/>
              </a:spcAft>
              <a:buClr>
                <a:schemeClr val="dk1"/>
              </a:buClr>
              <a:buSzPts val="2000"/>
              <a:buFont typeface="Arial"/>
              <a:buChar char="»"/>
              <a:defRPr sz="2000"/>
            </a:lvl8pPr>
            <a:lvl9pPr indent="-355600" lvl="8" marL="4114800" algn="l">
              <a:lnSpc>
                <a:spcPct val="100000"/>
              </a:lnSpc>
              <a:spcBef>
                <a:spcPts val="400"/>
              </a:spcBef>
              <a:spcAft>
                <a:spcPts val="0"/>
              </a:spcAft>
              <a:buClr>
                <a:schemeClr val="dk1"/>
              </a:buClr>
              <a:buSzPts val="2000"/>
              <a:buFont typeface="Arial"/>
              <a:buChar char="»"/>
              <a:defRPr sz="2000"/>
            </a:lvl9pPr>
          </a:lstStyle>
          <a:p/>
        </p:txBody>
      </p:sp>
      <p:sp>
        <p:nvSpPr>
          <p:cNvPr id="66" name="Google Shape;66;p273"/>
          <p:cNvSpPr txBox="1"/>
          <p:nvPr>
            <p:ph idx="2" type="body"/>
          </p:nvPr>
        </p:nvSpPr>
        <p:spPr>
          <a:xfrm>
            <a:off x="495304" y="1435103"/>
            <a:ext cx="3259138" cy="4691063"/>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Arial"/>
              <a:buNone/>
              <a:defRPr sz="1400"/>
            </a:lvl1pPr>
            <a:lvl2pPr indent="-228600" lvl="1" marL="914400" algn="l">
              <a:lnSpc>
                <a:spcPct val="100000"/>
              </a:lnSpc>
              <a:spcBef>
                <a:spcPts val="240"/>
              </a:spcBef>
              <a:spcAft>
                <a:spcPts val="0"/>
              </a:spcAft>
              <a:buClr>
                <a:schemeClr val="dk1"/>
              </a:buClr>
              <a:buSzPts val="1200"/>
              <a:buFont typeface="Arial"/>
              <a:buNone/>
              <a:defRPr sz="1200"/>
            </a:lvl2pPr>
            <a:lvl3pPr indent="-228600" lvl="2" marL="1371600" algn="l">
              <a:lnSpc>
                <a:spcPct val="100000"/>
              </a:lnSpc>
              <a:spcBef>
                <a:spcPts val="200"/>
              </a:spcBef>
              <a:spcAft>
                <a:spcPts val="0"/>
              </a:spcAft>
              <a:buClr>
                <a:schemeClr val="dk1"/>
              </a:buClr>
              <a:buSzPts val="1000"/>
              <a:buFont typeface="Arial"/>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67" name="Google Shape;67;p273"/>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7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27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3.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3" Type="http://schemas.openxmlformats.org/officeDocument/2006/relationships/theme" Target="../theme/theme2.xml"/><Relationship Id="rId12" Type="http://schemas.openxmlformats.org/officeDocument/2006/relationships/slideLayout" Target="../slideLayouts/slideLayout26.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6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1pPr>
            <a:lvl2pPr lvl="1"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2pPr>
            <a:lvl3pPr lvl="2"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3pPr>
            <a:lvl4pPr lvl="3"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4pPr>
            <a:lvl5pPr lvl="4"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5pPr>
            <a:lvl6pPr lvl="5"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6pPr>
            <a:lvl7pPr lvl="6"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7pPr>
            <a:lvl8pPr lvl="7"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8pPr>
            <a:lvl9pPr lvl="8"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9pPr>
          </a:lstStyle>
          <a:p/>
        </p:txBody>
      </p:sp>
      <p:sp>
        <p:nvSpPr>
          <p:cNvPr id="11" name="Google Shape;11;p262"/>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 name="Google Shape;12;p262"/>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26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26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4" name="Shape 104"/>
        <p:cNvGrpSpPr/>
        <p:nvPr/>
      </p:nvGrpSpPr>
      <p:grpSpPr>
        <a:xfrm>
          <a:off x="0" y="0"/>
          <a:ext cx="0" cy="0"/>
          <a:chOff x="0" y="0"/>
          <a:chExt cx="0" cy="0"/>
        </a:xfrm>
      </p:grpSpPr>
      <p:sp>
        <p:nvSpPr>
          <p:cNvPr id="105" name="Google Shape;105;p26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6" name="Google Shape;106;p268"/>
          <p:cNvSpPr txBox="1"/>
          <p:nvPr>
            <p:ph idx="1" type="body"/>
          </p:nvPr>
        </p:nvSpPr>
        <p:spPr>
          <a:xfrm>
            <a:off x="495300" y="1600201"/>
            <a:ext cx="89154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07" name="Google Shape;107;p268"/>
          <p:cNvSpPr txBox="1"/>
          <p:nvPr>
            <p:ph idx="10" type="dt"/>
          </p:nvPr>
        </p:nvSpPr>
        <p:spPr>
          <a:xfrm>
            <a:off x="495300" y="6356351"/>
            <a:ext cx="23114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08" name="Google Shape;108;p268"/>
          <p:cNvSpPr txBox="1"/>
          <p:nvPr>
            <p:ph idx="11" type="ftr"/>
          </p:nvPr>
        </p:nvSpPr>
        <p:spPr>
          <a:xfrm>
            <a:off x="3384550" y="6356351"/>
            <a:ext cx="31369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09" name="Google Shape;109;p268"/>
          <p:cNvSpPr txBox="1"/>
          <p:nvPr>
            <p:ph idx="12" type="sldNum"/>
          </p:nvPr>
        </p:nvSpPr>
        <p:spPr>
          <a:xfrm>
            <a:off x="7099300" y="6356351"/>
            <a:ext cx="23114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4.xml"/><Relationship Id="rId3" Type="http://schemas.openxmlformats.org/officeDocument/2006/relationships/image" Target="../media/image16.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0.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5.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6.xml"/><Relationship Id="rId3" Type="http://schemas.openxmlformats.org/officeDocument/2006/relationships/image" Target="../media/image17.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0.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3.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5.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6.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8.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0.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3.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4.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5.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6.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8.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0.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3.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4.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5.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6.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8.xml"/><Relationship Id="rId3" Type="http://schemas.openxmlformats.org/officeDocument/2006/relationships/hyperlink" Target="https://glossary.istqb.org/" TargetMode="Externa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glossary.istqb.org/" TargetMode="Externa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0.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1.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3.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5.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6.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8.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9.xml"/><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0.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1.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3.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4.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5.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6.xml"/><Relationship Id="rId3" Type="http://schemas.openxmlformats.org/officeDocument/2006/relationships/image" Target="../media/image18.png"/></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8.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7.png"/><Relationship Id="rId6" Type="http://schemas.openxmlformats.org/officeDocument/2006/relationships/image" Target="../media/image10.png"/><Relationship Id="rId7" Type="http://schemas.openxmlformats.org/officeDocument/2006/relationships/image" Target="../media/image3.pn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0.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1.xml"/><Relationship Id="rId3" Type="http://schemas.openxmlformats.org/officeDocument/2006/relationships/image" Target="../media/image20.png"/></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3.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4.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5.xml"/><Relationship Id="rId3" Type="http://schemas.openxmlformats.org/officeDocument/2006/relationships/hyperlink" Target="https://glossary.istqb.org/" TargetMode="Externa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6.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8.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0.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1.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3.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4.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5.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6.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7.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8.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9.png"/></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0.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1.xml"/><Relationship Id="rId3" Type="http://schemas.openxmlformats.org/officeDocument/2006/relationships/hyperlink" Target="https://glossary.istqb.org/" TargetMode="Externa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s://glossary.istqb.org/"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 Id="rId3" Type="http://schemas.openxmlformats.org/officeDocument/2006/relationships/image" Target="../media/image1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 Id="rId3" Type="http://schemas.openxmlformats.org/officeDocument/2006/relationships/image" Target="../media/image15.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 Id="rId3" Type="http://schemas.openxmlformats.org/officeDocument/2006/relationships/image" Target="../media/image14.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95" name="Google Shape;195;p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96" name="Google Shape;196;p1"/>
          <p:cNvSpPr txBox="1"/>
          <p:nvPr>
            <p:ph type="ctrTitle"/>
          </p:nvPr>
        </p:nvSpPr>
        <p:spPr>
          <a:xfrm>
            <a:off x="742950" y="2130425"/>
            <a:ext cx="8420100" cy="1470025"/>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4800"/>
              <a:t>ソフトウェアテストセミナー</a:t>
            </a:r>
            <a:endParaRPr sz="4800"/>
          </a:p>
        </p:txBody>
      </p:sp>
      <p:sp>
        <p:nvSpPr>
          <p:cNvPr id="197" name="Google Shape;197;p1"/>
          <p:cNvSpPr txBox="1"/>
          <p:nvPr>
            <p:ph idx="1" type="subTitle"/>
          </p:nvPr>
        </p:nvSpPr>
        <p:spPr>
          <a:xfrm>
            <a:off x="415925" y="5084763"/>
            <a:ext cx="9072563" cy="117633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2400"/>
              <a:buFont typeface="MS PGothic"/>
              <a:buNone/>
            </a:pPr>
            <a:r>
              <a:rPr b="1" lang="ja-JP" sz="2400">
                <a:latin typeface="MS PGothic"/>
                <a:ea typeface="MS PGothic"/>
                <a:cs typeface="MS PGothic"/>
                <a:sym typeface="MS PGothic"/>
              </a:rPr>
              <a:t>〇〇〇〇〇〇〇〇〇〇〇〇</a:t>
            </a:r>
            <a:endParaRPr b="1" sz="2400">
              <a:latin typeface="MS PGothic"/>
              <a:ea typeface="MS PGothic"/>
              <a:cs typeface="MS PGothic"/>
              <a:sym typeface="MS PGothic"/>
            </a:endParaRPr>
          </a:p>
          <a:p>
            <a:pPr indent="0" lvl="0" marL="0" rtl="0" algn="ctr">
              <a:lnSpc>
                <a:spcPct val="100000"/>
              </a:lnSpc>
              <a:spcBef>
                <a:spcPts val="480"/>
              </a:spcBef>
              <a:spcAft>
                <a:spcPts val="0"/>
              </a:spcAft>
              <a:buClr>
                <a:schemeClr val="dk1"/>
              </a:buClr>
              <a:buSzPts val="2400"/>
              <a:buFont typeface="MS PGothic"/>
              <a:buNone/>
            </a:pPr>
            <a:r>
              <a:rPr b="1" lang="ja-JP" sz="2400">
                <a:latin typeface="MS PGothic"/>
                <a:ea typeface="MS PGothic"/>
                <a:cs typeface="MS PGothic"/>
                <a:sym typeface="MS PGothic"/>
              </a:rPr>
              <a:t>〇〇〇〇〇〇〇〇〇〇〇〇〇〇〇〇〇〇〇〇〇</a:t>
            </a:r>
            <a:endParaRPr/>
          </a:p>
        </p:txBody>
      </p:sp>
      <p:sp>
        <p:nvSpPr>
          <p:cNvPr id="198" name="Google Shape;198;p1"/>
          <p:cNvSpPr txBox="1"/>
          <p:nvPr/>
        </p:nvSpPr>
        <p:spPr>
          <a:xfrm>
            <a:off x="1785938" y="3644900"/>
            <a:ext cx="6191250" cy="40005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20〇〇年〇月〇日（〇）～〇日（〇）</a:t>
            </a:r>
            <a:endParaRPr b="0" i="0" sz="1400" u="none" cap="none" strike="noStrike">
              <a:solidFill>
                <a:srgbClr val="000000"/>
              </a:solidFill>
              <a:latin typeface="Arial"/>
              <a:ea typeface="Arial"/>
              <a:cs typeface="Arial"/>
              <a:sym typeface="Arial"/>
            </a:endParaRPr>
          </a:p>
        </p:txBody>
      </p:sp>
      <p:sp>
        <p:nvSpPr>
          <p:cNvPr id="199" name="Google Shape;199;p1"/>
          <p:cNvSpPr txBox="1"/>
          <p:nvPr/>
        </p:nvSpPr>
        <p:spPr>
          <a:xfrm>
            <a:off x="128588" y="188913"/>
            <a:ext cx="4319587" cy="33855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主催：　〇〇〇〇〇〇〇〇</a:t>
            </a:r>
            <a:endParaRPr b="0" i="0" sz="1400" u="none" cap="none" strike="noStrike">
              <a:solidFill>
                <a:srgbClr val="000000"/>
              </a:solidFill>
              <a:latin typeface="Arial"/>
              <a:ea typeface="Arial"/>
              <a:cs typeface="Arial"/>
              <a:sym typeface="Arial"/>
            </a:endParaRPr>
          </a:p>
        </p:txBody>
      </p:sp>
      <p:sp>
        <p:nvSpPr>
          <p:cNvPr id="200" name="Google Shape;200;p1"/>
          <p:cNvSpPr txBox="1"/>
          <p:nvPr/>
        </p:nvSpPr>
        <p:spPr>
          <a:xfrm>
            <a:off x="2576736" y="1052736"/>
            <a:ext cx="7128792" cy="923330"/>
          </a:xfrm>
          <a:prstGeom prst="rect">
            <a:avLst/>
          </a:prstGeom>
          <a:solidFill>
            <a:srgbClr val="FFFFCC"/>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ja-JP" sz="1800" u="none" cap="none" strike="noStrike">
                <a:solidFill>
                  <a:srgbClr val="FF0000"/>
                </a:solidFill>
                <a:latin typeface="Arial"/>
                <a:ea typeface="Arial"/>
                <a:cs typeface="Arial"/>
                <a:sym typeface="Arial"/>
              </a:rPr>
              <a:t>表紙（このページ）の「〇〇」部分については用途に合わせて、</a:t>
            </a:r>
            <a:endParaRPr b="1" i="0" sz="18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0" lang="ja-JP" sz="1800" u="none" cap="none" strike="noStrike">
                <a:solidFill>
                  <a:srgbClr val="FF0000"/>
                </a:solidFill>
                <a:latin typeface="Arial"/>
                <a:ea typeface="Arial"/>
                <a:cs typeface="Arial"/>
                <a:sym typeface="Arial"/>
              </a:rPr>
              <a:t>適宜変更してください。</a:t>
            </a:r>
            <a:endParaRPr b="1" i="0" sz="18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0" lang="ja-JP" sz="1800" u="none" cap="none" strike="noStrike">
                <a:solidFill>
                  <a:srgbClr val="FF0000"/>
                </a:solidFill>
                <a:latin typeface="Arial"/>
                <a:ea typeface="Arial"/>
                <a:cs typeface="Arial"/>
                <a:sym typeface="Arial"/>
              </a:rPr>
              <a:t>※　表紙に関して、改変の記載は不要です。</a:t>
            </a:r>
            <a:endParaRPr b="1" i="0" sz="1800" u="none" cap="none" strike="noStrike">
              <a:solidFill>
                <a:srgbClr val="FF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動かないソフトウェア ③</a:t>
            </a:r>
            <a:endParaRPr sz="3600"/>
          </a:p>
        </p:txBody>
      </p:sp>
      <p:sp>
        <p:nvSpPr>
          <p:cNvPr id="313" name="Google Shape;313;p10"/>
          <p:cNvSpPr txBox="1"/>
          <p:nvPr>
            <p:ph idx="1" type="body"/>
          </p:nvPr>
        </p:nvSpPr>
        <p:spPr>
          <a:xfrm>
            <a:off x="378355" y="1600200"/>
            <a:ext cx="9184440" cy="4525963"/>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2400"/>
              <a:buFont typeface="Arial"/>
              <a:buNone/>
            </a:pPr>
            <a:r>
              <a:rPr lang="ja-JP" sz="2000" u="sng"/>
              <a:t>システム稼働後6か月間のKSLOC（1,000行）あたりの発生不具合数</a:t>
            </a:r>
            <a:endParaRPr sz="2000"/>
          </a:p>
        </p:txBody>
      </p:sp>
      <p:sp>
        <p:nvSpPr>
          <p:cNvPr id="314" name="Google Shape;314;p1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pic>
        <p:nvPicPr>
          <p:cNvPr id="315" name="Google Shape;315;p10"/>
          <p:cNvPicPr preferRelativeResize="0"/>
          <p:nvPr/>
        </p:nvPicPr>
        <p:blipFill rotWithShape="1">
          <a:blip r:embed="rId3">
            <a:alphaModFix/>
          </a:blip>
          <a:srcRect b="30804" l="0" r="0" t="0"/>
          <a:stretch/>
        </p:blipFill>
        <p:spPr>
          <a:xfrm>
            <a:off x="1843067" y="2112458"/>
            <a:ext cx="7685862" cy="4150484"/>
          </a:xfrm>
          <a:prstGeom prst="rect">
            <a:avLst/>
          </a:prstGeom>
          <a:noFill/>
          <a:ln>
            <a:noFill/>
          </a:ln>
        </p:spPr>
      </p:pic>
      <p:sp>
        <p:nvSpPr>
          <p:cNvPr id="316" name="Google Shape;316;p10"/>
          <p:cNvSpPr/>
          <p:nvPr/>
        </p:nvSpPr>
        <p:spPr>
          <a:xfrm>
            <a:off x="4061866" y="3033670"/>
            <a:ext cx="5724000" cy="1512168"/>
          </a:xfrm>
          <a:prstGeom prst="wedgeRoundRectCallout">
            <a:avLst>
              <a:gd fmla="val -33202" name="adj1"/>
              <a:gd fmla="val 72410"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例えば、</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　約500KSLOC×約0.2件/KSLOC＝約</a:t>
            </a:r>
            <a:r>
              <a:rPr b="0" i="0" lang="ja-JP" sz="2000" u="none" cap="none" strike="noStrike">
                <a:solidFill>
                  <a:srgbClr val="FF0000"/>
                </a:solidFill>
                <a:latin typeface="Arial"/>
                <a:ea typeface="Arial"/>
                <a:cs typeface="Arial"/>
                <a:sym typeface="Arial"/>
              </a:rPr>
              <a:t>100件</a:t>
            </a:r>
            <a:endParaRPr b="0" i="0" sz="20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の不具合が、稼働後6か月に発生している</a:t>
            </a:r>
            <a:br>
              <a:rPr b="0" i="0" lang="ja-JP" sz="2000" u="none" cap="none" strike="noStrike">
                <a:solidFill>
                  <a:schemeClr val="dk1"/>
                </a:solidFill>
                <a:latin typeface="Arial"/>
                <a:ea typeface="Arial"/>
                <a:cs typeface="Arial"/>
                <a:sym typeface="Arial"/>
              </a:rPr>
            </a:br>
            <a:r>
              <a:rPr b="0" i="0" lang="ja-JP" sz="2000" u="none" cap="none" strike="noStrike">
                <a:solidFill>
                  <a:schemeClr val="dk1"/>
                </a:solidFill>
                <a:latin typeface="Arial"/>
                <a:ea typeface="Arial"/>
                <a:cs typeface="Arial"/>
                <a:sym typeface="Arial"/>
              </a:rPr>
              <a:t>システムがある。</a:t>
            </a:r>
            <a:endParaRPr b="0" i="0" sz="2000" u="none" cap="none" strike="noStrike">
              <a:solidFill>
                <a:srgbClr val="000000"/>
              </a:solidFill>
              <a:latin typeface="Arial"/>
              <a:ea typeface="Arial"/>
              <a:cs typeface="Arial"/>
              <a:sym typeface="Arial"/>
            </a:endParaRPr>
          </a:p>
        </p:txBody>
      </p:sp>
      <p:sp>
        <p:nvSpPr>
          <p:cNvPr id="317" name="Google Shape;317;p10"/>
          <p:cNvSpPr txBox="1"/>
          <p:nvPr/>
        </p:nvSpPr>
        <p:spPr>
          <a:xfrm>
            <a:off x="627661" y="5949280"/>
            <a:ext cx="7925740"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出典：ソフトウェア開発データ白書 2018-2019</a:t>
            </a:r>
            <a:endParaRPr b="0" i="0" sz="1400" u="none" cap="none" strike="noStrike">
              <a:solidFill>
                <a:schemeClr val="dk1"/>
              </a:solidFill>
              <a:latin typeface="Arial"/>
              <a:ea typeface="Arial"/>
              <a:cs typeface="Arial"/>
              <a:sym typeface="Arial"/>
            </a:endParaRPr>
          </a:p>
        </p:txBody>
      </p:sp>
      <p:sp>
        <p:nvSpPr>
          <p:cNvPr id="318" name="Google Shape;318;p1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7" name="Shape 1727"/>
        <p:cNvGrpSpPr/>
        <p:nvPr/>
      </p:nvGrpSpPr>
      <p:grpSpPr>
        <a:xfrm>
          <a:off x="0" y="0"/>
          <a:ext cx="0" cy="0"/>
          <a:chOff x="0" y="0"/>
          <a:chExt cx="0" cy="0"/>
        </a:xfrm>
      </p:grpSpPr>
      <p:sp>
        <p:nvSpPr>
          <p:cNvPr id="1728" name="Google Shape;1728;p10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テスト技法の概要</a:t>
            </a:r>
            <a:endParaRPr sz="3600"/>
          </a:p>
        </p:txBody>
      </p:sp>
      <p:sp>
        <p:nvSpPr>
          <p:cNvPr id="1729" name="Google Shape;1729;p108"/>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730" name="Google Shape;1730;p10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1731" name="Google Shape;1731;p108"/>
          <p:cNvSpPr/>
          <p:nvPr/>
        </p:nvSpPr>
        <p:spPr>
          <a:xfrm>
            <a:off x="419050" y="1770425"/>
            <a:ext cx="4181100" cy="734400"/>
          </a:xfrm>
          <a:prstGeom prst="roundRect">
            <a:avLst>
              <a:gd fmla="val 16667"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chemeClr val="lt1"/>
                </a:solidFill>
                <a:latin typeface="Arial"/>
                <a:ea typeface="Arial"/>
                <a:cs typeface="Arial"/>
                <a:sym typeface="Arial"/>
              </a:rPr>
              <a:t>ブラックボックステスト技法</a:t>
            </a:r>
            <a:endParaRPr b="1" i="0" sz="20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chemeClr val="lt1"/>
                </a:solidFill>
                <a:latin typeface="Arial"/>
                <a:ea typeface="Arial"/>
                <a:cs typeface="Arial"/>
                <a:sym typeface="Arial"/>
              </a:rPr>
              <a:t>(仕様ベース技法)</a:t>
            </a:r>
            <a:endParaRPr b="1" i="0" sz="2000" u="none" cap="none" strike="noStrike">
              <a:solidFill>
                <a:schemeClr val="lt1"/>
              </a:solidFill>
              <a:latin typeface="Arial"/>
              <a:ea typeface="Arial"/>
              <a:cs typeface="Arial"/>
              <a:sym typeface="Arial"/>
            </a:endParaRPr>
          </a:p>
        </p:txBody>
      </p:sp>
      <p:sp>
        <p:nvSpPr>
          <p:cNvPr id="1732" name="Google Shape;1732;p108"/>
          <p:cNvSpPr/>
          <p:nvPr/>
        </p:nvSpPr>
        <p:spPr>
          <a:xfrm>
            <a:off x="376675" y="3413063"/>
            <a:ext cx="4181100" cy="7344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chemeClr val="dk1"/>
                </a:solidFill>
                <a:latin typeface="Arial"/>
                <a:ea typeface="Arial"/>
                <a:cs typeface="Arial"/>
                <a:sym typeface="Arial"/>
              </a:rPr>
              <a:t>ホワイトボックステスト技法</a:t>
            </a:r>
            <a:endParaRPr b="1"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chemeClr val="dk1"/>
                </a:solidFill>
                <a:latin typeface="Arial"/>
                <a:ea typeface="Arial"/>
                <a:cs typeface="Arial"/>
                <a:sym typeface="Arial"/>
              </a:rPr>
              <a:t>(構造ベース技法)</a:t>
            </a:r>
            <a:endParaRPr b="1" i="0" sz="2000" u="none" cap="none" strike="noStrike">
              <a:solidFill>
                <a:schemeClr val="dk1"/>
              </a:solidFill>
              <a:latin typeface="Arial"/>
              <a:ea typeface="Arial"/>
              <a:cs typeface="Arial"/>
              <a:sym typeface="Arial"/>
            </a:endParaRPr>
          </a:p>
        </p:txBody>
      </p:sp>
      <p:sp>
        <p:nvSpPr>
          <p:cNvPr id="1733" name="Google Shape;1733;p108"/>
          <p:cNvSpPr/>
          <p:nvPr/>
        </p:nvSpPr>
        <p:spPr>
          <a:xfrm>
            <a:off x="419050" y="5105175"/>
            <a:ext cx="4181100" cy="734400"/>
          </a:xfrm>
          <a:prstGeom prst="roundRect">
            <a:avLst>
              <a:gd fmla="val 16667" name="adj"/>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chemeClr val="dk1"/>
                </a:solidFill>
                <a:latin typeface="Arial"/>
                <a:ea typeface="Arial"/>
                <a:cs typeface="Arial"/>
                <a:sym typeface="Arial"/>
              </a:rPr>
              <a:t>経験ベースのテスト技法</a:t>
            </a:r>
            <a:endParaRPr b="1" i="0" sz="2000" u="none" cap="none" strike="noStrike">
              <a:solidFill>
                <a:schemeClr val="dk1"/>
              </a:solidFill>
              <a:latin typeface="Arial"/>
              <a:ea typeface="Arial"/>
              <a:cs typeface="Arial"/>
              <a:sym typeface="Arial"/>
            </a:endParaRPr>
          </a:p>
        </p:txBody>
      </p:sp>
      <p:sp>
        <p:nvSpPr>
          <p:cNvPr id="1734" name="Google Shape;1734;p108"/>
          <p:cNvSpPr/>
          <p:nvPr/>
        </p:nvSpPr>
        <p:spPr>
          <a:xfrm>
            <a:off x="5115825" y="1454375"/>
            <a:ext cx="4605000" cy="615000"/>
          </a:xfrm>
          <a:prstGeom prst="wedgeRectCallout">
            <a:avLst>
              <a:gd fmla="val -57515" name="adj1"/>
              <a:gd fmla="val 36988"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lt1"/>
                </a:solidFill>
                <a:latin typeface="Arial"/>
                <a:ea typeface="Arial"/>
                <a:cs typeface="Arial"/>
                <a:sym typeface="Arial"/>
              </a:rPr>
              <a:t>テスト対象の内部構造を参照することなく、</a:t>
            </a:r>
            <a:r>
              <a:rPr b="1" i="0" lang="ja-JP" sz="1400" u="none" cap="none" strike="noStrike">
                <a:solidFill>
                  <a:schemeClr val="lt1"/>
                </a:solidFill>
                <a:latin typeface="Arial"/>
                <a:ea typeface="Arial"/>
                <a:cs typeface="Arial"/>
                <a:sym typeface="Arial"/>
              </a:rPr>
              <a:t>仕様上の振る舞いの分析に基づくもの</a:t>
            </a:r>
            <a:endParaRPr b="1" i="0" sz="1400" u="none" cap="none" strike="noStrike">
              <a:solidFill>
                <a:schemeClr val="lt1"/>
              </a:solidFill>
              <a:latin typeface="Arial"/>
              <a:ea typeface="Arial"/>
              <a:cs typeface="Arial"/>
              <a:sym typeface="Arial"/>
            </a:endParaRPr>
          </a:p>
        </p:txBody>
      </p:sp>
      <p:sp>
        <p:nvSpPr>
          <p:cNvPr id="1735" name="Google Shape;1735;p108"/>
          <p:cNvSpPr/>
          <p:nvPr/>
        </p:nvSpPr>
        <p:spPr>
          <a:xfrm>
            <a:off x="5115825" y="3204163"/>
            <a:ext cx="4605000" cy="476400"/>
          </a:xfrm>
          <a:prstGeom prst="wedgeRectCallout">
            <a:avLst>
              <a:gd fmla="val -58282" name="adj1"/>
              <a:gd fmla="val 42554"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テスト対象の</a:t>
            </a:r>
            <a:r>
              <a:rPr b="1" i="0" lang="ja-JP" sz="1400" u="none" cap="none" strike="noStrike">
                <a:solidFill>
                  <a:schemeClr val="dk1"/>
                </a:solidFill>
                <a:latin typeface="Arial"/>
                <a:ea typeface="Arial"/>
                <a:cs typeface="Arial"/>
                <a:sym typeface="Arial"/>
              </a:rPr>
              <a:t>内部構造や処理の分析に基づくもの</a:t>
            </a:r>
            <a:endParaRPr b="1" i="0" sz="1400" u="none" cap="none" strike="noStrike">
              <a:solidFill>
                <a:schemeClr val="dk1"/>
              </a:solidFill>
              <a:latin typeface="Arial"/>
              <a:ea typeface="Arial"/>
              <a:cs typeface="Arial"/>
              <a:sym typeface="Arial"/>
            </a:endParaRPr>
          </a:p>
        </p:txBody>
      </p:sp>
      <p:sp>
        <p:nvSpPr>
          <p:cNvPr id="1736" name="Google Shape;1736;p108"/>
          <p:cNvSpPr/>
          <p:nvPr/>
        </p:nvSpPr>
        <p:spPr>
          <a:xfrm>
            <a:off x="5115825" y="4525975"/>
            <a:ext cx="4605000" cy="819300"/>
          </a:xfrm>
          <a:prstGeom prst="wedgeRectCallout">
            <a:avLst>
              <a:gd fmla="val -57975" name="adj1"/>
              <a:gd fmla="val 39525" name="adj2"/>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テストケースの</a:t>
            </a:r>
            <a:r>
              <a:rPr b="1" i="0" lang="ja-JP" sz="1400" u="none" cap="none" strike="noStrike">
                <a:solidFill>
                  <a:schemeClr val="dk1"/>
                </a:solidFill>
                <a:latin typeface="Arial"/>
                <a:ea typeface="Arial"/>
                <a:cs typeface="Arial"/>
                <a:sym typeface="Arial"/>
              </a:rPr>
              <a:t>設計と実装にテスト担当者の知識と経験を効果的に利用するもの</a:t>
            </a:r>
            <a:r>
              <a:rPr b="0" i="0" lang="ja-JP" sz="1400" u="none" cap="none" strike="noStrike">
                <a:solidFill>
                  <a:schemeClr val="dk1"/>
                </a:solidFill>
                <a:latin typeface="Arial"/>
                <a:ea typeface="Arial"/>
                <a:cs typeface="Arial"/>
                <a:sym typeface="Arial"/>
              </a:rPr>
              <a:t>。テスト担当者のスキルに大きく依存する</a:t>
            </a:r>
            <a:endParaRPr b="0" i="0" sz="1400" u="none" cap="none" strike="noStrike">
              <a:solidFill>
                <a:schemeClr val="dk1"/>
              </a:solidFill>
              <a:latin typeface="Arial"/>
              <a:ea typeface="Arial"/>
              <a:cs typeface="Arial"/>
              <a:sym typeface="Arial"/>
            </a:endParaRPr>
          </a:p>
        </p:txBody>
      </p:sp>
      <p:sp>
        <p:nvSpPr>
          <p:cNvPr id="1737" name="Google Shape;1737;p108"/>
          <p:cNvSpPr/>
          <p:nvPr/>
        </p:nvSpPr>
        <p:spPr>
          <a:xfrm>
            <a:off x="5115825" y="5467100"/>
            <a:ext cx="4605000" cy="576300"/>
          </a:xfrm>
          <a:prstGeom prst="wedgeRectCallout">
            <a:avLst>
              <a:gd fmla="val -57668" name="adj1"/>
              <a:gd fmla="val 860" name="adj2"/>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ブラックボックスやホワイトボックスのテスト技法では見逃してしまうような欠陥も検出できる</a:t>
            </a:r>
            <a:endParaRPr b="0" i="0" sz="1400" u="none" cap="none" strike="noStrike">
              <a:solidFill>
                <a:schemeClr val="dk1"/>
              </a:solidFill>
              <a:latin typeface="Arial"/>
              <a:ea typeface="Arial"/>
              <a:cs typeface="Arial"/>
              <a:sym typeface="Arial"/>
            </a:endParaRPr>
          </a:p>
        </p:txBody>
      </p:sp>
      <p:sp>
        <p:nvSpPr>
          <p:cNvPr id="1738" name="Google Shape;1738;p108"/>
          <p:cNvSpPr/>
          <p:nvPr/>
        </p:nvSpPr>
        <p:spPr>
          <a:xfrm>
            <a:off x="5115825" y="3799138"/>
            <a:ext cx="4605000" cy="476400"/>
          </a:xfrm>
          <a:prstGeom prst="wedgeRectCallout">
            <a:avLst>
              <a:gd fmla="val -57668" name="adj1"/>
              <a:gd fmla="val 86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設計方法に依存するため、テスト対象の設計や実装が終わってから出ないと作成できない</a:t>
            </a:r>
            <a:endParaRPr b="0" i="0" sz="1400" u="none" cap="none" strike="noStrike">
              <a:solidFill>
                <a:schemeClr val="dk1"/>
              </a:solidFill>
              <a:latin typeface="Arial"/>
              <a:ea typeface="Arial"/>
              <a:cs typeface="Arial"/>
              <a:sym typeface="Arial"/>
            </a:endParaRPr>
          </a:p>
        </p:txBody>
      </p:sp>
      <p:sp>
        <p:nvSpPr>
          <p:cNvPr id="1739" name="Google Shape;1739;p108"/>
          <p:cNvSpPr/>
          <p:nvPr/>
        </p:nvSpPr>
        <p:spPr>
          <a:xfrm>
            <a:off x="5115825" y="2161125"/>
            <a:ext cx="4605000" cy="792600"/>
          </a:xfrm>
          <a:prstGeom prst="wedgeRectCallout">
            <a:avLst>
              <a:gd fmla="val -57668" name="adj1"/>
              <a:gd fmla="val 86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lt1"/>
                </a:solidFill>
                <a:latin typeface="Arial"/>
                <a:ea typeface="Arial"/>
                <a:cs typeface="Arial"/>
                <a:sym typeface="Arial"/>
              </a:rPr>
              <a:t>実装方法とは無関係のため、実装が変わったとしても求められる振る舞いが同じであればテストケースは有用</a:t>
            </a:r>
            <a:endParaRPr b="0" i="0" sz="1400" u="none" cap="none" strike="noStrike">
              <a:solidFill>
                <a:schemeClr val="lt1"/>
              </a:solidFill>
              <a:latin typeface="Arial"/>
              <a:ea typeface="Arial"/>
              <a:cs typeface="Arial"/>
              <a:sym typeface="Arial"/>
            </a:endParaRPr>
          </a:p>
        </p:txBody>
      </p:sp>
      <p:sp>
        <p:nvSpPr>
          <p:cNvPr id="1740" name="Google Shape;1740;p108"/>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8" name="Shape 1748"/>
        <p:cNvGrpSpPr/>
        <p:nvPr/>
      </p:nvGrpSpPr>
      <p:grpSpPr>
        <a:xfrm>
          <a:off x="0" y="0"/>
          <a:ext cx="0" cy="0"/>
          <a:chOff x="0" y="0"/>
          <a:chExt cx="0" cy="0"/>
        </a:xfrm>
      </p:grpSpPr>
      <p:sp>
        <p:nvSpPr>
          <p:cNvPr id="1749" name="Google Shape;1749;p10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テスト技法の選択</a:t>
            </a:r>
            <a:endParaRPr sz="3600"/>
          </a:p>
        </p:txBody>
      </p:sp>
      <p:sp>
        <p:nvSpPr>
          <p:cNvPr id="1750" name="Google Shape;1750;p109"/>
          <p:cNvSpPr/>
          <p:nvPr/>
        </p:nvSpPr>
        <p:spPr>
          <a:xfrm>
            <a:off x="862539" y="1591216"/>
            <a:ext cx="8174017" cy="4222759"/>
          </a:xfrm>
          <a:prstGeom prst="rect">
            <a:avLst/>
          </a:prstGeom>
          <a:noFill/>
          <a:ln>
            <a:noFill/>
          </a:ln>
        </p:spPr>
        <p:txBody>
          <a:bodyPr anchorCtr="0" anchor="t" bIns="45700" lIns="91425" spcFirstLastPara="1" rIns="91425" wrap="square" tIns="45700">
            <a:noAutofit/>
          </a:bodyPr>
          <a:lstStyle/>
          <a:p>
            <a:pPr indent="-260350" lvl="0" marL="285750" marR="0" rtl="0" algn="l">
              <a:lnSpc>
                <a:spcPct val="110000"/>
              </a:lnSpc>
              <a:spcBef>
                <a:spcPts val="0"/>
              </a:spcBef>
              <a:spcAft>
                <a:spcPts val="0"/>
              </a:spcAft>
              <a:buClr>
                <a:schemeClr val="dk1"/>
              </a:buClr>
              <a:buSzPts val="2000"/>
              <a:buFont typeface="Noto Sans Symbols"/>
              <a:buChar char="●"/>
            </a:pPr>
            <a:r>
              <a:rPr b="0" i="0" lang="ja-JP" sz="2000" u="none" cap="none" strike="noStrike">
                <a:solidFill>
                  <a:schemeClr val="dk1"/>
                </a:solidFill>
                <a:latin typeface="Arial"/>
                <a:ea typeface="Arial"/>
                <a:cs typeface="Arial"/>
                <a:sym typeface="Arial"/>
              </a:rPr>
              <a:t>テスト対象の種類、複雑さ、規制や標準、顧客または契約上の要件、リスク、テスト目的、入手可能なドキュメント、テスト担当者の知識とスキル、利用できるツール、納期と予算、開発ライフサイクルモデル、ユースケース、テスト技法の使用経験、想定される欠陥の種類など</a:t>
            </a:r>
            <a:r>
              <a:rPr b="0" i="0" lang="ja-JP" sz="2000" u="none" cap="none" strike="noStrike">
                <a:solidFill>
                  <a:srgbClr val="FF0000"/>
                </a:solidFill>
                <a:latin typeface="Arial"/>
                <a:ea typeface="Arial"/>
                <a:cs typeface="Arial"/>
                <a:sym typeface="Arial"/>
              </a:rPr>
              <a:t>多くの要素に依存する</a:t>
            </a:r>
            <a:r>
              <a:rPr b="0" i="0" lang="ja-JP" sz="2000" u="none" cap="none" strike="noStrike">
                <a:solidFill>
                  <a:schemeClr val="dk1"/>
                </a:solidFill>
                <a:latin typeface="Arial"/>
                <a:ea typeface="Arial"/>
                <a:cs typeface="Arial"/>
                <a:sym typeface="Arial"/>
              </a:rPr>
              <a:t>。</a:t>
            </a:r>
            <a:endParaRPr b="0" i="0" sz="2000" u="none" cap="none" strike="noStrike">
              <a:solidFill>
                <a:schemeClr val="dk1"/>
              </a:solidFill>
              <a:latin typeface="Arial"/>
              <a:ea typeface="Arial"/>
              <a:cs typeface="Arial"/>
              <a:sym typeface="Arial"/>
            </a:endParaRPr>
          </a:p>
          <a:p>
            <a:pPr indent="-260350" lvl="0" marL="285750" marR="0" rtl="0" algn="l">
              <a:lnSpc>
                <a:spcPct val="110000"/>
              </a:lnSpc>
              <a:spcBef>
                <a:spcPts val="372"/>
              </a:spcBef>
              <a:spcAft>
                <a:spcPts val="0"/>
              </a:spcAft>
              <a:buClr>
                <a:schemeClr val="dk1"/>
              </a:buClr>
              <a:buSzPts val="2000"/>
              <a:buFont typeface="Noto Sans Symbols"/>
              <a:buChar char="●"/>
            </a:pPr>
            <a:r>
              <a:rPr b="0" i="0" lang="ja-JP" sz="2000" u="none" cap="none" strike="noStrike">
                <a:solidFill>
                  <a:schemeClr val="dk1"/>
                </a:solidFill>
                <a:latin typeface="Arial"/>
                <a:ea typeface="Arial"/>
                <a:cs typeface="Arial"/>
                <a:sym typeface="Arial"/>
              </a:rPr>
              <a:t>テスト担当者はテストケースを作成する際に、</a:t>
            </a:r>
            <a:r>
              <a:rPr b="0" i="0" lang="ja-JP" sz="2000" u="none" cap="none" strike="noStrike">
                <a:solidFill>
                  <a:srgbClr val="FF0000"/>
                </a:solidFill>
                <a:latin typeface="Arial"/>
                <a:ea typeface="Arial"/>
                <a:cs typeface="Arial"/>
                <a:sym typeface="Arial"/>
              </a:rPr>
              <a:t>テスト技法を組み合わせて使用する</a:t>
            </a:r>
            <a:r>
              <a:rPr b="0" i="0" lang="ja-JP" sz="2000" u="none" cap="none" strike="noStrike">
                <a:solidFill>
                  <a:schemeClr val="dk1"/>
                </a:solidFill>
                <a:latin typeface="Arial"/>
                <a:ea typeface="Arial"/>
                <a:cs typeface="Arial"/>
                <a:sym typeface="Arial"/>
              </a:rPr>
              <a:t>。←銀の弾丸があるわけではない。</a:t>
            </a:r>
            <a:endParaRPr b="0" i="0" sz="2000" u="none" cap="none" strike="noStrike">
              <a:solidFill>
                <a:srgbClr val="000000"/>
              </a:solidFill>
              <a:latin typeface="Arial"/>
              <a:ea typeface="Arial"/>
              <a:cs typeface="Arial"/>
              <a:sym typeface="Arial"/>
            </a:endParaRPr>
          </a:p>
          <a:p>
            <a:pPr indent="-260350" lvl="0" marL="285750" marR="0" rtl="0" algn="l">
              <a:lnSpc>
                <a:spcPct val="110000"/>
              </a:lnSpc>
              <a:spcBef>
                <a:spcPts val="372"/>
              </a:spcBef>
              <a:spcAft>
                <a:spcPts val="0"/>
              </a:spcAft>
              <a:buClr>
                <a:schemeClr val="dk1"/>
              </a:buClr>
              <a:buSzPts val="2000"/>
              <a:buFont typeface="Noto Sans Symbols"/>
              <a:buChar char="●"/>
            </a:pPr>
            <a:r>
              <a:rPr b="0" i="0" lang="ja-JP" sz="2000" u="none" cap="none" strike="noStrike">
                <a:solidFill>
                  <a:schemeClr val="dk1"/>
                </a:solidFill>
                <a:latin typeface="Arial"/>
                <a:ea typeface="Arial"/>
                <a:cs typeface="Arial"/>
                <a:sym typeface="Arial"/>
              </a:rPr>
              <a:t>テスト分析、テスト設計、テスト実装の活動では、形式に従わない（ドキュメントがほとんどない）活動から形式に従った活動まで、テスト技法を使用できる。</a:t>
            </a:r>
            <a:endParaRPr b="0" i="0" sz="2000" u="none" cap="none" strike="noStrike">
              <a:solidFill>
                <a:schemeClr val="dk1"/>
              </a:solidFill>
              <a:latin typeface="Arial"/>
              <a:ea typeface="Arial"/>
              <a:cs typeface="Arial"/>
              <a:sym typeface="Arial"/>
            </a:endParaRPr>
          </a:p>
        </p:txBody>
      </p:sp>
      <p:sp>
        <p:nvSpPr>
          <p:cNvPr id="1751" name="Google Shape;1751;p10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752" name="Google Shape;1752;p10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0" name="Shape 1760"/>
        <p:cNvGrpSpPr/>
        <p:nvPr/>
      </p:nvGrpSpPr>
      <p:grpSpPr>
        <a:xfrm>
          <a:off x="0" y="0"/>
          <a:ext cx="0" cy="0"/>
          <a:chOff x="0" y="0"/>
          <a:chExt cx="0" cy="0"/>
        </a:xfrm>
      </p:grpSpPr>
      <p:sp>
        <p:nvSpPr>
          <p:cNvPr id="1761" name="Google Shape;1761;p11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762" name="Google Shape;1762;p110"/>
          <p:cNvSpPr txBox="1"/>
          <p:nvPr>
            <p:ph type="title"/>
          </p:nvPr>
        </p:nvSpPr>
        <p:spPr>
          <a:xfrm>
            <a:off x="704850" y="333375"/>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テスト技法のカテゴリと特徴</a:t>
            </a:r>
            <a:endParaRPr sz="3600"/>
          </a:p>
        </p:txBody>
      </p:sp>
      <p:cxnSp>
        <p:nvCxnSpPr>
          <p:cNvPr id="1763" name="Google Shape;1763;p110"/>
          <p:cNvCxnSpPr/>
          <p:nvPr/>
        </p:nvCxnSpPr>
        <p:spPr>
          <a:xfrm flipH="1" rot="10800000">
            <a:off x="849313" y="1557338"/>
            <a:ext cx="7489825" cy="4535487"/>
          </a:xfrm>
          <a:prstGeom prst="straightConnector1">
            <a:avLst/>
          </a:prstGeom>
          <a:noFill/>
          <a:ln cap="flat" cmpd="sng" w="28575">
            <a:solidFill>
              <a:schemeClr val="dk1"/>
            </a:solidFill>
            <a:prstDash val="lgDashDot"/>
            <a:round/>
            <a:headEnd len="sm" w="sm" type="none"/>
            <a:tailEnd len="sm" w="sm" type="none"/>
          </a:ln>
        </p:spPr>
      </p:cxnSp>
      <p:sp>
        <p:nvSpPr>
          <p:cNvPr id="1764" name="Google Shape;1764;p110"/>
          <p:cNvSpPr/>
          <p:nvPr/>
        </p:nvSpPr>
        <p:spPr>
          <a:xfrm>
            <a:off x="3236913" y="1700213"/>
            <a:ext cx="3041650" cy="1081087"/>
          </a:xfrm>
          <a:prstGeom prst="ellipse">
            <a:avLst/>
          </a:prstGeom>
          <a:solidFill>
            <a:srgbClr val="CCFFFF"/>
          </a:solidFill>
          <a:ln cap="flat" cmpd="sng" w="12700">
            <a:solidFill>
              <a:schemeClr val="l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ja-JP" sz="2400" u="none" cap="none" strike="noStrike">
                <a:solidFill>
                  <a:srgbClr val="003300"/>
                </a:solidFill>
                <a:latin typeface="Times New Roman"/>
                <a:ea typeface="Times New Roman"/>
                <a:cs typeface="Times New Roman"/>
                <a:sym typeface="Times New Roman"/>
              </a:rPr>
              <a:t>User-oriented</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rgbClr val="003300"/>
                </a:solidFill>
                <a:latin typeface="Times New Roman"/>
                <a:ea typeface="Times New Roman"/>
                <a:cs typeface="Times New Roman"/>
                <a:sym typeface="Times New Roman"/>
              </a:rPr>
              <a:t>ユーザー指向</a:t>
            </a:r>
            <a:endParaRPr b="0" i="0" sz="1000" u="none" cap="none" strike="noStrike">
              <a:solidFill>
                <a:srgbClr val="000000"/>
              </a:solidFill>
              <a:latin typeface="Arial"/>
              <a:ea typeface="Arial"/>
              <a:cs typeface="Arial"/>
              <a:sym typeface="Arial"/>
            </a:endParaRPr>
          </a:p>
        </p:txBody>
      </p:sp>
      <p:sp>
        <p:nvSpPr>
          <p:cNvPr id="1765" name="Google Shape;1765;p110"/>
          <p:cNvSpPr/>
          <p:nvPr/>
        </p:nvSpPr>
        <p:spPr>
          <a:xfrm>
            <a:off x="661988" y="3141663"/>
            <a:ext cx="3040062" cy="1081087"/>
          </a:xfrm>
          <a:prstGeom prst="ellipse">
            <a:avLst/>
          </a:prstGeom>
          <a:solidFill>
            <a:srgbClr val="FFFF99"/>
          </a:solidFill>
          <a:ln cap="flat" cmpd="sng" w="12700">
            <a:solidFill>
              <a:schemeClr val="l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ja-JP" sz="2400" u="none" cap="none" strike="noStrike">
                <a:solidFill>
                  <a:srgbClr val="003366"/>
                </a:solidFill>
                <a:latin typeface="Times New Roman"/>
                <a:ea typeface="Times New Roman"/>
                <a:cs typeface="Times New Roman"/>
                <a:sym typeface="Times New Roman"/>
              </a:rPr>
              <a:t>Spec-oriented</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rgbClr val="003366"/>
                </a:solidFill>
                <a:latin typeface="Times New Roman"/>
                <a:ea typeface="Times New Roman"/>
                <a:cs typeface="Times New Roman"/>
                <a:sym typeface="Times New Roman"/>
              </a:rPr>
              <a:t>要件指向</a:t>
            </a:r>
            <a:endParaRPr b="0" i="0" sz="1000" u="none" cap="none" strike="noStrike">
              <a:solidFill>
                <a:srgbClr val="000000"/>
              </a:solidFill>
              <a:latin typeface="Arial"/>
              <a:ea typeface="Arial"/>
              <a:cs typeface="Arial"/>
              <a:sym typeface="Arial"/>
            </a:endParaRPr>
          </a:p>
        </p:txBody>
      </p:sp>
      <p:sp>
        <p:nvSpPr>
          <p:cNvPr id="1766" name="Google Shape;1766;p110"/>
          <p:cNvSpPr/>
          <p:nvPr/>
        </p:nvSpPr>
        <p:spPr>
          <a:xfrm>
            <a:off x="5764213" y="3141663"/>
            <a:ext cx="3043237" cy="1081087"/>
          </a:xfrm>
          <a:prstGeom prst="ellipse">
            <a:avLst/>
          </a:prstGeom>
          <a:solidFill>
            <a:srgbClr val="85FF85"/>
          </a:solidFill>
          <a:ln cap="flat" cmpd="sng" w="12700">
            <a:solidFill>
              <a:schemeClr val="l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ja-JP" sz="2400" u="none" cap="none" strike="noStrike">
                <a:solidFill>
                  <a:srgbClr val="5C3D00"/>
                </a:solidFill>
                <a:latin typeface="Times New Roman"/>
                <a:ea typeface="Times New Roman"/>
                <a:cs typeface="Times New Roman"/>
                <a:sym typeface="Times New Roman"/>
              </a:rPr>
              <a:t>Design-oriented</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rgbClr val="5C3D00"/>
                </a:solidFill>
                <a:latin typeface="Times New Roman"/>
                <a:ea typeface="Times New Roman"/>
                <a:cs typeface="Times New Roman"/>
                <a:sym typeface="Times New Roman"/>
              </a:rPr>
              <a:t>コード指向</a:t>
            </a:r>
            <a:endParaRPr b="0" i="0" sz="1000" u="none" cap="none" strike="noStrike">
              <a:solidFill>
                <a:srgbClr val="000000"/>
              </a:solidFill>
              <a:latin typeface="Arial"/>
              <a:ea typeface="Arial"/>
              <a:cs typeface="Arial"/>
              <a:sym typeface="Arial"/>
            </a:endParaRPr>
          </a:p>
        </p:txBody>
      </p:sp>
      <p:sp>
        <p:nvSpPr>
          <p:cNvPr id="1767" name="Google Shape;1767;p110"/>
          <p:cNvSpPr/>
          <p:nvPr/>
        </p:nvSpPr>
        <p:spPr>
          <a:xfrm>
            <a:off x="3189288" y="4579938"/>
            <a:ext cx="3043237" cy="1081087"/>
          </a:xfrm>
          <a:prstGeom prst="ellipse">
            <a:avLst/>
          </a:prstGeom>
          <a:solidFill>
            <a:srgbClr val="FFCDE6"/>
          </a:solidFill>
          <a:ln cap="flat" cmpd="sng" w="12700">
            <a:solidFill>
              <a:schemeClr val="l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ja-JP" sz="2400" u="none" cap="none" strike="noStrike">
                <a:solidFill>
                  <a:schemeClr val="accent2"/>
                </a:solidFill>
                <a:latin typeface="Times New Roman"/>
                <a:ea typeface="Times New Roman"/>
                <a:cs typeface="Times New Roman"/>
                <a:sym typeface="Times New Roman"/>
              </a:rPr>
              <a:t>Fault-oriented</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accent2"/>
                </a:solidFill>
                <a:latin typeface="Times New Roman"/>
                <a:ea typeface="Times New Roman"/>
                <a:cs typeface="Times New Roman"/>
                <a:sym typeface="Times New Roman"/>
              </a:rPr>
              <a:t>フォールト指向</a:t>
            </a:r>
            <a:endParaRPr b="0" i="0" sz="2000" u="none" cap="none" strike="noStrike">
              <a:solidFill>
                <a:srgbClr val="000000"/>
              </a:solidFill>
              <a:latin typeface="Arial"/>
              <a:ea typeface="Arial"/>
              <a:cs typeface="Arial"/>
              <a:sym typeface="Arial"/>
            </a:endParaRPr>
          </a:p>
        </p:txBody>
      </p:sp>
      <p:sp>
        <p:nvSpPr>
          <p:cNvPr id="1768" name="Google Shape;1768;p110"/>
          <p:cNvSpPr txBox="1"/>
          <p:nvPr/>
        </p:nvSpPr>
        <p:spPr>
          <a:xfrm>
            <a:off x="181425" y="4513238"/>
            <a:ext cx="18975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ja-JP" sz="1500" u="none" cap="none" strike="noStrike">
                <a:solidFill>
                  <a:schemeClr val="dk1"/>
                </a:solidFill>
                <a:latin typeface="Times New Roman"/>
                <a:ea typeface="Times New Roman"/>
                <a:cs typeface="Times New Roman"/>
                <a:sym typeface="Times New Roman"/>
              </a:rPr>
              <a:t>ブラックボックス</a:t>
            </a:r>
            <a:endParaRPr b="1" i="0" sz="1500" u="none" cap="none" strike="noStrike">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1500"/>
              <a:buFont typeface="Arial"/>
              <a:buNone/>
            </a:pPr>
            <a:r>
              <a:rPr b="1" i="0" lang="ja-JP" sz="1500" u="none" cap="none" strike="noStrike">
                <a:solidFill>
                  <a:schemeClr val="dk1"/>
                </a:solidFill>
                <a:latin typeface="Times New Roman"/>
                <a:ea typeface="Times New Roman"/>
                <a:cs typeface="Times New Roman"/>
                <a:sym typeface="Times New Roman"/>
              </a:rPr>
              <a:t>テスト</a:t>
            </a:r>
            <a:endParaRPr b="0" i="0" sz="1500" u="none" cap="none" strike="noStrike">
              <a:solidFill>
                <a:srgbClr val="000000"/>
              </a:solidFill>
              <a:latin typeface="Arial"/>
              <a:ea typeface="Arial"/>
              <a:cs typeface="Arial"/>
              <a:sym typeface="Arial"/>
            </a:endParaRPr>
          </a:p>
        </p:txBody>
      </p:sp>
      <p:sp>
        <p:nvSpPr>
          <p:cNvPr id="1769" name="Google Shape;1769;p110"/>
          <p:cNvSpPr txBox="1"/>
          <p:nvPr/>
        </p:nvSpPr>
        <p:spPr>
          <a:xfrm>
            <a:off x="7370762" y="2276475"/>
            <a:ext cx="24069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500"/>
              <a:buFont typeface="Arial"/>
              <a:buNone/>
            </a:pPr>
            <a:r>
              <a:rPr b="1" i="0" lang="ja-JP" sz="1500" u="none" cap="none" strike="noStrike">
                <a:solidFill>
                  <a:schemeClr val="dk1"/>
                </a:solidFill>
                <a:latin typeface="Times New Roman"/>
                <a:ea typeface="Times New Roman"/>
                <a:cs typeface="Times New Roman"/>
                <a:sym typeface="Times New Roman"/>
              </a:rPr>
              <a:t>ホワイトボックス</a:t>
            </a:r>
            <a:endParaRPr b="1" i="0" sz="1500" u="none" cap="none" strike="noStrike">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1500"/>
              <a:buFont typeface="Arial"/>
              <a:buNone/>
            </a:pPr>
            <a:r>
              <a:rPr b="1" i="0" lang="ja-JP" sz="1500" u="none" cap="none" strike="noStrike">
                <a:solidFill>
                  <a:schemeClr val="dk1"/>
                </a:solidFill>
                <a:latin typeface="Times New Roman"/>
                <a:ea typeface="Times New Roman"/>
                <a:cs typeface="Times New Roman"/>
                <a:sym typeface="Times New Roman"/>
              </a:rPr>
              <a:t>テスト</a:t>
            </a:r>
            <a:endParaRPr b="1" i="0" sz="1500" u="none" cap="none" strike="noStrike">
              <a:solidFill>
                <a:schemeClr val="dk1"/>
              </a:solidFill>
              <a:latin typeface="Times New Roman"/>
              <a:ea typeface="Times New Roman"/>
              <a:cs typeface="Times New Roman"/>
              <a:sym typeface="Times New Roman"/>
            </a:endParaRPr>
          </a:p>
        </p:txBody>
      </p:sp>
      <p:sp>
        <p:nvSpPr>
          <p:cNvPr id="1770" name="Google Shape;1770;p110"/>
          <p:cNvSpPr/>
          <p:nvPr/>
        </p:nvSpPr>
        <p:spPr>
          <a:xfrm rot="3553118">
            <a:off x="1079500" y="4808538"/>
            <a:ext cx="576263" cy="1138237"/>
          </a:xfrm>
          <a:prstGeom prst="leftArrow">
            <a:avLst>
              <a:gd fmla="val 50000" name="adj1"/>
              <a:gd fmla="val 25000" name="adj2"/>
            </a:avLst>
          </a:prstGeom>
          <a:solidFill>
            <a:schemeClr val="accent1"/>
          </a:solidFill>
          <a:ln cap="flat" cmpd="sng" w="952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1" name="Google Shape;1771;p110"/>
          <p:cNvSpPr txBox="1"/>
          <p:nvPr/>
        </p:nvSpPr>
        <p:spPr>
          <a:xfrm rot="-1846882">
            <a:off x="1101504" y="5156471"/>
            <a:ext cx="569119" cy="50423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72" name="Google Shape;1772;p110"/>
          <p:cNvSpPr/>
          <p:nvPr/>
        </p:nvSpPr>
        <p:spPr>
          <a:xfrm rot="-7309127">
            <a:off x="8120062" y="1347788"/>
            <a:ext cx="576263" cy="1138238"/>
          </a:xfrm>
          <a:prstGeom prst="leftArrow">
            <a:avLst>
              <a:gd fmla="val 50000" name="adj1"/>
              <a:gd fmla="val 25000" name="adj2"/>
            </a:avLst>
          </a:prstGeom>
          <a:solidFill>
            <a:schemeClr val="accent1"/>
          </a:solidFill>
          <a:ln cap="flat" cmpd="sng" w="952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3" name="Google Shape;1773;p110"/>
          <p:cNvSpPr txBox="1"/>
          <p:nvPr/>
        </p:nvSpPr>
        <p:spPr>
          <a:xfrm rot="-1909127">
            <a:off x="8104633" y="1634175"/>
            <a:ext cx="569119" cy="50423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74" name="Google Shape;1774;p110"/>
          <p:cNvSpPr txBox="1"/>
          <p:nvPr/>
        </p:nvSpPr>
        <p:spPr>
          <a:xfrm>
            <a:off x="1023938" y="6092825"/>
            <a:ext cx="3280990" cy="33855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 </a:t>
            </a:r>
            <a:r>
              <a:rPr b="0" i="0" lang="ja-JP" sz="1600" u="none" cap="none" strike="noStrike">
                <a:solidFill>
                  <a:schemeClr val="dk1"/>
                </a:solidFill>
                <a:latin typeface="Arial"/>
                <a:ea typeface="Arial"/>
                <a:cs typeface="Arial"/>
                <a:sym typeface="Arial"/>
              </a:rPr>
              <a:t>Ostrandの4個のビューより</a:t>
            </a:r>
            <a:endParaRPr b="1" i="0" sz="1600" u="none" cap="none" strike="noStrike">
              <a:solidFill>
                <a:schemeClr val="dk1"/>
              </a:solidFill>
              <a:latin typeface="Arial"/>
              <a:ea typeface="Arial"/>
              <a:cs typeface="Arial"/>
              <a:sym typeface="Arial"/>
            </a:endParaRPr>
          </a:p>
        </p:txBody>
      </p:sp>
      <p:sp>
        <p:nvSpPr>
          <p:cNvPr id="1775" name="Google Shape;1775;p110"/>
          <p:cNvSpPr txBox="1"/>
          <p:nvPr/>
        </p:nvSpPr>
        <p:spPr>
          <a:xfrm>
            <a:off x="3705225" y="1268413"/>
            <a:ext cx="2339975" cy="45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ユーザの要求に合うか、利用時に満足しているか。</a:t>
            </a:r>
            <a:endParaRPr b="0" i="0" sz="1400" u="none" cap="none" strike="noStrike">
              <a:solidFill>
                <a:srgbClr val="000000"/>
              </a:solidFill>
              <a:latin typeface="Arial"/>
              <a:ea typeface="Arial"/>
              <a:cs typeface="Arial"/>
              <a:sym typeface="Arial"/>
            </a:endParaRPr>
          </a:p>
        </p:txBody>
      </p:sp>
      <p:sp>
        <p:nvSpPr>
          <p:cNvPr id="1776" name="Google Shape;1776;p110"/>
          <p:cNvSpPr txBox="1"/>
          <p:nvPr/>
        </p:nvSpPr>
        <p:spPr>
          <a:xfrm>
            <a:off x="3705225" y="5661025"/>
            <a:ext cx="2339975" cy="45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発生しやすい、あるいは、推測される欠陥が検出されるか。</a:t>
            </a:r>
            <a:endParaRPr b="0" i="0" sz="1400" u="none" cap="none" strike="noStrike">
              <a:solidFill>
                <a:srgbClr val="000000"/>
              </a:solidFill>
              <a:latin typeface="Arial"/>
              <a:ea typeface="Arial"/>
              <a:cs typeface="Arial"/>
              <a:sym typeface="Arial"/>
            </a:endParaRPr>
          </a:p>
        </p:txBody>
      </p:sp>
      <p:sp>
        <p:nvSpPr>
          <p:cNvPr id="1777" name="Google Shape;1777;p110"/>
          <p:cNvSpPr txBox="1"/>
          <p:nvPr/>
        </p:nvSpPr>
        <p:spPr>
          <a:xfrm>
            <a:off x="6202363" y="4221163"/>
            <a:ext cx="2339975" cy="45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ロジックは正しいか、実行されないコードはないか。</a:t>
            </a:r>
            <a:endParaRPr b="0" i="0" sz="1400" u="none" cap="none" strike="noStrike">
              <a:solidFill>
                <a:srgbClr val="000000"/>
              </a:solidFill>
              <a:latin typeface="Arial"/>
              <a:ea typeface="Arial"/>
              <a:cs typeface="Arial"/>
              <a:sym typeface="Arial"/>
            </a:endParaRPr>
          </a:p>
        </p:txBody>
      </p:sp>
      <p:sp>
        <p:nvSpPr>
          <p:cNvPr id="1778" name="Google Shape;1778;p110"/>
          <p:cNvSpPr txBox="1"/>
          <p:nvPr/>
        </p:nvSpPr>
        <p:spPr>
          <a:xfrm>
            <a:off x="1209675" y="2852738"/>
            <a:ext cx="2339975" cy="27463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仕様通り実装しているか。</a:t>
            </a:r>
            <a:endParaRPr b="0" i="0" sz="1400" u="none" cap="none" strike="noStrike">
              <a:solidFill>
                <a:srgbClr val="000000"/>
              </a:solidFill>
              <a:latin typeface="Arial"/>
              <a:ea typeface="Arial"/>
              <a:cs typeface="Arial"/>
              <a:sym typeface="Arial"/>
            </a:endParaRPr>
          </a:p>
        </p:txBody>
      </p:sp>
      <p:grpSp>
        <p:nvGrpSpPr>
          <p:cNvPr id="1779" name="Google Shape;1779;p110"/>
          <p:cNvGrpSpPr/>
          <p:nvPr/>
        </p:nvGrpSpPr>
        <p:grpSpPr>
          <a:xfrm>
            <a:off x="7370763" y="5661025"/>
            <a:ext cx="2263775" cy="793750"/>
            <a:chOff x="249" y="935"/>
            <a:chExt cx="1316" cy="500"/>
          </a:xfrm>
        </p:grpSpPr>
        <p:cxnSp>
          <p:nvCxnSpPr>
            <p:cNvPr id="1780" name="Google Shape;1780;p110"/>
            <p:cNvCxnSpPr/>
            <p:nvPr/>
          </p:nvCxnSpPr>
          <p:spPr>
            <a:xfrm>
              <a:off x="249" y="1253"/>
              <a:ext cx="1316" cy="0"/>
            </a:xfrm>
            <a:prstGeom prst="straightConnector1">
              <a:avLst/>
            </a:prstGeom>
            <a:noFill/>
            <a:ln cap="flat" cmpd="sng" w="25400">
              <a:solidFill>
                <a:schemeClr val="dk1"/>
              </a:solidFill>
              <a:prstDash val="solid"/>
              <a:round/>
              <a:headEnd len="sm" w="sm" type="none"/>
              <a:tailEnd len="sm" w="sm" type="none"/>
            </a:ln>
          </p:spPr>
        </p:cxnSp>
        <p:sp>
          <p:nvSpPr>
            <p:cNvPr id="1781" name="Google Shape;1781;p110"/>
            <p:cNvSpPr/>
            <p:nvPr/>
          </p:nvSpPr>
          <p:spPr>
            <a:xfrm>
              <a:off x="793" y="1253"/>
              <a:ext cx="227" cy="182"/>
            </a:xfrm>
            <a:prstGeom prst="triangle">
              <a:avLst>
                <a:gd fmla="val 50000" name="adj"/>
              </a:avLst>
            </a:prstGeom>
            <a:solidFill>
              <a:schemeClr val="dk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82" name="Google Shape;1782;p110"/>
            <p:cNvSpPr/>
            <p:nvPr/>
          </p:nvSpPr>
          <p:spPr>
            <a:xfrm>
              <a:off x="249" y="935"/>
              <a:ext cx="408" cy="317"/>
            </a:xfrm>
            <a:prstGeom prst="rect">
              <a:avLst/>
            </a:prstGeom>
            <a:solidFill>
              <a:srgbClr val="C0C0C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テスト</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工数</a:t>
              </a:r>
              <a:endParaRPr b="0" i="0" sz="1400" u="none" cap="none" strike="noStrike">
                <a:solidFill>
                  <a:srgbClr val="000000"/>
                </a:solidFill>
                <a:latin typeface="Arial"/>
                <a:ea typeface="Arial"/>
                <a:cs typeface="Arial"/>
                <a:sym typeface="Arial"/>
              </a:endParaRPr>
            </a:p>
          </p:txBody>
        </p:sp>
        <p:sp>
          <p:nvSpPr>
            <p:cNvPr id="1783" name="Google Shape;1783;p110"/>
            <p:cNvSpPr/>
            <p:nvPr/>
          </p:nvSpPr>
          <p:spPr>
            <a:xfrm>
              <a:off x="1156" y="935"/>
              <a:ext cx="408" cy="317"/>
            </a:xfrm>
            <a:prstGeom prst="rect">
              <a:avLst/>
            </a:prstGeom>
            <a:solidFill>
              <a:srgbClr val="C0C0C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品質</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リスク</a:t>
              </a:r>
              <a:endParaRPr b="0" i="0" sz="1400" u="none" cap="none" strike="noStrike">
                <a:solidFill>
                  <a:srgbClr val="000000"/>
                </a:solidFill>
                <a:latin typeface="Arial"/>
                <a:ea typeface="Arial"/>
                <a:cs typeface="Arial"/>
                <a:sym typeface="Arial"/>
              </a:endParaRPr>
            </a:p>
          </p:txBody>
        </p:sp>
      </p:grpSp>
      <p:sp>
        <p:nvSpPr>
          <p:cNvPr id="1784" name="Google Shape;1784;p110"/>
          <p:cNvSpPr/>
          <p:nvPr/>
        </p:nvSpPr>
        <p:spPr>
          <a:xfrm>
            <a:off x="8072438" y="5805488"/>
            <a:ext cx="858837" cy="288925"/>
          </a:xfrm>
          <a:prstGeom prst="ellipse">
            <a:avLst/>
          </a:prstGeom>
          <a:solidFill>
            <a:srgbClr val="FF6600">
              <a:alpha val="69411"/>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1" i="0" lang="ja-JP" sz="800" u="none" cap="none" strike="noStrike">
                <a:solidFill>
                  <a:srgbClr val="0033CC"/>
                </a:solidFill>
                <a:latin typeface="Arial"/>
                <a:ea typeface="Arial"/>
                <a:cs typeface="Arial"/>
                <a:sym typeface="Arial"/>
              </a:rPr>
              <a:t>バランス</a:t>
            </a:r>
            <a:endParaRPr b="0" i="0" sz="1200" u="none" cap="none" strike="noStrike">
              <a:solidFill>
                <a:srgbClr val="000000"/>
              </a:solidFill>
              <a:latin typeface="Arial"/>
              <a:ea typeface="Arial"/>
              <a:cs typeface="Arial"/>
              <a:sym typeface="Arial"/>
            </a:endParaRPr>
          </a:p>
        </p:txBody>
      </p:sp>
      <p:sp>
        <p:nvSpPr>
          <p:cNvPr id="1785" name="Google Shape;1785;p110"/>
          <p:cNvSpPr txBox="1"/>
          <p:nvPr/>
        </p:nvSpPr>
        <p:spPr>
          <a:xfrm>
            <a:off x="7370763" y="5373688"/>
            <a:ext cx="701675" cy="2444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間引き</a:t>
            </a:r>
            <a:endParaRPr b="0" i="0" sz="1400" u="none" cap="none" strike="noStrike">
              <a:solidFill>
                <a:srgbClr val="000000"/>
              </a:solidFill>
              <a:latin typeface="Arial"/>
              <a:ea typeface="Arial"/>
              <a:cs typeface="Arial"/>
              <a:sym typeface="Arial"/>
            </a:endParaRPr>
          </a:p>
        </p:txBody>
      </p:sp>
      <p:sp>
        <p:nvSpPr>
          <p:cNvPr id="1786" name="Google Shape;1786;p110"/>
          <p:cNvSpPr txBox="1"/>
          <p:nvPr/>
        </p:nvSpPr>
        <p:spPr>
          <a:xfrm>
            <a:off x="8853488" y="5373688"/>
            <a:ext cx="781050" cy="2444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欠陥検出</a:t>
            </a:r>
            <a:endParaRPr b="0" i="0" sz="1400" u="none" cap="none" strike="noStrike">
              <a:solidFill>
                <a:srgbClr val="000000"/>
              </a:solidFill>
              <a:latin typeface="Arial"/>
              <a:ea typeface="Arial"/>
              <a:cs typeface="Arial"/>
              <a:sym typeface="Arial"/>
            </a:endParaRPr>
          </a:p>
        </p:txBody>
      </p:sp>
      <p:sp>
        <p:nvSpPr>
          <p:cNvPr id="1787" name="Google Shape;1787;p11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1788" name="Google Shape;1788;p110"/>
          <p:cNvSpPr/>
          <p:nvPr/>
        </p:nvSpPr>
        <p:spPr>
          <a:xfrm>
            <a:off x="3860800" y="3068638"/>
            <a:ext cx="1716088" cy="1296987"/>
          </a:xfrm>
          <a:prstGeom prst="ellipse">
            <a:avLst/>
          </a:prstGeom>
          <a:solidFill>
            <a:srgbClr val="FF6600">
              <a:alpha val="69411"/>
            </a:srgb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rgbClr val="0033CC"/>
                </a:solidFill>
                <a:latin typeface="Arial"/>
                <a:ea typeface="Arial"/>
                <a:cs typeface="Arial"/>
                <a:sym typeface="Arial"/>
              </a:rPr>
              <a:t>バランス</a:t>
            </a:r>
            <a:endParaRPr b="0" i="0" sz="2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rgbClr val="0033CC"/>
                </a:solidFill>
                <a:latin typeface="Arial"/>
                <a:ea typeface="Arial"/>
                <a:cs typeface="Arial"/>
                <a:sym typeface="Arial"/>
              </a:rPr>
              <a:t>が大切</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6" name="Shape 1796"/>
        <p:cNvGrpSpPr/>
        <p:nvPr/>
      </p:nvGrpSpPr>
      <p:grpSpPr>
        <a:xfrm>
          <a:off x="0" y="0"/>
          <a:ext cx="0" cy="0"/>
          <a:chOff x="0" y="0"/>
          <a:chExt cx="0" cy="0"/>
        </a:xfrm>
      </p:grpSpPr>
      <p:sp>
        <p:nvSpPr>
          <p:cNvPr id="1797" name="Google Shape;1797;p11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798" name="Google Shape;1798;p11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テスト技法のカテゴリと特徴（続き）</a:t>
            </a:r>
            <a:endParaRPr sz="3600"/>
          </a:p>
        </p:txBody>
      </p:sp>
      <p:sp>
        <p:nvSpPr>
          <p:cNvPr id="1799" name="Google Shape;1799;p111"/>
          <p:cNvSpPr/>
          <p:nvPr/>
        </p:nvSpPr>
        <p:spPr>
          <a:xfrm>
            <a:off x="741363" y="2420938"/>
            <a:ext cx="779462" cy="647700"/>
          </a:xfrm>
          <a:prstGeom prst="flowChartMultidocument">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仕様</a:t>
            </a:r>
            <a:endParaRPr b="0" i="0" sz="1400" u="none" cap="none" strike="noStrike">
              <a:solidFill>
                <a:srgbClr val="000000"/>
              </a:solidFill>
              <a:latin typeface="Arial"/>
              <a:ea typeface="Arial"/>
              <a:cs typeface="Arial"/>
              <a:sym typeface="Arial"/>
            </a:endParaRPr>
          </a:p>
        </p:txBody>
      </p:sp>
      <p:sp>
        <p:nvSpPr>
          <p:cNvPr id="1800" name="Google Shape;1800;p111"/>
          <p:cNvSpPr/>
          <p:nvPr/>
        </p:nvSpPr>
        <p:spPr>
          <a:xfrm>
            <a:off x="271463" y="2133600"/>
            <a:ext cx="779462" cy="647700"/>
          </a:xfrm>
          <a:prstGeom prst="flowChartMultidocument">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要件</a:t>
            </a:r>
            <a:endParaRPr b="0" i="0" sz="1400" u="none" cap="none" strike="noStrike">
              <a:solidFill>
                <a:srgbClr val="000000"/>
              </a:solidFill>
              <a:latin typeface="Arial"/>
              <a:ea typeface="Arial"/>
              <a:cs typeface="Arial"/>
              <a:sym typeface="Arial"/>
            </a:endParaRPr>
          </a:p>
        </p:txBody>
      </p:sp>
      <p:sp>
        <p:nvSpPr>
          <p:cNvPr id="1801" name="Google Shape;1801;p111"/>
          <p:cNvSpPr/>
          <p:nvPr/>
        </p:nvSpPr>
        <p:spPr>
          <a:xfrm>
            <a:off x="2535238" y="2420938"/>
            <a:ext cx="779462" cy="647700"/>
          </a:xfrm>
          <a:prstGeom prst="flowChartMultidocument">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テスト</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条件</a:t>
            </a:r>
            <a:endParaRPr b="0" i="0" sz="1400" u="none" cap="none" strike="noStrike">
              <a:solidFill>
                <a:srgbClr val="000000"/>
              </a:solidFill>
              <a:latin typeface="Arial"/>
              <a:ea typeface="Arial"/>
              <a:cs typeface="Arial"/>
              <a:sym typeface="Arial"/>
            </a:endParaRPr>
          </a:p>
        </p:txBody>
      </p:sp>
      <p:sp>
        <p:nvSpPr>
          <p:cNvPr id="1802" name="Google Shape;1802;p111"/>
          <p:cNvSpPr/>
          <p:nvPr/>
        </p:nvSpPr>
        <p:spPr>
          <a:xfrm>
            <a:off x="1676400" y="2420938"/>
            <a:ext cx="701675" cy="647700"/>
          </a:xfrm>
          <a:prstGeom prst="flowChartPredefinedProcess">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テスト</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分析</a:t>
            </a:r>
            <a:endParaRPr b="0" i="0" sz="1100" u="none" cap="none" strike="noStrike">
              <a:solidFill>
                <a:srgbClr val="000000"/>
              </a:solidFill>
              <a:latin typeface="Arial"/>
              <a:ea typeface="Arial"/>
              <a:cs typeface="Arial"/>
              <a:sym typeface="Arial"/>
            </a:endParaRPr>
          </a:p>
        </p:txBody>
      </p:sp>
      <p:sp>
        <p:nvSpPr>
          <p:cNvPr id="1803" name="Google Shape;1803;p111"/>
          <p:cNvSpPr/>
          <p:nvPr/>
        </p:nvSpPr>
        <p:spPr>
          <a:xfrm>
            <a:off x="1676400" y="1700213"/>
            <a:ext cx="1793875" cy="576262"/>
          </a:xfrm>
          <a:prstGeom prst="ellipse">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テスト条件</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の決定</a:t>
            </a:r>
            <a:endParaRPr b="0" i="0" sz="1400" u="none" cap="none" strike="noStrike">
              <a:solidFill>
                <a:srgbClr val="000000"/>
              </a:solidFill>
              <a:latin typeface="Arial"/>
              <a:ea typeface="Arial"/>
              <a:cs typeface="Arial"/>
              <a:sym typeface="Arial"/>
            </a:endParaRPr>
          </a:p>
        </p:txBody>
      </p:sp>
      <p:sp>
        <p:nvSpPr>
          <p:cNvPr id="1804" name="Google Shape;1804;p111"/>
          <p:cNvSpPr/>
          <p:nvPr/>
        </p:nvSpPr>
        <p:spPr>
          <a:xfrm>
            <a:off x="3236913" y="3644900"/>
            <a:ext cx="1168400" cy="360363"/>
          </a:xfrm>
          <a:prstGeom prst="flowChartPredefinedProcess">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技法選択</a:t>
            </a:r>
            <a:endParaRPr b="0" i="0" sz="1400" u="none" cap="none" strike="noStrike">
              <a:solidFill>
                <a:srgbClr val="000000"/>
              </a:solidFill>
              <a:latin typeface="Arial"/>
              <a:ea typeface="Arial"/>
              <a:cs typeface="Arial"/>
              <a:sym typeface="Arial"/>
            </a:endParaRPr>
          </a:p>
        </p:txBody>
      </p:sp>
      <p:sp>
        <p:nvSpPr>
          <p:cNvPr id="1805" name="Google Shape;1805;p111"/>
          <p:cNvSpPr/>
          <p:nvPr/>
        </p:nvSpPr>
        <p:spPr>
          <a:xfrm>
            <a:off x="4329113" y="2420938"/>
            <a:ext cx="779462" cy="647700"/>
          </a:xfrm>
          <a:prstGeom prst="flowChartMultidocument">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テスト</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ケース</a:t>
            </a:r>
            <a:endParaRPr b="0" i="0" sz="1400" u="none" cap="none" strike="noStrike">
              <a:solidFill>
                <a:srgbClr val="000000"/>
              </a:solidFill>
              <a:latin typeface="Arial"/>
              <a:ea typeface="Arial"/>
              <a:cs typeface="Arial"/>
              <a:sym typeface="Arial"/>
            </a:endParaRPr>
          </a:p>
        </p:txBody>
      </p:sp>
      <p:sp>
        <p:nvSpPr>
          <p:cNvPr id="1806" name="Google Shape;1806;p111"/>
          <p:cNvSpPr/>
          <p:nvPr/>
        </p:nvSpPr>
        <p:spPr>
          <a:xfrm>
            <a:off x="3860800" y="1700213"/>
            <a:ext cx="1482725" cy="576262"/>
          </a:xfrm>
          <a:prstGeom prst="ellipse">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ja-JP" sz="1100" u="none" cap="none" strike="noStrike">
                <a:solidFill>
                  <a:schemeClr val="dk1"/>
                </a:solidFill>
                <a:latin typeface="Arial"/>
                <a:ea typeface="Arial"/>
                <a:cs typeface="Arial"/>
                <a:sym typeface="Arial"/>
              </a:rPr>
              <a:t>テストケース</a:t>
            </a:r>
            <a:br>
              <a:rPr b="0" i="0" lang="ja-JP" sz="1100" u="none" cap="none" strike="noStrike">
                <a:solidFill>
                  <a:schemeClr val="dk1"/>
                </a:solidFill>
                <a:latin typeface="Arial"/>
                <a:ea typeface="Arial"/>
                <a:cs typeface="Arial"/>
                <a:sym typeface="Arial"/>
              </a:rPr>
            </a:br>
            <a:r>
              <a:rPr b="0" i="0" lang="ja-JP" sz="1100" u="none" cap="none" strike="noStrike">
                <a:solidFill>
                  <a:schemeClr val="dk1"/>
                </a:solidFill>
                <a:latin typeface="Arial"/>
                <a:ea typeface="Arial"/>
                <a:cs typeface="Arial"/>
                <a:sym typeface="Arial"/>
              </a:rPr>
              <a:t>の作成</a:t>
            </a:r>
            <a:endParaRPr b="0" i="0" sz="1100" u="none" cap="none" strike="noStrike">
              <a:solidFill>
                <a:srgbClr val="000000"/>
              </a:solidFill>
              <a:latin typeface="Arial"/>
              <a:ea typeface="Arial"/>
              <a:cs typeface="Arial"/>
              <a:sym typeface="Arial"/>
            </a:endParaRPr>
          </a:p>
        </p:txBody>
      </p:sp>
      <p:cxnSp>
        <p:nvCxnSpPr>
          <p:cNvPr id="1807" name="Google Shape;1807;p111"/>
          <p:cNvCxnSpPr>
            <a:stCxn id="1803" idx="6"/>
            <a:endCxn id="1806" idx="2"/>
          </p:cNvCxnSpPr>
          <p:nvPr/>
        </p:nvCxnSpPr>
        <p:spPr>
          <a:xfrm>
            <a:off x="3470275" y="1988344"/>
            <a:ext cx="390600" cy="0"/>
          </a:xfrm>
          <a:prstGeom prst="straightConnector1">
            <a:avLst/>
          </a:prstGeom>
          <a:noFill/>
          <a:ln cap="flat" cmpd="sng" w="9525">
            <a:solidFill>
              <a:schemeClr val="dk1"/>
            </a:solidFill>
            <a:prstDash val="solid"/>
            <a:round/>
            <a:headEnd len="sm" w="sm" type="none"/>
            <a:tailEnd len="med" w="med" type="triangle"/>
          </a:ln>
        </p:spPr>
      </p:cxnSp>
      <p:sp>
        <p:nvSpPr>
          <p:cNvPr id="1808" name="Google Shape;1808;p111"/>
          <p:cNvSpPr/>
          <p:nvPr/>
        </p:nvSpPr>
        <p:spPr>
          <a:xfrm>
            <a:off x="5811838" y="1700213"/>
            <a:ext cx="1481137" cy="576262"/>
          </a:xfrm>
          <a:prstGeom prst="ellipse">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00"/>
              <a:buFont typeface="Arial"/>
              <a:buNone/>
            </a:pPr>
            <a:r>
              <a:rPr b="0" i="0" lang="ja-JP" sz="1300" u="none" cap="none" strike="noStrike">
                <a:solidFill>
                  <a:schemeClr val="dk1"/>
                </a:solidFill>
                <a:latin typeface="Arial"/>
                <a:ea typeface="Arial"/>
                <a:cs typeface="Arial"/>
                <a:sym typeface="Arial"/>
              </a:rPr>
              <a:t>テスト手順</a:t>
            </a:r>
            <a:br>
              <a:rPr b="0" i="0" lang="ja-JP" sz="1300" u="none" cap="none" strike="noStrike">
                <a:solidFill>
                  <a:schemeClr val="dk1"/>
                </a:solidFill>
                <a:latin typeface="Arial"/>
                <a:ea typeface="Arial"/>
                <a:cs typeface="Arial"/>
                <a:sym typeface="Arial"/>
              </a:rPr>
            </a:br>
            <a:r>
              <a:rPr b="0" i="0" lang="ja-JP" sz="1300" u="none" cap="none" strike="noStrike">
                <a:solidFill>
                  <a:schemeClr val="dk1"/>
                </a:solidFill>
                <a:latin typeface="Arial"/>
                <a:ea typeface="Arial"/>
                <a:cs typeface="Arial"/>
                <a:sym typeface="Arial"/>
              </a:rPr>
              <a:t>の作成</a:t>
            </a:r>
            <a:endParaRPr b="0" i="0" sz="1300" u="none" cap="none" strike="noStrike">
              <a:solidFill>
                <a:srgbClr val="000000"/>
              </a:solidFill>
              <a:latin typeface="Arial"/>
              <a:ea typeface="Arial"/>
              <a:cs typeface="Arial"/>
              <a:sym typeface="Arial"/>
            </a:endParaRPr>
          </a:p>
        </p:txBody>
      </p:sp>
      <p:sp>
        <p:nvSpPr>
          <p:cNvPr id="1809" name="Google Shape;1809;p111"/>
          <p:cNvSpPr/>
          <p:nvPr/>
        </p:nvSpPr>
        <p:spPr>
          <a:xfrm>
            <a:off x="7059613" y="2781300"/>
            <a:ext cx="935037" cy="647700"/>
          </a:xfrm>
          <a:prstGeom prst="flowChartMultidocument">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ja-JP" sz="1100" u="none" cap="none" strike="noStrike">
                <a:solidFill>
                  <a:schemeClr val="dk1"/>
                </a:solidFill>
                <a:latin typeface="Arial"/>
                <a:ea typeface="Arial"/>
                <a:cs typeface="Arial"/>
                <a:sym typeface="Arial"/>
              </a:rPr>
              <a:t>テスト</a:t>
            </a:r>
            <a:endParaRPr b="0" i="0" sz="11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100"/>
              <a:buFont typeface="Arial"/>
              <a:buNone/>
            </a:pPr>
            <a:r>
              <a:rPr b="0" i="0" lang="ja-JP" sz="1100" u="none" cap="none" strike="noStrike">
                <a:solidFill>
                  <a:schemeClr val="dk1"/>
                </a:solidFill>
                <a:latin typeface="Arial"/>
                <a:ea typeface="Arial"/>
                <a:cs typeface="Arial"/>
                <a:sym typeface="Arial"/>
              </a:rPr>
              <a:t>スクリプト</a:t>
            </a:r>
            <a:endParaRPr b="0" i="0" sz="1400" u="none" cap="none" strike="noStrike">
              <a:solidFill>
                <a:srgbClr val="000000"/>
              </a:solidFill>
              <a:latin typeface="Arial"/>
              <a:ea typeface="Arial"/>
              <a:cs typeface="Arial"/>
              <a:sym typeface="Arial"/>
            </a:endParaRPr>
          </a:p>
        </p:txBody>
      </p:sp>
      <p:sp>
        <p:nvSpPr>
          <p:cNvPr id="1810" name="Google Shape;1810;p111"/>
          <p:cNvSpPr/>
          <p:nvPr/>
        </p:nvSpPr>
        <p:spPr>
          <a:xfrm>
            <a:off x="3079750" y="4170987"/>
            <a:ext cx="1482725" cy="504825"/>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00"/>
              <a:buFont typeface="Arial"/>
              <a:buNone/>
            </a:pPr>
            <a:r>
              <a:rPr b="0" i="0" lang="ja-JP" sz="1300" u="none" cap="none" strike="noStrike">
                <a:solidFill>
                  <a:schemeClr val="dk1"/>
                </a:solidFill>
                <a:latin typeface="Arial"/>
                <a:ea typeface="Arial"/>
                <a:cs typeface="Arial"/>
                <a:sym typeface="Arial"/>
              </a:rPr>
              <a:t>テスト設計</a:t>
            </a:r>
            <a:endParaRPr b="0" i="0" sz="13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300"/>
              <a:buFont typeface="Arial"/>
              <a:buNone/>
            </a:pPr>
            <a:r>
              <a:rPr b="0" i="0" lang="ja-JP" sz="1300" u="none" cap="none" strike="noStrike">
                <a:solidFill>
                  <a:schemeClr val="dk1"/>
                </a:solidFill>
                <a:latin typeface="Arial"/>
                <a:ea typeface="Arial"/>
                <a:cs typeface="Arial"/>
                <a:sym typeface="Arial"/>
              </a:rPr>
              <a:t>技法</a:t>
            </a:r>
            <a:endParaRPr b="0" i="0" sz="1300" u="none" cap="none" strike="noStrike">
              <a:solidFill>
                <a:srgbClr val="000000"/>
              </a:solidFill>
              <a:latin typeface="Arial"/>
              <a:ea typeface="Arial"/>
              <a:cs typeface="Arial"/>
              <a:sym typeface="Arial"/>
            </a:endParaRPr>
          </a:p>
        </p:txBody>
      </p:sp>
      <p:cxnSp>
        <p:nvCxnSpPr>
          <p:cNvPr id="1811" name="Google Shape;1811;p111"/>
          <p:cNvCxnSpPr>
            <a:stCxn id="1806" idx="6"/>
            <a:endCxn id="1808" idx="2"/>
          </p:cNvCxnSpPr>
          <p:nvPr/>
        </p:nvCxnSpPr>
        <p:spPr>
          <a:xfrm>
            <a:off x="5343525" y="1988344"/>
            <a:ext cx="468300" cy="0"/>
          </a:xfrm>
          <a:prstGeom prst="straightConnector1">
            <a:avLst/>
          </a:prstGeom>
          <a:noFill/>
          <a:ln cap="flat" cmpd="sng" w="9525">
            <a:solidFill>
              <a:schemeClr val="dk1"/>
            </a:solidFill>
            <a:prstDash val="solid"/>
            <a:round/>
            <a:headEnd len="sm" w="sm" type="none"/>
            <a:tailEnd len="med" w="med" type="triangle"/>
          </a:ln>
        </p:spPr>
      </p:cxnSp>
      <p:sp>
        <p:nvSpPr>
          <p:cNvPr id="1812" name="Google Shape;1812;p111"/>
          <p:cNvSpPr txBox="1"/>
          <p:nvPr/>
        </p:nvSpPr>
        <p:spPr>
          <a:xfrm>
            <a:off x="350838" y="3068638"/>
            <a:ext cx="1092300" cy="261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rPr b="0" i="0" lang="ja-JP" sz="1100" u="none" cap="none" strike="noStrike">
                <a:solidFill>
                  <a:schemeClr val="dk1"/>
                </a:solidFill>
                <a:latin typeface="Arial"/>
                <a:ea typeface="Arial"/>
                <a:cs typeface="Arial"/>
                <a:sym typeface="Arial"/>
              </a:rPr>
              <a:t>テストベース</a:t>
            </a:r>
            <a:endParaRPr b="0" i="0" sz="1300" u="none" cap="none" strike="noStrike">
              <a:solidFill>
                <a:srgbClr val="000000"/>
              </a:solidFill>
              <a:latin typeface="Arial"/>
              <a:ea typeface="Arial"/>
              <a:cs typeface="Arial"/>
              <a:sym typeface="Arial"/>
            </a:endParaRPr>
          </a:p>
        </p:txBody>
      </p:sp>
      <p:cxnSp>
        <p:nvCxnSpPr>
          <p:cNvPr id="1813" name="Google Shape;1813;p111"/>
          <p:cNvCxnSpPr>
            <a:stCxn id="1799" idx="3"/>
            <a:endCxn id="1802" idx="1"/>
          </p:cNvCxnSpPr>
          <p:nvPr/>
        </p:nvCxnSpPr>
        <p:spPr>
          <a:xfrm>
            <a:off x="1520825" y="2744788"/>
            <a:ext cx="155700" cy="0"/>
          </a:xfrm>
          <a:prstGeom prst="straightConnector1">
            <a:avLst/>
          </a:prstGeom>
          <a:noFill/>
          <a:ln cap="flat" cmpd="sng" w="9525">
            <a:solidFill>
              <a:schemeClr val="dk1"/>
            </a:solidFill>
            <a:prstDash val="solid"/>
            <a:round/>
            <a:headEnd len="sm" w="sm" type="none"/>
            <a:tailEnd len="med" w="med" type="triangle"/>
          </a:ln>
        </p:spPr>
      </p:cxnSp>
      <p:sp>
        <p:nvSpPr>
          <p:cNvPr id="1814" name="Google Shape;1814;p111"/>
          <p:cNvSpPr/>
          <p:nvPr/>
        </p:nvSpPr>
        <p:spPr>
          <a:xfrm>
            <a:off x="5576888" y="2420938"/>
            <a:ext cx="936625" cy="647700"/>
          </a:xfrm>
          <a:prstGeom prst="flowChartMultidocument">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テスト</a:t>
            </a:r>
            <a:endParaRPr b="0" i="0" sz="9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手順仕様</a:t>
            </a:r>
            <a:endParaRPr b="0" i="0" sz="1100" u="none" cap="none" strike="noStrike">
              <a:solidFill>
                <a:srgbClr val="000000"/>
              </a:solidFill>
              <a:latin typeface="Arial"/>
              <a:ea typeface="Arial"/>
              <a:cs typeface="Arial"/>
              <a:sym typeface="Arial"/>
            </a:endParaRPr>
          </a:p>
        </p:txBody>
      </p:sp>
      <p:cxnSp>
        <p:nvCxnSpPr>
          <p:cNvPr id="1815" name="Google Shape;1815;p111"/>
          <p:cNvCxnSpPr>
            <a:stCxn id="1805" idx="3"/>
            <a:endCxn id="1814" idx="1"/>
          </p:cNvCxnSpPr>
          <p:nvPr/>
        </p:nvCxnSpPr>
        <p:spPr>
          <a:xfrm>
            <a:off x="5108575" y="2744788"/>
            <a:ext cx="468300" cy="0"/>
          </a:xfrm>
          <a:prstGeom prst="straightConnector1">
            <a:avLst/>
          </a:prstGeom>
          <a:noFill/>
          <a:ln cap="flat" cmpd="sng" w="9525">
            <a:solidFill>
              <a:schemeClr val="dk1"/>
            </a:solidFill>
            <a:prstDash val="solid"/>
            <a:round/>
            <a:headEnd len="sm" w="sm" type="none"/>
            <a:tailEnd len="med" w="med" type="triangle"/>
          </a:ln>
        </p:spPr>
      </p:cxnSp>
      <p:cxnSp>
        <p:nvCxnSpPr>
          <p:cNvPr id="1816" name="Google Shape;1816;p111"/>
          <p:cNvCxnSpPr>
            <a:stCxn id="1810" idx="0"/>
            <a:endCxn id="1804" idx="2"/>
          </p:cNvCxnSpPr>
          <p:nvPr/>
        </p:nvCxnSpPr>
        <p:spPr>
          <a:xfrm rot="10800000">
            <a:off x="3821113" y="4005387"/>
            <a:ext cx="0" cy="165600"/>
          </a:xfrm>
          <a:prstGeom prst="straightConnector1">
            <a:avLst/>
          </a:prstGeom>
          <a:noFill/>
          <a:ln cap="flat" cmpd="sng" w="9525">
            <a:solidFill>
              <a:schemeClr val="dk1"/>
            </a:solidFill>
            <a:prstDash val="solid"/>
            <a:round/>
            <a:headEnd len="sm" w="sm" type="none"/>
            <a:tailEnd len="med" w="med" type="triangle"/>
          </a:ln>
        </p:spPr>
      </p:cxnSp>
      <p:sp>
        <p:nvSpPr>
          <p:cNvPr id="1817" name="Google Shape;1817;p111"/>
          <p:cNvSpPr txBox="1"/>
          <p:nvPr/>
        </p:nvSpPr>
        <p:spPr>
          <a:xfrm>
            <a:off x="5529064" y="3068638"/>
            <a:ext cx="1014412"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テスト実行の</a:t>
            </a:r>
            <a:br>
              <a:rPr b="0" i="0" lang="ja-JP" sz="1000" u="none" cap="none" strike="noStrike">
                <a:solidFill>
                  <a:schemeClr val="dk1"/>
                </a:solidFill>
                <a:latin typeface="Arial"/>
                <a:ea typeface="Arial"/>
                <a:cs typeface="Arial"/>
                <a:sym typeface="Arial"/>
              </a:rPr>
            </a:br>
            <a:r>
              <a:rPr b="0" i="0" lang="ja-JP" sz="1000" u="none" cap="none" strike="noStrike">
                <a:solidFill>
                  <a:schemeClr val="dk1"/>
                </a:solidFill>
                <a:latin typeface="Arial"/>
                <a:ea typeface="Arial"/>
                <a:cs typeface="Arial"/>
                <a:sym typeface="Arial"/>
              </a:rPr>
              <a:t>一連の手順を</a:t>
            </a:r>
            <a:br>
              <a:rPr b="0" i="0" lang="ja-JP" sz="1000" u="none" cap="none" strike="noStrike">
                <a:solidFill>
                  <a:schemeClr val="dk1"/>
                </a:solidFill>
                <a:latin typeface="Arial"/>
                <a:ea typeface="Arial"/>
                <a:cs typeface="Arial"/>
                <a:sym typeface="Arial"/>
              </a:rPr>
            </a:br>
            <a:r>
              <a:rPr b="0" i="0" lang="ja-JP" sz="1000" u="none" cap="none" strike="noStrike">
                <a:solidFill>
                  <a:schemeClr val="dk1"/>
                </a:solidFill>
                <a:latin typeface="Arial"/>
                <a:ea typeface="Arial"/>
                <a:cs typeface="Arial"/>
                <a:sym typeface="Arial"/>
              </a:rPr>
              <a:t>定めたドキュメント。</a:t>
            </a:r>
            <a:endParaRPr b="0" i="0" sz="1400" u="none" cap="none" strike="noStrike">
              <a:solidFill>
                <a:srgbClr val="000000"/>
              </a:solidFill>
              <a:latin typeface="Arial"/>
              <a:ea typeface="Arial"/>
              <a:cs typeface="Arial"/>
              <a:sym typeface="Arial"/>
            </a:endParaRPr>
          </a:p>
        </p:txBody>
      </p:sp>
      <p:sp>
        <p:nvSpPr>
          <p:cNvPr id="1818" name="Google Shape;1818;p111"/>
          <p:cNvSpPr txBox="1"/>
          <p:nvPr/>
        </p:nvSpPr>
        <p:spPr>
          <a:xfrm>
            <a:off x="2535237" y="3068638"/>
            <a:ext cx="1012823"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何をテストするのか決める。</a:t>
            </a:r>
            <a:endParaRPr b="0" i="0" sz="1400" u="none" cap="none" strike="noStrike">
              <a:solidFill>
                <a:srgbClr val="000000"/>
              </a:solidFill>
              <a:latin typeface="Arial"/>
              <a:ea typeface="Arial"/>
              <a:cs typeface="Arial"/>
              <a:sym typeface="Arial"/>
            </a:endParaRPr>
          </a:p>
        </p:txBody>
      </p:sp>
      <p:sp>
        <p:nvSpPr>
          <p:cNvPr id="1819" name="Google Shape;1819;p111"/>
          <p:cNvSpPr txBox="1"/>
          <p:nvPr/>
        </p:nvSpPr>
        <p:spPr>
          <a:xfrm>
            <a:off x="4339902" y="3644899"/>
            <a:ext cx="1014413"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テスト条件を網羅する方法を選ぶ。</a:t>
            </a:r>
            <a:endParaRPr b="0" i="0" sz="1400" u="none" cap="none" strike="noStrike">
              <a:solidFill>
                <a:srgbClr val="000000"/>
              </a:solidFill>
              <a:latin typeface="Arial"/>
              <a:ea typeface="Arial"/>
              <a:cs typeface="Arial"/>
              <a:sym typeface="Arial"/>
            </a:endParaRPr>
          </a:p>
        </p:txBody>
      </p:sp>
      <p:sp>
        <p:nvSpPr>
          <p:cNvPr id="1820" name="Google Shape;1820;p111"/>
          <p:cNvSpPr/>
          <p:nvPr/>
        </p:nvSpPr>
        <p:spPr>
          <a:xfrm>
            <a:off x="6826250" y="2420938"/>
            <a:ext cx="857250" cy="647700"/>
          </a:xfrm>
          <a:prstGeom prst="flowChartMultidocument">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手順</a:t>
            </a:r>
            <a:endParaRPr b="0" i="0" sz="1400" u="none" cap="none" strike="noStrike">
              <a:solidFill>
                <a:srgbClr val="000000"/>
              </a:solidFill>
              <a:latin typeface="Arial"/>
              <a:ea typeface="Arial"/>
              <a:cs typeface="Arial"/>
              <a:sym typeface="Arial"/>
            </a:endParaRPr>
          </a:p>
        </p:txBody>
      </p:sp>
      <p:cxnSp>
        <p:nvCxnSpPr>
          <p:cNvPr id="1821" name="Google Shape;1821;p111"/>
          <p:cNvCxnSpPr>
            <a:stCxn id="1802" idx="3"/>
            <a:endCxn id="1801" idx="1"/>
          </p:cNvCxnSpPr>
          <p:nvPr/>
        </p:nvCxnSpPr>
        <p:spPr>
          <a:xfrm>
            <a:off x="2378075" y="2744788"/>
            <a:ext cx="157200" cy="0"/>
          </a:xfrm>
          <a:prstGeom prst="straightConnector1">
            <a:avLst/>
          </a:prstGeom>
          <a:noFill/>
          <a:ln cap="flat" cmpd="sng" w="9525">
            <a:solidFill>
              <a:schemeClr val="dk1"/>
            </a:solidFill>
            <a:prstDash val="solid"/>
            <a:round/>
            <a:headEnd len="sm" w="sm" type="none"/>
            <a:tailEnd len="med" w="med" type="triangle"/>
          </a:ln>
        </p:spPr>
      </p:cxnSp>
      <p:sp>
        <p:nvSpPr>
          <p:cNvPr id="1822" name="Google Shape;1822;p111"/>
          <p:cNvSpPr txBox="1"/>
          <p:nvPr/>
        </p:nvSpPr>
        <p:spPr>
          <a:xfrm>
            <a:off x="6868468" y="3410744"/>
            <a:ext cx="935038" cy="5492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テスト実行の一連の手順定義。</a:t>
            </a:r>
            <a:endParaRPr b="0" i="0" sz="1400" u="none" cap="none" strike="noStrike">
              <a:solidFill>
                <a:srgbClr val="000000"/>
              </a:solidFill>
              <a:latin typeface="Arial"/>
              <a:ea typeface="Arial"/>
              <a:cs typeface="Arial"/>
              <a:sym typeface="Arial"/>
            </a:endParaRPr>
          </a:p>
        </p:txBody>
      </p:sp>
      <p:cxnSp>
        <p:nvCxnSpPr>
          <p:cNvPr id="1823" name="Google Shape;1823;p111"/>
          <p:cNvCxnSpPr>
            <a:stCxn id="1801" idx="3"/>
            <a:endCxn id="1824" idx="1"/>
          </p:cNvCxnSpPr>
          <p:nvPr/>
        </p:nvCxnSpPr>
        <p:spPr>
          <a:xfrm>
            <a:off x="3314700" y="2744788"/>
            <a:ext cx="155700" cy="0"/>
          </a:xfrm>
          <a:prstGeom prst="straightConnector1">
            <a:avLst/>
          </a:prstGeom>
          <a:noFill/>
          <a:ln cap="flat" cmpd="sng" w="9525">
            <a:solidFill>
              <a:schemeClr val="dk1"/>
            </a:solidFill>
            <a:prstDash val="solid"/>
            <a:round/>
            <a:headEnd len="sm" w="sm" type="none"/>
            <a:tailEnd len="med" w="med" type="triangle"/>
          </a:ln>
        </p:spPr>
      </p:cxnSp>
      <p:cxnSp>
        <p:nvCxnSpPr>
          <p:cNvPr id="1825" name="Google Shape;1825;p111"/>
          <p:cNvCxnSpPr>
            <a:stCxn id="1814" idx="3"/>
            <a:endCxn id="1820" idx="1"/>
          </p:cNvCxnSpPr>
          <p:nvPr/>
        </p:nvCxnSpPr>
        <p:spPr>
          <a:xfrm>
            <a:off x="6513513" y="2744788"/>
            <a:ext cx="312600" cy="0"/>
          </a:xfrm>
          <a:prstGeom prst="straightConnector1">
            <a:avLst/>
          </a:prstGeom>
          <a:noFill/>
          <a:ln cap="flat" cmpd="sng" w="9525">
            <a:solidFill>
              <a:schemeClr val="dk1"/>
            </a:solidFill>
            <a:prstDash val="solid"/>
            <a:round/>
            <a:headEnd len="sm" w="sm" type="none"/>
            <a:tailEnd len="med" w="med" type="triangle"/>
          </a:ln>
        </p:spPr>
      </p:cxnSp>
      <p:sp>
        <p:nvSpPr>
          <p:cNvPr id="1826" name="Google Shape;1826;p111"/>
          <p:cNvSpPr txBox="1"/>
          <p:nvPr/>
        </p:nvSpPr>
        <p:spPr>
          <a:xfrm>
            <a:off x="8151813" y="2708275"/>
            <a:ext cx="935037" cy="396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いつ？どこで？誰が？</a:t>
            </a:r>
            <a:endParaRPr b="0" i="0" sz="1400" u="none" cap="none" strike="noStrike">
              <a:solidFill>
                <a:srgbClr val="000000"/>
              </a:solidFill>
              <a:latin typeface="Arial"/>
              <a:ea typeface="Arial"/>
              <a:cs typeface="Arial"/>
              <a:sym typeface="Arial"/>
            </a:endParaRPr>
          </a:p>
        </p:txBody>
      </p:sp>
      <p:sp>
        <p:nvSpPr>
          <p:cNvPr id="1827" name="Google Shape;1827;p111"/>
          <p:cNvSpPr/>
          <p:nvPr/>
        </p:nvSpPr>
        <p:spPr>
          <a:xfrm>
            <a:off x="8307388" y="2205038"/>
            <a:ext cx="312737" cy="288925"/>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28" name="Google Shape;1828;p111"/>
          <p:cNvSpPr/>
          <p:nvPr/>
        </p:nvSpPr>
        <p:spPr>
          <a:xfrm>
            <a:off x="8540750" y="2420938"/>
            <a:ext cx="312738" cy="288925"/>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29" name="Google Shape;1829;p111"/>
          <p:cNvSpPr/>
          <p:nvPr/>
        </p:nvSpPr>
        <p:spPr>
          <a:xfrm>
            <a:off x="8072438" y="2492375"/>
            <a:ext cx="312737" cy="288925"/>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aphicFrame>
        <p:nvGraphicFramePr>
          <p:cNvPr id="1830" name="Google Shape;1830;p111"/>
          <p:cNvGraphicFramePr/>
          <p:nvPr/>
        </p:nvGraphicFramePr>
        <p:xfrm>
          <a:off x="8072438" y="3068638"/>
          <a:ext cx="3000000" cy="3000000"/>
        </p:xfrm>
        <a:graphic>
          <a:graphicData uri="http://schemas.openxmlformats.org/drawingml/2006/table">
            <a:tbl>
              <a:tblPr>
                <a:noFill/>
                <a:tableStyleId>{95F2F953-0520-40EB-800D-10ADAA6F2BA1}</a:tableStyleId>
              </a:tblPr>
              <a:tblGrid>
                <a:gridCol w="352725"/>
                <a:gridCol w="225750"/>
                <a:gridCol w="225750"/>
                <a:gridCol w="225750"/>
                <a:gridCol w="225750"/>
              </a:tblGrid>
              <a:tr h="213525">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13525">
                <a:tc>
                  <a:txBody>
                    <a:bodyPr/>
                    <a:lstStyle/>
                    <a:p>
                      <a:pPr indent="0" lvl="0" marL="0" marR="0" rtl="0" algn="l">
                        <a:lnSpc>
                          <a:spcPct val="100000"/>
                        </a:lnSpc>
                        <a:spcBef>
                          <a:spcPts val="0"/>
                        </a:spcBef>
                        <a:spcAft>
                          <a:spcPts val="0"/>
                        </a:spcAft>
                        <a:buClr>
                          <a:schemeClr val="dk1"/>
                        </a:buClr>
                        <a:buSzPts val="800"/>
                        <a:buFont typeface="Arial"/>
                        <a:buNone/>
                      </a:pPr>
                      <a:r>
                        <a:rPr b="0" i="0" lang="ja-JP" sz="800" u="none" cap="none" strike="noStrike">
                          <a:solidFill>
                            <a:schemeClr val="dk1"/>
                          </a:solidFill>
                          <a:latin typeface="Arial"/>
                          <a:ea typeface="Arial"/>
                          <a:cs typeface="Arial"/>
                          <a:sym typeface="Arial"/>
                        </a:rPr>
                        <a:t>○</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13525">
                <a:tc>
                  <a:txBody>
                    <a:bodyPr/>
                    <a:lstStyle/>
                    <a:p>
                      <a:pPr indent="0" lvl="0" marL="0" marR="0" rtl="0" algn="l">
                        <a:lnSpc>
                          <a:spcPct val="100000"/>
                        </a:lnSpc>
                        <a:spcBef>
                          <a:spcPts val="0"/>
                        </a:spcBef>
                        <a:spcAft>
                          <a:spcPts val="0"/>
                        </a:spcAft>
                        <a:buClr>
                          <a:schemeClr val="dk1"/>
                        </a:buClr>
                        <a:buSzPts val="800"/>
                        <a:buFont typeface="Arial"/>
                        <a:buNone/>
                      </a:pPr>
                      <a:r>
                        <a:rPr b="0" i="0" lang="ja-JP" sz="800" u="none" cap="none" strike="noStrike">
                          <a:solidFill>
                            <a:schemeClr val="dk1"/>
                          </a:solidFill>
                          <a:latin typeface="Arial"/>
                          <a:ea typeface="Arial"/>
                          <a:cs typeface="Arial"/>
                          <a:sym typeface="Arial"/>
                        </a:rPr>
                        <a:t>△</a:t>
                      </a:r>
                      <a:endParaRPr sz="1400" u="none" cap="none" strike="noStrike"/>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13525">
                <a:tc>
                  <a:txBody>
                    <a:bodyPr/>
                    <a:lstStyle/>
                    <a:p>
                      <a:pPr indent="0" lvl="0" marL="0" marR="0" rtl="0" algn="l">
                        <a:lnSpc>
                          <a:spcPct val="100000"/>
                        </a:lnSpc>
                        <a:spcBef>
                          <a:spcPts val="0"/>
                        </a:spcBef>
                        <a:spcAft>
                          <a:spcPts val="0"/>
                        </a:spcAft>
                        <a:buClr>
                          <a:schemeClr val="dk1"/>
                        </a:buClr>
                        <a:buSzPts val="800"/>
                        <a:buFont typeface="Arial"/>
                        <a:buNone/>
                      </a:pPr>
                      <a:r>
                        <a:rPr b="0" i="0" lang="ja-JP" sz="800" u="none" cap="none" strike="noStrike">
                          <a:solidFill>
                            <a:schemeClr val="dk1"/>
                          </a:solidFill>
                          <a:latin typeface="Arial"/>
                          <a:ea typeface="Arial"/>
                          <a:cs typeface="Arial"/>
                          <a:sym typeface="Arial"/>
                        </a:rPr>
                        <a:t>▽</a:t>
                      </a:r>
                      <a:endParaRPr sz="1400" u="none" cap="none" strike="noStrike"/>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Arial"/>
                        <a:ea typeface="Arial"/>
                        <a:cs typeface="Arial"/>
                        <a:sym typeface="Arial"/>
                      </a:endParaRPr>
                    </a:p>
                  </a:txBody>
                  <a:tcPr marT="45750" marB="45750" marR="99100" marL="991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cxnSp>
        <p:nvCxnSpPr>
          <p:cNvPr id="1831" name="Google Shape;1831;p111"/>
          <p:cNvCxnSpPr/>
          <p:nvPr/>
        </p:nvCxnSpPr>
        <p:spPr>
          <a:xfrm>
            <a:off x="8424863" y="3387725"/>
            <a:ext cx="593725" cy="0"/>
          </a:xfrm>
          <a:prstGeom prst="straightConnector1">
            <a:avLst/>
          </a:prstGeom>
          <a:noFill/>
          <a:ln cap="flat" cmpd="sng" w="9525">
            <a:solidFill>
              <a:schemeClr val="dk1"/>
            </a:solidFill>
            <a:prstDash val="solid"/>
            <a:round/>
            <a:headEnd len="sm" w="sm" type="none"/>
            <a:tailEnd len="med" w="med" type="triangle"/>
          </a:ln>
        </p:spPr>
      </p:cxnSp>
      <p:cxnSp>
        <p:nvCxnSpPr>
          <p:cNvPr id="1832" name="Google Shape;1832;p111"/>
          <p:cNvCxnSpPr/>
          <p:nvPr/>
        </p:nvCxnSpPr>
        <p:spPr>
          <a:xfrm>
            <a:off x="8623300" y="3600450"/>
            <a:ext cx="593725" cy="0"/>
          </a:xfrm>
          <a:prstGeom prst="straightConnector1">
            <a:avLst/>
          </a:prstGeom>
          <a:noFill/>
          <a:ln cap="flat" cmpd="sng" w="9525">
            <a:solidFill>
              <a:schemeClr val="dk1"/>
            </a:solidFill>
            <a:prstDash val="solid"/>
            <a:round/>
            <a:headEnd len="sm" w="sm" type="none"/>
            <a:tailEnd len="med" w="med" type="triangle"/>
          </a:ln>
        </p:spPr>
      </p:cxnSp>
      <p:cxnSp>
        <p:nvCxnSpPr>
          <p:cNvPr id="1833" name="Google Shape;1833;p111"/>
          <p:cNvCxnSpPr/>
          <p:nvPr/>
        </p:nvCxnSpPr>
        <p:spPr>
          <a:xfrm>
            <a:off x="8620125" y="3789363"/>
            <a:ext cx="388938" cy="0"/>
          </a:xfrm>
          <a:prstGeom prst="straightConnector1">
            <a:avLst/>
          </a:prstGeom>
          <a:noFill/>
          <a:ln cap="flat" cmpd="sng" w="9525">
            <a:solidFill>
              <a:schemeClr val="dk1"/>
            </a:solidFill>
            <a:prstDash val="solid"/>
            <a:round/>
            <a:headEnd len="sm" w="sm" type="none"/>
            <a:tailEnd len="med" w="med" type="triangle"/>
          </a:ln>
        </p:spPr>
      </p:cxnSp>
      <p:sp>
        <p:nvSpPr>
          <p:cNvPr id="1834" name="Google Shape;1834;p111"/>
          <p:cNvSpPr/>
          <p:nvPr/>
        </p:nvSpPr>
        <p:spPr>
          <a:xfrm>
            <a:off x="6591300" y="1989138"/>
            <a:ext cx="3043238" cy="2447925"/>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ja-JP" sz="1800" u="none" cap="none" strike="noStrike">
                <a:solidFill>
                  <a:schemeClr val="dk1"/>
                </a:solidFill>
                <a:latin typeface="Arial"/>
                <a:ea typeface="Arial"/>
                <a:cs typeface="Arial"/>
                <a:sym typeface="Arial"/>
              </a:rPr>
              <a:t>テスト実行計画</a:t>
            </a:r>
            <a:endParaRPr b="0" i="0" sz="1400" u="none" cap="none" strike="noStrike">
              <a:solidFill>
                <a:srgbClr val="000000"/>
              </a:solidFill>
              <a:latin typeface="Arial"/>
              <a:ea typeface="Arial"/>
              <a:cs typeface="Arial"/>
              <a:sym typeface="Arial"/>
            </a:endParaRPr>
          </a:p>
        </p:txBody>
      </p:sp>
      <p:sp>
        <p:nvSpPr>
          <p:cNvPr id="1835" name="Google Shape;1835;p111"/>
          <p:cNvSpPr/>
          <p:nvPr/>
        </p:nvSpPr>
        <p:spPr>
          <a:xfrm>
            <a:off x="1363663" y="4724400"/>
            <a:ext cx="1482725" cy="504825"/>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ホワイトボックステスト</a:t>
            </a:r>
            <a:endParaRPr b="0" i="0" sz="1400" u="none" cap="none" strike="noStrike">
              <a:solidFill>
                <a:srgbClr val="000000"/>
              </a:solidFill>
              <a:latin typeface="Arial"/>
              <a:ea typeface="Arial"/>
              <a:cs typeface="Arial"/>
              <a:sym typeface="Arial"/>
            </a:endParaRPr>
          </a:p>
        </p:txBody>
      </p:sp>
      <p:sp>
        <p:nvSpPr>
          <p:cNvPr id="1836" name="Google Shape;1836;p111"/>
          <p:cNvSpPr/>
          <p:nvPr/>
        </p:nvSpPr>
        <p:spPr>
          <a:xfrm>
            <a:off x="4403725" y="4725144"/>
            <a:ext cx="1482725" cy="504825"/>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ブラックボックステスト</a:t>
            </a:r>
            <a:endParaRPr b="0" i="0" sz="1400" u="none" cap="none" strike="noStrike">
              <a:solidFill>
                <a:srgbClr val="000000"/>
              </a:solidFill>
              <a:latin typeface="Arial"/>
              <a:ea typeface="Arial"/>
              <a:cs typeface="Arial"/>
              <a:sym typeface="Arial"/>
            </a:endParaRPr>
          </a:p>
        </p:txBody>
      </p:sp>
      <p:cxnSp>
        <p:nvCxnSpPr>
          <p:cNvPr id="1837" name="Google Shape;1837;p111"/>
          <p:cNvCxnSpPr>
            <a:stCxn id="1810" idx="2"/>
            <a:endCxn id="1835" idx="0"/>
          </p:cNvCxnSpPr>
          <p:nvPr/>
        </p:nvCxnSpPr>
        <p:spPr>
          <a:xfrm flipH="1">
            <a:off x="2105050" y="4423400"/>
            <a:ext cx="974700" cy="300900"/>
          </a:xfrm>
          <a:prstGeom prst="curvedConnector2">
            <a:avLst/>
          </a:prstGeom>
          <a:noFill/>
          <a:ln cap="flat" cmpd="sng" w="9525">
            <a:solidFill>
              <a:schemeClr val="dk1"/>
            </a:solidFill>
            <a:prstDash val="solid"/>
            <a:round/>
            <a:headEnd len="sm" w="sm" type="none"/>
            <a:tailEnd len="sm" w="sm" type="none"/>
          </a:ln>
        </p:spPr>
      </p:cxnSp>
      <p:cxnSp>
        <p:nvCxnSpPr>
          <p:cNvPr id="1838" name="Google Shape;1838;p111"/>
          <p:cNvCxnSpPr>
            <a:stCxn id="1810" idx="6"/>
            <a:endCxn id="1836" idx="0"/>
          </p:cNvCxnSpPr>
          <p:nvPr/>
        </p:nvCxnSpPr>
        <p:spPr>
          <a:xfrm>
            <a:off x="4562475" y="4423400"/>
            <a:ext cx="582600" cy="301800"/>
          </a:xfrm>
          <a:prstGeom prst="curvedConnector2">
            <a:avLst/>
          </a:prstGeom>
          <a:noFill/>
          <a:ln cap="flat" cmpd="sng" w="9525">
            <a:solidFill>
              <a:schemeClr val="dk1"/>
            </a:solidFill>
            <a:prstDash val="solid"/>
            <a:round/>
            <a:headEnd len="sm" w="sm" type="none"/>
            <a:tailEnd len="sm" w="sm" type="none"/>
          </a:ln>
        </p:spPr>
      </p:cxnSp>
      <p:sp>
        <p:nvSpPr>
          <p:cNvPr id="1839" name="Google Shape;1839;p111"/>
          <p:cNvSpPr/>
          <p:nvPr/>
        </p:nvSpPr>
        <p:spPr>
          <a:xfrm>
            <a:off x="1363738" y="5173750"/>
            <a:ext cx="1482600" cy="3018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構造ベース</a:t>
            </a:r>
            <a:endParaRPr b="0" i="0" sz="1400" u="none" cap="none" strike="noStrike">
              <a:solidFill>
                <a:srgbClr val="000000"/>
              </a:solidFill>
              <a:latin typeface="Arial"/>
              <a:ea typeface="Arial"/>
              <a:cs typeface="Arial"/>
              <a:sym typeface="Arial"/>
            </a:endParaRPr>
          </a:p>
        </p:txBody>
      </p:sp>
      <p:sp>
        <p:nvSpPr>
          <p:cNvPr id="1840" name="Google Shape;1840;p111"/>
          <p:cNvSpPr/>
          <p:nvPr/>
        </p:nvSpPr>
        <p:spPr>
          <a:xfrm>
            <a:off x="4452000" y="5173925"/>
            <a:ext cx="1481100" cy="302700"/>
          </a:xfrm>
          <a:prstGeom prst="ellipse">
            <a:avLst/>
          </a:prstGeom>
          <a:solidFill>
            <a:schemeClr val="dk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仕様ベース</a:t>
            </a:r>
            <a:endParaRPr b="0" i="0" sz="1400" u="none" cap="none" strike="noStrike">
              <a:solidFill>
                <a:srgbClr val="000000"/>
              </a:solidFill>
              <a:latin typeface="Arial"/>
              <a:ea typeface="Arial"/>
              <a:cs typeface="Arial"/>
              <a:sym typeface="Arial"/>
            </a:endParaRPr>
          </a:p>
        </p:txBody>
      </p:sp>
      <p:sp>
        <p:nvSpPr>
          <p:cNvPr id="1841" name="Google Shape;1841;p111"/>
          <p:cNvSpPr/>
          <p:nvPr/>
        </p:nvSpPr>
        <p:spPr>
          <a:xfrm>
            <a:off x="7617296" y="4975746"/>
            <a:ext cx="1325563" cy="503238"/>
          </a:xfrm>
          <a:prstGeom prst="ellipse">
            <a:avLst/>
          </a:prstGeom>
          <a:solidFill>
            <a:schemeClr val="dk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経験ベース</a:t>
            </a:r>
            <a:endParaRPr b="0" i="0" sz="1400" u="none" cap="none" strike="noStrike">
              <a:solidFill>
                <a:srgbClr val="000000"/>
              </a:solidFill>
              <a:latin typeface="Arial"/>
              <a:ea typeface="Arial"/>
              <a:cs typeface="Arial"/>
              <a:sym typeface="Arial"/>
            </a:endParaRPr>
          </a:p>
        </p:txBody>
      </p:sp>
      <p:sp>
        <p:nvSpPr>
          <p:cNvPr id="1842" name="Google Shape;1842;p111"/>
          <p:cNvSpPr/>
          <p:nvPr/>
        </p:nvSpPr>
        <p:spPr>
          <a:xfrm>
            <a:off x="584300" y="5711913"/>
            <a:ext cx="938100" cy="504900"/>
          </a:xfrm>
          <a:prstGeom prst="flowChartAlternateProcess">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ja-JP" sz="700" u="none" cap="none" strike="noStrike">
                <a:solidFill>
                  <a:schemeClr val="dk1"/>
                </a:solidFill>
                <a:latin typeface="Arial"/>
                <a:ea typeface="Arial"/>
                <a:cs typeface="Arial"/>
                <a:sym typeface="Arial"/>
              </a:rPr>
              <a:t>ステートメント</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ja-JP" sz="700" u="none" cap="none" strike="noStrike">
                <a:solidFill>
                  <a:schemeClr val="dk1"/>
                </a:solidFill>
                <a:latin typeface="Arial"/>
                <a:ea typeface="Arial"/>
                <a:cs typeface="Arial"/>
                <a:sym typeface="Arial"/>
              </a:rPr>
              <a:t>テスト</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ja-JP" sz="700" u="none" cap="none" strike="noStrike">
                <a:solidFill>
                  <a:schemeClr val="dk1"/>
                </a:solidFill>
                <a:latin typeface="Arial"/>
                <a:ea typeface="Arial"/>
                <a:cs typeface="Arial"/>
                <a:sym typeface="Arial"/>
              </a:rPr>
              <a:t>（カバレッジ）</a:t>
            </a:r>
            <a:endParaRPr b="0" i="0" sz="1100" u="none" cap="none" strike="noStrike">
              <a:solidFill>
                <a:srgbClr val="000000"/>
              </a:solidFill>
              <a:latin typeface="Arial"/>
              <a:ea typeface="Arial"/>
              <a:cs typeface="Arial"/>
              <a:sym typeface="Arial"/>
            </a:endParaRPr>
          </a:p>
        </p:txBody>
      </p:sp>
      <p:sp>
        <p:nvSpPr>
          <p:cNvPr id="1843" name="Google Shape;1843;p111"/>
          <p:cNvSpPr/>
          <p:nvPr/>
        </p:nvSpPr>
        <p:spPr>
          <a:xfrm>
            <a:off x="1600200" y="5734050"/>
            <a:ext cx="857250" cy="504825"/>
          </a:xfrm>
          <a:prstGeom prst="flowChartAlternateProcess">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0" i="0" lang="ja-JP" sz="700" u="none" cap="none" strike="noStrike">
                <a:solidFill>
                  <a:schemeClr val="dk1"/>
                </a:solidFill>
                <a:latin typeface="Arial"/>
                <a:ea typeface="Arial"/>
                <a:cs typeface="Arial"/>
                <a:sym typeface="Arial"/>
              </a:rPr>
              <a:t>デシジョン</a:t>
            </a:r>
            <a:endParaRPr b="0" i="0" sz="7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ja-JP" sz="700" u="none" cap="none" strike="noStrike">
                <a:solidFill>
                  <a:schemeClr val="dk1"/>
                </a:solidFill>
                <a:latin typeface="Arial"/>
                <a:ea typeface="Arial"/>
                <a:cs typeface="Arial"/>
                <a:sym typeface="Arial"/>
              </a:rPr>
              <a:t>テスト</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ja-JP" sz="700" u="none" cap="none" strike="noStrike">
                <a:solidFill>
                  <a:schemeClr val="dk1"/>
                </a:solidFill>
                <a:latin typeface="Arial"/>
                <a:ea typeface="Arial"/>
                <a:cs typeface="Arial"/>
                <a:sym typeface="Arial"/>
              </a:rPr>
              <a:t>（カバレッジ）</a:t>
            </a:r>
            <a:endParaRPr b="0" i="0" sz="1100" u="none" cap="none" strike="noStrike">
              <a:solidFill>
                <a:srgbClr val="000000"/>
              </a:solidFill>
              <a:latin typeface="Arial"/>
              <a:ea typeface="Arial"/>
              <a:cs typeface="Arial"/>
              <a:sym typeface="Arial"/>
            </a:endParaRPr>
          </a:p>
        </p:txBody>
      </p:sp>
      <p:sp>
        <p:nvSpPr>
          <p:cNvPr id="1844" name="Google Shape;1844;p111"/>
          <p:cNvSpPr/>
          <p:nvPr/>
        </p:nvSpPr>
        <p:spPr>
          <a:xfrm>
            <a:off x="7773664" y="5732487"/>
            <a:ext cx="779463" cy="504825"/>
          </a:xfrm>
          <a:prstGeom prst="flowChartAlternateProcess">
            <a:avLst/>
          </a:prstGeom>
          <a:solidFill>
            <a:schemeClr val="dk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エラー</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推測</a:t>
            </a:r>
            <a:endParaRPr b="0" i="0" sz="1400" u="none" cap="none" strike="noStrike">
              <a:solidFill>
                <a:srgbClr val="000000"/>
              </a:solidFill>
              <a:latin typeface="Arial"/>
              <a:ea typeface="Arial"/>
              <a:cs typeface="Arial"/>
              <a:sym typeface="Arial"/>
            </a:endParaRPr>
          </a:p>
        </p:txBody>
      </p:sp>
      <p:sp>
        <p:nvSpPr>
          <p:cNvPr id="1845" name="Google Shape;1845;p111"/>
          <p:cNvSpPr/>
          <p:nvPr/>
        </p:nvSpPr>
        <p:spPr>
          <a:xfrm>
            <a:off x="8708702" y="5732487"/>
            <a:ext cx="779462" cy="504825"/>
          </a:xfrm>
          <a:prstGeom prst="flowChartAlternateProcess">
            <a:avLst/>
          </a:prstGeom>
          <a:solidFill>
            <a:schemeClr val="dk1"/>
          </a:solidFill>
          <a:ln cap="flat" cmpd="sng" w="952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探索的</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テスト</a:t>
            </a:r>
            <a:endParaRPr b="0" i="0" sz="1400" u="none" cap="none" strike="noStrike">
              <a:solidFill>
                <a:srgbClr val="000000"/>
              </a:solidFill>
              <a:latin typeface="Arial"/>
              <a:ea typeface="Arial"/>
              <a:cs typeface="Arial"/>
              <a:sym typeface="Arial"/>
            </a:endParaRPr>
          </a:p>
        </p:txBody>
      </p:sp>
      <p:cxnSp>
        <p:nvCxnSpPr>
          <p:cNvPr id="1846" name="Google Shape;1846;p111"/>
          <p:cNvCxnSpPr>
            <a:stCxn id="1841" idx="4"/>
            <a:endCxn id="1844" idx="0"/>
          </p:cNvCxnSpPr>
          <p:nvPr/>
        </p:nvCxnSpPr>
        <p:spPr>
          <a:xfrm rot="5400000">
            <a:off x="8094978" y="5547384"/>
            <a:ext cx="253500" cy="116700"/>
          </a:xfrm>
          <a:prstGeom prst="curvedConnector3">
            <a:avLst>
              <a:gd fmla="val 50000" name="adj1"/>
            </a:avLst>
          </a:prstGeom>
          <a:noFill/>
          <a:ln cap="flat" cmpd="sng" w="9525">
            <a:solidFill>
              <a:schemeClr val="dk1"/>
            </a:solidFill>
            <a:prstDash val="solid"/>
            <a:round/>
            <a:headEnd len="sm" w="sm" type="none"/>
            <a:tailEnd len="sm" w="sm" type="none"/>
          </a:ln>
        </p:spPr>
      </p:cxnSp>
      <p:cxnSp>
        <p:nvCxnSpPr>
          <p:cNvPr id="1847" name="Google Shape;1847;p111"/>
          <p:cNvCxnSpPr>
            <a:stCxn id="1841" idx="4"/>
            <a:endCxn id="1845" idx="0"/>
          </p:cNvCxnSpPr>
          <p:nvPr/>
        </p:nvCxnSpPr>
        <p:spPr>
          <a:xfrm flipH="1" rot="-5400000">
            <a:off x="8562528" y="5196534"/>
            <a:ext cx="253500" cy="818400"/>
          </a:xfrm>
          <a:prstGeom prst="curvedConnector3">
            <a:avLst>
              <a:gd fmla="val 50000" name="adj1"/>
            </a:avLst>
          </a:prstGeom>
          <a:noFill/>
          <a:ln cap="flat" cmpd="sng" w="9525">
            <a:solidFill>
              <a:schemeClr val="dk1"/>
            </a:solidFill>
            <a:prstDash val="solid"/>
            <a:round/>
            <a:headEnd len="sm" w="sm" type="none"/>
            <a:tailEnd len="sm" w="sm" type="none"/>
          </a:ln>
        </p:spPr>
      </p:cxnSp>
      <p:sp>
        <p:nvSpPr>
          <p:cNvPr id="1848" name="Google Shape;1848;p111"/>
          <p:cNvSpPr/>
          <p:nvPr/>
        </p:nvSpPr>
        <p:spPr>
          <a:xfrm>
            <a:off x="4027959" y="5732487"/>
            <a:ext cx="623887" cy="504825"/>
          </a:xfrm>
          <a:prstGeom prst="flowChartAlternateProcess">
            <a:avLst/>
          </a:prstGeom>
          <a:solidFill>
            <a:schemeClr val="dk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同値</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分割法</a:t>
            </a:r>
            <a:endParaRPr b="0" i="0" sz="1400" u="none" cap="none" strike="noStrike">
              <a:solidFill>
                <a:srgbClr val="000000"/>
              </a:solidFill>
              <a:latin typeface="Arial"/>
              <a:ea typeface="Arial"/>
              <a:cs typeface="Arial"/>
              <a:sym typeface="Arial"/>
            </a:endParaRPr>
          </a:p>
        </p:txBody>
      </p:sp>
      <p:sp>
        <p:nvSpPr>
          <p:cNvPr id="1849" name="Google Shape;1849;p111"/>
          <p:cNvSpPr/>
          <p:nvPr/>
        </p:nvSpPr>
        <p:spPr>
          <a:xfrm>
            <a:off x="4729634" y="5732487"/>
            <a:ext cx="623887" cy="504825"/>
          </a:xfrm>
          <a:prstGeom prst="flowChartAlternateProcess">
            <a:avLst/>
          </a:prstGeom>
          <a:solidFill>
            <a:schemeClr val="dk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境界値</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分析</a:t>
            </a:r>
            <a:endParaRPr b="0" i="0" sz="1400" u="none" cap="none" strike="noStrike">
              <a:solidFill>
                <a:srgbClr val="000000"/>
              </a:solidFill>
              <a:latin typeface="Arial"/>
              <a:ea typeface="Arial"/>
              <a:cs typeface="Arial"/>
              <a:sym typeface="Arial"/>
            </a:endParaRPr>
          </a:p>
        </p:txBody>
      </p:sp>
      <p:sp>
        <p:nvSpPr>
          <p:cNvPr id="1850" name="Google Shape;1850;p111"/>
          <p:cNvSpPr/>
          <p:nvPr/>
        </p:nvSpPr>
        <p:spPr>
          <a:xfrm>
            <a:off x="5432896" y="5732487"/>
            <a:ext cx="623888" cy="504825"/>
          </a:xfrm>
          <a:prstGeom prst="flowChartAlternateProcess">
            <a:avLst/>
          </a:prstGeom>
          <a:solidFill>
            <a:schemeClr val="dk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状態</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遷移</a:t>
            </a:r>
            <a:endParaRPr b="0" i="0" sz="1400" u="none" cap="none" strike="noStrike">
              <a:solidFill>
                <a:srgbClr val="000000"/>
              </a:solidFill>
              <a:latin typeface="Arial"/>
              <a:ea typeface="Arial"/>
              <a:cs typeface="Arial"/>
              <a:sym typeface="Arial"/>
            </a:endParaRPr>
          </a:p>
        </p:txBody>
      </p:sp>
      <p:sp>
        <p:nvSpPr>
          <p:cNvPr id="1851" name="Google Shape;1851;p111"/>
          <p:cNvSpPr/>
          <p:nvPr/>
        </p:nvSpPr>
        <p:spPr>
          <a:xfrm>
            <a:off x="6134571" y="5732487"/>
            <a:ext cx="701675" cy="504825"/>
          </a:xfrm>
          <a:prstGeom prst="flowChartAlternateProcess">
            <a:avLst/>
          </a:prstGeom>
          <a:solidFill>
            <a:schemeClr val="dk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700"/>
              <a:buFont typeface="Arial"/>
              <a:buNone/>
            </a:pPr>
            <a:r>
              <a:rPr b="1" i="0" lang="ja-JP" sz="700" u="none" cap="none" strike="noStrike">
                <a:solidFill>
                  <a:schemeClr val="lt1"/>
                </a:solidFill>
                <a:latin typeface="Arial"/>
                <a:ea typeface="Arial"/>
                <a:cs typeface="Arial"/>
                <a:sym typeface="Arial"/>
              </a:rPr>
              <a:t>デシジョン</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1" i="0" lang="ja-JP" sz="700" u="none" cap="none" strike="noStrike">
                <a:solidFill>
                  <a:schemeClr val="lt1"/>
                </a:solidFill>
                <a:latin typeface="Arial"/>
                <a:ea typeface="Arial"/>
                <a:cs typeface="Arial"/>
                <a:sym typeface="Arial"/>
              </a:rPr>
              <a:t>テーブル</a:t>
            </a:r>
            <a:endParaRPr b="0" i="0" sz="1100" u="none" cap="none" strike="noStrike">
              <a:solidFill>
                <a:srgbClr val="000000"/>
              </a:solidFill>
              <a:latin typeface="Arial"/>
              <a:ea typeface="Arial"/>
              <a:cs typeface="Arial"/>
              <a:sym typeface="Arial"/>
            </a:endParaRPr>
          </a:p>
        </p:txBody>
      </p:sp>
      <p:sp>
        <p:nvSpPr>
          <p:cNvPr id="1852" name="Google Shape;1852;p111"/>
          <p:cNvSpPr/>
          <p:nvPr/>
        </p:nvSpPr>
        <p:spPr>
          <a:xfrm>
            <a:off x="6914034" y="5732487"/>
            <a:ext cx="703262" cy="504825"/>
          </a:xfrm>
          <a:prstGeom prst="flowChartAlternateProcess">
            <a:avLst/>
          </a:prstGeom>
          <a:solidFill>
            <a:schemeClr val="dk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ユース</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1" i="0" lang="ja-JP" sz="1000" u="none" cap="none" strike="noStrike">
                <a:solidFill>
                  <a:schemeClr val="lt1"/>
                </a:solidFill>
                <a:latin typeface="Arial"/>
                <a:ea typeface="Arial"/>
                <a:cs typeface="Arial"/>
                <a:sym typeface="Arial"/>
              </a:rPr>
              <a:t>ケース</a:t>
            </a:r>
            <a:endParaRPr b="0" i="0" sz="1400" u="none" cap="none" strike="noStrike">
              <a:solidFill>
                <a:srgbClr val="000000"/>
              </a:solidFill>
              <a:latin typeface="Arial"/>
              <a:ea typeface="Arial"/>
              <a:cs typeface="Arial"/>
              <a:sym typeface="Arial"/>
            </a:endParaRPr>
          </a:p>
        </p:txBody>
      </p:sp>
      <p:cxnSp>
        <p:nvCxnSpPr>
          <p:cNvPr id="1853" name="Google Shape;1853;p111"/>
          <p:cNvCxnSpPr>
            <a:stCxn id="1840" idx="3"/>
            <a:endCxn id="1848" idx="0"/>
          </p:cNvCxnSpPr>
          <p:nvPr/>
        </p:nvCxnSpPr>
        <p:spPr>
          <a:xfrm rot="5400000">
            <a:off x="4354202" y="5417896"/>
            <a:ext cx="300300" cy="329100"/>
          </a:xfrm>
          <a:prstGeom prst="curvedConnector3">
            <a:avLst>
              <a:gd fmla="val 57363" name="adj1"/>
            </a:avLst>
          </a:prstGeom>
          <a:noFill/>
          <a:ln cap="flat" cmpd="sng" w="9525">
            <a:solidFill>
              <a:schemeClr val="dk1"/>
            </a:solidFill>
            <a:prstDash val="solid"/>
            <a:round/>
            <a:headEnd len="sm" w="sm" type="none"/>
            <a:tailEnd len="sm" w="sm" type="none"/>
          </a:ln>
        </p:spPr>
      </p:cxnSp>
      <p:cxnSp>
        <p:nvCxnSpPr>
          <p:cNvPr id="1854" name="Google Shape;1854;p111"/>
          <p:cNvCxnSpPr>
            <a:stCxn id="1840" idx="4"/>
            <a:endCxn id="1849" idx="0"/>
          </p:cNvCxnSpPr>
          <p:nvPr/>
        </p:nvCxnSpPr>
        <p:spPr>
          <a:xfrm rot="5400000">
            <a:off x="4989150" y="5529125"/>
            <a:ext cx="255900" cy="150900"/>
          </a:xfrm>
          <a:prstGeom prst="curvedConnector3">
            <a:avLst>
              <a:gd fmla="val 49993" name="adj1"/>
            </a:avLst>
          </a:prstGeom>
          <a:noFill/>
          <a:ln cap="flat" cmpd="sng" w="9525">
            <a:solidFill>
              <a:schemeClr val="dk1"/>
            </a:solidFill>
            <a:prstDash val="solid"/>
            <a:round/>
            <a:headEnd len="sm" w="sm" type="none"/>
            <a:tailEnd len="sm" w="sm" type="none"/>
          </a:ln>
        </p:spPr>
      </p:cxnSp>
      <p:cxnSp>
        <p:nvCxnSpPr>
          <p:cNvPr id="1855" name="Google Shape;1855;p111"/>
          <p:cNvCxnSpPr>
            <a:stCxn id="1840" idx="4"/>
            <a:endCxn id="1850" idx="0"/>
          </p:cNvCxnSpPr>
          <p:nvPr/>
        </p:nvCxnSpPr>
        <p:spPr>
          <a:xfrm flipH="1" rot="-5400000">
            <a:off x="5340750" y="5328425"/>
            <a:ext cx="255900" cy="552300"/>
          </a:xfrm>
          <a:prstGeom prst="curvedConnector3">
            <a:avLst>
              <a:gd fmla="val 49993" name="adj1"/>
            </a:avLst>
          </a:prstGeom>
          <a:noFill/>
          <a:ln cap="flat" cmpd="sng" w="9525">
            <a:solidFill>
              <a:schemeClr val="dk1"/>
            </a:solidFill>
            <a:prstDash val="solid"/>
            <a:round/>
            <a:headEnd len="sm" w="sm" type="none"/>
            <a:tailEnd len="sm" w="sm" type="none"/>
          </a:ln>
        </p:spPr>
      </p:cxnSp>
      <p:cxnSp>
        <p:nvCxnSpPr>
          <p:cNvPr id="1856" name="Google Shape;1856;p111"/>
          <p:cNvCxnSpPr>
            <a:stCxn id="1840" idx="5"/>
            <a:endCxn id="1851" idx="0"/>
          </p:cNvCxnSpPr>
          <p:nvPr/>
        </p:nvCxnSpPr>
        <p:spPr>
          <a:xfrm flipH="1" rot="-5400000">
            <a:off x="5950648" y="5197846"/>
            <a:ext cx="300300" cy="769200"/>
          </a:xfrm>
          <a:prstGeom prst="curvedConnector3">
            <a:avLst>
              <a:gd fmla="val 57363" name="adj1"/>
            </a:avLst>
          </a:prstGeom>
          <a:noFill/>
          <a:ln cap="flat" cmpd="sng" w="9525">
            <a:solidFill>
              <a:schemeClr val="dk1"/>
            </a:solidFill>
            <a:prstDash val="solid"/>
            <a:round/>
            <a:headEnd len="sm" w="sm" type="none"/>
            <a:tailEnd len="sm" w="sm" type="none"/>
          </a:ln>
        </p:spPr>
      </p:cxnSp>
      <p:cxnSp>
        <p:nvCxnSpPr>
          <p:cNvPr id="1857" name="Google Shape;1857;p111"/>
          <p:cNvCxnSpPr>
            <a:stCxn id="1840" idx="6"/>
            <a:endCxn id="1852" idx="0"/>
          </p:cNvCxnSpPr>
          <p:nvPr/>
        </p:nvCxnSpPr>
        <p:spPr>
          <a:xfrm>
            <a:off x="5933100" y="5325275"/>
            <a:ext cx="1332600" cy="407100"/>
          </a:xfrm>
          <a:prstGeom prst="curvedConnector2">
            <a:avLst/>
          </a:prstGeom>
          <a:noFill/>
          <a:ln cap="flat" cmpd="sng" w="9525">
            <a:solidFill>
              <a:schemeClr val="dk1"/>
            </a:solidFill>
            <a:prstDash val="solid"/>
            <a:round/>
            <a:headEnd len="sm" w="sm" type="none"/>
            <a:tailEnd len="sm" w="sm" type="none"/>
          </a:ln>
        </p:spPr>
      </p:cxnSp>
      <p:sp>
        <p:nvSpPr>
          <p:cNvPr id="1858" name="Google Shape;1858;p111"/>
          <p:cNvSpPr/>
          <p:nvPr/>
        </p:nvSpPr>
        <p:spPr>
          <a:xfrm>
            <a:off x="2535238" y="5734050"/>
            <a:ext cx="935037" cy="504825"/>
          </a:xfrm>
          <a:prstGeom prst="flowChartAlternateProcess">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条件・</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複合条件</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カバレッジ</a:t>
            </a:r>
            <a:endParaRPr b="0" i="0" sz="1400" u="none" cap="none" strike="noStrike">
              <a:solidFill>
                <a:srgbClr val="000000"/>
              </a:solidFill>
              <a:latin typeface="Arial"/>
              <a:ea typeface="Arial"/>
              <a:cs typeface="Arial"/>
              <a:sym typeface="Arial"/>
            </a:endParaRPr>
          </a:p>
        </p:txBody>
      </p:sp>
      <p:cxnSp>
        <p:nvCxnSpPr>
          <p:cNvPr id="1859" name="Google Shape;1859;p111"/>
          <p:cNvCxnSpPr>
            <a:stCxn id="1842" idx="0"/>
            <a:endCxn id="1839" idx="3"/>
          </p:cNvCxnSpPr>
          <p:nvPr/>
        </p:nvCxnSpPr>
        <p:spPr>
          <a:xfrm rot="-5400000">
            <a:off x="1176800" y="5307963"/>
            <a:ext cx="280500" cy="527400"/>
          </a:xfrm>
          <a:prstGeom prst="curvedConnector3">
            <a:avLst>
              <a:gd fmla="val 42132" name="adj1"/>
            </a:avLst>
          </a:prstGeom>
          <a:noFill/>
          <a:ln cap="flat" cmpd="sng" w="9525">
            <a:solidFill>
              <a:schemeClr val="dk1"/>
            </a:solidFill>
            <a:prstDash val="solid"/>
            <a:round/>
            <a:headEnd len="sm" w="sm" type="none"/>
            <a:tailEnd len="sm" w="sm" type="none"/>
          </a:ln>
        </p:spPr>
      </p:cxnSp>
      <p:cxnSp>
        <p:nvCxnSpPr>
          <p:cNvPr id="1860" name="Google Shape;1860;p111"/>
          <p:cNvCxnSpPr>
            <a:stCxn id="1843" idx="0"/>
            <a:endCxn id="1839" idx="4"/>
          </p:cNvCxnSpPr>
          <p:nvPr/>
        </p:nvCxnSpPr>
        <p:spPr>
          <a:xfrm rot="-5400000">
            <a:off x="1937625" y="5566650"/>
            <a:ext cx="258600" cy="76200"/>
          </a:xfrm>
          <a:prstGeom prst="curvedConnector3">
            <a:avLst>
              <a:gd fmla="val 49981" name="adj1"/>
            </a:avLst>
          </a:prstGeom>
          <a:noFill/>
          <a:ln cap="flat" cmpd="sng" w="9525">
            <a:solidFill>
              <a:schemeClr val="dk1"/>
            </a:solidFill>
            <a:prstDash val="solid"/>
            <a:round/>
            <a:headEnd len="sm" w="sm" type="none"/>
            <a:tailEnd len="sm" w="sm" type="none"/>
          </a:ln>
        </p:spPr>
      </p:cxnSp>
      <p:cxnSp>
        <p:nvCxnSpPr>
          <p:cNvPr id="1861" name="Google Shape;1861;p111"/>
          <p:cNvCxnSpPr>
            <a:stCxn id="1839" idx="5"/>
            <a:endCxn id="1858" idx="0"/>
          </p:cNvCxnSpPr>
          <p:nvPr/>
        </p:nvCxnSpPr>
        <p:spPr>
          <a:xfrm flipH="1" rot="-5400000">
            <a:off x="2664616" y="5395952"/>
            <a:ext cx="302700" cy="373500"/>
          </a:xfrm>
          <a:prstGeom prst="curvedConnector3">
            <a:avLst>
              <a:gd fmla="val 57300" name="adj1"/>
            </a:avLst>
          </a:prstGeom>
          <a:noFill/>
          <a:ln cap="flat" cmpd="sng" w="9525">
            <a:solidFill>
              <a:schemeClr val="dk1"/>
            </a:solidFill>
            <a:prstDash val="solid"/>
            <a:round/>
            <a:headEnd len="sm" w="sm" type="none"/>
            <a:tailEnd len="sm" w="sm" type="none"/>
          </a:ln>
        </p:spPr>
      </p:cxnSp>
      <p:cxnSp>
        <p:nvCxnSpPr>
          <p:cNvPr id="1862" name="Google Shape;1862;p111"/>
          <p:cNvCxnSpPr>
            <a:stCxn id="1804" idx="0"/>
            <a:endCxn id="1824" idx="2"/>
          </p:cNvCxnSpPr>
          <p:nvPr/>
        </p:nvCxnSpPr>
        <p:spPr>
          <a:xfrm rot="10800000">
            <a:off x="3821113" y="3068600"/>
            <a:ext cx="0" cy="576300"/>
          </a:xfrm>
          <a:prstGeom prst="straightConnector1">
            <a:avLst/>
          </a:prstGeom>
          <a:noFill/>
          <a:ln cap="flat" cmpd="sng" w="9525">
            <a:solidFill>
              <a:schemeClr val="dk1"/>
            </a:solidFill>
            <a:prstDash val="solid"/>
            <a:round/>
            <a:headEnd len="sm" w="sm" type="none"/>
            <a:tailEnd len="med" w="med" type="triangle"/>
          </a:ln>
        </p:spPr>
      </p:cxnSp>
      <p:sp>
        <p:nvSpPr>
          <p:cNvPr id="1863" name="Google Shape;1863;p111"/>
          <p:cNvSpPr txBox="1"/>
          <p:nvPr/>
        </p:nvSpPr>
        <p:spPr>
          <a:xfrm>
            <a:off x="1598613" y="3068638"/>
            <a:ext cx="938212" cy="396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テストベースを分析する。</a:t>
            </a:r>
            <a:endParaRPr b="0" i="0" sz="1400" u="none" cap="none" strike="noStrike">
              <a:solidFill>
                <a:srgbClr val="000000"/>
              </a:solidFill>
              <a:latin typeface="Arial"/>
              <a:ea typeface="Arial"/>
              <a:cs typeface="Arial"/>
              <a:sym typeface="Arial"/>
            </a:endParaRPr>
          </a:p>
        </p:txBody>
      </p:sp>
      <p:sp>
        <p:nvSpPr>
          <p:cNvPr id="1824" name="Google Shape;1824;p111"/>
          <p:cNvSpPr/>
          <p:nvPr/>
        </p:nvSpPr>
        <p:spPr>
          <a:xfrm>
            <a:off x="3470275" y="2420938"/>
            <a:ext cx="701675" cy="647700"/>
          </a:xfrm>
          <a:prstGeom prst="flowChartPredefinedProcess">
            <a:avLst/>
          </a:prstGeom>
          <a:solidFill>
            <a:schemeClr val="l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テスト</a:t>
            </a:r>
            <a:endParaRPr b="0" i="0" sz="9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ケース</a:t>
            </a:r>
            <a:endParaRPr b="0" i="0" sz="9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定義</a:t>
            </a:r>
            <a:endParaRPr b="0" i="0" sz="1300" u="none" cap="none" strike="noStrike">
              <a:solidFill>
                <a:srgbClr val="000000"/>
              </a:solidFill>
              <a:latin typeface="Arial"/>
              <a:ea typeface="Arial"/>
              <a:cs typeface="Arial"/>
              <a:sym typeface="Arial"/>
            </a:endParaRPr>
          </a:p>
        </p:txBody>
      </p:sp>
      <p:cxnSp>
        <p:nvCxnSpPr>
          <p:cNvPr id="1864" name="Google Shape;1864;p111"/>
          <p:cNvCxnSpPr>
            <a:stCxn id="1824" idx="3"/>
            <a:endCxn id="1805" idx="1"/>
          </p:cNvCxnSpPr>
          <p:nvPr/>
        </p:nvCxnSpPr>
        <p:spPr>
          <a:xfrm>
            <a:off x="4171950" y="2744788"/>
            <a:ext cx="157200" cy="0"/>
          </a:xfrm>
          <a:prstGeom prst="straightConnector1">
            <a:avLst/>
          </a:prstGeom>
          <a:noFill/>
          <a:ln cap="flat" cmpd="sng" w="9525">
            <a:solidFill>
              <a:schemeClr val="dk1"/>
            </a:solidFill>
            <a:prstDash val="solid"/>
            <a:round/>
            <a:headEnd len="sm" w="sm" type="none"/>
            <a:tailEnd len="med" w="med" type="triangle"/>
          </a:ln>
        </p:spPr>
      </p:cxnSp>
      <p:sp>
        <p:nvSpPr>
          <p:cNvPr id="1865" name="Google Shape;1865;p111"/>
          <p:cNvSpPr txBox="1"/>
          <p:nvPr/>
        </p:nvSpPr>
        <p:spPr>
          <a:xfrm>
            <a:off x="117475" y="3429000"/>
            <a:ext cx="1404938" cy="1328738"/>
          </a:xfrm>
          <a:prstGeom prst="rect">
            <a:avLst/>
          </a:prstGeom>
          <a:noFill/>
          <a:ln cap="flat" cmpd="sng" w="9525">
            <a:solidFill>
              <a:schemeClr val="dk1"/>
            </a:solidFill>
            <a:prstDash val="dash"/>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800"/>
              <a:buFont typeface="Arial"/>
              <a:buNone/>
            </a:pPr>
            <a:r>
              <a:rPr b="0" i="0" lang="ja-JP" sz="800" u="none" cap="none" strike="noStrike">
                <a:solidFill>
                  <a:schemeClr val="dk1"/>
                </a:solidFill>
                <a:latin typeface="Arial"/>
                <a:ea typeface="Arial"/>
                <a:cs typeface="Arial"/>
                <a:sym typeface="Arial"/>
              </a:rPr>
              <a:t>技法選択時の考慮事項</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400"/>
              </a:spcBef>
              <a:spcAft>
                <a:spcPts val="0"/>
              </a:spcAft>
              <a:buClr>
                <a:srgbClr val="000000"/>
              </a:buClr>
              <a:buSzPts val="800"/>
              <a:buFont typeface="Arial"/>
              <a:buNone/>
            </a:pPr>
            <a:r>
              <a:rPr b="0" i="0" lang="ja-JP" sz="800" u="none" cap="none" strike="noStrike">
                <a:solidFill>
                  <a:schemeClr val="dk1"/>
                </a:solidFill>
                <a:latin typeface="Arial"/>
                <a:ea typeface="Arial"/>
                <a:cs typeface="Arial"/>
                <a:sym typeface="Arial"/>
              </a:rPr>
              <a:t>□システムの種別</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400"/>
              </a:spcBef>
              <a:spcAft>
                <a:spcPts val="0"/>
              </a:spcAft>
              <a:buClr>
                <a:srgbClr val="000000"/>
              </a:buClr>
              <a:buSzPts val="800"/>
              <a:buFont typeface="Arial"/>
              <a:buNone/>
            </a:pPr>
            <a:r>
              <a:rPr b="0" i="0" lang="ja-JP" sz="800" u="none" cap="none" strike="noStrike">
                <a:solidFill>
                  <a:schemeClr val="dk1"/>
                </a:solidFill>
                <a:latin typeface="Arial"/>
                <a:ea typeface="Arial"/>
                <a:cs typeface="Arial"/>
                <a:sym typeface="Arial"/>
              </a:rPr>
              <a:t>□顧客や契約上の要件</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400"/>
              </a:spcBef>
              <a:spcAft>
                <a:spcPts val="0"/>
              </a:spcAft>
              <a:buClr>
                <a:srgbClr val="000000"/>
              </a:buClr>
              <a:buSzPts val="800"/>
              <a:buFont typeface="Arial"/>
              <a:buNone/>
            </a:pPr>
            <a:r>
              <a:rPr b="0" i="0" lang="ja-JP" sz="800" u="none" cap="none" strike="noStrike">
                <a:solidFill>
                  <a:schemeClr val="dk1"/>
                </a:solidFill>
                <a:latin typeface="Arial"/>
                <a:ea typeface="Arial"/>
                <a:cs typeface="Arial"/>
                <a:sym typeface="Arial"/>
              </a:rPr>
              <a:t>□リスクレベル・種類</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400"/>
              </a:spcBef>
              <a:spcAft>
                <a:spcPts val="0"/>
              </a:spcAft>
              <a:buClr>
                <a:srgbClr val="000000"/>
              </a:buClr>
              <a:buSzPts val="800"/>
              <a:buFont typeface="Arial"/>
              <a:buNone/>
            </a:pPr>
            <a:r>
              <a:rPr b="0" i="0" lang="ja-JP" sz="800" u="none" cap="none" strike="noStrike">
                <a:solidFill>
                  <a:schemeClr val="dk1"/>
                </a:solidFill>
                <a:latin typeface="Arial"/>
                <a:ea typeface="Arial"/>
                <a:cs typeface="Arial"/>
                <a:sym typeface="Arial"/>
              </a:rPr>
              <a:t>□テストの目的</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400"/>
              </a:spcBef>
              <a:spcAft>
                <a:spcPts val="0"/>
              </a:spcAft>
              <a:buClr>
                <a:srgbClr val="000000"/>
              </a:buClr>
              <a:buSzPts val="800"/>
              <a:buFont typeface="Arial"/>
              <a:buNone/>
            </a:pPr>
            <a:r>
              <a:rPr b="0" i="0" lang="ja-JP" sz="800" u="none" cap="none" strike="noStrike">
                <a:solidFill>
                  <a:schemeClr val="dk1"/>
                </a:solidFill>
                <a:latin typeface="Arial"/>
                <a:ea typeface="Arial"/>
                <a:cs typeface="Arial"/>
                <a:sym typeface="Arial"/>
              </a:rPr>
              <a:t>□担当者の知識と技能</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400"/>
              </a:spcBef>
              <a:spcAft>
                <a:spcPts val="0"/>
              </a:spcAft>
              <a:buClr>
                <a:srgbClr val="000000"/>
              </a:buClr>
              <a:buSzPts val="800"/>
              <a:buFont typeface="Arial"/>
              <a:buNone/>
            </a:pPr>
            <a:r>
              <a:rPr b="0" i="0" lang="ja-JP" sz="800" u="none" cap="none" strike="noStrike">
                <a:solidFill>
                  <a:schemeClr val="dk1"/>
                </a:solidFill>
                <a:latin typeface="Arial"/>
                <a:ea typeface="Arial"/>
                <a:cs typeface="Arial"/>
                <a:sym typeface="Arial"/>
              </a:rPr>
              <a:t>□時間と予算　　などなど</a:t>
            </a:r>
            <a:endParaRPr b="0" i="0" sz="1400" u="none" cap="none" strike="noStrike">
              <a:solidFill>
                <a:srgbClr val="000000"/>
              </a:solidFill>
              <a:latin typeface="Arial"/>
              <a:ea typeface="Arial"/>
              <a:cs typeface="Arial"/>
              <a:sym typeface="Arial"/>
            </a:endParaRPr>
          </a:p>
        </p:txBody>
      </p:sp>
      <p:cxnSp>
        <p:nvCxnSpPr>
          <p:cNvPr id="1866" name="Google Shape;1866;p111"/>
          <p:cNvCxnSpPr>
            <a:stCxn id="1865" idx="3"/>
            <a:endCxn id="1804" idx="1"/>
          </p:cNvCxnSpPr>
          <p:nvPr/>
        </p:nvCxnSpPr>
        <p:spPr>
          <a:xfrm flipH="1" rot="10800000">
            <a:off x="1522413" y="3825169"/>
            <a:ext cx="1714500" cy="268200"/>
          </a:xfrm>
          <a:prstGeom prst="curvedConnector3">
            <a:avLst>
              <a:gd fmla="val 49949" name="adj1"/>
            </a:avLst>
          </a:prstGeom>
          <a:noFill/>
          <a:ln cap="flat" cmpd="sng" w="9525">
            <a:solidFill>
              <a:schemeClr val="dk1"/>
            </a:solidFill>
            <a:prstDash val="solid"/>
            <a:round/>
            <a:headEnd len="sm" w="sm" type="none"/>
            <a:tailEnd len="med" w="med" type="triangle"/>
          </a:ln>
        </p:spPr>
      </p:cxnSp>
      <p:sp>
        <p:nvSpPr>
          <p:cNvPr id="1867" name="Google Shape;1867;p11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cxnSp>
        <p:nvCxnSpPr>
          <p:cNvPr id="1868" name="Google Shape;1868;p111"/>
          <p:cNvCxnSpPr>
            <a:stCxn id="1810" idx="6"/>
            <a:endCxn id="1841" idx="0"/>
          </p:cNvCxnSpPr>
          <p:nvPr/>
        </p:nvCxnSpPr>
        <p:spPr>
          <a:xfrm>
            <a:off x="4562475" y="4423400"/>
            <a:ext cx="3717600" cy="552300"/>
          </a:xfrm>
          <a:prstGeom prst="curvedConnector2">
            <a:avLst/>
          </a:prstGeom>
          <a:noFill/>
          <a:ln cap="flat" cmpd="sng" w="9525">
            <a:solidFill>
              <a:schemeClr val="dk1"/>
            </a:solidFill>
            <a:prstDash val="solid"/>
            <a:round/>
            <a:headEnd len="sm" w="sm" type="none"/>
            <a:tailEnd len="sm" w="sm" type="none"/>
          </a:ln>
        </p:spPr>
      </p:cxnSp>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6" name="Shape 1876"/>
        <p:cNvGrpSpPr/>
        <p:nvPr/>
      </p:nvGrpSpPr>
      <p:grpSpPr>
        <a:xfrm>
          <a:off x="0" y="0"/>
          <a:ext cx="0" cy="0"/>
          <a:chOff x="0" y="0"/>
          <a:chExt cx="0" cy="0"/>
        </a:xfrm>
      </p:grpSpPr>
      <p:sp>
        <p:nvSpPr>
          <p:cNvPr id="1877" name="Google Shape;1877;p11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878" name="Google Shape;1878;p11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879" name="Google Shape;1879;p112"/>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4.2 ブラックボックステスト技法</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7" name="Shape 1887"/>
        <p:cNvGrpSpPr/>
        <p:nvPr/>
      </p:nvGrpSpPr>
      <p:grpSpPr>
        <a:xfrm>
          <a:off x="0" y="0"/>
          <a:ext cx="0" cy="0"/>
          <a:chOff x="0" y="0"/>
          <a:chExt cx="0" cy="0"/>
        </a:xfrm>
      </p:grpSpPr>
      <p:sp>
        <p:nvSpPr>
          <p:cNvPr id="1888" name="Google Shape;1888;p11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889" name="Google Shape;1889;p113"/>
          <p:cNvSpPr txBox="1"/>
          <p:nvPr>
            <p:ph type="title"/>
          </p:nvPr>
        </p:nvSpPr>
        <p:spPr>
          <a:xfrm>
            <a:off x="495300" y="79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代表的なブラックボックステスト技法</a:t>
            </a:r>
            <a:endParaRPr sz="3600"/>
          </a:p>
        </p:txBody>
      </p:sp>
      <p:sp>
        <p:nvSpPr>
          <p:cNvPr id="1890" name="Google Shape;1890;p113"/>
          <p:cNvSpPr txBox="1"/>
          <p:nvPr>
            <p:ph idx="1" type="body"/>
          </p:nvPr>
        </p:nvSpPr>
        <p:spPr>
          <a:xfrm>
            <a:off x="272555" y="1106163"/>
            <a:ext cx="9360900" cy="4870500"/>
          </a:xfrm>
          <a:prstGeom prst="rect">
            <a:avLst/>
          </a:prstGeom>
          <a:noFill/>
          <a:ln>
            <a:noFill/>
          </a:ln>
        </p:spPr>
        <p:txBody>
          <a:bodyPr anchorCtr="0" anchor="t" bIns="45700" lIns="91425" spcFirstLastPara="1" rIns="91425" wrap="square" tIns="45700">
            <a:noAutofit/>
          </a:bodyPr>
          <a:lstStyle/>
          <a:p>
            <a:pPr indent="0" lvl="0" marL="0" rtl="0" algn="l">
              <a:lnSpc>
                <a:spcPct val="80000"/>
              </a:lnSpc>
              <a:spcBef>
                <a:spcPts val="0"/>
              </a:spcBef>
              <a:spcAft>
                <a:spcPts val="0"/>
              </a:spcAft>
              <a:buSzPts val="1800"/>
              <a:buNone/>
            </a:pPr>
            <a:r>
              <a:rPr b="1" lang="ja-JP" sz="2000">
                <a:solidFill>
                  <a:srgbClr val="FF0000"/>
                </a:solidFill>
              </a:rPr>
              <a:t>1.　同値分割法 (EP / Equivalence Partitioning)</a:t>
            </a:r>
            <a:endParaRPr/>
          </a:p>
          <a:p>
            <a:pPr indent="-285750" lvl="1" marL="742950" rtl="0" algn="l">
              <a:lnSpc>
                <a:spcPct val="80000"/>
              </a:lnSpc>
              <a:spcBef>
                <a:spcPts val="380"/>
              </a:spcBef>
              <a:spcAft>
                <a:spcPts val="0"/>
              </a:spcAft>
              <a:buClr>
                <a:schemeClr val="dk1"/>
              </a:buClr>
              <a:buSzPts val="1900"/>
              <a:buFont typeface="Arial"/>
              <a:buChar char="–"/>
            </a:pPr>
            <a:r>
              <a:rPr lang="ja-JP" sz="1900"/>
              <a:t>同等に処理されると想定したデータすべてを同じパーティションに振り分け、各パーティションから少なくとも1個の値を選んでテストする。</a:t>
            </a:r>
            <a:endParaRPr sz="1900"/>
          </a:p>
          <a:p>
            <a:pPr indent="0" lvl="0" marL="742950" rtl="0" algn="l">
              <a:lnSpc>
                <a:spcPct val="80000"/>
              </a:lnSpc>
              <a:spcBef>
                <a:spcPts val="380"/>
              </a:spcBef>
              <a:spcAft>
                <a:spcPts val="0"/>
              </a:spcAft>
              <a:buSzPts val="1800"/>
              <a:buNone/>
            </a:pPr>
            <a:r>
              <a:t/>
            </a:r>
            <a:endParaRPr sz="1900"/>
          </a:p>
          <a:p>
            <a:pPr indent="0" lvl="0" marL="0" rtl="0" algn="l">
              <a:lnSpc>
                <a:spcPct val="80000"/>
              </a:lnSpc>
              <a:spcBef>
                <a:spcPts val="400"/>
              </a:spcBef>
              <a:spcAft>
                <a:spcPts val="0"/>
              </a:spcAft>
              <a:buSzPts val="1800"/>
              <a:buNone/>
            </a:pPr>
            <a:r>
              <a:rPr b="1" lang="ja-JP" sz="2000">
                <a:solidFill>
                  <a:srgbClr val="FF0000"/>
                </a:solidFill>
              </a:rPr>
              <a:t>2.　境界値分析 (BVA / Boundary Value Analysis)</a:t>
            </a:r>
            <a:endParaRPr/>
          </a:p>
          <a:p>
            <a:pPr indent="-285750" lvl="1" marL="742950" rtl="0" algn="l">
              <a:lnSpc>
                <a:spcPct val="80000"/>
              </a:lnSpc>
              <a:spcBef>
                <a:spcPts val="360"/>
              </a:spcBef>
              <a:spcAft>
                <a:spcPts val="0"/>
              </a:spcAft>
              <a:buClr>
                <a:schemeClr val="dk1"/>
              </a:buClr>
              <a:buSzPts val="1800"/>
              <a:buFont typeface="Arial"/>
              <a:buChar char="–"/>
            </a:pPr>
            <a:r>
              <a:rPr lang="ja-JP" sz="1800"/>
              <a:t>同値パーティションの境界を確認することに基づいた技法で、パーティションの最小値および最大値を選んでテストする。</a:t>
            </a:r>
            <a:endParaRPr sz="1800"/>
          </a:p>
          <a:p>
            <a:pPr indent="0" lvl="0" marL="742950" rtl="0" algn="l">
              <a:lnSpc>
                <a:spcPct val="80000"/>
              </a:lnSpc>
              <a:spcBef>
                <a:spcPts val="360"/>
              </a:spcBef>
              <a:spcAft>
                <a:spcPts val="0"/>
              </a:spcAft>
              <a:buSzPts val="1800"/>
              <a:buNone/>
            </a:pPr>
            <a:r>
              <a:t/>
            </a:r>
            <a:endParaRPr sz="1800"/>
          </a:p>
          <a:p>
            <a:pPr indent="0" lvl="0" marL="0" rtl="0" algn="l">
              <a:lnSpc>
                <a:spcPct val="80000"/>
              </a:lnSpc>
              <a:spcBef>
                <a:spcPts val="400"/>
              </a:spcBef>
              <a:spcAft>
                <a:spcPts val="0"/>
              </a:spcAft>
              <a:buSzPts val="1800"/>
              <a:buNone/>
            </a:pPr>
            <a:r>
              <a:rPr b="1" lang="ja-JP" sz="2000">
                <a:solidFill>
                  <a:srgbClr val="FF0000"/>
                </a:solidFill>
              </a:rPr>
              <a:t>3.　デシジョンテーブルテスト</a:t>
            </a:r>
            <a:endParaRPr/>
          </a:p>
          <a:p>
            <a:pPr indent="-285750" lvl="1" marL="742950" rtl="0" algn="l">
              <a:lnSpc>
                <a:spcPct val="80000"/>
              </a:lnSpc>
              <a:spcBef>
                <a:spcPts val="380"/>
              </a:spcBef>
              <a:spcAft>
                <a:spcPts val="0"/>
              </a:spcAft>
              <a:buClr>
                <a:schemeClr val="dk1"/>
              </a:buClr>
              <a:buSzPts val="1900"/>
              <a:buFont typeface="Arial"/>
              <a:buChar char="–"/>
            </a:pPr>
            <a:r>
              <a:rPr lang="ja-JP" sz="1900"/>
              <a:t>条件と結果的に起きる動作を表の行、条件の一意な組み合わせとその結果として実行するアクションにより表される判定の規則を表の列とし、規則ごとにテストする。</a:t>
            </a:r>
            <a:endParaRPr sz="1900"/>
          </a:p>
          <a:p>
            <a:pPr indent="0" lvl="0" marL="742950" rtl="0" algn="l">
              <a:lnSpc>
                <a:spcPct val="80000"/>
              </a:lnSpc>
              <a:spcBef>
                <a:spcPts val="380"/>
              </a:spcBef>
              <a:spcAft>
                <a:spcPts val="0"/>
              </a:spcAft>
              <a:buSzPts val="1800"/>
              <a:buNone/>
            </a:pPr>
            <a:r>
              <a:t/>
            </a:r>
            <a:endParaRPr sz="1900"/>
          </a:p>
          <a:p>
            <a:pPr indent="0" lvl="0" marL="0" rtl="0" algn="l">
              <a:lnSpc>
                <a:spcPct val="80000"/>
              </a:lnSpc>
              <a:spcBef>
                <a:spcPts val="400"/>
              </a:spcBef>
              <a:spcAft>
                <a:spcPts val="0"/>
              </a:spcAft>
              <a:buSzPts val="1800"/>
              <a:buNone/>
            </a:pPr>
            <a:r>
              <a:rPr b="1" lang="ja-JP" sz="2000">
                <a:solidFill>
                  <a:srgbClr val="FF0000"/>
                </a:solidFill>
              </a:rPr>
              <a:t>4.　状態遷移テスト</a:t>
            </a:r>
            <a:endParaRPr/>
          </a:p>
          <a:p>
            <a:pPr indent="-285750" lvl="1" marL="742950" rtl="0" algn="l">
              <a:lnSpc>
                <a:spcPct val="80000"/>
              </a:lnSpc>
              <a:spcBef>
                <a:spcPts val="360"/>
              </a:spcBef>
              <a:spcAft>
                <a:spcPts val="0"/>
              </a:spcAft>
              <a:buClr>
                <a:schemeClr val="dk1"/>
              </a:buClr>
              <a:buSzPts val="1800"/>
              <a:buFont typeface="Arial"/>
              <a:buChar char="–"/>
            </a:pPr>
            <a:r>
              <a:rPr lang="ja-JP" sz="1800"/>
              <a:t>ソフトウェアが、有効または無効な遷移を介して、定義された状態の開始および終了を実行できるかどうかをテストする。</a:t>
            </a:r>
            <a:endParaRPr sz="1800"/>
          </a:p>
        </p:txBody>
      </p:sp>
      <p:sp>
        <p:nvSpPr>
          <p:cNvPr id="1891" name="Google Shape;1891;p11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5" name="Shape 1895"/>
        <p:cNvGrpSpPr/>
        <p:nvPr/>
      </p:nvGrpSpPr>
      <p:grpSpPr>
        <a:xfrm>
          <a:off x="0" y="0"/>
          <a:ext cx="0" cy="0"/>
          <a:chOff x="0" y="0"/>
          <a:chExt cx="0" cy="0"/>
        </a:xfrm>
      </p:grpSpPr>
      <p:sp>
        <p:nvSpPr>
          <p:cNvPr id="1896" name="Google Shape;1896;p114"/>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①同値分割法</a:t>
            </a:r>
            <a:endParaRPr sz="3600"/>
          </a:p>
        </p:txBody>
      </p:sp>
      <p:sp>
        <p:nvSpPr>
          <p:cNvPr id="1897" name="Google Shape;1897;p11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898" name="Google Shape;1898;p114"/>
          <p:cNvSpPr/>
          <p:nvPr/>
        </p:nvSpPr>
        <p:spPr>
          <a:xfrm>
            <a:off x="3080792" y="3789040"/>
            <a:ext cx="4608512" cy="2160092"/>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899" name="Google Shape;1899;p114"/>
          <p:cNvSpPr/>
          <p:nvPr/>
        </p:nvSpPr>
        <p:spPr>
          <a:xfrm>
            <a:off x="5601072" y="5013176"/>
            <a:ext cx="1080120" cy="432048"/>
          </a:xfrm>
          <a:prstGeom prst="roundRect">
            <a:avLst>
              <a:gd fmla="val 16667" name="adj"/>
            </a:avLst>
          </a:prstGeom>
          <a:solidFill>
            <a:srgbClr val="D8D8D8"/>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計算</a:t>
            </a:r>
            <a:endParaRPr b="0" i="0" sz="1400" u="none" cap="none" strike="noStrike">
              <a:solidFill>
                <a:srgbClr val="000000"/>
              </a:solidFill>
              <a:latin typeface="Arial"/>
              <a:ea typeface="Arial"/>
              <a:cs typeface="Arial"/>
              <a:sym typeface="Arial"/>
            </a:endParaRPr>
          </a:p>
        </p:txBody>
      </p:sp>
      <p:sp>
        <p:nvSpPr>
          <p:cNvPr id="1900" name="Google Shape;1900;p114"/>
          <p:cNvSpPr/>
          <p:nvPr/>
        </p:nvSpPr>
        <p:spPr>
          <a:xfrm>
            <a:off x="4112225" y="5033817"/>
            <a:ext cx="1080120" cy="432048"/>
          </a:xfrm>
          <a:prstGeom prst="roundRect">
            <a:avLst>
              <a:gd fmla="val 16667" name="adj"/>
            </a:avLst>
          </a:prstGeom>
          <a:solidFill>
            <a:srgbClr val="D8D8D8"/>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クリア</a:t>
            </a:r>
            <a:endParaRPr b="0" i="0" sz="1400" u="none" cap="none" strike="noStrike">
              <a:solidFill>
                <a:srgbClr val="000000"/>
              </a:solidFill>
              <a:latin typeface="Arial"/>
              <a:ea typeface="Arial"/>
              <a:cs typeface="Arial"/>
              <a:sym typeface="Arial"/>
            </a:endParaRPr>
          </a:p>
        </p:txBody>
      </p:sp>
      <p:sp>
        <p:nvSpPr>
          <p:cNvPr id="1901" name="Google Shape;1901;p114"/>
          <p:cNvSpPr/>
          <p:nvPr/>
        </p:nvSpPr>
        <p:spPr>
          <a:xfrm>
            <a:off x="3584848" y="4220936"/>
            <a:ext cx="707397" cy="504056"/>
          </a:xfrm>
          <a:prstGeom prst="rect">
            <a:avLst/>
          </a:prstGeom>
          <a:solidFill>
            <a:schemeClr val="lt1"/>
          </a:solid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02" name="Google Shape;1902;p114"/>
          <p:cNvSpPr txBox="1"/>
          <p:nvPr/>
        </p:nvSpPr>
        <p:spPr>
          <a:xfrm>
            <a:off x="1626118" y="3255367"/>
            <a:ext cx="6888300" cy="41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ja-JP" sz="2100" u="none" cap="none" strike="noStrike">
                <a:solidFill>
                  <a:schemeClr val="dk1"/>
                </a:solidFill>
                <a:latin typeface="Arial"/>
                <a:ea typeface="Arial"/>
                <a:cs typeface="Arial"/>
                <a:sym typeface="Arial"/>
              </a:rPr>
              <a:t>（例） 1桁の正の整数2個を足し算するプログラム。</a:t>
            </a:r>
            <a:endParaRPr b="0" i="0" sz="1100" u="none" cap="none" strike="noStrike">
              <a:solidFill>
                <a:srgbClr val="000000"/>
              </a:solidFill>
              <a:latin typeface="Arial"/>
              <a:ea typeface="Arial"/>
              <a:cs typeface="Arial"/>
              <a:sym typeface="Arial"/>
            </a:endParaRPr>
          </a:p>
        </p:txBody>
      </p:sp>
      <p:sp>
        <p:nvSpPr>
          <p:cNvPr id="1903" name="Google Shape;1903;p114"/>
          <p:cNvSpPr/>
          <p:nvPr/>
        </p:nvSpPr>
        <p:spPr>
          <a:xfrm>
            <a:off x="4429919" y="4221136"/>
            <a:ext cx="432000" cy="432000"/>
          </a:xfrm>
          <a:prstGeom prst="mathPlus">
            <a:avLst>
              <a:gd fmla="val 17640" name="adj1"/>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04" name="Google Shape;1904;p114"/>
          <p:cNvSpPr/>
          <p:nvPr/>
        </p:nvSpPr>
        <p:spPr>
          <a:xfrm>
            <a:off x="5031348" y="4218731"/>
            <a:ext cx="707397" cy="504056"/>
          </a:xfrm>
          <a:prstGeom prst="rect">
            <a:avLst/>
          </a:prstGeom>
          <a:solidFill>
            <a:schemeClr val="lt1"/>
          </a:solid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05" name="Google Shape;1905;p114"/>
          <p:cNvSpPr/>
          <p:nvPr/>
        </p:nvSpPr>
        <p:spPr>
          <a:xfrm>
            <a:off x="5961160" y="4298078"/>
            <a:ext cx="432000" cy="360000"/>
          </a:xfrm>
          <a:prstGeom prst="mathEqual">
            <a:avLst>
              <a:gd fmla="val 16464" name="adj1"/>
              <a:gd fmla="val 11760" name="adj2"/>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06" name="Google Shape;1906;p114"/>
          <p:cNvSpPr txBox="1"/>
          <p:nvPr/>
        </p:nvSpPr>
        <p:spPr>
          <a:xfrm>
            <a:off x="6477848" y="4138012"/>
            <a:ext cx="595035"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1907" name="Google Shape;1907;p114"/>
          <p:cNvSpPr/>
          <p:nvPr/>
        </p:nvSpPr>
        <p:spPr>
          <a:xfrm flipH="1">
            <a:off x="185512" y="4756093"/>
            <a:ext cx="3399335" cy="1362149"/>
          </a:xfrm>
          <a:prstGeom prst="wedgeRoundRectCallout">
            <a:avLst>
              <a:gd fmla="val -64550" name="adj1"/>
              <a:gd fmla="val -45185"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それぞれ「1」から「9」までの整数が入力できるのであれば、「1+1」から「9+9」までの81通りのテストが必要か？</a:t>
            </a:r>
            <a:endParaRPr b="0" i="0" sz="1800" u="none" cap="none" strike="noStrike">
              <a:solidFill>
                <a:schemeClr val="dk1"/>
              </a:solidFill>
              <a:latin typeface="Arial"/>
              <a:ea typeface="Arial"/>
              <a:cs typeface="Arial"/>
              <a:sym typeface="Arial"/>
            </a:endParaRPr>
          </a:p>
        </p:txBody>
      </p:sp>
      <p:sp>
        <p:nvSpPr>
          <p:cNvPr id="1908" name="Google Shape;1908;p114"/>
          <p:cNvSpPr/>
          <p:nvPr/>
        </p:nvSpPr>
        <p:spPr>
          <a:xfrm flipH="1">
            <a:off x="6901925" y="4921094"/>
            <a:ext cx="2717332" cy="1176197"/>
          </a:xfrm>
          <a:prstGeom prst="wedgeRoundRectCallout">
            <a:avLst>
              <a:gd fmla="val 38666" name="adj1"/>
              <a:gd fmla="val -76443"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ja-JP" sz="1900" u="none" cap="none" strike="noStrike">
                <a:solidFill>
                  <a:schemeClr val="dk1"/>
                </a:solidFill>
                <a:latin typeface="Arial"/>
                <a:ea typeface="Arial"/>
                <a:cs typeface="Arial"/>
                <a:sym typeface="Arial"/>
              </a:rPr>
              <a:t>「 1桁のの正の整数」以外の値も入力できてしまうのでは？</a:t>
            </a:r>
            <a:endParaRPr b="0" i="0" sz="1900" u="none" cap="none" strike="noStrike">
              <a:solidFill>
                <a:schemeClr val="dk1"/>
              </a:solidFill>
              <a:latin typeface="Arial"/>
              <a:ea typeface="Arial"/>
              <a:cs typeface="Arial"/>
              <a:sym typeface="Arial"/>
            </a:endParaRPr>
          </a:p>
        </p:txBody>
      </p:sp>
      <p:sp>
        <p:nvSpPr>
          <p:cNvPr id="1909" name="Google Shape;1909;p114"/>
          <p:cNvSpPr/>
          <p:nvPr/>
        </p:nvSpPr>
        <p:spPr>
          <a:xfrm>
            <a:off x="495301" y="1484784"/>
            <a:ext cx="8921750" cy="1639855"/>
          </a:xfrm>
          <a:prstGeom prst="rect">
            <a:avLst/>
          </a:prstGeom>
          <a:solidFill>
            <a:schemeClr val="lt1"/>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ある特定のパーティションすべての要素がテスト対象によって同等に処理されることを想定して、データをパーティションに分割する。各パーティションに対して1つの値をテストする。</a:t>
            </a:r>
            <a:endParaRPr b="0" i="0" sz="2400" u="none" cap="none" strike="noStrike">
              <a:solidFill>
                <a:srgbClr val="000000"/>
              </a:solidFill>
              <a:latin typeface="Arial"/>
              <a:ea typeface="Arial"/>
              <a:cs typeface="Arial"/>
              <a:sym typeface="Arial"/>
            </a:endParaRPr>
          </a:p>
        </p:txBody>
      </p:sp>
      <p:sp>
        <p:nvSpPr>
          <p:cNvPr id="1910" name="Google Shape;1910;p11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911" name="Google Shape;1911;p114"/>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5" name="Shape 1915"/>
        <p:cNvGrpSpPr/>
        <p:nvPr/>
      </p:nvGrpSpPr>
      <p:grpSpPr>
        <a:xfrm>
          <a:off x="0" y="0"/>
          <a:ext cx="0" cy="0"/>
          <a:chOff x="0" y="0"/>
          <a:chExt cx="0" cy="0"/>
        </a:xfrm>
      </p:grpSpPr>
      <p:sp>
        <p:nvSpPr>
          <p:cNvPr id="1916" name="Google Shape;1916;p11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①同値分割の背景にある考え方</a:t>
            </a:r>
            <a:endParaRPr sz="3600"/>
          </a:p>
        </p:txBody>
      </p:sp>
      <p:sp>
        <p:nvSpPr>
          <p:cNvPr id="1917" name="Google Shape;1917;p115"/>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918" name="Google Shape;1918;p11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919" name="Google Shape;1919;p115"/>
          <p:cNvSpPr/>
          <p:nvPr/>
        </p:nvSpPr>
        <p:spPr>
          <a:xfrm>
            <a:off x="599950" y="2119475"/>
            <a:ext cx="3628200" cy="3439200"/>
          </a:xfrm>
          <a:prstGeom prst="roundRect">
            <a:avLst>
              <a:gd fmla="val 16667" name="adj"/>
            </a:avLst>
          </a:prstGeom>
          <a:solidFill>
            <a:schemeClr val="lt1"/>
          </a:solidFill>
          <a:ln cap="flat" cmpd="sng" w="19050">
            <a:solidFill>
              <a:srgbClr val="6D9EE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0" name="Google Shape;1920;p115"/>
          <p:cNvSpPr txBox="1"/>
          <p:nvPr/>
        </p:nvSpPr>
        <p:spPr>
          <a:xfrm>
            <a:off x="862275" y="2828925"/>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1</a:t>
            </a:r>
            <a:endParaRPr b="0" i="0" sz="3200" u="none" cap="none" strike="noStrike">
              <a:solidFill>
                <a:schemeClr val="dk1"/>
              </a:solidFill>
              <a:latin typeface="Arial"/>
              <a:ea typeface="Arial"/>
              <a:cs typeface="Arial"/>
              <a:sym typeface="Arial"/>
            </a:endParaRPr>
          </a:p>
        </p:txBody>
      </p:sp>
      <p:sp>
        <p:nvSpPr>
          <p:cNvPr id="1921" name="Google Shape;1921;p115"/>
          <p:cNvSpPr txBox="1"/>
          <p:nvPr/>
        </p:nvSpPr>
        <p:spPr>
          <a:xfrm>
            <a:off x="540225" y="1388763"/>
            <a:ext cx="3891900" cy="738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同等に処理されると</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想定されるパーティション</a:t>
            </a:r>
            <a:endParaRPr b="0" i="0" sz="1800" u="none" cap="none" strike="noStrike">
              <a:solidFill>
                <a:schemeClr val="dk1"/>
              </a:solidFill>
              <a:latin typeface="Arial"/>
              <a:ea typeface="Arial"/>
              <a:cs typeface="Arial"/>
              <a:sym typeface="Arial"/>
            </a:endParaRPr>
          </a:p>
        </p:txBody>
      </p:sp>
      <p:sp>
        <p:nvSpPr>
          <p:cNvPr id="1922" name="Google Shape;1922;p115"/>
          <p:cNvSpPr txBox="1"/>
          <p:nvPr/>
        </p:nvSpPr>
        <p:spPr>
          <a:xfrm>
            <a:off x="1724125" y="2319175"/>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2</a:t>
            </a:r>
            <a:endParaRPr b="0" i="0" sz="3200" u="none" cap="none" strike="noStrike">
              <a:solidFill>
                <a:schemeClr val="dk1"/>
              </a:solidFill>
              <a:latin typeface="Arial"/>
              <a:ea typeface="Arial"/>
              <a:cs typeface="Arial"/>
              <a:sym typeface="Arial"/>
            </a:endParaRPr>
          </a:p>
        </p:txBody>
      </p:sp>
      <p:sp>
        <p:nvSpPr>
          <p:cNvPr id="1923" name="Google Shape;1923;p115"/>
          <p:cNvSpPr txBox="1"/>
          <p:nvPr/>
        </p:nvSpPr>
        <p:spPr>
          <a:xfrm>
            <a:off x="3207600" y="2369475"/>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3</a:t>
            </a:r>
            <a:endParaRPr b="0" i="0" sz="3200" u="none" cap="none" strike="noStrike">
              <a:solidFill>
                <a:schemeClr val="dk1"/>
              </a:solidFill>
              <a:latin typeface="Arial"/>
              <a:ea typeface="Arial"/>
              <a:cs typeface="Arial"/>
              <a:sym typeface="Arial"/>
            </a:endParaRPr>
          </a:p>
        </p:txBody>
      </p:sp>
      <p:sp>
        <p:nvSpPr>
          <p:cNvPr id="1924" name="Google Shape;1924;p115"/>
          <p:cNvSpPr txBox="1"/>
          <p:nvPr/>
        </p:nvSpPr>
        <p:spPr>
          <a:xfrm>
            <a:off x="1822500" y="3187775"/>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4</a:t>
            </a:r>
            <a:endParaRPr b="0" i="0" sz="3200" u="none" cap="none" strike="noStrike">
              <a:solidFill>
                <a:schemeClr val="dk1"/>
              </a:solidFill>
              <a:latin typeface="Arial"/>
              <a:ea typeface="Arial"/>
              <a:cs typeface="Arial"/>
              <a:sym typeface="Arial"/>
            </a:endParaRPr>
          </a:p>
        </p:txBody>
      </p:sp>
      <p:sp>
        <p:nvSpPr>
          <p:cNvPr id="1925" name="Google Shape;1925;p115"/>
          <p:cNvSpPr txBox="1"/>
          <p:nvPr/>
        </p:nvSpPr>
        <p:spPr>
          <a:xfrm>
            <a:off x="2836775" y="2959550"/>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5</a:t>
            </a:r>
            <a:endParaRPr b="0" i="0" sz="3200" u="none" cap="none" strike="noStrike">
              <a:solidFill>
                <a:schemeClr val="dk1"/>
              </a:solidFill>
              <a:latin typeface="Arial"/>
              <a:ea typeface="Arial"/>
              <a:cs typeface="Arial"/>
              <a:sym typeface="Arial"/>
            </a:endParaRPr>
          </a:p>
        </p:txBody>
      </p:sp>
      <p:sp>
        <p:nvSpPr>
          <p:cNvPr id="1926" name="Google Shape;1926;p115"/>
          <p:cNvSpPr txBox="1"/>
          <p:nvPr/>
        </p:nvSpPr>
        <p:spPr>
          <a:xfrm>
            <a:off x="3177150" y="3460575"/>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6</a:t>
            </a:r>
            <a:endParaRPr b="0" i="0" sz="3200" u="none" cap="none" strike="noStrike">
              <a:solidFill>
                <a:schemeClr val="dk1"/>
              </a:solidFill>
              <a:latin typeface="Arial"/>
              <a:ea typeface="Arial"/>
              <a:cs typeface="Arial"/>
              <a:sym typeface="Arial"/>
            </a:endParaRPr>
          </a:p>
        </p:txBody>
      </p:sp>
      <p:sp>
        <p:nvSpPr>
          <p:cNvPr id="1927" name="Google Shape;1927;p115"/>
          <p:cNvSpPr txBox="1"/>
          <p:nvPr/>
        </p:nvSpPr>
        <p:spPr>
          <a:xfrm>
            <a:off x="2228675" y="3968375"/>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7</a:t>
            </a:r>
            <a:endParaRPr b="0" i="0" sz="3200" u="none" cap="none" strike="noStrike">
              <a:solidFill>
                <a:schemeClr val="dk1"/>
              </a:solidFill>
              <a:latin typeface="Arial"/>
              <a:ea typeface="Arial"/>
              <a:cs typeface="Arial"/>
              <a:sym typeface="Arial"/>
            </a:endParaRPr>
          </a:p>
        </p:txBody>
      </p:sp>
      <p:sp>
        <p:nvSpPr>
          <p:cNvPr id="1928" name="Google Shape;1928;p115"/>
          <p:cNvSpPr txBox="1"/>
          <p:nvPr/>
        </p:nvSpPr>
        <p:spPr>
          <a:xfrm>
            <a:off x="1164875" y="3847000"/>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8</a:t>
            </a:r>
            <a:endParaRPr b="0" i="0" sz="3200" u="none" cap="none" strike="noStrike">
              <a:solidFill>
                <a:schemeClr val="dk1"/>
              </a:solidFill>
              <a:latin typeface="Arial"/>
              <a:ea typeface="Arial"/>
              <a:cs typeface="Arial"/>
              <a:sym typeface="Arial"/>
            </a:endParaRPr>
          </a:p>
        </p:txBody>
      </p:sp>
      <p:sp>
        <p:nvSpPr>
          <p:cNvPr id="1929" name="Google Shape;1929;p115"/>
          <p:cNvSpPr txBox="1"/>
          <p:nvPr/>
        </p:nvSpPr>
        <p:spPr>
          <a:xfrm>
            <a:off x="2182125" y="4645475"/>
            <a:ext cx="608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9</a:t>
            </a:r>
            <a:endParaRPr b="0" i="0" sz="3200" u="none" cap="none" strike="noStrike">
              <a:solidFill>
                <a:schemeClr val="dk1"/>
              </a:solidFill>
              <a:latin typeface="Arial"/>
              <a:ea typeface="Arial"/>
              <a:cs typeface="Arial"/>
              <a:sym typeface="Arial"/>
            </a:endParaRPr>
          </a:p>
        </p:txBody>
      </p:sp>
      <p:sp>
        <p:nvSpPr>
          <p:cNvPr id="1930" name="Google Shape;1930;p115"/>
          <p:cNvSpPr/>
          <p:nvPr/>
        </p:nvSpPr>
        <p:spPr>
          <a:xfrm>
            <a:off x="3238050" y="2414925"/>
            <a:ext cx="547200" cy="586200"/>
          </a:xfrm>
          <a:prstGeom prst="ellipse">
            <a:avLst/>
          </a:prstGeom>
          <a:noFill/>
          <a:ln cap="flat" cmpd="sng" w="19050">
            <a:solidFill>
              <a:srgbClr val="FF33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1" name="Google Shape;1931;p115"/>
          <p:cNvSpPr/>
          <p:nvPr/>
        </p:nvSpPr>
        <p:spPr>
          <a:xfrm>
            <a:off x="4811100" y="1828725"/>
            <a:ext cx="3847800" cy="586200"/>
          </a:xfrm>
          <a:prstGeom prst="roundRect">
            <a:avLst>
              <a:gd fmla="val 16667" name="adj"/>
            </a:avLst>
          </a:prstGeom>
          <a:solidFill>
            <a:schemeClr val="lt1"/>
          </a:solidFill>
          <a:ln cap="flat" cmpd="sng" w="19050">
            <a:solidFill>
              <a:srgbClr val="FF33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FF3300"/>
                </a:solidFill>
                <a:latin typeface="Arial"/>
                <a:ea typeface="Arial"/>
                <a:cs typeface="Arial"/>
                <a:sym typeface="Arial"/>
              </a:rPr>
              <a:t>“3”で欠陥が見つかった</a:t>
            </a:r>
            <a:endParaRPr b="0" i="0" sz="1800" u="none" cap="none" strike="noStrike">
              <a:solidFill>
                <a:srgbClr val="FF3300"/>
              </a:solidFill>
              <a:latin typeface="Arial"/>
              <a:ea typeface="Arial"/>
              <a:cs typeface="Arial"/>
              <a:sym typeface="Arial"/>
            </a:endParaRPr>
          </a:p>
        </p:txBody>
      </p:sp>
      <p:cxnSp>
        <p:nvCxnSpPr>
          <p:cNvPr id="1932" name="Google Shape;1932;p115"/>
          <p:cNvCxnSpPr>
            <a:stCxn id="1930" idx="6"/>
            <a:endCxn id="1931" idx="1"/>
          </p:cNvCxnSpPr>
          <p:nvPr/>
        </p:nvCxnSpPr>
        <p:spPr>
          <a:xfrm flipH="1" rot="10800000">
            <a:off x="3785250" y="2121825"/>
            <a:ext cx="1026000" cy="586200"/>
          </a:xfrm>
          <a:prstGeom prst="straightConnector1">
            <a:avLst/>
          </a:prstGeom>
          <a:noFill/>
          <a:ln cap="flat" cmpd="sng" w="19050">
            <a:solidFill>
              <a:srgbClr val="FF3300"/>
            </a:solidFill>
            <a:prstDash val="solid"/>
            <a:round/>
            <a:headEnd len="sm" w="sm" type="none"/>
            <a:tailEnd len="sm" w="sm" type="none"/>
          </a:ln>
        </p:spPr>
      </p:cxnSp>
      <p:sp>
        <p:nvSpPr>
          <p:cNvPr id="1933" name="Google Shape;1933;p115"/>
          <p:cNvSpPr/>
          <p:nvPr/>
        </p:nvSpPr>
        <p:spPr>
          <a:xfrm>
            <a:off x="3207600" y="3506025"/>
            <a:ext cx="547200" cy="586200"/>
          </a:xfrm>
          <a:prstGeom prst="ellipse">
            <a:avLst/>
          </a:prstGeom>
          <a:noFill/>
          <a:ln cap="flat" cmpd="sng" w="19050">
            <a:solidFill>
              <a:srgbClr val="FF33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4" name="Google Shape;1934;p115"/>
          <p:cNvSpPr/>
          <p:nvPr/>
        </p:nvSpPr>
        <p:spPr>
          <a:xfrm>
            <a:off x="4811275" y="3027175"/>
            <a:ext cx="3847800" cy="677100"/>
          </a:xfrm>
          <a:prstGeom prst="roundRect">
            <a:avLst>
              <a:gd fmla="val 16667" name="adj"/>
            </a:avLst>
          </a:prstGeom>
          <a:solidFill>
            <a:schemeClr val="lt1"/>
          </a:solidFill>
          <a:ln cap="flat" cmpd="sng" w="19050">
            <a:solidFill>
              <a:srgbClr val="FF33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FF3300"/>
                </a:solidFill>
                <a:latin typeface="Arial"/>
                <a:ea typeface="Arial"/>
                <a:cs typeface="Arial"/>
                <a:sym typeface="Arial"/>
              </a:rPr>
              <a:t>同じパーティションの他の数字でも同じ欠陥が見つかるはず</a:t>
            </a:r>
            <a:endParaRPr b="0" i="0" sz="1800" u="none" cap="none" strike="noStrike">
              <a:solidFill>
                <a:srgbClr val="FF3300"/>
              </a:solidFill>
              <a:latin typeface="Arial"/>
              <a:ea typeface="Arial"/>
              <a:cs typeface="Arial"/>
              <a:sym typeface="Arial"/>
            </a:endParaRPr>
          </a:p>
        </p:txBody>
      </p:sp>
      <p:cxnSp>
        <p:nvCxnSpPr>
          <p:cNvPr id="1935" name="Google Shape;1935;p115"/>
          <p:cNvCxnSpPr>
            <a:stCxn id="1933" idx="6"/>
            <a:endCxn id="1934" idx="1"/>
          </p:cNvCxnSpPr>
          <p:nvPr/>
        </p:nvCxnSpPr>
        <p:spPr>
          <a:xfrm flipH="1" rot="10800000">
            <a:off x="3754800" y="3365625"/>
            <a:ext cx="1056600" cy="433500"/>
          </a:xfrm>
          <a:prstGeom prst="straightConnector1">
            <a:avLst/>
          </a:prstGeom>
          <a:noFill/>
          <a:ln cap="flat" cmpd="sng" w="19050">
            <a:solidFill>
              <a:srgbClr val="FF3300"/>
            </a:solidFill>
            <a:prstDash val="dash"/>
            <a:round/>
            <a:headEnd len="sm" w="sm" type="none"/>
            <a:tailEnd len="sm" w="sm" type="none"/>
          </a:ln>
        </p:spPr>
      </p:cxnSp>
      <p:sp>
        <p:nvSpPr>
          <p:cNvPr id="1936" name="Google Shape;1936;p115"/>
          <p:cNvSpPr/>
          <p:nvPr/>
        </p:nvSpPr>
        <p:spPr>
          <a:xfrm>
            <a:off x="6373500" y="2511188"/>
            <a:ext cx="723000" cy="419700"/>
          </a:xfrm>
          <a:prstGeom prst="downArrow">
            <a:avLst>
              <a:gd fmla="val 50000" name="adj1"/>
              <a:gd fmla="val 50000" name="adj2"/>
            </a:avLst>
          </a:prstGeom>
          <a:solidFill>
            <a:schemeClr val="lt1"/>
          </a:solidFill>
          <a:ln cap="flat" cmpd="sng" w="19050">
            <a:solidFill>
              <a:srgbClr val="FF33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7" name="Google Shape;1937;p115"/>
          <p:cNvSpPr/>
          <p:nvPr/>
        </p:nvSpPr>
        <p:spPr>
          <a:xfrm>
            <a:off x="4783750" y="4148575"/>
            <a:ext cx="4941300" cy="1639800"/>
          </a:xfrm>
          <a:prstGeom prst="rect">
            <a:avLst/>
          </a:prstGeom>
          <a:solidFill>
            <a:schemeClr val="lt1"/>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Clr>
                <a:srgbClr val="000000"/>
              </a:buClr>
              <a:buSzPts val="1100"/>
              <a:buFont typeface="Arial"/>
              <a:buNone/>
            </a:pPr>
            <a:r>
              <a:rPr b="0" i="0" lang="ja-JP" sz="1800" u="none" cap="none" strike="noStrike">
                <a:solidFill>
                  <a:schemeClr val="dk1"/>
                </a:solidFill>
                <a:latin typeface="Arial"/>
                <a:ea typeface="Arial"/>
                <a:cs typeface="Arial"/>
                <a:sym typeface="Arial"/>
              </a:rPr>
              <a:t>同値パーティションから 1 つの値をテストするテストケースが欠陥を検出した場合、この欠陥は同じパーティションから他の値をテストするテストケースでも検出されるはずだというもの</a:t>
            </a:r>
            <a:endParaRPr b="0" i="0" sz="1800" u="none" cap="none" strike="noStrike">
              <a:solidFill>
                <a:schemeClr val="dk1"/>
              </a:solidFill>
              <a:latin typeface="Arial"/>
              <a:ea typeface="Arial"/>
              <a:cs typeface="Arial"/>
              <a:sym typeface="Arial"/>
            </a:endParaRPr>
          </a:p>
        </p:txBody>
      </p:sp>
      <p:sp>
        <p:nvSpPr>
          <p:cNvPr id="1938" name="Google Shape;1938;p115"/>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6" name="Shape 1946"/>
        <p:cNvGrpSpPr/>
        <p:nvPr/>
      </p:nvGrpSpPr>
      <p:grpSpPr>
        <a:xfrm>
          <a:off x="0" y="0"/>
          <a:ext cx="0" cy="0"/>
          <a:chOff x="0" y="0"/>
          <a:chExt cx="0" cy="0"/>
        </a:xfrm>
      </p:grpSpPr>
      <p:sp>
        <p:nvSpPr>
          <p:cNvPr id="1947" name="Google Shape;1947;p11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①同値分割法</a:t>
            </a:r>
            <a:endParaRPr sz="3600"/>
          </a:p>
        </p:txBody>
      </p:sp>
      <p:sp>
        <p:nvSpPr>
          <p:cNvPr id="1948" name="Google Shape;1948;p116"/>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292100" lvl="0" marL="342900" rtl="0" algn="l">
              <a:lnSpc>
                <a:spcPct val="100000"/>
              </a:lnSpc>
              <a:spcBef>
                <a:spcPts val="0"/>
              </a:spcBef>
              <a:spcAft>
                <a:spcPts val="0"/>
              </a:spcAft>
              <a:buClr>
                <a:schemeClr val="dk1"/>
              </a:buClr>
              <a:buSzPts val="2400"/>
              <a:buFont typeface="Arial"/>
              <a:buChar char="•"/>
            </a:pPr>
            <a:r>
              <a:rPr lang="ja-JP" sz="2400" u="sng"/>
              <a:t>ある特定のパーティションすべての要素がテスト対象によって同等に処理されることを想定</a:t>
            </a:r>
            <a:r>
              <a:rPr lang="ja-JP" sz="2400"/>
              <a:t>して、データをパーティションに分割する。</a:t>
            </a:r>
            <a:endParaRPr sz="2400"/>
          </a:p>
        </p:txBody>
      </p:sp>
      <p:sp>
        <p:nvSpPr>
          <p:cNvPr id="1949" name="Google Shape;1949;p11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950" name="Google Shape;1950;p116"/>
          <p:cNvSpPr txBox="1"/>
          <p:nvPr/>
        </p:nvSpPr>
        <p:spPr>
          <a:xfrm>
            <a:off x="3993097" y="2773000"/>
            <a:ext cx="40056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i="0" lang="ja-JP" sz="2800" u="none" cap="none" strike="noStrike">
                <a:solidFill>
                  <a:schemeClr val="dk1"/>
                </a:solidFill>
                <a:latin typeface="Arial"/>
                <a:ea typeface="Arial"/>
                <a:cs typeface="Arial"/>
                <a:sym typeface="Arial"/>
              </a:rPr>
              <a:t>同値パーティション</a:t>
            </a:r>
            <a:endParaRPr b="1" i="0" sz="1400" u="none" cap="none" strike="noStrike">
              <a:solidFill>
                <a:srgbClr val="000000"/>
              </a:solidFill>
              <a:latin typeface="Arial"/>
              <a:ea typeface="Arial"/>
              <a:cs typeface="Arial"/>
              <a:sym typeface="Arial"/>
            </a:endParaRPr>
          </a:p>
        </p:txBody>
      </p:sp>
      <p:sp>
        <p:nvSpPr>
          <p:cNvPr id="1951" name="Google Shape;1951;p116"/>
          <p:cNvSpPr/>
          <p:nvPr/>
        </p:nvSpPr>
        <p:spPr>
          <a:xfrm flipH="1" rot="10800000">
            <a:off x="3558113" y="2814475"/>
            <a:ext cx="405000" cy="369600"/>
          </a:xfrm>
          <a:prstGeom prst="bentArrow">
            <a:avLst>
              <a:gd fmla="val 25000" name="adj1"/>
              <a:gd fmla="val 25000" name="adj2"/>
              <a:gd fmla="val 25000" name="adj3"/>
              <a:gd fmla="val 43750" name="adj4"/>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952" name="Google Shape;1952;p116"/>
          <p:cNvCxnSpPr/>
          <p:nvPr/>
        </p:nvCxnSpPr>
        <p:spPr>
          <a:xfrm>
            <a:off x="1136576" y="4954296"/>
            <a:ext cx="7704856" cy="0"/>
          </a:xfrm>
          <a:prstGeom prst="straightConnector1">
            <a:avLst/>
          </a:prstGeom>
          <a:noFill/>
          <a:ln cap="flat" cmpd="sng" w="9525">
            <a:solidFill>
              <a:schemeClr val="dk1"/>
            </a:solidFill>
            <a:prstDash val="solid"/>
            <a:round/>
            <a:headEnd len="sm" w="sm" type="none"/>
            <a:tailEnd len="sm" w="sm" type="none"/>
          </a:ln>
        </p:spPr>
      </p:cxnSp>
      <p:sp>
        <p:nvSpPr>
          <p:cNvPr id="1953" name="Google Shape;1953;p116"/>
          <p:cNvSpPr/>
          <p:nvPr/>
        </p:nvSpPr>
        <p:spPr>
          <a:xfrm>
            <a:off x="3154726" y="4846284"/>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54" name="Google Shape;1954;p116"/>
          <p:cNvSpPr/>
          <p:nvPr/>
        </p:nvSpPr>
        <p:spPr>
          <a:xfrm>
            <a:off x="6432503" y="4846284"/>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55" name="Google Shape;1955;p116"/>
          <p:cNvSpPr txBox="1"/>
          <p:nvPr/>
        </p:nvSpPr>
        <p:spPr>
          <a:xfrm>
            <a:off x="6321152" y="5120735"/>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9</a:t>
            </a:r>
            <a:endParaRPr b="0" i="0" sz="2400" u="none" cap="none" strike="noStrike">
              <a:solidFill>
                <a:schemeClr val="dk1"/>
              </a:solidFill>
              <a:latin typeface="Arial"/>
              <a:ea typeface="Arial"/>
              <a:cs typeface="Arial"/>
              <a:sym typeface="Arial"/>
            </a:endParaRPr>
          </a:p>
        </p:txBody>
      </p:sp>
      <p:sp>
        <p:nvSpPr>
          <p:cNvPr id="1956" name="Google Shape;1956;p116"/>
          <p:cNvSpPr/>
          <p:nvPr/>
        </p:nvSpPr>
        <p:spPr>
          <a:xfrm>
            <a:off x="6676480" y="4846284"/>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57" name="Google Shape;1957;p116"/>
          <p:cNvSpPr/>
          <p:nvPr/>
        </p:nvSpPr>
        <p:spPr>
          <a:xfrm>
            <a:off x="2936776" y="4846284"/>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58" name="Google Shape;1958;p116"/>
          <p:cNvSpPr txBox="1"/>
          <p:nvPr/>
        </p:nvSpPr>
        <p:spPr>
          <a:xfrm>
            <a:off x="3300392" y="3705672"/>
            <a:ext cx="3236700" cy="6156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有効パーティション</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（システムに受け入れられる値）</a:t>
            </a:r>
            <a:endParaRPr b="0" i="0" sz="1200" u="none" cap="none" strike="noStrike">
              <a:solidFill>
                <a:srgbClr val="000000"/>
              </a:solidFill>
              <a:latin typeface="Arial"/>
              <a:ea typeface="Arial"/>
              <a:cs typeface="Arial"/>
              <a:sym typeface="Arial"/>
            </a:endParaRPr>
          </a:p>
        </p:txBody>
      </p:sp>
      <p:sp>
        <p:nvSpPr>
          <p:cNvPr id="1959" name="Google Shape;1959;p116"/>
          <p:cNvSpPr txBox="1"/>
          <p:nvPr/>
        </p:nvSpPr>
        <p:spPr>
          <a:xfrm>
            <a:off x="6753200" y="3705672"/>
            <a:ext cx="2778300" cy="585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無効パーティション</a:t>
            </a:r>
            <a:endParaRPr b="0" i="0" sz="17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0" i="0" lang="ja-JP" sz="1500" u="none" cap="none" strike="noStrike">
                <a:solidFill>
                  <a:schemeClr val="dk1"/>
                </a:solidFill>
                <a:latin typeface="Arial"/>
                <a:ea typeface="Arial"/>
                <a:cs typeface="Arial"/>
                <a:sym typeface="Arial"/>
              </a:rPr>
              <a:t>（システムに拒否される値）</a:t>
            </a:r>
            <a:endParaRPr b="0" i="0" sz="1100" u="none" cap="none" strike="noStrike">
              <a:solidFill>
                <a:srgbClr val="000000"/>
              </a:solidFill>
              <a:latin typeface="Arial"/>
              <a:ea typeface="Arial"/>
              <a:cs typeface="Arial"/>
              <a:sym typeface="Arial"/>
            </a:endParaRPr>
          </a:p>
        </p:txBody>
      </p:sp>
      <p:sp>
        <p:nvSpPr>
          <p:cNvPr id="1960" name="Google Shape;1960;p116"/>
          <p:cNvSpPr/>
          <p:nvPr/>
        </p:nvSpPr>
        <p:spPr>
          <a:xfrm>
            <a:off x="3281318" y="4431355"/>
            <a:ext cx="3240000" cy="237586"/>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61" name="Google Shape;1961;p116"/>
          <p:cNvSpPr/>
          <p:nvPr/>
        </p:nvSpPr>
        <p:spPr>
          <a:xfrm>
            <a:off x="6609184" y="4431355"/>
            <a:ext cx="2124000" cy="237586"/>
          </a:xfrm>
          <a:prstGeom prst="lef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62" name="Google Shape;1962;p116"/>
          <p:cNvSpPr/>
          <p:nvPr/>
        </p:nvSpPr>
        <p:spPr>
          <a:xfrm>
            <a:off x="1316808" y="4431355"/>
            <a:ext cx="1908000" cy="237586"/>
          </a:xfrm>
          <a:prstGeom prs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63" name="Google Shape;1963;p116"/>
          <p:cNvSpPr txBox="1"/>
          <p:nvPr/>
        </p:nvSpPr>
        <p:spPr>
          <a:xfrm>
            <a:off x="374475" y="3705672"/>
            <a:ext cx="2778300" cy="585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無効パーティション</a:t>
            </a:r>
            <a:endParaRPr b="0" i="0" sz="17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0" i="0" lang="ja-JP" sz="1500" u="none" cap="none" strike="noStrike">
                <a:solidFill>
                  <a:schemeClr val="dk1"/>
                </a:solidFill>
                <a:latin typeface="Arial"/>
                <a:ea typeface="Arial"/>
                <a:cs typeface="Arial"/>
                <a:sym typeface="Arial"/>
              </a:rPr>
              <a:t>（システムに拒否される値）</a:t>
            </a:r>
            <a:endParaRPr b="0" i="0" sz="1100" u="none" cap="none" strike="noStrike">
              <a:solidFill>
                <a:srgbClr val="000000"/>
              </a:solidFill>
              <a:latin typeface="Arial"/>
              <a:ea typeface="Arial"/>
              <a:cs typeface="Arial"/>
              <a:sym typeface="Arial"/>
            </a:endParaRPr>
          </a:p>
        </p:txBody>
      </p:sp>
      <p:cxnSp>
        <p:nvCxnSpPr>
          <p:cNvPr id="1964" name="Google Shape;1964;p116"/>
          <p:cNvCxnSpPr>
            <a:stCxn id="1953" idx="0"/>
          </p:cNvCxnSpPr>
          <p:nvPr/>
        </p:nvCxnSpPr>
        <p:spPr>
          <a:xfrm rot="10800000">
            <a:off x="3262738" y="4074984"/>
            <a:ext cx="0" cy="771300"/>
          </a:xfrm>
          <a:prstGeom prst="straightConnector1">
            <a:avLst/>
          </a:prstGeom>
          <a:noFill/>
          <a:ln cap="flat" cmpd="sng" w="28575">
            <a:solidFill>
              <a:schemeClr val="dk1"/>
            </a:solidFill>
            <a:prstDash val="dash"/>
            <a:round/>
            <a:headEnd len="sm" w="sm" type="none"/>
            <a:tailEnd len="sm" w="sm" type="none"/>
          </a:ln>
        </p:spPr>
      </p:cxnSp>
      <p:cxnSp>
        <p:nvCxnSpPr>
          <p:cNvPr id="1965" name="Google Shape;1965;p116"/>
          <p:cNvCxnSpPr/>
          <p:nvPr/>
        </p:nvCxnSpPr>
        <p:spPr>
          <a:xfrm rot="10800000">
            <a:off x="6551987" y="4106048"/>
            <a:ext cx="0" cy="771232"/>
          </a:xfrm>
          <a:prstGeom prst="straightConnector1">
            <a:avLst/>
          </a:prstGeom>
          <a:noFill/>
          <a:ln cap="flat" cmpd="sng" w="28575">
            <a:solidFill>
              <a:schemeClr val="dk1"/>
            </a:solidFill>
            <a:prstDash val="dash"/>
            <a:round/>
            <a:headEnd len="sm" w="sm" type="none"/>
            <a:tailEnd len="sm" w="sm" type="none"/>
          </a:ln>
        </p:spPr>
      </p:cxnSp>
      <p:sp>
        <p:nvSpPr>
          <p:cNvPr id="1966" name="Google Shape;1966;p116"/>
          <p:cNvSpPr txBox="1"/>
          <p:nvPr/>
        </p:nvSpPr>
        <p:spPr>
          <a:xfrm>
            <a:off x="3084644" y="5136233"/>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a:t>
            </a:r>
            <a:endParaRPr b="0" i="0" sz="2400" u="none" cap="none" strike="noStrike">
              <a:solidFill>
                <a:schemeClr val="dk1"/>
              </a:solidFill>
              <a:latin typeface="Arial"/>
              <a:ea typeface="Arial"/>
              <a:cs typeface="Arial"/>
              <a:sym typeface="Arial"/>
            </a:endParaRPr>
          </a:p>
        </p:txBody>
      </p:sp>
      <p:sp>
        <p:nvSpPr>
          <p:cNvPr id="1967" name="Google Shape;1967;p116"/>
          <p:cNvSpPr txBox="1"/>
          <p:nvPr/>
        </p:nvSpPr>
        <p:spPr>
          <a:xfrm>
            <a:off x="6537176" y="5136232"/>
            <a:ext cx="52770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10</a:t>
            </a:r>
            <a:endParaRPr b="0" i="0" sz="2400" u="none" cap="none" strike="noStrike">
              <a:solidFill>
                <a:schemeClr val="dk1"/>
              </a:solidFill>
              <a:latin typeface="Arial"/>
              <a:ea typeface="Arial"/>
              <a:cs typeface="Arial"/>
              <a:sym typeface="Arial"/>
            </a:endParaRPr>
          </a:p>
        </p:txBody>
      </p:sp>
      <p:sp>
        <p:nvSpPr>
          <p:cNvPr id="1968" name="Google Shape;1968;p116"/>
          <p:cNvSpPr txBox="1"/>
          <p:nvPr/>
        </p:nvSpPr>
        <p:spPr>
          <a:xfrm>
            <a:off x="2868620" y="5145251"/>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1969" name="Google Shape;1969;p11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7" name="Shape 1977"/>
        <p:cNvGrpSpPr/>
        <p:nvPr/>
      </p:nvGrpSpPr>
      <p:grpSpPr>
        <a:xfrm>
          <a:off x="0" y="0"/>
          <a:ext cx="0" cy="0"/>
          <a:chOff x="0" y="0"/>
          <a:chExt cx="0" cy="0"/>
        </a:xfrm>
      </p:grpSpPr>
      <p:sp>
        <p:nvSpPr>
          <p:cNvPr id="1978" name="Google Shape;1978;p11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①同値分割法</a:t>
            </a:r>
            <a:endParaRPr sz="3600"/>
          </a:p>
        </p:txBody>
      </p:sp>
      <p:sp>
        <p:nvSpPr>
          <p:cNvPr id="1979" name="Google Shape;1979;p117"/>
          <p:cNvSpPr txBox="1"/>
          <p:nvPr>
            <p:ph idx="1" type="body"/>
          </p:nvPr>
        </p:nvSpPr>
        <p:spPr>
          <a:xfrm>
            <a:off x="495300" y="1600200"/>
            <a:ext cx="8915400" cy="655800"/>
          </a:xfrm>
          <a:prstGeom prst="rect">
            <a:avLst/>
          </a:prstGeom>
          <a:noFill/>
          <a:ln>
            <a:noFill/>
          </a:ln>
        </p:spPr>
        <p:txBody>
          <a:bodyPr anchorCtr="0" anchor="t" bIns="45700" lIns="91425" spcFirstLastPara="1" rIns="91425" wrap="square" tIns="45700">
            <a:noAutofit/>
          </a:bodyPr>
          <a:lstStyle/>
          <a:p>
            <a:pPr indent="-342900" lvl="0" marL="342900" rtl="0" algn="l">
              <a:lnSpc>
                <a:spcPct val="120000"/>
              </a:lnSpc>
              <a:spcBef>
                <a:spcPts val="0"/>
              </a:spcBef>
              <a:spcAft>
                <a:spcPts val="0"/>
              </a:spcAft>
              <a:buSzPts val="3200"/>
              <a:buChar char="•"/>
            </a:pPr>
            <a:r>
              <a:rPr lang="ja-JP" sz="2400"/>
              <a:t>各パーティションに対して1つの値をテストする。</a:t>
            </a:r>
            <a:endParaRPr/>
          </a:p>
          <a:p>
            <a:pPr indent="-139700" lvl="0" marL="342900" rtl="0" algn="l">
              <a:lnSpc>
                <a:spcPct val="100000"/>
              </a:lnSpc>
              <a:spcBef>
                <a:spcPts val="640"/>
              </a:spcBef>
              <a:spcAft>
                <a:spcPts val="0"/>
              </a:spcAft>
              <a:buClr>
                <a:schemeClr val="dk1"/>
              </a:buClr>
              <a:buSzPts val="3200"/>
              <a:buFont typeface="Arial"/>
              <a:buNone/>
            </a:pPr>
            <a:r>
              <a:t/>
            </a:r>
            <a:endParaRPr/>
          </a:p>
          <a:p>
            <a:pPr indent="-139700" lvl="0" marL="342900" rtl="0" algn="l">
              <a:lnSpc>
                <a:spcPct val="100000"/>
              </a:lnSpc>
              <a:spcBef>
                <a:spcPts val="640"/>
              </a:spcBef>
              <a:spcAft>
                <a:spcPts val="0"/>
              </a:spcAft>
              <a:buClr>
                <a:schemeClr val="dk1"/>
              </a:buClr>
              <a:buSzPts val="3200"/>
              <a:buFont typeface="Arial"/>
              <a:buNone/>
            </a:pPr>
            <a:r>
              <a:t/>
            </a:r>
            <a:endParaRPr/>
          </a:p>
          <a:p>
            <a:pPr indent="-139700" lvl="0" marL="342900" rtl="0" algn="l">
              <a:lnSpc>
                <a:spcPct val="100000"/>
              </a:lnSpc>
              <a:spcBef>
                <a:spcPts val="640"/>
              </a:spcBef>
              <a:spcAft>
                <a:spcPts val="0"/>
              </a:spcAft>
              <a:buClr>
                <a:schemeClr val="dk1"/>
              </a:buClr>
              <a:buSzPts val="3200"/>
              <a:buFont typeface="Arial"/>
              <a:buNone/>
            </a:pPr>
            <a:r>
              <a:t/>
            </a:r>
            <a:endParaRPr/>
          </a:p>
          <a:p>
            <a:pPr indent="-139700" lvl="0" marL="342900" rtl="0" algn="l">
              <a:lnSpc>
                <a:spcPct val="100000"/>
              </a:lnSpc>
              <a:spcBef>
                <a:spcPts val="640"/>
              </a:spcBef>
              <a:spcAft>
                <a:spcPts val="0"/>
              </a:spcAft>
              <a:buClr>
                <a:schemeClr val="dk1"/>
              </a:buClr>
              <a:buSzPts val="3200"/>
              <a:buFont typeface="Arial"/>
              <a:buNone/>
            </a:pPr>
            <a:r>
              <a:t/>
            </a:r>
            <a:endParaRPr/>
          </a:p>
          <a:p>
            <a:pPr indent="-139700" lvl="0" marL="342900" rtl="0" algn="l">
              <a:lnSpc>
                <a:spcPct val="100000"/>
              </a:lnSpc>
              <a:spcBef>
                <a:spcPts val="640"/>
              </a:spcBef>
              <a:spcAft>
                <a:spcPts val="0"/>
              </a:spcAft>
              <a:buClr>
                <a:schemeClr val="dk1"/>
              </a:buClr>
              <a:buSzPts val="3200"/>
              <a:buFont typeface="Arial"/>
              <a:buNone/>
            </a:pPr>
            <a:r>
              <a:t/>
            </a:r>
            <a:endParaRPr/>
          </a:p>
        </p:txBody>
      </p:sp>
      <p:sp>
        <p:nvSpPr>
          <p:cNvPr id="1980" name="Google Shape;1980;p11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981" name="Google Shape;1981;p117"/>
          <p:cNvSpPr/>
          <p:nvPr/>
        </p:nvSpPr>
        <p:spPr>
          <a:xfrm>
            <a:off x="4736976" y="5129385"/>
            <a:ext cx="360040" cy="317649"/>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82" name="Google Shape;1982;p117"/>
          <p:cNvSpPr txBox="1"/>
          <p:nvPr/>
        </p:nvSpPr>
        <p:spPr>
          <a:xfrm>
            <a:off x="4287150" y="5477162"/>
            <a:ext cx="12249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代表値：5</a:t>
            </a:r>
            <a:endParaRPr b="0" i="0" sz="1800" u="none" cap="none" strike="noStrike">
              <a:solidFill>
                <a:schemeClr val="dk1"/>
              </a:solidFill>
              <a:latin typeface="Arial"/>
              <a:ea typeface="Arial"/>
              <a:cs typeface="Arial"/>
              <a:sym typeface="Arial"/>
            </a:endParaRPr>
          </a:p>
        </p:txBody>
      </p:sp>
      <p:sp>
        <p:nvSpPr>
          <p:cNvPr id="1983" name="Google Shape;1983;p117"/>
          <p:cNvSpPr/>
          <p:nvPr/>
        </p:nvSpPr>
        <p:spPr>
          <a:xfrm>
            <a:off x="8053037" y="5129385"/>
            <a:ext cx="360040" cy="317649"/>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84" name="Google Shape;1984;p117"/>
          <p:cNvSpPr txBox="1"/>
          <p:nvPr/>
        </p:nvSpPr>
        <p:spPr>
          <a:xfrm>
            <a:off x="7603211" y="5477162"/>
            <a:ext cx="13677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代表値：15</a:t>
            </a:r>
            <a:endParaRPr b="0" i="0" sz="1800" u="none" cap="none" strike="noStrike">
              <a:solidFill>
                <a:schemeClr val="dk1"/>
              </a:solidFill>
              <a:latin typeface="Arial"/>
              <a:ea typeface="Arial"/>
              <a:cs typeface="Arial"/>
              <a:sym typeface="Arial"/>
            </a:endParaRPr>
          </a:p>
        </p:txBody>
      </p:sp>
      <p:sp>
        <p:nvSpPr>
          <p:cNvPr id="1985" name="Google Shape;1985;p117"/>
          <p:cNvSpPr/>
          <p:nvPr/>
        </p:nvSpPr>
        <p:spPr>
          <a:xfrm>
            <a:off x="1573007" y="5129385"/>
            <a:ext cx="360040" cy="317649"/>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86" name="Google Shape;1986;p117"/>
          <p:cNvSpPr txBox="1"/>
          <p:nvPr/>
        </p:nvSpPr>
        <p:spPr>
          <a:xfrm>
            <a:off x="1123181" y="5477162"/>
            <a:ext cx="13101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代表値：-5</a:t>
            </a:r>
            <a:endParaRPr b="0" i="0" sz="1800" u="none" cap="none" strike="noStrike">
              <a:solidFill>
                <a:schemeClr val="dk1"/>
              </a:solidFill>
              <a:latin typeface="Arial"/>
              <a:ea typeface="Arial"/>
              <a:cs typeface="Arial"/>
              <a:sym typeface="Arial"/>
            </a:endParaRPr>
          </a:p>
        </p:txBody>
      </p:sp>
      <p:sp>
        <p:nvSpPr>
          <p:cNvPr id="1987" name="Google Shape;1987;p117"/>
          <p:cNvSpPr/>
          <p:nvPr/>
        </p:nvSpPr>
        <p:spPr>
          <a:xfrm>
            <a:off x="942968" y="2234133"/>
            <a:ext cx="576000" cy="5055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88" name="Google Shape;1988;p117"/>
          <p:cNvSpPr txBox="1"/>
          <p:nvPr/>
        </p:nvSpPr>
        <p:spPr>
          <a:xfrm>
            <a:off x="1631492" y="2256031"/>
            <a:ext cx="81528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無駄なテストをなくし、</a:t>
            </a:r>
            <a:r>
              <a:rPr b="0" i="0" lang="ja-JP" sz="2400" u="none" cap="none" strike="noStrike">
                <a:solidFill>
                  <a:srgbClr val="FF0000"/>
                </a:solidFill>
                <a:latin typeface="Arial"/>
                <a:ea typeface="Arial"/>
                <a:cs typeface="Arial"/>
                <a:sym typeface="Arial"/>
              </a:rPr>
              <a:t>テスト回数を削減できる。</a:t>
            </a:r>
            <a:endParaRPr b="0" i="0" sz="2400" u="none" cap="none" strike="noStrike">
              <a:solidFill>
                <a:schemeClr val="dk1"/>
              </a:solidFill>
              <a:latin typeface="Arial"/>
              <a:ea typeface="Arial"/>
              <a:cs typeface="Arial"/>
              <a:sym typeface="Arial"/>
            </a:endParaRPr>
          </a:p>
        </p:txBody>
      </p:sp>
      <p:cxnSp>
        <p:nvCxnSpPr>
          <p:cNvPr id="1989" name="Google Shape;1989;p117"/>
          <p:cNvCxnSpPr/>
          <p:nvPr/>
        </p:nvCxnSpPr>
        <p:spPr>
          <a:xfrm>
            <a:off x="1136576" y="4954296"/>
            <a:ext cx="7704856" cy="0"/>
          </a:xfrm>
          <a:prstGeom prst="straightConnector1">
            <a:avLst/>
          </a:prstGeom>
          <a:noFill/>
          <a:ln cap="flat" cmpd="sng" w="9525">
            <a:solidFill>
              <a:schemeClr val="dk1"/>
            </a:solidFill>
            <a:prstDash val="solid"/>
            <a:round/>
            <a:headEnd len="sm" w="sm" type="none"/>
            <a:tailEnd len="sm" w="sm" type="none"/>
          </a:ln>
        </p:spPr>
      </p:cxnSp>
      <p:sp>
        <p:nvSpPr>
          <p:cNvPr id="1990" name="Google Shape;1990;p117"/>
          <p:cNvSpPr/>
          <p:nvPr/>
        </p:nvSpPr>
        <p:spPr>
          <a:xfrm>
            <a:off x="3154726" y="4846284"/>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91" name="Google Shape;1991;p117"/>
          <p:cNvSpPr/>
          <p:nvPr/>
        </p:nvSpPr>
        <p:spPr>
          <a:xfrm>
            <a:off x="6432503" y="4846284"/>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92" name="Google Shape;1992;p117"/>
          <p:cNvSpPr txBox="1"/>
          <p:nvPr/>
        </p:nvSpPr>
        <p:spPr>
          <a:xfrm>
            <a:off x="6321152" y="5120735"/>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9</a:t>
            </a:r>
            <a:endParaRPr b="0" i="0" sz="2400" u="none" cap="none" strike="noStrike">
              <a:solidFill>
                <a:schemeClr val="dk1"/>
              </a:solidFill>
              <a:latin typeface="Arial"/>
              <a:ea typeface="Arial"/>
              <a:cs typeface="Arial"/>
              <a:sym typeface="Arial"/>
            </a:endParaRPr>
          </a:p>
        </p:txBody>
      </p:sp>
      <p:sp>
        <p:nvSpPr>
          <p:cNvPr id="1993" name="Google Shape;1993;p117"/>
          <p:cNvSpPr/>
          <p:nvPr/>
        </p:nvSpPr>
        <p:spPr>
          <a:xfrm>
            <a:off x="6676480" y="4846284"/>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94" name="Google Shape;1994;p117"/>
          <p:cNvSpPr/>
          <p:nvPr/>
        </p:nvSpPr>
        <p:spPr>
          <a:xfrm>
            <a:off x="2936776" y="4846284"/>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95" name="Google Shape;1995;p117"/>
          <p:cNvSpPr txBox="1"/>
          <p:nvPr/>
        </p:nvSpPr>
        <p:spPr>
          <a:xfrm>
            <a:off x="3300392" y="3705672"/>
            <a:ext cx="3236700" cy="6156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有効パーティション</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（システムに受け入れられる値）</a:t>
            </a:r>
            <a:endParaRPr b="0" i="0" sz="1200" u="none" cap="none" strike="noStrike">
              <a:solidFill>
                <a:srgbClr val="000000"/>
              </a:solidFill>
              <a:latin typeface="Arial"/>
              <a:ea typeface="Arial"/>
              <a:cs typeface="Arial"/>
              <a:sym typeface="Arial"/>
            </a:endParaRPr>
          </a:p>
        </p:txBody>
      </p:sp>
      <p:sp>
        <p:nvSpPr>
          <p:cNvPr id="1996" name="Google Shape;1996;p117"/>
          <p:cNvSpPr txBox="1"/>
          <p:nvPr/>
        </p:nvSpPr>
        <p:spPr>
          <a:xfrm>
            <a:off x="6753200" y="3705672"/>
            <a:ext cx="2778300" cy="585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無効パーティション</a:t>
            </a:r>
            <a:endParaRPr b="0" i="0" sz="17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0" i="0" lang="ja-JP" sz="1500" u="none" cap="none" strike="noStrike">
                <a:solidFill>
                  <a:schemeClr val="dk1"/>
                </a:solidFill>
                <a:latin typeface="Arial"/>
                <a:ea typeface="Arial"/>
                <a:cs typeface="Arial"/>
                <a:sym typeface="Arial"/>
              </a:rPr>
              <a:t>（システムに拒否される値）</a:t>
            </a:r>
            <a:endParaRPr b="0" i="0" sz="1100" u="none" cap="none" strike="noStrike">
              <a:solidFill>
                <a:srgbClr val="000000"/>
              </a:solidFill>
              <a:latin typeface="Arial"/>
              <a:ea typeface="Arial"/>
              <a:cs typeface="Arial"/>
              <a:sym typeface="Arial"/>
            </a:endParaRPr>
          </a:p>
        </p:txBody>
      </p:sp>
      <p:sp>
        <p:nvSpPr>
          <p:cNvPr id="1997" name="Google Shape;1997;p117"/>
          <p:cNvSpPr/>
          <p:nvPr/>
        </p:nvSpPr>
        <p:spPr>
          <a:xfrm>
            <a:off x="3281318" y="4431355"/>
            <a:ext cx="3240000" cy="237586"/>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98" name="Google Shape;1998;p117"/>
          <p:cNvSpPr/>
          <p:nvPr/>
        </p:nvSpPr>
        <p:spPr>
          <a:xfrm>
            <a:off x="6609184" y="4431355"/>
            <a:ext cx="2124000" cy="237586"/>
          </a:xfrm>
          <a:prstGeom prst="lef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999" name="Google Shape;1999;p117"/>
          <p:cNvSpPr/>
          <p:nvPr/>
        </p:nvSpPr>
        <p:spPr>
          <a:xfrm>
            <a:off x="1316808" y="4431355"/>
            <a:ext cx="1908000" cy="237586"/>
          </a:xfrm>
          <a:prstGeom prs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00" name="Google Shape;2000;p117"/>
          <p:cNvSpPr txBox="1"/>
          <p:nvPr/>
        </p:nvSpPr>
        <p:spPr>
          <a:xfrm>
            <a:off x="374475" y="3705672"/>
            <a:ext cx="2778300" cy="585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無効パーティション</a:t>
            </a:r>
            <a:endParaRPr b="0" i="0" sz="17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500"/>
              <a:buFont typeface="Arial"/>
              <a:buNone/>
            </a:pPr>
            <a:r>
              <a:rPr b="0" i="0" lang="ja-JP" sz="1500" u="none" cap="none" strike="noStrike">
                <a:solidFill>
                  <a:schemeClr val="dk1"/>
                </a:solidFill>
                <a:latin typeface="Arial"/>
                <a:ea typeface="Arial"/>
                <a:cs typeface="Arial"/>
                <a:sym typeface="Arial"/>
              </a:rPr>
              <a:t>（システムに拒否される値）</a:t>
            </a:r>
            <a:endParaRPr b="0" i="0" sz="1100" u="none" cap="none" strike="noStrike">
              <a:solidFill>
                <a:srgbClr val="000000"/>
              </a:solidFill>
              <a:latin typeface="Arial"/>
              <a:ea typeface="Arial"/>
              <a:cs typeface="Arial"/>
              <a:sym typeface="Arial"/>
            </a:endParaRPr>
          </a:p>
        </p:txBody>
      </p:sp>
      <p:cxnSp>
        <p:nvCxnSpPr>
          <p:cNvPr id="2001" name="Google Shape;2001;p117"/>
          <p:cNvCxnSpPr>
            <a:stCxn id="1990" idx="0"/>
          </p:cNvCxnSpPr>
          <p:nvPr/>
        </p:nvCxnSpPr>
        <p:spPr>
          <a:xfrm rot="10800000">
            <a:off x="3262738" y="4074984"/>
            <a:ext cx="0" cy="771300"/>
          </a:xfrm>
          <a:prstGeom prst="straightConnector1">
            <a:avLst/>
          </a:prstGeom>
          <a:noFill/>
          <a:ln cap="flat" cmpd="sng" w="28575">
            <a:solidFill>
              <a:schemeClr val="dk1"/>
            </a:solidFill>
            <a:prstDash val="dash"/>
            <a:round/>
            <a:headEnd len="sm" w="sm" type="none"/>
            <a:tailEnd len="sm" w="sm" type="none"/>
          </a:ln>
        </p:spPr>
      </p:cxnSp>
      <p:cxnSp>
        <p:nvCxnSpPr>
          <p:cNvPr id="2002" name="Google Shape;2002;p117"/>
          <p:cNvCxnSpPr/>
          <p:nvPr/>
        </p:nvCxnSpPr>
        <p:spPr>
          <a:xfrm rot="10800000">
            <a:off x="6551987" y="4106048"/>
            <a:ext cx="0" cy="771232"/>
          </a:xfrm>
          <a:prstGeom prst="straightConnector1">
            <a:avLst/>
          </a:prstGeom>
          <a:noFill/>
          <a:ln cap="flat" cmpd="sng" w="28575">
            <a:solidFill>
              <a:schemeClr val="dk1"/>
            </a:solidFill>
            <a:prstDash val="dash"/>
            <a:round/>
            <a:headEnd len="sm" w="sm" type="none"/>
            <a:tailEnd len="sm" w="sm" type="none"/>
          </a:ln>
        </p:spPr>
      </p:cxnSp>
      <p:sp>
        <p:nvSpPr>
          <p:cNvPr id="2003" name="Google Shape;2003;p117"/>
          <p:cNvSpPr txBox="1"/>
          <p:nvPr/>
        </p:nvSpPr>
        <p:spPr>
          <a:xfrm>
            <a:off x="3084644" y="5136233"/>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a:t>
            </a:r>
            <a:endParaRPr b="0" i="0" sz="2400" u="none" cap="none" strike="noStrike">
              <a:solidFill>
                <a:schemeClr val="dk1"/>
              </a:solidFill>
              <a:latin typeface="Arial"/>
              <a:ea typeface="Arial"/>
              <a:cs typeface="Arial"/>
              <a:sym typeface="Arial"/>
            </a:endParaRPr>
          </a:p>
        </p:txBody>
      </p:sp>
      <p:sp>
        <p:nvSpPr>
          <p:cNvPr id="2004" name="Google Shape;2004;p117"/>
          <p:cNvSpPr txBox="1"/>
          <p:nvPr/>
        </p:nvSpPr>
        <p:spPr>
          <a:xfrm>
            <a:off x="6537176" y="5136232"/>
            <a:ext cx="52770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10</a:t>
            </a:r>
            <a:endParaRPr b="0" i="0" sz="2400" u="none" cap="none" strike="noStrike">
              <a:solidFill>
                <a:schemeClr val="dk1"/>
              </a:solidFill>
              <a:latin typeface="Arial"/>
              <a:ea typeface="Arial"/>
              <a:cs typeface="Arial"/>
              <a:sym typeface="Arial"/>
            </a:endParaRPr>
          </a:p>
        </p:txBody>
      </p:sp>
      <p:sp>
        <p:nvSpPr>
          <p:cNvPr id="2005" name="Google Shape;2005;p117"/>
          <p:cNvSpPr txBox="1"/>
          <p:nvPr/>
        </p:nvSpPr>
        <p:spPr>
          <a:xfrm>
            <a:off x="2868620" y="5145251"/>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2006" name="Google Shape;2006;p11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pic>
        <p:nvPicPr>
          <p:cNvPr id="323" name="Google Shape;323;p11"/>
          <p:cNvPicPr preferRelativeResize="0"/>
          <p:nvPr/>
        </p:nvPicPr>
        <p:blipFill rotWithShape="1">
          <a:blip r:embed="rId3">
            <a:alphaModFix/>
          </a:blip>
          <a:srcRect b="0" l="0" r="0" t="0"/>
          <a:stretch/>
        </p:blipFill>
        <p:spPr>
          <a:xfrm>
            <a:off x="0" y="3183482"/>
            <a:ext cx="9906001" cy="2678411"/>
          </a:xfrm>
          <a:prstGeom prst="rect">
            <a:avLst/>
          </a:prstGeom>
          <a:noFill/>
          <a:ln>
            <a:noFill/>
          </a:ln>
        </p:spPr>
      </p:pic>
      <p:sp>
        <p:nvSpPr>
          <p:cNvPr id="324" name="Google Shape;324;p1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動かないソフトウェア ④</a:t>
            </a:r>
            <a:endParaRPr sz="3600"/>
          </a:p>
        </p:txBody>
      </p:sp>
      <p:sp>
        <p:nvSpPr>
          <p:cNvPr id="325" name="Google Shape;325;p11"/>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3200"/>
              <a:buFont typeface="Arial"/>
              <a:buNone/>
            </a:pPr>
            <a:r>
              <a:rPr lang="ja-JP" u="sng"/>
              <a:t>キーワード「システム障害」の検索数の推移</a:t>
            </a:r>
            <a:endParaRPr/>
          </a:p>
        </p:txBody>
      </p:sp>
      <p:sp>
        <p:nvSpPr>
          <p:cNvPr id="326" name="Google Shape;326;p1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27" name="Google Shape;327;p11"/>
          <p:cNvSpPr/>
          <p:nvPr/>
        </p:nvSpPr>
        <p:spPr>
          <a:xfrm>
            <a:off x="6609075" y="2725825"/>
            <a:ext cx="2311500" cy="1268700"/>
          </a:xfrm>
          <a:prstGeom prst="wedgeRoundRectCallout">
            <a:avLst>
              <a:gd fmla="val -28902" name="adj1"/>
              <a:gd fmla="val 123546"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2022/9/23</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セブンイレブン</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チケット発券不能</a:t>
            </a:r>
            <a:endParaRPr b="0" i="0" sz="1800" u="none" cap="none" strike="noStrike">
              <a:solidFill>
                <a:schemeClr val="dk1"/>
              </a:solidFill>
              <a:latin typeface="Arial"/>
              <a:ea typeface="Arial"/>
              <a:cs typeface="Arial"/>
              <a:sym typeface="Arial"/>
            </a:endParaRPr>
          </a:p>
        </p:txBody>
      </p:sp>
      <p:sp>
        <p:nvSpPr>
          <p:cNvPr id="328" name="Google Shape;328;p11"/>
          <p:cNvSpPr/>
          <p:nvPr/>
        </p:nvSpPr>
        <p:spPr>
          <a:xfrm>
            <a:off x="419725" y="2592175"/>
            <a:ext cx="1899300" cy="1268700"/>
          </a:xfrm>
          <a:prstGeom prst="wedgeRoundRectCallout">
            <a:avLst>
              <a:gd fmla="val 57221" name="adj1"/>
              <a:gd fmla="val 25578"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2022/3/26</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地銀8行、ローソン銀行</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利用不能</a:t>
            </a:r>
            <a:endParaRPr b="0" i="0" sz="1800" u="none" cap="none" strike="noStrike">
              <a:solidFill>
                <a:schemeClr val="dk1"/>
              </a:solidFill>
              <a:latin typeface="Arial"/>
              <a:ea typeface="Arial"/>
              <a:cs typeface="Arial"/>
              <a:sym typeface="Arial"/>
            </a:endParaRPr>
          </a:p>
        </p:txBody>
      </p:sp>
      <p:sp>
        <p:nvSpPr>
          <p:cNvPr id="329" name="Google Shape;329;p11"/>
          <p:cNvSpPr txBox="1"/>
          <p:nvPr/>
        </p:nvSpPr>
        <p:spPr>
          <a:xfrm>
            <a:off x="2709224" y="2222875"/>
            <a:ext cx="71403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Google Trendsを使った調査（期間：2022年1月～2022年12月）</a:t>
            </a:r>
            <a:endParaRPr b="0" i="0" sz="1400" u="none" cap="none" strike="noStrike">
              <a:solidFill>
                <a:srgbClr val="000000"/>
              </a:solidFill>
              <a:latin typeface="Arial"/>
              <a:ea typeface="Arial"/>
              <a:cs typeface="Arial"/>
              <a:sym typeface="Arial"/>
            </a:endParaRPr>
          </a:p>
        </p:txBody>
      </p:sp>
      <p:sp>
        <p:nvSpPr>
          <p:cNvPr id="330" name="Google Shape;330;p1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31" name="Google Shape;331;p11"/>
          <p:cNvSpPr/>
          <p:nvPr/>
        </p:nvSpPr>
        <p:spPr>
          <a:xfrm>
            <a:off x="3804925" y="2725825"/>
            <a:ext cx="1551000" cy="1001400"/>
          </a:xfrm>
          <a:prstGeom prst="wedgeRoundRectCallout">
            <a:avLst>
              <a:gd fmla="val 22220" name="adj1"/>
              <a:gd fmla="val 107472"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2022/7/2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KDDI</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通信障害</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0" name="Shape 2010"/>
        <p:cNvGrpSpPr/>
        <p:nvPr/>
      </p:nvGrpSpPr>
      <p:grpSpPr>
        <a:xfrm>
          <a:off x="0" y="0"/>
          <a:ext cx="0" cy="0"/>
          <a:chOff x="0" y="0"/>
          <a:chExt cx="0" cy="0"/>
        </a:xfrm>
      </p:grpSpPr>
      <p:sp>
        <p:nvSpPr>
          <p:cNvPr id="2011" name="Google Shape;2011;p11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①同値分割法のポイント</a:t>
            </a:r>
            <a:endParaRPr sz="3600"/>
          </a:p>
        </p:txBody>
      </p:sp>
      <p:sp>
        <p:nvSpPr>
          <p:cNvPr id="2012" name="Google Shape;2012;p118"/>
          <p:cNvSpPr txBox="1"/>
          <p:nvPr>
            <p:ph idx="1" type="body"/>
          </p:nvPr>
        </p:nvSpPr>
        <p:spPr>
          <a:xfrm>
            <a:off x="495300" y="1600200"/>
            <a:ext cx="9410700" cy="1383900"/>
          </a:xfrm>
          <a:prstGeom prst="rect">
            <a:avLst/>
          </a:prstGeom>
          <a:noFill/>
          <a:ln>
            <a:noFill/>
          </a:ln>
        </p:spPr>
        <p:txBody>
          <a:bodyPr anchorCtr="0" anchor="t" bIns="45700" lIns="91425" spcFirstLastPara="1" rIns="91425" wrap="square" tIns="45700">
            <a:noAutofit/>
          </a:bodyPr>
          <a:lstStyle/>
          <a:p>
            <a:pPr indent="-292100" lvl="0" marL="342900" rtl="0" algn="l">
              <a:lnSpc>
                <a:spcPct val="100000"/>
              </a:lnSpc>
              <a:spcBef>
                <a:spcPts val="0"/>
              </a:spcBef>
              <a:spcAft>
                <a:spcPts val="0"/>
              </a:spcAft>
              <a:buClr>
                <a:schemeClr val="dk1"/>
              </a:buClr>
              <a:buSzPts val="2400"/>
              <a:buFont typeface="Arial"/>
              <a:buChar char="•"/>
            </a:pPr>
            <a:r>
              <a:rPr lang="ja-JP" sz="2400"/>
              <a:t>パーティションが識別できるのは入力だけではない。</a:t>
            </a:r>
            <a:endParaRPr sz="2400"/>
          </a:p>
          <a:p>
            <a:pPr indent="-260350" lvl="1" marL="742950" rtl="0" algn="l">
              <a:lnSpc>
                <a:spcPct val="100000"/>
              </a:lnSpc>
              <a:spcBef>
                <a:spcPts val="560"/>
              </a:spcBef>
              <a:spcAft>
                <a:spcPts val="0"/>
              </a:spcAft>
              <a:buClr>
                <a:schemeClr val="dk1"/>
              </a:buClr>
              <a:buSzPts val="2400"/>
              <a:buFont typeface="Arial"/>
              <a:buChar char="–"/>
            </a:pPr>
            <a:r>
              <a:rPr lang="ja-JP" sz="2400"/>
              <a:t>出力、構成アイテム、内部値、時間関連の値、インターフェースパラメーターなど</a:t>
            </a:r>
            <a:endParaRPr sz="2400"/>
          </a:p>
          <a:p>
            <a:pPr indent="-139700" lvl="0" marL="342900" rtl="0" algn="l">
              <a:lnSpc>
                <a:spcPct val="100000"/>
              </a:lnSpc>
              <a:spcBef>
                <a:spcPts val="640"/>
              </a:spcBef>
              <a:spcAft>
                <a:spcPts val="0"/>
              </a:spcAft>
              <a:buClr>
                <a:schemeClr val="dk1"/>
              </a:buClr>
              <a:buSzPts val="3200"/>
              <a:buFont typeface="Arial"/>
              <a:buNone/>
            </a:pPr>
            <a:r>
              <a:t/>
            </a:r>
            <a:endParaRPr/>
          </a:p>
        </p:txBody>
      </p:sp>
      <p:sp>
        <p:nvSpPr>
          <p:cNvPr id="2013" name="Google Shape;2013;p11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014" name="Google Shape;2014;p118"/>
          <p:cNvSpPr txBox="1"/>
          <p:nvPr/>
        </p:nvSpPr>
        <p:spPr>
          <a:xfrm>
            <a:off x="865393" y="3386702"/>
            <a:ext cx="43668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（例） 2個の入力をともに「3」とした場合</a:t>
            </a:r>
            <a:endParaRPr b="0" i="0" sz="1600" u="sng" cap="none" strike="noStrike">
              <a:solidFill>
                <a:schemeClr val="dk1"/>
              </a:solidFill>
              <a:latin typeface="Arial"/>
              <a:ea typeface="Arial"/>
              <a:cs typeface="Arial"/>
              <a:sym typeface="Arial"/>
            </a:endParaRPr>
          </a:p>
        </p:txBody>
      </p:sp>
      <p:sp>
        <p:nvSpPr>
          <p:cNvPr id="2015" name="Google Shape;2015;p118"/>
          <p:cNvSpPr txBox="1"/>
          <p:nvPr/>
        </p:nvSpPr>
        <p:spPr>
          <a:xfrm>
            <a:off x="1542969" y="3820450"/>
            <a:ext cx="3212400" cy="66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3 + 3 = </a:t>
            </a:r>
            <a:r>
              <a:rPr b="0" i="0" lang="ja-JP" sz="2000" u="sng" cap="none" strike="noStrike">
                <a:solidFill>
                  <a:schemeClr val="dk1"/>
                </a:solidFill>
                <a:latin typeface="Arial"/>
                <a:ea typeface="Arial"/>
                <a:cs typeface="Arial"/>
                <a:sym typeface="Arial"/>
              </a:rPr>
              <a:t>6</a:t>
            </a:r>
            <a:endParaRPr b="0" i="0" sz="2000" u="sng"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答え（出力）は6</a:t>
            </a:r>
            <a:endParaRPr b="0" i="0" sz="1700" u="sng" cap="none" strike="noStrike">
              <a:solidFill>
                <a:schemeClr val="dk1"/>
              </a:solidFill>
              <a:latin typeface="Arial"/>
              <a:ea typeface="Arial"/>
              <a:cs typeface="Arial"/>
              <a:sym typeface="Arial"/>
            </a:endParaRPr>
          </a:p>
        </p:txBody>
      </p:sp>
      <p:sp>
        <p:nvSpPr>
          <p:cNvPr id="2016" name="Google Shape;2016;p118"/>
          <p:cNvSpPr txBox="1"/>
          <p:nvPr/>
        </p:nvSpPr>
        <p:spPr>
          <a:xfrm>
            <a:off x="5232188" y="4568288"/>
            <a:ext cx="3757800" cy="969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900"/>
              <a:buFont typeface="Arial"/>
              <a:buNone/>
            </a:pPr>
            <a:r>
              <a:rPr b="0" i="0" lang="ja-JP" sz="1900" u="none" cap="none" strike="noStrike">
                <a:solidFill>
                  <a:schemeClr val="dk1"/>
                </a:solidFill>
                <a:latin typeface="Arial"/>
                <a:ea typeface="Arial"/>
                <a:cs typeface="Arial"/>
                <a:sym typeface="Arial"/>
              </a:rPr>
              <a:t>答えが1桁の場合と2桁の場合で</a:t>
            </a:r>
            <a:endParaRPr b="0" i="0" sz="19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ja-JP" sz="1900" u="none" cap="none" strike="noStrike">
                <a:solidFill>
                  <a:schemeClr val="dk1"/>
                </a:solidFill>
                <a:latin typeface="Arial"/>
                <a:ea typeface="Arial"/>
                <a:cs typeface="Arial"/>
                <a:sym typeface="Arial"/>
              </a:rPr>
              <a:t>別々のパーティションとするなど。</a:t>
            </a:r>
            <a:endParaRPr b="0" i="0" sz="1900" u="sng" cap="none" strike="noStrike">
              <a:solidFill>
                <a:schemeClr val="dk1"/>
              </a:solidFill>
              <a:latin typeface="Arial"/>
              <a:ea typeface="Arial"/>
              <a:cs typeface="Arial"/>
              <a:sym typeface="Arial"/>
            </a:endParaRPr>
          </a:p>
        </p:txBody>
      </p:sp>
      <p:sp>
        <p:nvSpPr>
          <p:cNvPr id="2017" name="Google Shape;2017;p118"/>
          <p:cNvSpPr txBox="1"/>
          <p:nvPr/>
        </p:nvSpPr>
        <p:spPr>
          <a:xfrm>
            <a:off x="1542974" y="4577300"/>
            <a:ext cx="36003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2個の入力をともに「5」とした場合</a:t>
            </a:r>
            <a:endParaRPr b="0" i="0" sz="1600" u="sng" cap="none" strike="noStrike">
              <a:solidFill>
                <a:schemeClr val="dk1"/>
              </a:solidFill>
              <a:latin typeface="Arial"/>
              <a:ea typeface="Arial"/>
              <a:cs typeface="Arial"/>
              <a:sym typeface="Arial"/>
            </a:endParaRPr>
          </a:p>
        </p:txBody>
      </p:sp>
      <p:sp>
        <p:nvSpPr>
          <p:cNvPr id="2018" name="Google Shape;2018;p118"/>
          <p:cNvSpPr txBox="1"/>
          <p:nvPr/>
        </p:nvSpPr>
        <p:spPr>
          <a:xfrm>
            <a:off x="1542983" y="4970052"/>
            <a:ext cx="1983300" cy="66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5 + 5 = </a:t>
            </a:r>
            <a:r>
              <a:rPr b="0" i="0" lang="ja-JP" sz="2000" u="sng" cap="none" strike="noStrike">
                <a:solidFill>
                  <a:schemeClr val="dk1"/>
                </a:solidFill>
                <a:latin typeface="Arial"/>
                <a:ea typeface="Arial"/>
                <a:cs typeface="Arial"/>
                <a:sym typeface="Arial"/>
              </a:rPr>
              <a:t>10</a:t>
            </a:r>
            <a:endParaRPr b="0" i="0" sz="2000" u="sng"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答え（出力）は10</a:t>
            </a:r>
            <a:endParaRPr b="0" i="0" sz="1700" u="sng" cap="none" strike="noStrike">
              <a:solidFill>
                <a:schemeClr val="dk1"/>
              </a:solidFill>
              <a:latin typeface="Arial"/>
              <a:ea typeface="Arial"/>
              <a:cs typeface="Arial"/>
              <a:sym typeface="Arial"/>
            </a:endParaRPr>
          </a:p>
        </p:txBody>
      </p:sp>
      <p:sp>
        <p:nvSpPr>
          <p:cNvPr id="2019" name="Google Shape;2019;p118"/>
          <p:cNvSpPr/>
          <p:nvPr/>
        </p:nvSpPr>
        <p:spPr>
          <a:xfrm>
            <a:off x="6903225" y="3386698"/>
            <a:ext cx="2632800" cy="726900"/>
          </a:xfrm>
          <a:prstGeom prst="wedgeRectCallout">
            <a:avLst>
              <a:gd fmla="val -35098" name="adj1"/>
              <a:gd fmla="val 98443" name="adj2"/>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ja-JP" sz="1500" u="none" cap="none" strike="noStrike">
                <a:solidFill>
                  <a:schemeClr val="dk1"/>
                </a:solidFill>
                <a:latin typeface="Arial"/>
                <a:ea typeface="Arial"/>
                <a:cs typeface="Arial"/>
                <a:sym typeface="Arial"/>
              </a:rPr>
              <a:t>1桁のときは「 2桁めに0 」が表示されてしまうかも</a:t>
            </a:r>
            <a:endParaRPr b="0" i="0" sz="1100" u="none" cap="none" strike="noStrike">
              <a:solidFill>
                <a:srgbClr val="000000"/>
              </a:solidFill>
              <a:latin typeface="Arial"/>
              <a:ea typeface="Arial"/>
              <a:cs typeface="Arial"/>
              <a:sym typeface="Arial"/>
            </a:endParaRPr>
          </a:p>
        </p:txBody>
      </p:sp>
      <p:sp>
        <p:nvSpPr>
          <p:cNvPr id="2020" name="Google Shape;2020;p118"/>
          <p:cNvSpPr/>
          <p:nvPr/>
        </p:nvSpPr>
        <p:spPr>
          <a:xfrm>
            <a:off x="5272996" y="3394331"/>
            <a:ext cx="1384500" cy="726900"/>
          </a:xfrm>
          <a:prstGeom prst="wedgeRectCallout">
            <a:avLst>
              <a:gd fmla="val 41565" name="adj1"/>
              <a:gd fmla="val 102936" name="adj2"/>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表示位置がずれるかも</a:t>
            </a:r>
            <a:endParaRPr b="0" i="0" sz="1400" u="none" cap="none" strike="noStrike">
              <a:solidFill>
                <a:srgbClr val="000000"/>
              </a:solidFill>
              <a:latin typeface="Arial"/>
              <a:ea typeface="Arial"/>
              <a:cs typeface="Arial"/>
              <a:sym typeface="Arial"/>
            </a:endParaRPr>
          </a:p>
        </p:txBody>
      </p:sp>
      <p:sp>
        <p:nvSpPr>
          <p:cNvPr id="2021" name="Google Shape;2021;p11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022" name="Google Shape;2022;p118"/>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6" name="Shape 2026"/>
        <p:cNvGrpSpPr/>
        <p:nvPr/>
      </p:nvGrpSpPr>
      <p:grpSpPr>
        <a:xfrm>
          <a:off x="0" y="0"/>
          <a:ext cx="0" cy="0"/>
          <a:chOff x="0" y="0"/>
          <a:chExt cx="0" cy="0"/>
        </a:xfrm>
      </p:grpSpPr>
      <p:sp>
        <p:nvSpPr>
          <p:cNvPr id="2027" name="Google Shape;2027;p119"/>
          <p:cNvSpPr txBox="1"/>
          <p:nvPr>
            <p:ph type="title"/>
          </p:nvPr>
        </p:nvSpPr>
        <p:spPr>
          <a:xfrm>
            <a:off x="495300" y="-133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①同値分割法のポイント</a:t>
            </a:r>
            <a:endParaRPr sz="3600"/>
          </a:p>
        </p:txBody>
      </p:sp>
      <p:sp>
        <p:nvSpPr>
          <p:cNvPr id="2028" name="Google Shape;2028;p119"/>
          <p:cNvSpPr txBox="1"/>
          <p:nvPr>
            <p:ph idx="1" type="body"/>
          </p:nvPr>
        </p:nvSpPr>
        <p:spPr>
          <a:xfrm>
            <a:off x="495300" y="1208300"/>
            <a:ext cx="9410700" cy="3965100"/>
          </a:xfrm>
          <a:prstGeom prst="rect">
            <a:avLst/>
          </a:prstGeom>
          <a:noFill/>
          <a:ln>
            <a:noFill/>
          </a:ln>
        </p:spPr>
        <p:txBody>
          <a:bodyPr anchorCtr="0" anchor="t" bIns="45700" lIns="91425" spcFirstLastPara="1" rIns="91425" wrap="square" tIns="45700">
            <a:noAutofit/>
          </a:bodyPr>
          <a:lstStyle/>
          <a:p>
            <a:pPr indent="-292100" lvl="0" marL="342900" rtl="0" algn="l">
              <a:lnSpc>
                <a:spcPct val="100000"/>
              </a:lnSpc>
              <a:spcBef>
                <a:spcPts val="0"/>
              </a:spcBef>
              <a:spcAft>
                <a:spcPts val="0"/>
              </a:spcAft>
              <a:buClr>
                <a:schemeClr val="dk1"/>
              </a:buClr>
              <a:buSzPts val="2400"/>
              <a:buFont typeface="Arial"/>
              <a:buChar char="•"/>
            </a:pPr>
            <a:r>
              <a:rPr lang="ja-JP" sz="2400"/>
              <a:t>パーティションは、連続/離散、順序性あり/なし、有限/無限のいずれでもよい</a:t>
            </a:r>
            <a:endParaRPr sz="2400"/>
          </a:p>
          <a:p>
            <a:pPr indent="-139700" lvl="0" marL="342900" rtl="0" algn="l">
              <a:lnSpc>
                <a:spcPct val="100000"/>
              </a:lnSpc>
              <a:spcBef>
                <a:spcPts val="640"/>
              </a:spcBef>
              <a:spcAft>
                <a:spcPts val="0"/>
              </a:spcAft>
              <a:buClr>
                <a:schemeClr val="dk1"/>
              </a:buClr>
              <a:buSzPts val="3200"/>
              <a:buFont typeface="Arial"/>
              <a:buNone/>
            </a:pPr>
            <a:r>
              <a:t/>
            </a:r>
            <a:endParaRPr/>
          </a:p>
        </p:txBody>
      </p:sp>
      <p:sp>
        <p:nvSpPr>
          <p:cNvPr id="2029" name="Google Shape;2029;p119"/>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030" name="Google Shape;2030;p11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031" name="Google Shape;2031;p119"/>
          <p:cNvSpPr/>
          <p:nvPr/>
        </p:nvSpPr>
        <p:spPr>
          <a:xfrm>
            <a:off x="3177850" y="2497700"/>
            <a:ext cx="1736400" cy="1736400"/>
          </a:xfrm>
          <a:prstGeom prst="ellipse">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2" name="Google Shape;2032;p119"/>
          <p:cNvSpPr/>
          <p:nvPr/>
        </p:nvSpPr>
        <p:spPr>
          <a:xfrm>
            <a:off x="5362900" y="2497700"/>
            <a:ext cx="1736400" cy="1736400"/>
          </a:xfrm>
          <a:prstGeom prst="ellipse">
            <a:avLst/>
          </a:prstGeom>
          <a:solidFill>
            <a:srgbClr val="FFFF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3" name="Google Shape;2033;p119"/>
          <p:cNvSpPr txBox="1"/>
          <p:nvPr/>
        </p:nvSpPr>
        <p:spPr>
          <a:xfrm>
            <a:off x="3421125" y="2767975"/>
            <a:ext cx="858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青森県</a:t>
            </a:r>
            <a:endParaRPr b="0" i="0" sz="1400" u="none" cap="none" strike="noStrike">
              <a:solidFill>
                <a:schemeClr val="dk1"/>
              </a:solidFill>
              <a:latin typeface="Arial"/>
              <a:ea typeface="Arial"/>
              <a:cs typeface="Arial"/>
              <a:sym typeface="Arial"/>
            </a:endParaRPr>
          </a:p>
        </p:txBody>
      </p:sp>
      <p:sp>
        <p:nvSpPr>
          <p:cNvPr id="2034" name="Google Shape;2034;p119"/>
          <p:cNvSpPr txBox="1"/>
          <p:nvPr/>
        </p:nvSpPr>
        <p:spPr>
          <a:xfrm>
            <a:off x="3904625" y="3180500"/>
            <a:ext cx="858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北海道</a:t>
            </a:r>
            <a:endParaRPr b="0" i="0" sz="1400" u="none" cap="none" strike="noStrike">
              <a:solidFill>
                <a:schemeClr val="dk1"/>
              </a:solidFill>
              <a:latin typeface="Arial"/>
              <a:ea typeface="Arial"/>
              <a:cs typeface="Arial"/>
              <a:sym typeface="Arial"/>
            </a:endParaRPr>
          </a:p>
        </p:txBody>
      </p:sp>
      <p:sp>
        <p:nvSpPr>
          <p:cNvPr id="2035" name="Google Shape;2035;p119"/>
          <p:cNvSpPr txBox="1"/>
          <p:nvPr/>
        </p:nvSpPr>
        <p:spPr>
          <a:xfrm>
            <a:off x="3374575" y="3593025"/>
            <a:ext cx="858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京都府</a:t>
            </a:r>
            <a:endParaRPr b="0" i="0" sz="1400" u="none" cap="none" strike="noStrike">
              <a:solidFill>
                <a:schemeClr val="dk1"/>
              </a:solidFill>
              <a:latin typeface="Arial"/>
              <a:ea typeface="Arial"/>
              <a:cs typeface="Arial"/>
              <a:sym typeface="Arial"/>
            </a:endParaRPr>
          </a:p>
        </p:txBody>
      </p:sp>
      <p:sp>
        <p:nvSpPr>
          <p:cNvPr id="2036" name="Google Shape;2036;p119"/>
          <p:cNvSpPr txBox="1"/>
          <p:nvPr/>
        </p:nvSpPr>
        <p:spPr>
          <a:xfrm>
            <a:off x="5658375" y="2623850"/>
            <a:ext cx="1053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ニューヨーク州</a:t>
            </a:r>
            <a:endParaRPr b="0" i="0" sz="1400" u="none" cap="none" strike="noStrike">
              <a:solidFill>
                <a:schemeClr val="dk1"/>
              </a:solidFill>
              <a:latin typeface="Arial"/>
              <a:ea typeface="Arial"/>
              <a:cs typeface="Arial"/>
              <a:sym typeface="Arial"/>
            </a:endParaRPr>
          </a:p>
        </p:txBody>
      </p:sp>
      <p:sp>
        <p:nvSpPr>
          <p:cNvPr id="2037" name="Google Shape;2037;p119"/>
          <p:cNvSpPr txBox="1"/>
          <p:nvPr/>
        </p:nvSpPr>
        <p:spPr>
          <a:xfrm>
            <a:off x="5880025" y="3199438"/>
            <a:ext cx="1307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ワシントン州</a:t>
            </a:r>
            <a:endParaRPr b="0" i="0" sz="1400" u="none" cap="none" strike="noStrike">
              <a:solidFill>
                <a:schemeClr val="dk1"/>
              </a:solidFill>
              <a:latin typeface="Arial"/>
              <a:ea typeface="Arial"/>
              <a:cs typeface="Arial"/>
              <a:sym typeface="Arial"/>
            </a:endParaRPr>
          </a:p>
        </p:txBody>
      </p:sp>
      <p:sp>
        <p:nvSpPr>
          <p:cNvPr id="2038" name="Google Shape;2038;p119"/>
          <p:cNvSpPr txBox="1"/>
          <p:nvPr/>
        </p:nvSpPr>
        <p:spPr>
          <a:xfrm>
            <a:off x="5726175" y="3689688"/>
            <a:ext cx="1307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イリノイ州</a:t>
            </a:r>
            <a:endParaRPr b="0" i="0" sz="1400" u="none" cap="none" strike="noStrike">
              <a:solidFill>
                <a:schemeClr val="dk1"/>
              </a:solidFill>
              <a:latin typeface="Arial"/>
              <a:ea typeface="Arial"/>
              <a:cs typeface="Arial"/>
              <a:sym typeface="Arial"/>
            </a:endParaRPr>
          </a:p>
        </p:txBody>
      </p:sp>
      <p:sp>
        <p:nvSpPr>
          <p:cNvPr id="2039" name="Google Shape;2039;p119"/>
          <p:cNvSpPr txBox="1"/>
          <p:nvPr/>
        </p:nvSpPr>
        <p:spPr>
          <a:xfrm>
            <a:off x="2779650" y="1984975"/>
            <a:ext cx="48420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離散的なパーティション例 (地域など)</a:t>
            </a:r>
            <a:endParaRPr b="0" i="0" sz="2000" u="none" cap="none" strike="noStrike">
              <a:solidFill>
                <a:schemeClr val="dk1"/>
              </a:solidFill>
              <a:latin typeface="Arial"/>
              <a:ea typeface="Arial"/>
              <a:cs typeface="Arial"/>
              <a:sym typeface="Arial"/>
            </a:endParaRPr>
          </a:p>
        </p:txBody>
      </p:sp>
      <p:sp>
        <p:nvSpPr>
          <p:cNvPr id="2040" name="Google Shape;2040;p119"/>
          <p:cNvSpPr txBox="1"/>
          <p:nvPr/>
        </p:nvSpPr>
        <p:spPr>
          <a:xfrm>
            <a:off x="2589150" y="4369850"/>
            <a:ext cx="52230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連続的なパーティション例 (数値など)</a:t>
            </a:r>
            <a:endParaRPr b="0" i="0" sz="2000" u="none" cap="none" strike="noStrike">
              <a:solidFill>
                <a:schemeClr val="dk1"/>
              </a:solidFill>
              <a:latin typeface="Arial"/>
              <a:ea typeface="Arial"/>
              <a:cs typeface="Arial"/>
              <a:sym typeface="Arial"/>
            </a:endParaRPr>
          </a:p>
        </p:txBody>
      </p:sp>
      <p:cxnSp>
        <p:nvCxnSpPr>
          <p:cNvPr id="2041" name="Google Shape;2041;p119"/>
          <p:cNvCxnSpPr/>
          <p:nvPr/>
        </p:nvCxnSpPr>
        <p:spPr>
          <a:xfrm>
            <a:off x="1210901" y="5665346"/>
            <a:ext cx="7704900" cy="0"/>
          </a:xfrm>
          <a:prstGeom prst="straightConnector1">
            <a:avLst/>
          </a:prstGeom>
          <a:noFill/>
          <a:ln cap="flat" cmpd="sng" w="9525">
            <a:solidFill>
              <a:schemeClr val="dk1"/>
            </a:solidFill>
            <a:prstDash val="solid"/>
            <a:round/>
            <a:headEnd len="sm" w="sm" type="none"/>
            <a:tailEnd len="sm" w="sm" type="none"/>
          </a:ln>
        </p:spPr>
      </p:cxnSp>
      <p:sp>
        <p:nvSpPr>
          <p:cNvPr id="2042" name="Google Shape;2042;p119"/>
          <p:cNvSpPr/>
          <p:nvPr/>
        </p:nvSpPr>
        <p:spPr>
          <a:xfrm>
            <a:off x="3229051" y="5557334"/>
            <a:ext cx="216000" cy="21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3" name="Google Shape;2043;p119"/>
          <p:cNvSpPr/>
          <p:nvPr/>
        </p:nvSpPr>
        <p:spPr>
          <a:xfrm>
            <a:off x="6506828" y="5557334"/>
            <a:ext cx="216000" cy="21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4" name="Google Shape;2044;p119"/>
          <p:cNvSpPr/>
          <p:nvPr/>
        </p:nvSpPr>
        <p:spPr>
          <a:xfrm>
            <a:off x="6750805" y="5557334"/>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5" name="Google Shape;2045;p119"/>
          <p:cNvSpPr/>
          <p:nvPr/>
        </p:nvSpPr>
        <p:spPr>
          <a:xfrm>
            <a:off x="3011101" y="5557334"/>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6" name="Google Shape;2046;p119"/>
          <p:cNvSpPr/>
          <p:nvPr/>
        </p:nvSpPr>
        <p:spPr>
          <a:xfrm>
            <a:off x="3355643" y="5142405"/>
            <a:ext cx="3240000" cy="237600"/>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7" name="Google Shape;2047;p119"/>
          <p:cNvSpPr/>
          <p:nvPr/>
        </p:nvSpPr>
        <p:spPr>
          <a:xfrm>
            <a:off x="6683509" y="5142405"/>
            <a:ext cx="2124000" cy="237600"/>
          </a:xfrm>
          <a:prstGeom prst="lef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8" name="Google Shape;2048;p119"/>
          <p:cNvSpPr/>
          <p:nvPr/>
        </p:nvSpPr>
        <p:spPr>
          <a:xfrm>
            <a:off x="1391133" y="5142405"/>
            <a:ext cx="1908000" cy="237600"/>
          </a:xfrm>
          <a:prstGeom prs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2049" name="Google Shape;2049;p119"/>
          <p:cNvCxnSpPr>
            <a:stCxn id="2042" idx="0"/>
          </p:cNvCxnSpPr>
          <p:nvPr/>
        </p:nvCxnSpPr>
        <p:spPr>
          <a:xfrm rot="10800000">
            <a:off x="3337051" y="4786034"/>
            <a:ext cx="0" cy="771300"/>
          </a:xfrm>
          <a:prstGeom prst="straightConnector1">
            <a:avLst/>
          </a:prstGeom>
          <a:noFill/>
          <a:ln cap="flat" cmpd="sng" w="28575">
            <a:solidFill>
              <a:schemeClr val="dk1"/>
            </a:solidFill>
            <a:prstDash val="dash"/>
            <a:round/>
            <a:headEnd len="sm" w="sm" type="none"/>
            <a:tailEnd len="sm" w="sm" type="none"/>
          </a:ln>
        </p:spPr>
      </p:cxnSp>
      <p:cxnSp>
        <p:nvCxnSpPr>
          <p:cNvPr id="2050" name="Google Shape;2050;p119"/>
          <p:cNvCxnSpPr/>
          <p:nvPr/>
        </p:nvCxnSpPr>
        <p:spPr>
          <a:xfrm rot="10800000">
            <a:off x="6626312" y="4817030"/>
            <a:ext cx="0" cy="771300"/>
          </a:xfrm>
          <a:prstGeom prst="straightConnector1">
            <a:avLst/>
          </a:prstGeom>
          <a:noFill/>
          <a:ln cap="flat" cmpd="sng" w="28575">
            <a:solidFill>
              <a:schemeClr val="dk1"/>
            </a:solidFill>
            <a:prstDash val="dash"/>
            <a:round/>
            <a:headEnd len="sm" w="sm" type="none"/>
            <a:tailEnd len="sm" w="sm" type="none"/>
          </a:ln>
        </p:spPr>
      </p:cxnSp>
      <p:sp>
        <p:nvSpPr>
          <p:cNvPr id="2051" name="Google Shape;2051;p119"/>
          <p:cNvSpPr txBox="1"/>
          <p:nvPr/>
        </p:nvSpPr>
        <p:spPr>
          <a:xfrm>
            <a:off x="3299125" y="5661163"/>
            <a:ext cx="9129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0.0℃</a:t>
            </a:r>
            <a:endParaRPr b="0" i="0" sz="1400" u="none" cap="none" strike="noStrike">
              <a:solidFill>
                <a:schemeClr val="dk1"/>
              </a:solidFill>
              <a:latin typeface="Arial"/>
              <a:ea typeface="Arial"/>
              <a:cs typeface="Arial"/>
              <a:sym typeface="Arial"/>
            </a:endParaRPr>
          </a:p>
        </p:txBody>
      </p:sp>
      <p:sp>
        <p:nvSpPr>
          <p:cNvPr id="2052" name="Google Shape;2052;p119"/>
          <p:cNvSpPr txBox="1"/>
          <p:nvPr/>
        </p:nvSpPr>
        <p:spPr>
          <a:xfrm>
            <a:off x="2316150" y="5659950"/>
            <a:ext cx="912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&lt;0.0℃</a:t>
            </a:r>
            <a:endParaRPr b="0" i="0" sz="1400" u="none" cap="none" strike="noStrike">
              <a:solidFill>
                <a:schemeClr val="dk1"/>
              </a:solidFill>
              <a:latin typeface="Arial"/>
              <a:ea typeface="Arial"/>
              <a:cs typeface="Arial"/>
              <a:sym typeface="Arial"/>
            </a:endParaRPr>
          </a:p>
        </p:txBody>
      </p:sp>
      <p:sp>
        <p:nvSpPr>
          <p:cNvPr id="2053" name="Google Shape;2053;p119"/>
          <p:cNvSpPr txBox="1"/>
          <p:nvPr/>
        </p:nvSpPr>
        <p:spPr>
          <a:xfrm>
            <a:off x="5774650" y="5715175"/>
            <a:ext cx="912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60.0℃</a:t>
            </a:r>
            <a:endParaRPr b="0" i="0" sz="1400" u="none" cap="none" strike="noStrike">
              <a:solidFill>
                <a:schemeClr val="dk1"/>
              </a:solidFill>
              <a:latin typeface="Arial"/>
              <a:ea typeface="Arial"/>
              <a:cs typeface="Arial"/>
              <a:sym typeface="Arial"/>
            </a:endParaRPr>
          </a:p>
        </p:txBody>
      </p:sp>
      <p:sp>
        <p:nvSpPr>
          <p:cNvPr id="2054" name="Google Shape;2054;p119"/>
          <p:cNvSpPr txBox="1"/>
          <p:nvPr/>
        </p:nvSpPr>
        <p:spPr>
          <a:xfrm>
            <a:off x="6626300" y="5715188"/>
            <a:ext cx="912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&gt;60.0℃</a:t>
            </a:r>
            <a:endParaRPr b="0" i="0" sz="1400" u="none" cap="none" strike="noStrike">
              <a:solidFill>
                <a:schemeClr val="dk1"/>
              </a:solidFill>
              <a:latin typeface="Arial"/>
              <a:ea typeface="Arial"/>
              <a:cs typeface="Arial"/>
              <a:sym typeface="Arial"/>
            </a:endParaRPr>
          </a:p>
        </p:txBody>
      </p:sp>
      <p:sp>
        <p:nvSpPr>
          <p:cNvPr id="2055" name="Google Shape;2055;p119"/>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9" name="Shape 2059"/>
        <p:cNvGrpSpPr/>
        <p:nvPr/>
      </p:nvGrpSpPr>
      <p:grpSpPr>
        <a:xfrm>
          <a:off x="0" y="0"/>
          <a:ext cx="0" cy="0"/>
          <a:chOff x="0" y="0"/>
          <a:chExt cx="0" cy="0"/>
        </a:xfrm>
      </p:grpSpPr>
      <p:sp>
        <p:nvSpPr>
          <p:cNvPr id="2060" name="Google Shape;2060;p12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①同値分割法のポイント</a:t>
            </a:r>
            <a:endParaRPr sz="3600"/>
          </a:p>
        </p:txBody>
      </p:sp>
      <p:sp>
        <p:nvSpPr>
          <p:cNvPr id="2061" name="Google Shape;2061;p120"/>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SzPts val="3200"/>
              <a:buChar char="•"/>
            </a:pPr>
            <a:r>
              <a:rPr lang="ja-JP" sz="2400"/>
              <a:t>パーティションは、重複してはならず、空でない集合でなければならない</a:t>
            </a:r>
            <a:endParaRPr/>
          </a:p>
        </p:txBody>
      </p:sp>
      <p:sp>
        <p:nvSpPr>
          <p:cNvPr id="2062" name="Google Shape;2062;p12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063" name="Google Shape;2063;p120"/>
          <p:cNvSpPr/>
          <p:nvPr/>
        </p:nvSpPr>
        <p:spPr>
          <a:xfrm>
            <a:off x="1712640" y="3113104"/>
            <a:ext cx="2808312" cy="207444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高校生以下</a:t>
            </a:r>
            <a:endParaRPr b="0" i="0" sz="2000" u="none" cap="none" strike="noStrike">
              <a:solidFill>
                <a:srgbClr val="000000"/>
              </a:solidFill>
              <a:latin typeface="Arial"/>
              <a:ea typeface="Arial"/>
              <a:cs typeface="Arial"/>
              <a:sym typeface="Arial"/>
            </a:endParaRPr>
          </a:p>
        </p:txBody>
      </p:sp>
      <p:sp>
        <p:nvSpPr>
          <p:cNvPr id="2064" name="Google Shape;2064;p120"/>
          <p:cNvSpPr/>
          <p:nvPr/>
        </p:nvSpPr>
        <p:spPr>
          <a:xfrm>
            <a:off x="5385048" y="3113104"/>
            <a:ext cx="2808312" cy="207444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成人</a:t>
            </a:r>
            <a:endParaRPr b="0"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（18歳以上）</a:t>
            </a:r>
            <a:endParaRPr b="0" i="0" sz="2000" u="none" cap="none" strike="noStrike">
              <a:solidFill>
                <a:schemeClr val="dk1"/>
              </a:solidFill>
              <a:latin typeface="Arial"/>
              <a:ea typeface="Arial"/>
              <a:cs typeface="Arial"/>
              <a:sym typeface="Arial"/>
            </a:endParaRPr>
          </a:p>
        </p:txBody>
      </p:sp>
      <p:sp>
        <p:nvSpPr>
          <p:cNvPr id="2065" name="Google Shape;2065;p120"/>
          <p:cNvSpPr txBox="1"/>
          <p:nvPr/>
        </p:nvSpPr>
        <p:spPr>
          <a:xfrm>
            <a:off x="3517349" y="2653532"/>
            <a:ext cx="2871300" cy="446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300"/>
              <a:buFont typeface="Arial"/>
              <a:buNone/>
            </a:pPr>
            <a:r>
              <a:rPr b="0" i="0" lang="ja-JP" sz="2300" u="none" cap="none" strike="noStrike">
                <a:solidFill>
                  <a:schemeClr val="dk1"/>
                </a:solidFill>
                <a:latin typeface="Arial"/>
                <a:ea typeface="Arial"/>
                <a:cs typeface="Arial"/>
                <a:sym typeface="Arial"/>
              </a:rPr>
              <a:t>誤った同値分割の例</a:t>
            </a:r>
            <a:endParaRPr b="0" i="0" sz="1300" u="none" cap="none" strike="noStrike">
              <a:solidFill>
                <a:srgbClr val="000000"/>
              </a:solidFill>
              <a:latin typeface="Arial"/>
              <a:ea typeface="Arial"/>
              <a:cs typeface="Arial"/>
              <a:sym typeface="Arial"/>
            </a:endParaRPr>
          </a:p>
        </p:txBody>
      </p:sp>
      <p:sp>
        <p:nvSpPr>
          <p:cNvPr id="2066" name="Google Shape;2066;p120"/>
          <p:cNvSpPr txBox="1"/>
          <p:nvPr/>
        </p:nvSpPr>
        <p:spPr>
          <a:xfrm>
            <a:off x="4076798" y="5608315"/>
            <a:ext cx="1752403" cy="40011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18歳の高校生</a:t>
            </a:r>
            <a:endParaRPr b="0" i="0" sz="2000" u="none" cap="none" strike="noStrike">
              <a:solidFill>
                <a:srgbClr val="000000"/>
              </a:solidFill>
              <a:latin typeface="Arial"/>
              <a:ea typeface="Arial"/>
              <a:cs typeface="Arial"/>
              <a:sym typeface="Arial"/>
            </a:endParaRPr>
          </a:p>
        </p:txBody>
      </p:sp>
      <p:cxnSp>
        <p:nvCxnSpPr>
          <p:cNvPr id="2067" name="Google Shape;2067;p120"/>
          <p:cNvCxnSpPr/>
          <p:nvPr/>
        </p:nvCxnSpPr>
        <p:spPr>
          <a:xfrm rot="10800000">
            <a:off x="3512840" y="4725144"/>
            <a:ext cx="1008112" cy="883171"/>
          </a:xfrm>
          <a:prstGeom prst="straightConnector1">
            <a:avLst/>
          </a:prstGeom>
          <a:noFill/>
          <a:ln cap="flat" cmpd="sng" w="9525">
            <a:solidFill>
              <a:schemeClr val="dk1"/>
            </a:solidFill>
            <a:prstDash val="solid"/>
            <a:round/>
            <a:headEnd len="sm" w="sm" type="none"/>
            <a:tailEnd len="med" w="med" type="triangle"/>
          </a:ln>
        </p:spPr>
      </p:cxnSp>
      <p:cxnSp>
        <p:nvCxnSpPr>
          <p:cNvPr id="2068" name="Google Shape;2068;p120"/>
          <p:cNvCxnSpPr/>
          <p:nvPr/>
        </p:nvCxnSpPr>
        <p:spPr>
          <a:xfrm flipH="1" rot="10800000">
            <a:off x="5385048" y="4725144"/>
            <a:ext cx="1076722" cy="883171"/>
          </a:xfrm>
          <a:prstGeom prst="straightConnector1">
            <a:avLst/>
          </a:prstGeom>
          <a:noFill/>
          <a:ln cap="flat" cmpd="sng" w="9525">
            <a:solidFill>
              <a:schemeClr val="dk1"/>
            </a:solidFill>
            <a:prstDash val="solid"/>
            <a:round/>
            <a:headEnd len="sm" w="sm" type="none"/>
            <a:tailEnd len="med" w="med" type="triangle"/>
          </a:ln>
        </p:spPr>
      </p:cxnSp>
      <p:sp>
        <p:nvSpPr>
          <p:cNvPr id="2069" name="Google Shape;2069;p120"/>
          <p:cNvSpPr txBox="1"/>
          <p:nvPr/>
        </p:nvSpPr>
        <p:spPr>
          <a:xfrm>
            <a:off x="4076798" y="4941168"/>
            <a:ext cx="1827600" cy="323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dk1"/>
                </a:solidFill>
                <a:latin typeface="Arial"/>
                <a:ea typeface="Arial"/>
                <a:cs typeface="Arial"/>
                <a:sym typeface="Arial"/>
              </a:rPr>
              <a:t>どちらにも属する</a:t>
            </a:r>
            <a:endParaRPr b="0" i="0" sz="1500" u="none" cap="none" strike="noStrike">
              <a:solidFill>
                <a:srgbClr val="000000"/>
              </a:solidFill>
              <a:latin typeface="Arial"/>
              <a:ea typeface="Arial"/>
              <a:cs typeface="Arial"/>
              <a:sym typeface="Arial"/>
            </a:endParaRPr>
          </a:p>
        </p:txBody>
      </p:sp>
      <p:sp>
        <p:nvSpPr>
          <p:cNvPr id="2070" name="Google Shape;2070;p120"/>
          <p:cNvSpPr txBox="1"/>
          <p:nvPr/>
        </p:nvSpPr>
        <p:spPr>
          <a:xfrm>
            <a:off x="1016147" y="5608315"/>
            <a:ext cx="1752403" cy="40011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16歳の社会人</a:t>
            </a:r>
            <a:endParaRPr b="0" i="0" sz="2000" u="none" cap="none" strike="noStrike">
              <a:solidFill>
                <a:srgbClr val="000000"/>
              </a:solidFill>
              <a:latin typeface="Arial"/>
              <a:ea typeface="Arial"/>
              <a:cs typeface="Arial"/>
              <a:sym typeface="Arial"/>
            </a:endParaRPr>
          </a:p>
        </p:txBody>
      </p:sp>
      <p:sp>
        <p:nvSpPr>
          <p:cNvPr id="2071" name="Google Shape;2071;p120"/>
          <p:cNvSpPr txBox="1"/>
          <p:nvPr/>
        </p:nvSpPr>
        <p:spPr>
          <a:xfrm>
            <a:off x="945125" y="5229200"/>
            <a:ext cx="20106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どちらにも属さない</a:t>
            </a:r>
            <a:endParaRPr b="0" i="0" sz="1400" u="none" cap="none" strike="noStrike">
              <a:solidFill>
                <a:srgbClr val="000000"/>
              </a:solidFill>
              <a:latin typeface="Arial"/>
              <a:ea typeface="Arial"/>
              <a:cs typeface="Arial"/>
              <a:sym typeface="Arial"/>
            </a:endParaRPr>
          </a:p>
        </p:txBody>
      </p:sp>
      <p:sp>
        <p:nvSpPr>
          <p:cNvPr id="2072" name="Google Shape;2072;p12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073" name="Google Shape;2073;p120"/>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7" name="Shape 2077"/>
        <p:cNvGrpSpPr/>
        <p:nvPr/>
      </p:nvGrpSpPr>
      <p:grpSpPr>
        <a:xfrm>
          <a:off x="0" y="0"/>
          <a:ext cx="0" cy="0"/>
          <a:chOff x="0" y="0"/>
          <a:chExt cx="0" cy="0"/>
        </a:xfrm>
      </p:grpSpPr>
      <p:sp>
        <p:nvSpPr>
          <p:cNvPr id="2078" name="Google Shape;2078;p121"/>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①同値分割法のカバレッジ</a:t>
            </a:r>
            <a:endParaRPr sz="3600"/>
          </a:p>
        </p:txBody>
      </p:sp>
      <p:sp>
        <p:nvSpPr>
          <p:cNvPr id="2079" name="Google Shape;2079;p121"/>
          <p:cNvSpPr txBox="1"/>
          <p:nvPr>
            <p:ph idx="1" type="body"/>
          </p:nvPr>
        </p:nvSpPr>
        <p:spPr>
          <a:xfrm>
            <a:off x="495300" y="1025475"/>
            <a:ext cx="8915400" cy="21360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SzPts val="2900"/>
              <a:buChar char="•"/>
            </a:pPr>
            <a:r>
              <a:rPr lang="ja-JP" sz="2100"/>
              <a:t>同値分割法のカバレッジアイテムは同値パーティション</a:t>
            </a:r>
            <a:endParaRPr sz="2100"/>
          </a:p>
          <a:p>
            <a:pPr indent="-304800" lvl="1" marL="742950" rtl="0" algn="l">
              <a:lnSpc>
                <a:spcPct val="100000"/>
              </a:lnSpc>
              <a:spcBef>
                <a:spcPts val="0"/>
              </a:spcBef>
              <a:spcAft>
                <a:spcPts val="0"/>
              </a:spcAft>
              <a:buSzPts val="2100"/>
              <a:buChar char="–"/>
            </a:pPr>
            <a:r>
              <a:rPr lang="ja-JP" sz="2100"/>
              <a:t>識別された全てのパーティションを少なくとも1回はカバーする</a:t>
            </a:r>
            <a:endParaRPr sz="2100"/>
          </a:p>
          <a:p>
            <a:pPr indent="-342900" lvl="0" marL="342900" rtl="0" algn="l">
              <a:lnSpc>
                <a:spcPct val="100000"/>
              </a:lnSpc>
              <a:spcBef>
                <a:spcPts val="0"/>
              </a:spcBef>
              <a:spcAft>
                <a:spcPts val="0"/>
              </a:spcAft>
              <a:buSzPts val="2100"/>
              <a:buChar char="•"/>
            </a:pPr>
            <a:r>
              <a:rPr lang="ja-JP" sz="2100"/>
              <a:t>カバレッジ(%)</a:t>
            </a:r>
            <a:endParaRPr sz="2100"/>
          </a:p>
          <a:p>
            <a:pPr indent="-304800" lvl="1" marL="742950" rtl="0" algn="l">
              <a:lnSpc>
                <a:spcPct val="100000"/>
              </a:lnSpc>
              <a:spcBef>
                <a:spcPts val="0"/>
              </a:spcBef>
              <a:spcAft>
                <a:spcPts val="0"/>
              </a:spcAft>
              <a:buSzPts val="2100"/>
              <a:buChar char="–"/>
            </a:pPr>
            <a:r>
              <a:rPr lang="ja-JP" sz="2100"/>
              <a:t>通過したパーティション / 識別したすべてのパーティション * 100</a:t>
            </a:r>
            <a:endParaRPr sz="2100"/>
          </a:p>
        </p:txBody>
      </p:sp>
      <p:sp>
        <p:nvSpPr>
          <p:cNvPr id="2080" name="Google Shape;2080;p12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081" name="Google Shape;2081;p12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082" name="Google Shape;2082;p121"/>
          <p:cNvSpPr txBox="1"/>
          <p:nvPr/>
        </p:nvSpPr>
        <p:spPr>
          <a:xfrm>
            <a:off x="4268500" y="4220062"/>
            <a:ext cx="1224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代表値：5</a:t>
            </a:r>
            <a:endParaRPr b="0" i="0" sz="1400" u="none" cap="none" strike="noStrike">
              <a:solidFill>
                <a:schemeClr val="dk1"/>
              </a:solidFill>
              <a:latin typeface="Arial"/>
              <a:ea typeface="Arial"/>
              <a:cs typeface="Arial"/>
              <a:sym typeface="Arial"/>
            </a:endParaRPr>
          </a:p>
        </p:txBody>
      </p:sp>
      <p:sp>
        <p:nvSpPr>
          <p:cNvPr id="2083" name="Google Shape;2083;p121"/>
          <p:cNvSpPr txBox="1"/>
          <p:nvPr/>
        </p:nvSpPr>
        <p:spPr>
          <a:xfrm>
            <a:off x="7099374" y="4220062"/>
            <a:ext cx="13677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代表値：15</a:t>
            </a:r>
            <a:endParaRPr b="0" i="0" sz="1400" u="none" cap="none" strike="noStrike">
              <a:solidFill>
                <a:schemeClr val="dk1"/>
              </a:solidFill>
              <a:latin typeface="Arial"/>
              <a:ea typeface="Arial"/>
              <a:cs typeface="Arial"/>
              <a:sym typeface="Arial"/>
            </a:endParaRPr>
          </a:p>
        </p:txBody>
      </p:sp>
      <p:sp>
        <p:nvSpPr>
          <p:cNvPr id="2084" name="Google Shape;2084;p121"/>
          <p:cNvSpPr txBox="1"/>
          <p:nvPr/>
        </p:nvSpPr>
        <p:spPr>
          <a:xfrm>
            <a:off x="1476343" y="4220062"/>
            <a:ext cx="1310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代表値：-5</a:t>
            </a:r>
            <a:endParaRPr b="0" i="0" sz="1400" u="none" cap="none" strike="noStrike">
              <a:solidFill>
                <a:schemeClr val="dk1"/>
              </a:solidFill>
              <a:latin typeface="Arial"/>
              <a:ea typeface="Arial"/>
              <a:cs typeface="Arial"/>
              <a:sym typeface="Arial"/>
            </a:endParaRPr>
          </a:p>
        </p:txBody>
      </p:sp>
      <p:cxnSp>
        <p:nvCxnSpPr>
          <p:cNvPr id="2085" name="Google Shape;2085;p121"/>
          <p:cNvCxnSpPr/>
          <p:nvPr/>
        </p:nvCxnSpPr>
        <p:spPr>
          <a:xfrm>
            <a:off x="1136589" y="4009671"/>
            <a:ext cx="7704900" cy="0"/>
          </a:xfrm>
          <a:prstGeom prst="straightConnector1">
            <a:avLst/>
          </a:prstGeom>
          <a:noFill/>
          <a:ln cap="flat" cmpd="sng" w="9525">
            <a:solidFill>
              <a:schemeClr val="dk1"/>
            </a:solidFill>
            <a:prstDash val="solid"/>
            <a:round/>
            <a:headEnd len="sm" w="sm" type="none"/>
            <a:tailEnd len="sm" w="sm" type="none"/>
          </a:ln>
        </p:spPr>
      </p:cxnSp>
      <p:sp>
        <p:nvSpPr>
          <p:cNvPr id="2086" name="Google Shape;2086;p121"/>
          <p:cNvSpPr/>
          <p:nvPr/>
        </p:nvSpPr>
        <p:spPr>
          <a:xfrm>
            <a:off x="3154739" y="3901659"/>
            <a:ext cx="216000" cy="21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87" name="Google Shape;2087;p121"/>
          <p:cNvSpPr/>
          <p:nvPr/>
        </p:nvSpPr>
        <p:spPr>
          <a:xfrm>
            <a:off x="6432516" y="3901659"/>
            <a:ext cx="216000" cy="21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88" name="Google Shape;2088;p121"/>
          <p:cNvSpPr txBox="1"/>
          <p:nvPr/>
        </p:nvSpPr>
        <p:spPr>
          <a:xfrm>
            <a:off x="6321165" y="4176110"/>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9</a:t>
            </a:r>
            <a:endParaRPr b="0" i="0" sz="2400" u="none" cap="none" strike="noStrike">
              <a:solidFill>
                <a:schemeClr val="dk1"/>
              </a:solidFill>
              <a:latin typeface="Arial"/>
              <a:ea typeface="Arial"/>
              <a:cs typeface="Arial"/>
              <a:sym typeface="Arial"/>
            </a:endParaRPr>
          </a:p>
        </p:txBody>
      </p:sp>
      <p:sp>
        <p:nvSpPr>
          <p:cNvPr id="2089" name="Google Shape;2089;p121"/>
          <p:cNvSpPr/>
          <p:nvPr/>
        </p:nvSpPr>
        <p:spPr>
          <a:xfrm>
            <a:off x="6676493" y="3901659"/>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90" name="Google Shape;2090;p121"/>
          <p:cNvSpPr/>
          <p:nvPr/>
        </p:nvSpPr>
        <p:spPr>
          <a:xfrm>
            <a:off x="2936789" y="3901659"/>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91" name="Google Shape;2091;p121"/>
          <p:cNvSpPr txBox="1"/>
          <p:nvPr/>
        </p:nvSpPr>
        <p:spPr>
          <a:xfrm>
            <a:off x="3370667" y="3173547"/>
            <a:ext cx="32367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有効パーティション</a:t>
            </a:r>
            <a:endParaRPr b="0" i="0" sz="1200" u="none" cap="none" strike="noStrike">
              <a:solidFill>
                <a:srgbClr val="000000"/>
              </a:solidFill>
              <a:latin typeface="Arial"/>
              <a:ea typeface="Arial"/>
              <a:cs typeface="Arial"/>
              <a:sym typeface="Arial"/>
            </a:endParaRPr>
          </a:p>
        </p:txBody>
      </p:sp>
      <p:sp>
        <p:nvSpPr>
          <p:cNvPr id="2092" name="Google Shape;2092;p121"/>
          <p:cNvSpPr txBox="1"/>
          <p:nvPr/>
        </p:nvSpPr>
        <p:spPr>
          <a:xfrm>
            <a:off x="6648513" y="3188847"/>
            <a:ext cx="2778300" cy="354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無効パーティション</a:t>
            </a:r>
            <a:endParaRPr b="0" i="0" sz="1100" u="none" cap="none" strike="noStrike">
              <a:solidFill>
                <a:srgbClr val="000000"/>
              </a:solidFill>
              <a:latin typeface="Arial"/>
              <a:ea typeface="Arial"/>
              <a:cs typeface="Arial"/>
              <a:sym typeface="Arial"/>
            </a:endParaRPr>
          </a:p>
        </p:txBody>
      </p:sp>
      <p:sp>
        <p:nvSpPr>
          <p:cNvPr id="2093" name="Google Shape;2093;p121"/>
          <p:cNvSpPr/>
          <p:nvPr/>
        </p:nvSpPr>
        <p:spPr>
          <a:xfrm>
            <a:off x="3281330" y="3486730"/>
            <a:ext cx="3240000" cy="237600"/>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94" name="Google Shape;2094;p121"/>
          <p:cNvSpPr/>
          <p:nvPr/>
        </p:nvSpPr>
        <p:spPr>
          <a:xfrm>
            <a:off x="6609197" y="3486730"/>
            <a:ext cx="2124000" cy="237600"/>
          </a:xfrm>
          <a:prstGeom prst="lef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95" name="Google Shape;2095;p121"/>
          <p:cNvSpPr/>
          <p:nvPr/>
        </p:nvSpPr>
        <p:spPr>
          <a:xfrm>
            <a:off x="1316821" y="3486730"/>
            <a:ext cx="1908000" cy="237600"/>
          </a:xfrm>
          <a:prstGeom prs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96" name="Google Shape;2096;p121"/>
          <p:cNvSpPr txBox="1"/>
          <p:nvPr/>
        </p:nvSpPr>
        <p:spPr>
          <a:xfrm>
            <a:off x="446788" y="3173547"/>
            <a:ext cx="2778300" cy="3540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無効パーティション</a:t>
            </a:r>
            <a:endParaRPr b="0" i="0" sz="1100" u="none" cap="none" strike="noStrike">
              <a:solidFill>
                <a:srgbClr val="000000"/>
              </a:solidFill>
              <a:latin typeface="Arial"/>
              <a:ea typeface="Arial"/>
              <a:cs typeface="Arial"/>
              <a:sym typeface="Arial"/>
            </a:endParaRPr>
          </a:p>
        </p:txBody>
      </p:sp>
      <p:cxnSp>
        <p:nvCxnSpPr>
          <p:cNvPr id="2097" name="Google Shape;2097;p121"/>
          <p:cNvCxnSpPr>
            <a:stCxn id="2086" idx="0"/>
          </p:cNvCxnSpPr>
          <p:nvPr/>
        </p:nvCxnSpPr>
        <p:spPr>
          <a:xfrm rot="10800000">
            <a:off x="3262739" y="3130359"/>
            <a:ext cx="0" cy="771300"/>
          </a:xfrm>
          <a:prstGeom prst="straightConnector1">
            <a:avLst/>
          </a:prstGeom>
          <a:noFill/>
          <a:ln cap="flat" cmpd="sng" w="28575">
            <a:solidFill>
              <a:schemeClr val="dk1"/>
            </a:solidFill>
            <a:prstDash val="dash"/>
            <a:round/>
            <a:headEnd len="sm" w="sm" type="none"/>
            <a:tailEnd len="sm" w="sm" type="none"/>
          </a:ln>
        </p:spPr>
      </p:cxnSp>
      <p:cxnSp>
        <p:nvCxnSpPr>
          <p:cNvPr id="2098" name="Google Shape;2098;p121"/>
          <p:cNvCxnSpPr/>
          <p:nvPr/>
        </p:nvCxnSpPr>
        <p:spPr>
          <a:xfrm rot="10800000">
            <a:off x="6552000" y="3161355"/>
            <a:ext cx="0" cy="771300"/>
          </a:xfrm>
          <a:prstGeom prst="straightConnector1">
            <a:avLst/>
          </a:prstGeom>
          <a:noFill/>
          <a:ln cap="flat" cmpd="sng" w="28575">
            <a:solidFill>
              <a:schemeClr val="dk1"/>
            </a:solidFill>
            <a:prstDash val="dash"/>
            <a:round/>
            <a:headEnd len="sm" w="sm" type="none"/>
            <a:tailEnd len="sm" w="sm" type="none"/>
          </a:ln>
        </p:spPr>
      </p:cxnSp>
      <p:sp>
        <p:nvSpPr>
          <p:cNvPr id="2099" name="Google Shape;2099;p121"/>
          <p:cNvSpPr txBox="1"/>
          <p:nvPr/>
        </p:nvSpPr>
        <p:spPr>
          <a:xfrm>
            <a:off x="3084656" y="4191608"/>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a:t>
            </a:r>
            <a:endParaRPr b="0" i="0" sz="2400" u="none" cap="none" strike="noStrike">
              <a:solidFill>
                <a:schemeClr val="dk1"/>
              </a:solidFill>
              <a:latin typeface="Arial"/>
              <a:ea typeface="Arial"/>
              <a:cs typeface="Arial"/>
              <a:sym typeface="Arial"/>
            </a:endParaRPr>
          </a:p>
        </p:txBody>
      </p:sp>
      <p:sp>
        <p:nvSpPr>
          <p:cNvPr id="2100" name="Google Shape;2100;p121"/>
          <p:cNvSpPr txBox="1"/>
          <p:nvPr/>
        </p:nvSpPr>
        <p:spPr>
          <a:xfrm>
            <a:off x="6537189" y="4191607"/>
            <a:ext cx="5277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10</a:t>
            </a:r>
            <a:endParaRPr b="0" i="0" sz="2400" u="none" cap="none" strike="noStrike">
              <a:solidFill>
                <a:schemeClr val="dk1"/>
              </a:solidFill>
              <a:latin typeface="Arial"/>
              <a:ea typeface="Arial"/>
              <a:cs typeface="Arial"/>
              <a:sym typeface="Arial"/>
            </a:endParaRPr>
          </a:p>
        </p:txBody>
      </p:sp>
      <p:sp>
        <p:nvSpPr>
          <p:cNvPr id="2101" name="Google Shape;2101;p121"/>
          <p:cNvSpPr txBox="1"/>
          <p:nvPr/>
        </p:nvSpPr>
        <p:spPr>
          <a:xfrm>
            <a:off x="2868633" y="4200626"/>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2102" name="Google Shape;2102;p121"/>
          <p:cNvSpPr/>
          <p:nvPr/>
        </p:nvSpPr>
        <p:spPr>
          <a:xfrm>
            <a:off x="1951395" y="3871198"/>
            <a:ext cx="360000" cy="317700"/>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03" name="Google Shape;2103;p121"/>
          <p:cNvSpPr/>
          <p:nvPr/>
        </p:nvSpPr>
        <p:spPr>
          <a:xfrm>
            <a:off x="4721626" y="3878848"/>
            <a:ext cx="360000" cy="317700"/>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04" name="Google Shape;2104;p121"/>
          <p:cNvSpPr/>
          <p:nvPr/>
        </p:nvSpPr>
        <p:spPr>
          <a:xfrm>
            <a:off x="7603225" y="3878848"/>
            <a:ext cx="360000" cy="317700"/>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05" name="Google Shape;2105;p121"/>
          <p:cNvSpPr/>
          <p:nvPr/>
        </p:nvSpPr>
        <p:spPr>
          <a:xfrm>
            <a:off x="1022500" y="4709425"/>
            <a:ext cx="8081100" cy="12921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上記の場合、識別されたパーティション数は3。</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-5と5でテストすると2つのパーティションを通ったことになるので</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3300"/>
                </a:solidFill>
                <a:latin typeface="Arial"/>
                <a:ea typeface="Arial"/>
                <a:cs typeface="Arial"/>
                <a:sym typeface="Arial"/>
              </a:rPr>
              <a:t>2 / 3 * 100 = 66.66… ≒ 66.7%</a:t>
            </a:r>
            <a:endParaRPr b="0" i="0" sz="1400" u="none" cap="none" strike="noStrike">
              <a:solidFill>
                <a:srgbClr val="FF33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-5と5と15を通るとカバレッジは100%となる。</a:t>
            </a:r>
            <a:endParaRPr b="0" i="0" sz="1400" u="none" cap="none" strike="noStrike">
              <a:solidFill>
                <a:srgbClr val="000000"/>
              </a:solidFill>
              <a:latin typeface="Arial"/>
              <a:ea typeface="Arial"/>
              <a:cs typeface="Arial"/>
              <a:sym typeface="Arial"/>
            </a:endParaRPr>
          </a:p>
        </p:txBody>
      </p:sp>
      <p:sp>
        <p:nvSpPr>
          <p:cNvPr id="2106" name="Google Shape;2106;p121"/>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0" name="Shape 2110"/>
        <p:cNvGrpSpPr/>
        <p:nvPr/>
      </p:nvGrpSpPr>
      <p:grpSpPr>
        <a:xfrm>
          <a:off x="0" y="0"/>
          <a:ext cx="0" cy="0"/>
          <a:chOff x="0" y="0"/>
          <a:chExt cx="0" cy="0"/>
        </a:xfrm>
      </p:grpSpPr>
      <p:sp>
        <p:nvSpPr>
          <p:cNvPr id="2111" name="Google Shape;2111;p12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①同値分割法のカバレッジ</a:t>
            </a:r>
            <a:endParaRPr sz="3600"/>
          </a:p>
        </p:txBody>
      </p:sp>
      <p:sp>
        <p:nvSpPr>
          <p:cNvPr id="2112" name="Google Shape;2112;p122"/>
          <p:cNvSpPr txBox="1"/>
          <p:nvPr>
            <p:ph idx="1" type="body"/>
          </p:nvPr>
        </p:nvSpPr>
        <p:spPr>
          <a:xfrm>
            <a:off x="495300" y="1384028"/>
            <a:ext cx="8915400" cy="15738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SzPts val="2800"/>
              <a:buChar char="•"/>
            </a:pPr>
            <a:r>
              <a:rPr lang="ja-JP" sz="2000"/>
              <a:t>複数のパーティションセットがある場合、各パーティションを少なくとも1回は通るような最も単純なテストケースの設計を</a:t>
            </a:r>
            <a:r>
              <a:rPr lang="ja-JP" sz="2000">
                <a:solidFill>
                  <a:srgbClr val="FF3300"/>
                </a:solidFill>
              </a:rPr>
              <a:t>イーチチョイスカバレッジ</a:t>
            </a:r>
            <a:r>
              <a:rPr lang="ja-JP" sz="2000"/>
              <a:t>と言う。</a:t>
            </a:r>
            <a:endParaRPr sz="2000"/>
          </a:p>
          <a:p>
            <a:pPr indent="-298450" lvl="1" marL="742950" rtl="0" algn="l">
              <a:lnSpc>
                <a:spcPct val="100000"/>
              </a:lnSpc>
              <a:spcBef>
                <a:spcPts val="0"/>
              </a:spcBef>
              <a:spcAft>
                <a:spcPts val="0"/>
              </a:spcAft>
              <a:buSzPts val="2000"/>
              <a:buChar char="–"/>
            </a:pPr>
            <a:r>
              <a:rPr lang="ja-JP" sz="2000"/>
              <a:t>網羅ではなく、1回は各パーティションを通るデータの選び方</a:t>
            </a:r>
            <a:endParaRPr sz="2000"/>
          </a:p>
          <a:p>
            <a:pPr indent="0" lvl="0" marL="0" rtl="0" algn="l">
              <a:lnSpc>
                <a:spcPct val="100000"/>
              </a:lnSpc>
              <a:spcBef>
                <a:spcPts val="0"/>
              </a:spcBef>
              <a:spcAft>
                <a:spcPts val="0"/>
              </a:spcAft>
              <a:buSzPts val="1800"/>
              <a:buNone/>
            </a:pPr>
            <a:r>
              <a:t/>
            </a:r>
            <a:endParaRPr sz="2000"/>
          </a:p>
        </p:txBody>
      </p:sp>
      <p:sp>
        <p:nvSpPr>
          <p:cNvPr id="2113" name="Google Shape;2113;p122"/>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114" name="Google Shape;2114;p12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115" name="Google Shape;2115;p122"/>
          <p:cNvSpPr/>
          <p:nvPr/>
        </p:nvSpPr>
        <p:spPr>
          <a:xfrm>
            <a:off x="3186339" y="3819958"/>
            <a:ext cx="1108200" cy="752700"/>
          </a:xfrm>
          <a:prstGeom prst="rect">
            <a:avLst/>
          </a:prstGeom>
          <a:solidFill>
            <a:srgbClr val="63D297"/>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0" i="0" lang="ja-JP" sz="1200" u="none" cap="none" strike="noStrike">
                <a:solidFill>
                  <a:srgbClr val="000000"/>
                </a:solidFill>
                <a:latin typeface="Arial"/>
                <a:ea typeface="Arial"/>
                <a:cs typeface="Arial"/>
                <a:sym typeface="Arial"/>
              </a:rPr>
              <a:t>18歳未満</a:t>
            </a:r>
            <a:endParaRPr b="0" i="0" sz="1200" u="none" cap="none" strike="noStrike">
              <a:solidFill>
                <a:srgbClr val="000000"/>
              </a:solidFill>
              <a:latin typeface="Arial"/>
              <a:ea typeface="Arial"/>
              <a:cs typeface="Arial"/>
              <a:sym typeface="Arial"/>
            </a:endParaRPr>
          </a:p>
        </p:txBody>
      </p:sp>
      <p:sp>
        <p:nvSpPr>
          <p:cNvPr id="2116" name="Google Shape;2116;p122"/>
          <p:cNvSpPr/>
          <p:nvPr/>
        </p:nvSpPr>
        <p:spPr>
          <a:xfrm>
            <a:off x="3186339" y="4572715"/>
            <a:ext cx="1108200" cy="752700"/>
          </a:xfrm>
          <a:prstGeom prst="rect">
            <a:avLst/>
          </a:prstGeom>
          <a:solidFill>
            <a:srgbClr val="63D297"/>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rgbClr val="000000"/>
                </a:solidFill>
                <a:latin typeface="Arial"/>
                <a:ea typeface="Arial"/>
                <a:cs typeface="Arial"/>
                <a:sym typeface="Arial"/>
              </a:rPr>
              <a:t>18≦x&lt;65</a:t>
            </a:r>
            <a:endParaRPr b="0" i="0" sz="1200" u="none" cap="none" strike="noStrike">
              <a:solidFill>
                <a:srgbClr val="000000"/>
              </a:solidFill>
              <a:latin typeface="Arial"/>
              <a:ea typeface="Arial"/>
              <a:cs typeface="Arial"/>
              <a:sym typeface="Arial"/>
            </a:endParaRPr>
          </a:p>
        </p:txBody>
      </p:sp>
      <p:sp>
        <p:nvSpPr>
          <p:cNvPr id="2117" name="Google Shape;2117;p122"/>
          <p:cNvSpPr/>
          <p:nvPr/>
        </p:nvSpPr>
        <p:spPr>
          <a:xfrm>
            <a:off x="3186339" y="5325472"/>
            <a:ext cx="1108200" cy="752700"/>
          </a:xfrm>
          <a:prstGeom prst="rect">
            <a:avLst/>
          </a:prstGeom>
          <a:solidFill>
            <a:srgbClr val="63D297"/>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0" i="0" lang="ja-JP" sz="1200" u="none" cap="none" strike="noStrike">
                <a:solidFill>
                  <a:srgbClr val="000000"/>
                </a:solidFill>
                <a:latin typeface="Arial"/>
                <a:ea typeface="Arial"/>
                <a:cs typeface="Arial"/>
                <a:sym typeface="Arial"/>
              </a:rPr>
              <a:t>65歳以上</a:t>
            </a:r>
            <a:endParaRPr b="0" i="0" sz="1200" u="none" cap="none" strike="noStrike">
              <a:solidFill>
                <a:srgbClr val="000000"/>
              </a:solidFill>
              <a:latin typeface="Arial"/>
              <a:ea typeface="Arial"/>
              <a:cs typeface="Arial"/>
              <a:sym typeface="Arial"/>
            </a:endParaRPr>
          </a:p>
        </p:txBody>
      </p:sp>
      <p:sp>
        <p:nvSpPr>
          <p:cNvPr id="2118" name="Google Shape;2118;p122"/>
          <p:cNvSpPr txBox="1"/>
          <p:nvPr/>
        </p:nvSpPr>
        <p:spPr>
          <a:xfrm>
            <a:off x="3337333" y="3314750"/>
            <a:ext cx="8061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ja-JP" sz="1200" u="none" cap="none" strike="noStrike">
                <a:solidFill>
                  <a:srgbClr val="616161"/>
                </a:solidFill>
                <a:latin typeface="Arial"/>
                <a:ea typeface="Arial"/>
                <a:cs typeface="Arial"/>
                <a:sym typeface="Arial"/>
              </a:rPr>
              <a:t>年齢</a:t>
            </a:r>
            <a:endParaRPr b="1" i="0" sz="1200" u="none" cap="none" strike="noStrike">
              <a:solidFill>
                <a:srgbClr val="616161"/>
              </a:solidFill>
              <a:latin typeface="Arial"/>
              <a:ea typeface="Arial"/>
              <a:cs typeface="Arial"/>
              <a:sym typeface="Arial"/>
            </a:endParaRPr>
          </a:p>
        </p:txBody>
      </p:sp>
      <p:sp>
        <p:nvSpPr>
          <p:cNvPr id="2119" name="Google Shape;2119;p122"/>
          <p:cNvSpPr/>
          <p:nvPr/>
        </p:nvSpPr>
        <p:spPr>
          <a:xfrm>
            <a:off x="4600019" y="3856749"/>
            <a:ext cx="1108200" cy="495300"/>
          </a:xfrm>
          <a:prstGeom prst="rect">
            <a:avLst/>
          </a:prstGeom>
          <a:solidFill>
            <a:srgbClr val="C9DAF8"/>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rgbClr val="000000"/>
                </a:solidFill>
                <a:latin typeface="Arial"/>
                <a:ea typeface="Arial"/>
                <a:cs typeface="Arial"/>
                <a:sym typeface="Arial"/>
              </a:rPr>
              <a:t>1年未満</a:t>
            </a:r>
            <a:endParaRPr b="0" i="0" sz="1200" u="none" cap="none" strike="noStrike">
              <a:solidFill>
                <a:srgbClr val="000000"/>
              </a:solidFill>
              <a:latin typeface="Arial"/>
              <a:ea typeface="Arial"/>
              <a:cs typeface="Arial"/>
              <a:sym typeface="Arial"/>
            </a:endParaRPr>
          </a:p>
        </p:txBody>
      </p:sp>
      <p:sp>
        <p:nvSpPr>
          <p:cNvPr id="2120" name="Google Shape;2120;p122"/>
          <p:cNvSpPr/>
          <p:nvPr/>
        </p:nvSpPr>
        <p:spPr>
          <a:xfrm>
            <a:off x="4600019" y="4351848"/>
            <a:ext cx="1108200" cy="689100"/>
          </a:xfrm>
          <a:prstGeom prst="rect">
            <a:avLst/>
          </a:prstGeom>
          <a:solidFill>
            <a:srgbClr val="C9DAF8"/>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rgbClr val="000000"/>
                </a:solidFill>
                <a:latin typeface="Arial"/>
                <a:ea typeface="Arial"/>
                <a:cs typeface="Arial"/>
                <a:sym typeface="Arial"/>
              </a:rPr>
              <a:t>1≦n&lt;5</a:t>
            </a:r>
            <a:endParaRPr b="0" i="0" sz="1200" u="none" cap="none" strike="noStrike">
              <a:solidFill>
                <a:srgbClr val="000000"/>
              </a:solidFill>
              <a:latin typeface="Arial"/>
              <a:ea typeface="Arial"/>
              <a:cs typeface="Arial"/>
              <a:sym typeface="Arial"/>
            </a:endParaRPr>
          </a:p>
        </p:txBody>
      </p:sp>
      <p:sp>
        <p:nvSpPr>
          <p:cNvPr id="2121" name="Google Shape;2121;p122"/>
          <p:cNvSpPr/>
          <p:nvPr/>
        </p:nvSpPr>
        <p:spPr>
          <a:xfrm>
            <a:off x="4600019" y="5041131"/>
            <a:ext cx="1108200" cy="578700"/>
          </a:xfrm>
          <a:prstGeom prst="rect">
            <a:avLst/>
          </a:prstGeom>
          <a:solidFill>
            <a:srgbClr val="C9DAF8"/>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rgbClr val="000000"/>
                </a:solidFill>
                <a:latin typeface="Arial"/>
                <a:ea typeface="Arial"/>
                <a:cs typeface="Arial"/>
                <a:sym typeface="Arial"/>
              </a:rPr>
              <a:t>5≦n&lt;10</a:t>
            </a:r>
            <a:endParaRPr b="0" i="0" sz="1200" u="none" cap="none" strike="noStrike">
              <a:solidFill>
                <a:srgbClr val="000000"/>
              </a:solidFill>
              <a:latin typeface="Arial"/>
              <a:ea typeface="Arial"/>
              <a:cs typeface="Arial"/>
              <a:sym typeface="Arial"/>
            </a:endParaRPr>
          </a:p>
        </p:txBody>
      </p:sp>
      <p:sp>
        <p:nvSpPr>
          <p:cNvPr id="2122" name="Google Shape;2122;p122"/>
          <p:cNvSpPr/>
          <p:nvPr/>
        </p:nvSpPr>
        <p:spPr>
          <a:xfrm>
            <a:off x="4600019" y="5619922"/>
            <a:ext cx="1108200" cy="495300"/>
          </a:xfrm>
          <a:prstGeom prst="rect">
            <a:avLst/>
          </a:prstGeom>
          <a:solidFill>
            <a:srgbClr val="C9DAF8"/>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rgbClr val="000000"/>
                </a:solidFill>
                <a:latin typeface="Arial"/>
                <a:ea typeface="Arial"/>
                <a:cs typeface="Arial"/>
                <a:sym typeface="Arial"/>
              </a:rPr>
              <a:t>10年以上</a:t>
            </a:r>
            <a:endParaRPr b="0" i="0" sz="1200" u="none" cap="none" strike="noStrike">
              <a:solidFill>
                <a:srgbClr val="000000"/>
              </a:solidFill>
              <a:latin typeface="Arial"/>
              <a:ea typeface="Arial"/>
              <a:cs typeface="Arial"/>
              <a:sym typeface="Arial"/>
            </a:endParaRPr>
          </a:p>
        </p:txBody>
      </p:sp>
      <p:sp>
        <p:nvSpPr>
          <p:cNvPr id="2123" name="Google Shape;2123;p122"/>
          <p:cNvSpPr txBox="1"/>
          <p:nvPr/>
        </p:nvSpPr>
        <p:spPr>
          <a:xfrm>
            <a:off x="4294394" y="3351542"/>
            <a:ext cx="17193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ja-JP" sz="1200" u="none" cap="none" strike="noStrike">
                <a:solidFill>
                  <a:srgbClr val="616161"/>
                </a:solidFill>
                <a:latin typeface="Arial"/>
                <a:ea typeface="Arial"/>
                <a:cs typeface="Arial"/>
                <a:sym typeface="Arial"/>
              </a:rPr>
              <a:t>契約年数</a:t>
            </a:r>
            <a:endParaRPr b="1" i="0" sz="1200" u="none" cap="none" strike="noStrike">
              <a:solidFill>
                <a:srgbClr val="616161"/>
              </a:solidFill>
              <a:latin typeface="Arial"/>
              <a:ea typeface="Arial"/>
              <a:cs typeface="Arial"/>
              <a:sym typeface="Arial"/>
            </a:endParaRPr>
          </a:p>
        </p:txBody>
      </p:sp>
      <p:sp>
        <p:nvSpPr>
          <p:cNvPr id="2124" name="Google Shape;2124;p122"/>
          <p:cNvSpPr/>
          <p:nvPr/>
        </p:nvSpPr>
        <p:spPr>
          <a:xfrm>
            <a:off x="6119115" y="3856749"/>
            <a:ext cx="1108200" cy="1184400"/>
          </a:xfrm>
          <a:prstGeom prst="rect">
            <a:avLst/>
          </a:prstGeom>
          <a:solidFill>
            <a:srgbClr val="EAD1DC"/>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rgbClr val="000000"/>
                </a:solidFill>
                <a:latin typeface="Arial"/>
                <a:ea typeface="Arial"/>
                <a:cs typeface="Arial"/>
                <a:sym typeface="Arial"/>
              </a:rPr>
              <a:t>一般会員</a:t>
            </a:r>
            <a:endParaRPr b="0" i="0" sz="1200" u="none" cap="none" strike="noStrike">
              <a:solidFill>
                <a:srgbClr val="000000"/>
              </a:solidFill>
              <a:latin typeface="Arial"/>
              <a:ea typeface="Arial"/>
              <a:cs typeface="Arial"/>
              <a:sym typeface="Arial"/>
            </a:endParaRPr>
          </a:p>
        </p:txBody>
      </p:sp>
      <p:sp>
        <p:nvSpPr>
          <p:cNvPr id="2125" name="Google Shape;2125;p122"/>
          <p:cNvSpPr/>
          <p:nvPr/>
        </p:nvSpPr>
        <p:spPr>
          <a:xfrm>
            <a:off x="6119115" y="5041131"/>
            <a:ext cx="1108200" cy="1074000"/>
          </a:xfrm>
          <a:prstGeom prst="rect">
            <a:avLst/>
          </a:prstGeom>
          <a:solidFill>
            <a:srgbClr val="EAD1DC"/>
          </a:solidFill>
          <a:ln cap="flat" cmpd="sng" w="9525">
            <a:solidFill>
              <a:srgbClr val="4BA17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rgbClr val="000000"/>
                </a:solidFill>
                <a:latin typeface="Arial"/>
                <a:ea typeface="Arial"/>
                <a:cs typeface="Arial"/>
                <a:sym typeface="Arial"/>
              </a:rPr>
              <a:t>上級会員</a:t>
            </a:r>
            <a:endParaRPr b="0" i="0" sz="1200" u="none" cap="none" strike="noStrike">
              <a:solidFill>
                <a:srgbClr val="000000"/>
              </a:solidFill>
              <a:latin typeface="Arial"/>
              <a:ea typeface="Arial"/>
              <a:cs typeface="Arial"/>
              <a:sym typeface="Arial"/>
            </a:endParaRPr>
          </a:p>
        </p:txBody>
      </p:sp>
      <p:sp>
        <p:nvSpPr>
          <p:cNvPr id="2126" name="Google Shape;2126;p122"/>
          <p:cNvSpPr txBox="1"/>
          <p:nvPr/>
        </p:nvSpPr>
        <p:spPr>
          <a:xfrm>
            <a:off x="5813490" y="3351542"/>
            <a:ext cx="1719300" cy="369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ja-JP" sz="1200" u="none" cap="none" strike="noStrike">
                <a:solidFill>
                  <a:srgbClr val="616161"/>
                </a:solidFill>
                <a:latin typeface="Arial"/>
                <a:ea typeface="Arial"/>
                <a:cs typeface="Arial"/>
                <a:sym typeface="Arial"/>
              </a:rPr>
              <a:t>会員種別</a:t>
            </a:r>
            <a:endParaRPr b="1" i="0" sz="1200" u="none" cap="none" strike="noStrike">
              <a:solidFill>
                <a:srgbClr val="616161"/>
              </a:solidFill>
              <a:latin typeface="Arial"/>
              <a:ea typeface="Arial"/>
              <a:cs typeface="Arial"/>
              <a:sym typeface="Arial"/>
            </a:endParaRPr>
          </a:p>
        </p:txBody>
      </p:sp>
      <p:cxnSp>
        <p:nvCxnSpPr>
          <p:cNvPr id="2127" name="Google Shape;2127;p122"/>
          <p:cNvCxnSpPr/>
          <p:nvPr/>
        </p:nvCxnSpPr>
        <p:spPr>
          <a:xfrm flipH="1" rot="10800000">
            <a:off x="2749432" y="4011348"/>
            <a:ext cx="4809300" cy="20700"/>
          </a:xfrm>
          <a:prstGeom prst="straightConnector1">
            <a:avLst/>
          </a:prstGeom>
          <a:noFill/>
          <a:ln cap="flat" cmpd="sng" w="9525">
            <a:solidFill>
              <a:srgbClr val="FF5252"/>
            </a:solidFill>
            <a:prstDash val="solid"/>
            <a:round/>
            <a:headEnd len="med" w="med" type="oval"/>
            <a:tailEnd len="med" w="med" type="triangle"/>
          </a:ln>
        </p:spPr>
      </p:cxnSp>
      <p:cxnSp>
        <p:nvCxnSpPr>
          <p:cNvPr id="2128" name="Google Shape;2128;p122"/>
          <p:cNvCxnSpPr/>
          <p:nvPr/>
        </p:nvCxnSpPr>
        <p:spPr>
          <a:xfrm flipH="1" rot="10800000">
            <a:off x="2749432" y="4686134"/>
            <a:ext cx="4809300" cy="20700"/>
          </a:xfrm>
          <a:prstGeom prst="straightConnector1">
            <a:avLst/>
          </a:prstGeom>
          <a:noFill/>
          <a:ln cap="flat" cmpd="sng" w="9525">
            <a:solidFill>
              <a:srgbClr val="FF5252"/>
            </a:solidFill>
            <a:prstDash val="solid"/>
            <a:round/>
            <a:headEnd len="med" w="med" type="oval"/>
            <a:tailEnd len="med" w="med" type="triangle"/>
          </a:ln>
        </p:spPr>
      </p:cxnSp>
      <p:cxnSp>
        <p:nvCxnSpPr>
          <p:cNvPr id="2129" name="Google Shape;2129;p122"/>
          <p:cNvCxnSpPr/>
          <p:nvPr/>
        </p:nvCxnSpPr>
        <p:spPr>
          <a:xfrm flipH="1" rot="10800000">
            <a:off x="2749432" y="5223980"/>
            <a:ext cx="4809300" cy="20700"/>
          </a:xfrm>
          <a:prstGeom prst="straightConnector1">
            <a:avLst/>
          </a:prstGeom>
          <a:noFill/>
          <a:ln cap="flat" cmpd="sng" w="9525">
            <a:solidFill>
              <a:srgbClr val="FF5252"/>
            </a:solidFill>
            <a:prstDash val="solid"/>
            <a:round/>
            <a:headEnd len="med" w="med" type="oval"/>
            <a:tailEnd len="med" w="med" type="triangle"/>
          </a:ln>
        </p:spPr>
      </p:cxnSp>
      <p:cxnSp>
        <p:nvCxnSpPr>
          <p:cNvPr id="2130" name="Google Shape;2130;p122"/>
          <p:cNvCxnSpPr/>
          <p:nvPr/>
        </p:nvCxnSpPr>
        <p:spPr>
          <a:xfrm flipH="1" rot="10800000">
            <a:off x="2749432" y="5954208"/>
            <a:ext cx="4809300" cy="20700"/>
          </a:xfrm>
          <a:prstGeom prst="straightConnector1">
            <a:avLst/>
          </a:prstGeom>
          <a:noFill/>
          <a:ln cap="flat" cmpd="sng" w="9525">
            <a:solidFill>
              <a:srgbClr val="FF5252"/>
            </a:solidFill>
            <a:prstDash val="solid"/>
            <a:round/>
            <a:headEnd len="med" w="med" type="oval"/>
            <a:tailEnd len="med" w="med" type="triangle"/>
          </a:ln>
        </p:spPr>
      </p:cxnSp>
      <p:sp>
        <p:nvSpPr>
          <p:cNvPr id="2131" name="Google Shape;2131;p122"/>
          <p:cNvSpPr txBox="1"/>
          <p:nvPr/>
        </p:nvSpPr>
        <p:spPr>
          <a:xfrm>
            <a:off x="903976" y="3845014"/>
            <a:ext cx="1812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rgbClr val="616161"/>
                </a:solidFill>
                <a:latin typeface="Arial"/>
                <a:ea typeface="Arial"/>
                <a:cs typeface="Arial"/>
                <a:sym typeface="Arial"/>
              </a:rPr>
              <a:t>テストケース1</a:t>
            </a:r>
            <a:endParaRPr b="0" i="0" sz="1400" u="none" cap="none" strike="noStrike">
              <a:solidFill>
                <a:srgbClr val="616161"/>
              </a:solidFill>
              <a:latin typeface="Arial"/>
              <a:ea typeface="Arial"/>
              <a:cs typeface="Arial"/>
              <a:sym typeface="Arial"/>
            </a:endParaRPr>
          </a:p>
        </p:txBody>
      </p:sp>
      <p:sp>
        <p:nvSpPr>
          <p:cNvPr id="2132" name="Google Shape;2132;p122"/>
          <p:cNvSpPr txBox="1"/>
          <p:nvPr/>
        </p:nvSpPr>
        <p:spPr>
          <a:xfrm>
            <a:off x="903978" y="4496380"/>
            <a:ext cx="1812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rgbClr val="616161"/>
                </a:solidFill>
                <a:latin typeface="Arial"/>
                <a:ea typeface="Arial"/>
                <a:cs typeface="Arial"/>
                <a:sym typeface="Arial"/>
              </a:rPr>
              <a:t>テストケース2</a:t>
            </a:r>
            <a:endParaRPr b="0" i="0" sz="1400" u="none" cap="none" strike="noStrike">
              <a:solidFill>
                <a:srgbClr val="616161"/>
              </a:solidFill>
              <a:latin typeface="Arial"/>
              <a:ea typeface="Arial"/>
              <a:cs typeface="Arial"/>
              <a:sym typeface="Arial"/>
            </a:endParaRPr>
          </a:p>
        </p:txBody>
      </p:sp>
      <p:sp>
        <p:nvSpPr>
          <p:cNvPr id="2133" name="Google Shape;2133;p122"/>
          <p:cNvSpPr txBox="1"/>
          <p:nvPr/>
        </p:nvSpPr>
        <p:spPr>
          <a:xfrm>
            <a:off x="936353" y="5025026"/>
            <a:ext cx="1812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rgbClr val="616161"/>
                </a:solidFill>
                <a:latin typeface="Arial"/>
                <a:ea typeface="Arial"/>
                <a:cs typeface="Arial"/>
                <a:sym typeface="Arial"/>
              </a:rPr>
              <a:t>テストケース3</a:t>
            </a:r>
            <a:endParaRPr b="0" i="0" sz="1400" u="none" cap="none" strike="noStrike">
              <a:solidFill>
                <a:srgbClr val="616161"/>
              </a:solidFill>
              <a:latin typeface="Arial"/>
              <a:ea typeface="Arial"/>
              <a:cs typeface="Arial"/>
              <a:sym typeface="Arial"/>
            </a:endParaRPr>
          </a:p>
        </p:txBody>
      </p:sp>
      <p:sp>
        <p:nvSpPr>
          <p:cNvPr id="2134" name="Google Shape;2134;p122"/>
          <p:cNvSpPr txBox="1"/>
          <p:nvPr/>
        </p:nvSpPr>
        <p:spPr>
          <a:xfrm>
            <a:off x="936353" y="5764454"/>
            <a:ext cx="1812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rgbClr val="616161"/>
                </a:solidFill>
                <a:latin typeface="Arial"/>
                <a:ea typeface="Arial"/>
                <a:cs typeface="Arial"/>
                <a:sym typeface="Arial"/>
              </a:rPr>
              <a:t>テストケース4</a:t>
            </a:r>
            <a:endParaRPr b="0" i="0" sz="1400" u="none" cap="none" strike="noStrike">
              <a:solidFill>
                <a:srgbClr val="616161"/>
              </a:solidFill>
              <a:latin typeface="Arial"/>
              <a:ea typeface="Arial"/>
              <a:cs typeface="Arial"/>
              <a:sym typeface="Arial"/>
            </a:endParaRPr>
          </a:p>
        </p:txBody>
      </p:sp>
      <p:sp>
        <p:nvSpPr>
          <p:cNvPr id="2135" name="Google Shape;2135;p122"/>
          <p:cNvSpPr txBox="1"/>
          <p:nvPr/>
        </p:nvSpPr>
        <p:spPr>
          <a:xfrm>
            <a:off x="2492300" y="3038400"/>
            <a:ext cx="5323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例 : 「年齢」「契約年数」「会員種別」という項目がある場合</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3" name="Shape 2143"/>
        <p:cNvGrpSpPr/>
        <p:nvPr/>
      </p:nvGrpSpPr>
      <p:grpSpPr>
        <a:xfrm>
          <a:off x="0" y="0"/>
          <a:ext cx="0" cy="0"/>
          <a:chOff x="0" y="0"/>
          <a:chExt cx="0" cy="0"/>
        </a:xfrm>
      </p:grpSpPr>
      <p:sp>
        <p:nvSpPr>
          <p:cNvPr id="2144" name="Google Shape;2144;p12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145" name="Google Shape;2145;p125"/>
          <p:cNvSpPr txBox="1"/>
          <p:nvPr>
            <p:ph type="title"/>
          </p:nvPr>
        </p:nvSpPr>
        <p:spPr>
          <a:xfrm>
            <a:off x="495300" y="274638"/>
            <a:ext cx="8915400" cy="1143000"/>
          </a:xfrm>
          <a:prstGeom prst="rect">
            <a:avLst/>
          </a:prstGeom>
          <a:solidFill>
            <a:srgbClr val="C0C0C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演習：同値分割法</a:t>
            </a:r>
            <a:endParaRPr sz="3600"/>
          </a:p>
        </p:txBody>
      </p:sp>
      <p:sp>
        <p:nvSpPr>
          <p:cNvPr id="2146" name="Google Shape;2146;p125"/>
          <p:cNvSpPr txBox="1"/>
          <p:nvPr>
            <p:ph idx="1" type="body"/>
          </p:nvPr>
        </p:nvSpPr>
        <p:spPr>
          <a:xfrm>
            <a:off x="488950" y="1557339"/>
            <a:ext cx="9066300" cy="520200"/>
          </a:xfrm>
          <a:prstGeom prst="rect">
            <a:avLst/>
          </a:prstGeom>
          <a:noFill/>
          <a:ln>
            <a:noFill/>
          </a:ln>
        </p:spPr>
        <p:txBody>
          <a:bodyPr anchorCtr="0" anchor="t" bIns="45700" lIns="91425" spcFirstLastPara="1" rIns="91425" wrap="square" tIns="45700">
            <a:noAutofit/>
          </a:bodyPr>
          <a:lstStyle/>
          <a:p>
            <a:pPr indent="-266700" lvl="0" marL="342900" rtl="0" algn="l">
              <a:lnSpc>
                <a:spcPct val="100000"/>
              </a:lnSpc>
              <a:spcBef>
                <a:spcPts val="0"/>
              </a:spcBef>
              <a:spcAft>
                <a:spcPts val="0"/>
              </a:spcAft>
              <a:buClr>
                <a:schemeClr val="dk1"/>
              </a:buClr>
              <a:buSzPts val="2000"/>
              <a:buFont typeface="Arial"/>
              <a:buChar char="•"/>
            </a:pPr>
            <a:r>
              <a:rPr lang="ja-JP" sz="2000"/>
              <a:t>JRの運賃は以下の区分で決まります。</a:t>
            </a:r>
            <a:endParaRPr/>
          </a:p>
        </p:txBody>
      </p:sp>
      <p:sp>
        <p:nvSpPr>
          <p:cNvPr id="2147" name="Google Shape;2147;p12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graphicFrame>
        <p:nvGraphicFramePr>
          <p:cNvPr id="2148" name="Google Shape;2148;p125"/>
          <p:cNvGraphicFramePr/>
          <p:nvPr/>
        </p:nvGraphicFramePr>
        <p:xfrm>
          <a:off x="1028677" y="2306007"/>
          <a:ext cx="3000000" cy="3000000"/>
        </p:xfrm>
        <a:graphic>
          <a:graphicData uri="http://schemas.openxmlformats.org/drawingml/2006/table">
            <a:tbl>
              <a:tblPr bandRow="1" firstRow="1">
                <a:noFill/>
                <a:tableStyleId>{8194AEC5-5224-4143-9605-7C0787FFD7B1}</a:tableStyleId>
              </a:tblPr>
              <a:tblGrid>
                <a:gridCol w="1501800"/>
                <a:gridCol w="6402375"/>
              </a:tblGrid>
              <a:tr h="370850">
                <a:tc>
                  <a:txBody>
                    <a:bodyPr/>
                    <a:lstStyle/>
                    <a:p>
                      <a:pPr indent="0" lvl="0" marL="0" marR="0" rtl="0" algn="ctr">
                        <a:lnSpc>
                          <a:spcPct val="100000"/>
                        </a:lnSpc>
                        <a:spcBef>
                          <a:spcPts val="0"/>
                        </a:spcBef>
                        <a:spcAft>
                          <a:spcPts val="0"/>
                        </a:spcAft>
                        <a:buClr>
                          <a:srgbClr val="000000"/>
                        </a:buClr>
                        <a:buSzPts val="1800"/>
                        <a:buFont typeface="Arial"/>
                        <a:buNone/>
                      </a:pPr>
                      <a:r>
                        <a:rPr lang="ja-JP" sz="1800" u="none" cap="none" strike="noStrike">
                          <a:solidFill>
                            <a:schemeClr val="dk1"/>
                          </a:solidFill>
                        </a:rPr>
                        <a:t>区分</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800"/>
                        <a:buFont typeface="Arial"/>
                        <a:buNone/>
                      </a:pPr>
                      <a:r>
                        <a:rPr lang="ja-JP" sz="1800" u="none" cap="none" strike="noStrike">
                          <a:solidFill>
                            <a:schemeClr val="dk1"/>
                          </a:solidFill>
                        </a:rPr>
                        <a:t>説明</a:t>
                      </a:r>
                      <a:endParaRPr sz="1400" u="none" cap="none" strike="noStrike"/>
                    </a:p>
                  </a:txBody>
                  <a:tcPr marT="45725" marB="45725" marR="91450" marL="91450"/>
                </a:tc>
              </a:tr>
              <a:tr h="370850">
                <a:tc>
                  <a:txBody>
                    <a:bodyPr/>
                    <a:lstStyle/>
                    <a:p>
                      <a:pPr indent="0" lvl="0" marL="0" marR="0" rtl="0" algn="ctr">
                        <a:lnSpc>
                          <a:spcPct val="100000"/>
                        </a:lnSpc>
                        <a:spcBef>
                          <a:spcPts val="0"/>
                        </a:spcBef>
                        <a:spcAft>
                          <a:spcPts val="0"/>
                        </a:spcAft>
                        <a:buClr>
                          <a:srgbClr val="000000"/>
                        </a:buClr>
                        <a:buSzPts val="1800"/>
                        <a:buFont typeface="Arial"/>
                        <a:buNone/>
                      </a:pPr>
                      <a:r>
                        <a:rPr lang="ja-JP" sz="1800" u="none" cap="none" strike="noStrike"/>
                        <a:t>おとな</a:t>
                      </a:r>
                      <a:endParaRPr sz="1400" u="none" cap="none" strike="noStrike"/>
                    </a:p>
                  </a:txBody>
                  <a:tcPr marT="76200" marB="76200" marR="63500" marL="63500" anchor="ctr"/>
                </a:tc>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12歳以上（12歳でも小学生は「こども」です）</a:t>
                      </a:r>
                      <a:endParaRPr sz="1400" u="none" cap="none" strike="noStrike"/>
                    </a:p>
                  </a:txBody>
                  <a:tcPr marT="76200" marB="76200" marR="63500" marL="63500" anchor="ctr"/>
                </a:tc>
              </a:tr>
              <a:tr h="370850">
                <a:tc>
                  <a:txBody>
                    <a:bodyPr/>
                    <a:lstStyle/>
                    <a:p>
                      <a:pPr indent="0" lvl="0" marL="0" marR="0" rtl="0" algn="ctr">
                        <a:lnSpc>
                          <a:spcPct val="100000"/>
                        </a:lnSpc>
                        <a:spcBef>
                          <a:spcPts val="0"/>
                        </a:spcBef>
                        <a:spcAft>
                          <a:spcPts val="0"/>
                        </a:spcAft>
                        <a:buClr>
                          <a:srgbClr val="000000"/>
                        </a:buClr>
                        <a:buSzPts val="1800"/>
                        <a:buFont typeface="Arial"/>
                        <a:buNone/>
                      </a:pPr>
                      <a:r>
                        <a:rPr lang="ja-JP" sz="1800" u="none" cap="none" strike="noStrike"/>
                        <a:t>こども</a:t>
                      </a:r>
                      <a:endParaRPr sz="1400" u="none" cap="none" strike="noStrike"/>
                    </a:p>
                  </a:txBody>
                  <a:tcPr marT="76200" marB="76200" marR="63500" marL="63500" anchor="ctr"/>
                </a:tc>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6歳～12歳未満（6歳でも小学校入学前は「幼児」です）</a:t>
                      </a:r>
                      <a:endParaRPr sz="1400" u="none" cap="none" strike="noStrike"/>
                    </a:p>
                  </a:txBody>
                  <a:tcPr marT="76200" marB="76200" marR="63500" marL="63500" anchor="ctr"/>
                </a:tc>
              </a:tr>
              <a:tr h="370850">
                <a:tc>
                  <a:txBody>
                    <a:bodyPr/>
                    <a:lstStyle/>
                    <a:p>
                      <a:pPr indent="0" lvl="0" marL="0" marR="0" rtl="0" algn="ctr">
                        <a:lnSpc>
                          <a:spcPct val="100000"/>
                        </a:lnSpc>
                        <a:spcBef>
                          <a:spcPts val="0"/>
                        </a:spcBef>
                        <a:spcAft>
                          <a:spcPts val="0"/>
                        </a:spcAft>
                        <a:buClr>
                          <a:srgbClr val="000000"/>
                        </a:buClr>
                        <a:buSzPts val="1800"/>
                        <a:buFont typeface="Arial"/>
                        <a:buNone/>
                      </a:pPr>
                      <a:r>
                        <a:rPr lang="ja-JP" sz="1800" u="none" cap="none" strike="noStrike"/>
                        <a:t>幼児</a:t>
                      </a:r>
                      <a:endParaRPr sz="1400" u="none" cap="none" strike="noStrike"/>
                    </a:p>
                  </a:txBody>
                  <a:tcPr marT="76200" marB="76200" marR="63500" marL="63500" anchor="ctr"/>
                </a:tc>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1歳～6歳未満</a:t>
                      </a:r>
                      <a:endParaRPr sz="1400" u="none" cap="none" strike="noStrike"/>
                    </a:p>
                  </a:txBody>
                  <a:tcPr marT="76200" marB="76200" marR="63500" marL="63500" anchor="ctr"/>
                </a:tc>
              </a:tr>
              <a:tr h="370850">
                <a:tc>
                  <a:txBody>
                    <a:bodyPr/>
                    <a:lstStyle/>
                    <a:p>
                      <a:pPr indent="0" lvl="0" marL="0" marR="0" rtl="0" algn="ctr">
                        <a:lnSpc>
                          <a:spcPct val="100000"/>
                        </a:lnSpc>
                        <a:spcBef>
                          <a:spcPts val="0"/>
                        </a:spcBef>
                        <a:spcAft>
                          <a:spcPts val="0"/>
                        </a:spcAft>
                        <a:buClr>
                          <a:srgbClr val="000000"/>
                        </a:buClr>
                        <a:buSzPts val="1800"/>
                        <a:buFont typeface="Arial"/>
                        <a:buNone/>
                      </a:pPr>
                      <a:r>
                        <a:rPr lang="ja-JP" sz="1800" u="none" cap="none" strike="noStrike"/>
                        <a:t>乳児</a:t>
                      </a:r>
                      <a:endParaRPr sz="1400" u="none" cap="none" strike="noStrike"/>
                    </a:p>
                  </a:txBody>
                  <a:tcPr marT="76200" marB="76200" marR="63500" marL="63500" anchor="ctr"/>
                </a:tc>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1歳未満</a:t>
                      </a:r>
                      <a:endParaRPr sz="1400" u="none" cap="none" strike="noStrike"/>
                    </a:p>
                  </a:txBody>
                  <a:tcPr marT="76200" marB="76200" marR="63500" marL="63500" anchor="ctr"/>
                </a:tc>
              </a:tr>
            </a:tbl>
          </a:graphicData>
        </a:graphic>
      </p:graphicFrame>
      <p:sp>
        <p:nvSpPr>
          <p:cNvPr id="2149" name="Google Shape;2149;p125"/>
          <p:cNvSpPr txBox="1"/>
          <p:nvPr/>
        </p:nvSpPr>
        <p:spPr>
          <a:xfrm>
            <a:off x="656950" y="4630175"/>
            <a:ext cx="8275800" cy="1498200"/>
          </a:xfrm>
          <a:prstGeom prst="rect">
            <a:avLst/>
          </a:prstGeom>
          <a:noFill/>
          <a:ln>
            <a:noFill/>
          </a:ln>
        </p:spPr>
        <p:txBody>
          <a:bodyPr anchorCtr="0" anchor="t" bIns="91425" lIns="91425" spcFirstLastPara="1" rIns="91425" wrap="square" tIns="91425">
            <a:spAutoFit/>
          </a:bodyPr>
          <a:lstStyle/>
          <a:p>
            <a:pPr indent="-266700" lvl="0" marL="342900" marR="0" rtl="0" algn="l">
              <a:lnSpc>
                <a:spcPct val="100000"/>
              </a:lnSpc>
              <a:spcBef>
                <a:spcPts val="64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同値パーティションを挙げなさい。</a:t>
            </a:r>
            <a:endParaRPr b="0" i="0" sz="2000" u="none" cap="none" strike="noStrike">
              <a:solidFill>
                <a:schemeClr val="dk1"/>
              </a:solidFill>
              <a:latin typeface="Arial"/>
              <a:ea typeface="Arial"/>
              <a:cs typeface="Arial"/>
              <a:sym typeface="Arial"/>
            </a:endParaRPr>
          </a:p>
          <a:p>
            <a:pPr indent="-266700" lvl="0" marL="342900" marR="0" rtl="0" algn="l">
              <a:lnSpc>
                <a:spcPct val="100000"/>
              </a:lnSpc>
              <a:spcBef>
                <a:spcPts val="64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各同値パーティションの代表値と期待結果（どの区分と判断されるか）を挙げなさい。</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3" name="Shape 2153"/>
        <p:cNvGrpSpPr/>
        <p:nvPr/>
      </p:nvGrpSpPr>
      <p:grpSpPr>
        <a:xfrm>
          <a:off x="0" y="0"/>
          <a:ext cx="0" cy="0"/>
          <a:chOff x="0" y="0"/>
          <a:chExt cx="0" cy="0"/>
        </a:xfrm>
      </p:grpSpPr>
      <p:sp>
        <p:nvSpPr>
          <p:cNvPr id="2154" name="Google Shape;2154;p12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②境界値分析</a:t>
            </a:r>
            <a:endParaRPr sz="3600"/>
          </a:p>
        </p:txBody>
      </p:sp>
      <p:sp>
        <p:nvSpPr>
          <p:cNvPr id="2155" name="Google Shape;2155;p12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156" name="Google Shape;2156;p126"/>
          <p:cNvSpPr txBox="1"/>
          <p:nvPr/>
        </p:nvSpPr>
        <p:spPr>
          <a:xfrm>
            <a:off x="2166261" y="5315721"/>
            <a:ext cx="2722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有効パーティションの最小値</a:t>
            </a:r>
            <a:endParaRPr b="0" i="0" sz="1400" u="none" cap="none" strike="noStrike">
              <a:solidFill>
                <a:srgbClr val="000000"/>
              </a:solidFill>
              <a:latin typeface="Arial"/>
              <a:ea typeface="Arial"/>
              <a:cs typeface="Arial"/>
              <a:sym typeface="Arial"/>
            </a:endParaRPr>
          </a:p>
        </p:txBody>
      </p:sp>
      <p:sp>
        <p:nvSpPr>
          <p:cNvPr id="2157" name="Google Shape;2157;p126"/>
          <p:cNvSpPr txBox="1"/>
          <p:nvPr/>
        </p:nvSpPr>
        <p:spPr>
          <a:xfrm>
            <a:off x="74607" y="4718463"/>
            <a:ext cx="2828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無効パーティションの最大値</a:t>
            </a:r>
            <a:endParaRPr b="0" i="0" sz="1400" u="none" cap="none" strike="noStrike">
              <a:solidFill>
                <a:srgbClr val="000000"/>
              </a:solidFill>
              <a:latin typeface="Arial"/>
              <a:ea typeface="Arial"/>
              <a:cs typeface="Arial"/>
              <a:sym typeface="Arial"/>
            </a:endParaRPr>
          </a:p>
        </p:txBody>
      </p:sp>
      <p:sp>
        <p:nvSpPr>
          <p:cNvPr id="2158" name="Google Shape;2158;p126"/>
          <p:cNvSpPr txBox="1"/>
          <p:nvPr/>
        </p:nvSpPr>
        <p:spPr>
          <a:xfrm>
            <a:off x="5100414" y="5313434"/>
            <a:ext cx="2722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有効パーティションの最大値</a:t>
            </a:r>
            <a:endParaRPr b="0" i="0" sz="1400" u="none" cap="none" strike="noStrike">
              <a:solidFill>
                <a:srgbClr val="000000"/>
              </a:solidFill>
              <a:latin typeface="Arial"/>
              <a:ea typeface="Arial"/>
              <a:cs typeface="Arial"/>
              <a:sym typeface="Arial"/>
            </a:endParaRPr>
          </a:p>
        </p:txBody>
      </p:sp>
      <p:sp>
        <p:nvSpPr>
          <p:cNvPr id="2159" name="Google Shape;2159;p126"/>
          <p:cNvSpPr txBox="1"/>
          <p:nvPr/>
        </p:nvSpPr>
        <p:spPr>
          <a:xfrm>
            <a:off x="7046806" y="4718463"/>
            <a:ext cx="2828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無効パーティションの最小値</a:t>
            </a:r>
            <a:endParaRPr b="0" i="0" sz="1400" u="none" cap="none" strike="noStrike">
              <a:solidFill>
                <a:srgbClr val="000000"/>
              </a:solidFill>
              <a:latin typeface="Arial"/>
              <a:ea typeface="Arial"/>
              <a:cs typeface="Arial"/>
              <a:sym typeface="Arial"/>
            </a:endParaRPr>
          </a:p>
        </p:txBody>
      </p:sp>
      <p:cxnSp>
        <p:nvCxnSpPr>
          <p:cNvPr id="2160" name="Google Shape;2160;p126"/>
          <p:cNvCxnSpPr/>
          <p:nvPr/>
        </p:nvCxnSpPr>
        <p:spPr>
          <a:xfrm rot="10800000">
            <a:off x="6892504" y="4465729"/>
            <a:ext cx="303346" cy="292349"/>
          </a:xfrm>
          <a:prstGeom prst="straightConnector1">
            <a:avLst/>
          </a:prstGeom>
          <a:noFill/>
          <a:ln cap="flat" cmpd="sng" w="9525">
            <a:solidFill>
              <a:schemeClr val="dk1"/>
            </a:solidFill>
            <a:prstDash val="solid"/>
            <a:round/>
            <a:headEnd len="sm" w="sm" type="none"/>
            <a:tailEnd len="med" w="med" type="triangle"/>
          </a:ln>
        </p:spPr>
      </p:cxnSp>
      <p:cxnSp>
        <p:nvCxnSpPr>
          <p:cNvPr id="2161" name="Google Shape;2161;p126"/>
          <p:cNvCxnSpPr/>
          <p:nvPr/>
        </p:nvCxnSpPr>
        <p:spPr>
          <a:xfrm flipH="1" rot="10800000">
            <a:off x="2523906" y="4424746"/>
            <a:ext cx="378772" cy="333332"/>
          </a:xfrm>
          <a:prstGeom prst="straightConnector1">
            <a:avLst/>
          </a:prstGeom>
          <a:noFill/>
          <a:ln cap="flat" cmpd="sng" w="9525">
            <a:solidFill>
              <a:schemeClr val="dk1"/>
            </a:solidFill>
            <a:prstDash val="solid"/>
            <a:round/>
            <a:headEnd len="sm" w="sm" type="none"/>
            <a:tailEnd len="med" w="med" type="triangle"/>
          </a:ln>
        </p:spPr>
      </p:cxnSp>
      <p:cxnSp>
        <p:nvCxnSpPr>
          <p:cNvPr id="2162" name="Google Shape;2162;p126"/>
          <p:cNvCxnSpPr/>
          <p:nvPr/>
        </p:nvCxnSpPr>
        <p:spPr>
          <a:xfrm flipH="1" rot="10800000">
            <a:off x="3006774" y="4483277"/>
            <a:ext cx="242946" cy="777204"/>
          </a:xfrm>
          <a:prstGeom prst="straightConnector1">
            <a:avLst/>
          </a:prstGeom>
          <a:noFill/>
          <a:ln cap="flat" cmpd="sng" w="9525">
            <a:solidFill>
              <a:schemeClr val="dk1"/>
            </a:solidFill>
            <a:prstDash val="solid"/>
            <a:round/>
            <a:headEnd len="sm" w="sm" type="none"/>
            <a:tailEnd len="med" w="med" type="triangle"/>
          </a:ln>
        </p:spPr>
      </p:cxnSp>
      <p:cxnSp>
        <p:nvCxnSpPr>
          <p:cNvPr id="2163" name="Google Shape;2163;p126"/>
          <p:cNvCxnSpPr/>
          <p:nvPr/>
        </p:nvCxnSpPr>
        <p:spPr>
          <a:xfrm flipH="1" rot="10800000">
            <a:off x="5867476" y="4431072"/>
            <a:ext cx="640467" cy="829409"/>
          </a:xfrm>
          <a:prstGeom prst="straightConnector1">
            <a:avLst/>
          </a:prstGeom>
          <a:noFill/>
          <a:ln cap="flat" cmpd="sng" w="9525">
            <a:solidFill>
              <a:schemeClr val="dk1"/>
            </a:solidFill>
            <a:prstDash val="solid"/>
            <a:round/>
            <a:headEnd len="sm" w="sm" type="none"/>
            <a:tailEnd len="med" w="med" type="triangle"/>
          </a:ln>
        </p:spPr>
      </p:cxnSp>
      <p:sp>
        <p:nvSpPr>
          <p:cNvPr id="2164" name="Google Shape;2164;p126"/>
          <p:cNvSpPr/>
          <p:nvPr/>
        </p:nvSpPr>
        <p:spPr>
          <a:xfrm>
            <a:off x="495301" y="1484785"/>
            <a:ext cx="8921750" cy="1131330"/>
          </a:xfrm>
          <a:prstGeom prst="rect">
            <a:avLst/>
          </a:prstGeom>
          <a:solidFill>
            <a:schemeClr val="lt1"/>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同値パーティションの境界を確認することに基づいた技法で、パーティションの最小値および最大値を選んでテストする。</a:t>
            </a:r>
            <a:endParaRPr b="0" i="0" sz="2000" u="none" cap="none" strike="noStrike">
              <a:solidFill>
                <a:srgbClr val="000000"/>
              </a:solidFill>
              <a:latin typeface="Arial"/>
              <a:ea typeface="Arial"/>
              <a:cs typeface="Arial"/>
              <a:sym typeface="Arial"/>
            </a:endParaRPr>
          </a:p>
        </p:txBody>
      </p:sp>
      <p:cxnSp>
        <p:nvCxnSpPr>
          <p:cNvPr id="2165" name="Google Shape;2165;p126"/>
          <p:cNvCxnSpPr/>
          <p:nvPr/>
        </p:nvCxnSpPr>
        <p:spPr>
          <a:xfrm>
            <a:off x="1136576" y="3837625"/>
            <a:ext cx="7704856" cy="0"/>
          </a:xfrm>
          <a:prstGeom prst="straightConnector1">
            <a:avLst/>
          </a:prstGeom>
          <a:noFill/>
          <a:ln cap="flat" cmpd="sng" w="9525">
            <a:solidFill>
              <a:schemeClr val="dk1"/>
            </a:solidFill>
            <a:prstDash val="solid"/>
            <a:round/>
            <a:headEnd len="sm" w="sm" type="none"/>
            <a:tailEnd len="sm" w="sm" type="none"/>
          </a:ln>
        </p:spPr>
      </p:cxnSp>
      <p:sp>
        <p:nvSpPr>
          <p:cNvPr id="2166" name="Google Shape;2166;p126"/>
          <p:cNvSpPr/>
          <p:nvPr/>
        </p:nvSpPr>
        <p:spPr>
          <a:xfrm>
            <a:off x="3154726" y="3729613"/>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67" name="Google Shape;2167;p126"/>
          <p:cNvSpPr/>
          <p:nvPr/>
        </p:nvSpPr>
        <p:spPr>
          <a:xfrm>
            <a:off x="6432503" y="3729613"/>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68" name="Google Shape;2168;p126"/>
          <p:cNvSpPr txBox="1"/>
          <p:nvPr/>
        </p:nvSpPr>
        <p:spPr>
          <a:xfrm>
            <a:off x="6321152" y="4004064"/>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9</a:t>
            </a:r>
            <a:endParaRPr b="0" i="0" sz="2400" u="none" cap="none" strike="noStrike">
              <a:solidFill>
                <a:schemeClr val="dk1"/>
              </a:solidFill>
              <a:latin typeface="Arial"/>
              <a:ea typeface="Arial"/>
              <a:cs typeface="Arial"/>
              <a:sym typeface="Arial"/>
            </a:endParaRPr>
          </a:p>
        </p:txBody>
      </p:sp>
      <p:sp>
        <p:nvSpPr>
          <p:cNvPr id="2169" name="Google Shape;2169;p126"/>
          <p:cNvSpPr/>
          <p:nvPr/>
        </p:nvSpPr>
        <p:spPr>
          <a:xfrm>
            <a:off x="6676480" y="3729613"/>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70" name="Google Shape;2170;p126"/>
          <p:cNvSpPr/>
          <p:nvPr/>
        </p:nvSpPr>
        <p:spPr>
          <a:xfrm>
            <a:off x="2936776" y="3729613"/>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71" name="Google Shape;2171;p126"/>
          <p:cNvSpPr txBox="1"/>
          <p:nvPr/>
        </p:nvSpPr>
        <p:spPr>
          <a:xfrm>
            <a:off x="3557674" y="2852936"/>
            <a:ext cx="27222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有効パーティション</a:t>
            </a:r>
            <a:endParaRPr b="0" i="0" sz="1800" u="none" cap="none" strike="noStrike">
              <a:solidFill>
                <a:schemeClr val="dk1"/>
              </a:solidFill>
              <a:latin typeface="Arial"/>
              <a:ea typeface="Arial"/>
              <a:cs typeface="Arial"/>
              <a:sym typeface="Arial"/>
            </a:endParaRPr>
          </a:p>
        </p:txBody>
      </p:sp>
      <p:sp>
        <p:nvSpPr>
          <p:cNvPr id="2172" name="Google Shape;2172;p126"/>
          <p:cNvSpPr txBox="1"/>
          <p:nvPr/>
        </p:nvSpPr>
        <p:spPr>
          <a:xfrm>
            <a:off x="6781253" y="2852936"/>
            <a:ext cx="272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無効パーティション</a:t>
            </a:r>
            <a:endParaRPr b="0" i="0" sz="1800" u="none" cap="none" strike="noStrike">
              <a:solidFill>
                <a:schemeClr val="dk1"/>
              </a:solidFill>
              <a:latin typeface="Arial"/>
              <a:ea typeface="Arial"/>
              <a:cs typeface="Arial"/>
              <a:sym typeface="Arial"/>
            </a:endParaRPr>
          </a:p>
        </p:txBody>
      </p:sp>
      <p:sp>
        <p:nvSpPr>
          <p:cNvPr id="2173" name="Google Shape;2173;p126"/>
          <p:cNvSpPr/>
          <p:nvPr/>
        </p:nvSpPr>
        <p:spPr>
          <a:xfrm>
            <a:off x="3281318" y="3314684"/>
            <a:ext cx="3240000" cy="237586"/>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74" name="Google Shape;2174;p126"/>
          <p:cNvSpPr/>
          <p:nvPr/>
        </p:nvSpPr>
        <p:spPr>
          <a:xfrm>
            <a:off x="6609184" y="3314684"/>
            <a:ext cx="2124000" cy="237586"/>
          </a:xfrm>
          <a:prstGeom prst="lef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75" name="Google Shape;2175;p126"/>
          <p:cNvSpPr/>
          <p:nvPr/>
        </p:nvSpPr>
        <p:spPr>
          <a:xfrm>
            <a:off x="1316808" y="3314684"/>
            <a:ext cx="1908000" cy="237586"/>
          </a:xfrm>
          <a:prstGeom prs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76" name="Google Shape;2176;p126"/>
          <p:cNvSpPr txBox="1"/>
          <p:nvPr/>
        </p:nvSpPr>
        <p:spPr>
          <a:xfrm>
            <a:off x="402528" y="2852936"/>
            <a:ext cx="2722200" cy="3693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無効パーティション</a:t>
            </a:r>
            <a:endParaRPr b="0" i="0" sz="1800" u="none" cap="none" strike="noStrike">
              <a:solidFill>
                <a:schemeClr val="dk1"/>
              </a:solidFill>
              <a:latin typeface="Arial"/>
              <a:ea typeface="Arial"/>
              <a:cs typeface="Arial"/>
              <a:sym typeface="Arial"/>
            </a:endParaRPr>
          </a:p>
        </p:txBody>
      </p:sp>
      <p:cxnSp>
        <p:nvCxnSpPr>
          <p:cNvPr id="2177" name="Google Shape;2177;p126"/>
          <p:cNvCxnSpPr>
            <a:stCxn id="2166" idx="0"/>
          </p:cNvCxnSpPr>
          <p:nvPr/>
        </p:nvCxnSpPr>
        <p:spPr>
          <a:xfrm rot="10800000">
            <a:off x="3262738" y="2958313"/>
            <a:ext cx="0" cy="771300"/>
          </a:xfrm>
          <a:prstGeom prst="straightConnector1">
            <a:avLst/>
          </a:prstGeom>
          <a:noFill/>
          <a:ln cap="flat" cmpd="sng" w="28575">
            <a:solidFill>
              <a:schemeClr val="dk1"/>
            </a:solidFill>
            <a:prstDash val="dash"/>
            <a:round/>
            <a:headEnd len="sm" w="sm" type="none"/>
            <a:tailEnd len="sm" w="sm" type="none"/>
          </a:ln>
        </p:spPr>
      </p:cxnSp>
      <p:cxnSp>
        <p:nvCxnSpPr>
          <p:cNvPr id="2178" name="Google Shape;2178;p126"/>
          <p:cNvCxnSpPr/>
          <p:nvPr/>
        </p:nvCxnSpPr>
        <p:spPr>
          <a:xfrm rot="10800000">
            <a:off x="6551987" y="2989377"/>
            <a:ext cx="0" cy="771232"/>
          </a:xfrm>
          <a:prstGeom prst="straightConnector1">
            <a:avLst/>
          </a:prstGeom>
          <a:noFill/>
          <a:ln cap="flat" cmpd="sng" w="28575">
            <a:solidFill>
              <a:schemeClr val="dk1"/>
            </a:solidFill>
            <a:prstDash val="dash"/>
            <a:round/>
            <a:headEnd len="sm" w="sm" type="none"/>
            <a:tailEnd len="sm" w="sm" type="none"/>
          </a:ln>
        </p:spPr>
      </p:cxnSp>
      <p:sp>
        <p:nvSpPr>
          <p:cNvPr id="2179" name="Google Shape;2179;p126"/>
          <p:cNvSpPr txBox="1"/>
          <p:nvPr/>
        </p:nvSpPr>
        <p:spPr>
          <a:xfrm>
            <a:off x="3084644" y="4019562"/>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a:t>
            </a:r>
            <a:endParaRPr b="0" i="0" sz="2400" u="none" cap="none" strike="noStrike">
              <a:solidFill>
                <a:schemeClr val="dk1"/>
              </a:solidFill>
              <a:latin typeface="Arial"/>
              <a:ea typeface="Arial"/>
              <a:cs typeface="Arial"/>
              <a:sym typeface="Arial"/>
            </a:endParaRPr>
          </a:p>
        </p:txBody>
      </p:sp>
      <p:sp>
        <p:nvSpPr>
          <p:cNvPr id="2180" name="Google Shape;2180;p126"/>
          <p:cNvSpPr txBox="1"/>
          <p:nvPr/>
        </p:nvSpPr>
        <p:spPr>
          <a:xfrm>
            <a:off x="6537176" y="4019561"/>
            <a:ext cx="52770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10</a:t>
            </a:r>
            <a:endParaRPr b="0" i="0" sz="2400" u="none" cap="none" strike="noStrike">
              <a:solidFill>
                <a:schemeClr val="dk1"/>
              </a:solidFill>
              <a:latin typeface="Arial"/>
              <a:ea typeface="Arial"/>
              <a:cs typeface="Arial"/>
              <a:sym typeface="Arial"/>
            </a:endParaRPr>
          </a:p>
        </p:txBody>
      </p:sp>
      <p:sp>
        <p:nvSpPr>
          <p:cNvPr id="2181" name="Google Shape;2181;p126"/>
          <p:cNvSpPr txBox="1"/>
          <p:nvPr/>
        </p:nvSpPr>
        <p:spPr>
          <a:xfrm>
            <a:off x="2868620" y="4028580"/>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2182" name="Google Shape;2182;p12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183" name="Google Shape;2183;p126"/>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7" name="Shape 2187"/>
        <p:cNvGrpSpPr/>
        <p:nvPr/>
      </p:nvGrpSpPr>
      <p:grpSpPr>
        <a:xfrm>
          <a:off x="0" y="0"/>
          <a:ext cx="0" cy="0"/>
          <a:chOff x="0" y="0"/>
          <a:chExt cx="0" cy="0"/>
        </a:xfrm>
      </p:grpSpPr>
      <p:sp>
        <p:nvSpPr>
          <p:cNvPr id="2188" name="Google Shape;2188;p12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②境界値分析のポイント</a:t>
            </a:r>
            <a:endParaRPr sz="3600"/>
          </a:p>
        </p:txBody>
      </p:sp>
      <p:sp>
        <p:nvSpPr>
          <p:cNvPr id="2189" name="Google Shape;2189;p127"/>
          <p:cNvSpPr txBox="1"/>
          <p:nvPr>
            <p:ph idx="1" type="body"/>
          </p:nvPr>
        </p:nvSpPr>
        <p:spPr>
          <a:xfrm>
            <a:off x="495300" y="1600200"/>
            <a:ext cx="9066300" cy="2368200"/>
          </a:xfrm>
          <a:prstGeom prst="rect">
            <a:avLst/>
          </a:prstGeom>
          <a:noFill/>
          <a:ln>
            <a:noFill/>
          </a:ln>
        </p:spPr>
        <p:txBody>
          <a:bodyPr anchorCtr="0" anchor="t" bIns="45700" lIns="91425" spcFirstLastPara="1" rIns="91425" wrap="square" tIns="45700">
            <a:noAutofit/>
          </a:bodyPr>
          <a:lstStyle/>
          <a:p>
            <a:pPr indent="-266700" lvl="0" marL="342900" rtl="0" algn="l">
              <a:lnSpc>
                <a:spcPct val="100000"/>
              </a:lnSpc>
              <a:spcBef>
                <a:spcPts val="0"/>
              </a:spcBef>
              <a:spcAft>
                <a:spcPts val="0"/>
              </a:spcAft>
              <a:buClr>
                <a:schemeClr val="dk1"/>
              </a:buClr>
              <a:buSzPts val="2000"/>
              <a:buFont typeface="Arial"/>
              <a:buChar char="•"/>
            </a:pPr>
            <a:r>
              <a:rPr lang="ja-JP" sz="2000"/>
              <a:t>境界に対する記述ミスや解釈ミスに起因する欠陥をピンポイントで狙う。</a:t>
            </a:r>
            <a:endParaRPr sz="2000"/>
          </a:p>
          <a:p>
            <a:pPr indent="0" lvl="0" marL="342900" rtl="0" algn="l">
              <a:lnSpc>
                <a:spcPct val="100000"/>
              </a:lnSpc>
              <a:spcBef>
                <a:spcPts val="0"/>
              </a:spcBef>
              <a:spcAft>
                <a:spcPts val="0"/>
              </a:spcAft>
              <a:buSzPts val="1800"/>
              <a:buNone/>
            </a:pPr>
            <a:r>
              <a:t/>
            </a:r>
            <a:endParaRPr sz="2000"/>
          </a:p>
          <a:p>
            <a:pPr indent="0" lvl="1" marL="457200" rtl="0" algn="l">
              <a:lnSpc>
                <a:spcPct val="100000"/>
              </a:lnSpc>
              <a:spcBef>
                <a:spcPts val="480"/>
              </a:spcBef>
              <a:spcAft>
                <a:spcPts val="0"/>
              </a:spcAft>
              <a:buClr>
                <a:schemeClr val="dk1"/>
              </a:buClr>
              <a:buSzPts val="2400"/>
              <a:buFont typeface="Arial"/>
              <a:buNone/>
            </a:pPr>
            <a:r>
              <a:rPr lang="ja-JP" sz="2000"/>
              <a:t>例）ソースコードでの不等号の実装ミス（「＞」と「＞＝」など）</a:t>
            </a:r>
            <a:endParaRPr sz="2000"/>
          </a:p>
          <a:p>
            <a:pPr indent="0" lvl="1" marL="457200" rtl="0" algn="l">
              <a:lnSpc>
                <a:spcPct val="100000"/>
              </a:lnSpc>
              <a:spcBef>
                <a:spcPts val="480"/>
              </a:spcBef>
              <a:spcAft>
                <a:spcPts val="0"/>
              </a:spcAft>
              <a:buClr>
                <a:schemeClr val="dk1"/>
              </a:buClr>
              <a:buSzPts val="2400"/>
              <a:buFont typeface="Arial"/>
              <a:buNone/>
            </a:pPr>
            <a:r>
              <a:rPr lang="ja-JP" sz="2000"/>
              <a:t>例）仕様における境界に関する曖昧な記述</a:t>
            </a:r>
            <a:endParaRPr sz="2000"/>
          </a:p>
          <a:p>
            <a:pPr indent="0" lvl="1" marL="457200" rtl="0" algn="l">
              <a:lnSpc>
                <a:spcPct val="100000"/>
              </a:lnSpc>
              <a:spcBef>
                <a:spcPts val="400"/>
              </a:spcBef>
              <a:spcAft>
                <a:spcPts val="0"/>
              </a:spcAft>
              <a:buClr>
                <a:schemeClr val="dk1"/>
              </a:buClr>
              <a:buSzPts val="2000"/>
              <a:buFont typeface="Arial"/>
              <a:buNone/>
            </a:pPr>
            <a:r>
              <a:rPr lang="ja-JP" sz="2000"/>
              <a:t>		システム稼働時間　8:00～20:00</a:t>
            </a:r>
            <a:endParaRPr/>
          </a:p>
          <a:p>
            <a:pPr indent="0" lvl="1" marL="457200" rtl="0" algn="l">
              <a:lnSpc>
                <a:spcPct val="100000"/>
              </a:lnSpc>
              <a:spcBef>
                <a:spcPts val="400"/>
              </a:spcBef>
              <a:spcAft>
                <a:spcPts val="0"/>
              </a:spcAft>
              <a:buClr>
                <a:schemeClr val="dk1"/>
              </a:buClr>
              <a:buSzPts val="2000"/>
              <a:buFont typeface="Arial"/>
              <a:buNone/>
            </a:pPr>
            <a:r>
              <a:rPr lang="ja-JP" sz="2000"/>
              <a:t>		システム停止時間　0:00～8:00、20:00～24:00</a:t>
            </a:r>
            <a:endParaRPr sz="2000" u="sng"/>
          </a:p>
        </p:txBody>
      </p:sp>
      <p:sp>
        <p:nvSpPr>
          <p:cNvPr id="2190" name="Google Shape;2190;p12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191" name="Google Shape;2191;p127"/>
          <p:cNvSpPr txBox="1"/>
          <p:nvPr/>
        </p:nvSpPr>
        <p:spPr>
          <a:xfrm>
            <a:off x="7895675" y="2991045"/>
            <a:ext cx="1737000" cy="5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8:00、20:00は稼働？停止？</a:t>
            </a:r>
            <a:endParaRPr b="0" i="0" sz="1600" u="none" cap="none" strike="noStrike">
              <a:solidFill>
                <a:schemeClr val="dk1"/>
              </a:solidFill>
              <a:latin typeface="Arial"/>
              <a:ea typeface="Arial"/>
              <a:cs typeface="Arial"/>
              <a:sym typeface="Arial"/>
            </a:endParaRPr>
          </a:p>
        </p:txBody>
      </p:sp>
      <p:sp>
        <p:nvSpPr>
          <p:cNvPr id="2192" name="Google Shape;2192;p127"/>
          <p:cNvSpPr/>
          <p:nvPr/>
        </p:nvSpPr>
        <p:spPr>
          <a:xfrm rot="-5400000">
            <a:off x="7419804" y="3118700"/>
            <a:ext cx="360000" cy="3297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93" name="Google Shape;2193;p127"/>
          <p:cNvSpPr txBox="1"/>
          <p:nvPr/>
        </p:nvSpPr>
        <p:spPr>
          <a:xfrm>
            <a:off x="632400" y="4456600"/>
            <a:ext cx="8641200" cy="1508400"/>
          </a:xfrm>
          <a:prstGeom prst="rect">
            <a:avLst/>
          </a:prstGeom>
          <a:noFill/>
          <a:ln>
            <a:noFill/>
          </a:ln>
        </p:spPr>
        <p:txBody>
          <a:bodyPr anchorCtr="0" anchor="t" bIns="45700" lIns="91425" spcFirstLastPara="1" rIns="91425" wrap="square" tIns="45700">
            <a:spAutoFit/>
          </a:bodyPr>
          <a:lstStyle/>
          <a:p>
            <a:pPr indent="-355600" lvl="0" marL="457200" marR="0" rtl="0" algn="l">
              <a:lnSpc>
                <a:spcPct val="120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狙う場所の例</a:t>
            </a:r>
            <a:endParaRPr b="0" i="0" sz="2000" u="none" cap="none" strike="noStrike">
              <a:solidFill>
                <a:schemeClr val="dk1"/>
              </a:solidFill>
              <a:latin typeface="Arial"/>
              <a:ea typeface="Arial"/>
              <a:cs typeface="Arial"/>
              <a:sym typeface="Arial"/>
            </a:endParaRPr>
          </a:p>
          <a:p>
            <a:pPr indent="-355600" lvl="1" marL="914400" marR="0" rtl="0" algn="l">
              <a:lnSpc>
                <a:spcPct val="120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入力値の下限-1、下限、上限、上限+1</a:t>
            </a:r>
            <a:endParaRPr b="0" i="0" sz="1400" u="none" cap="none" strike="noStrike">
              <a:solidFill>
                <a:srgbClr val="000000"/>
              </a:solidFill>
              <a:latin typeface="Arial"/>
              <a:ea typeface="Arial"/>
              <a:cs typeface="Arial"/>
              <a:sym typeface="Arial"/>
            </a:endParaRPr>
          </a:p>
          <a:p>
            <a:pPr indent="-355600" lvl="1" marL="914400" marR="0" rtl="0" algn="l">
              <a:lnSpc>
                <a:spcPct val="120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配列の最大長、最大長+1</a:t>
            </a:r>
            <a:endParaRPr b="0" i="0" sz="1400" u="none" cap="none" strike="noStrike">
              <a:solidFill>
                <a:srgbClr val="000000"/>
              </a:solidFill>
              <a:latin typeface="Arial"/>
              <a:ea typeface="Arial"/>
              <a:cs typeface="Arial"/>
              <a:sym typeface="Arial"/>
            </a:endParaRPr>
          </a:p>
          <a:p>
            <a:pPr indent="-355600" lvl="1" marL="914400" marR="0" rtl="0" algn="l">
              <a:lnSpc>
                <a:spcPct val="120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条件式（等式・不等式）で指定された値、およびその前後の値</a:t>
            </a:r>
            <a:endParaRPr b="0" i="0" sz="2000" u="none" cap="none" strike="noStrike">
              <a:solidFill>
                <a:schemeClr val="dk1"/>
              </a:solidFill>
              <a:latin typeface="Arial"/>
              <a:ea typeface="Arial"/>
              <a:cs typeface="Arial"/>
              <a:sym typeface="Arial"/>
            </a:endParaRPr>
          </a:p>
        </p:txBody>
      </p:sp>
      <p:sp>
        <p:nvSpPr>
          <p:cNvPr id="2194" name="Google Shape;2194;p12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8" name="Shape 2198"/>
        <p:cNvGrpSpPr/>
        <p:nvPr/>
      </p:nvGrpSpPr>
      <p:grpSpPr>
        <a:xfrm>
          <a:off x="0" y="0"/>
          <a:ext cx="0" cy="0"/>
          <a:chOff x="0" y="0"/>
          <a:chExt cx="0" cy="0"/>
        </a:xfrm>
      </p:grpSpPr>
      <p:sp>
        <p:nvSpPr>
          <p:cNvPr id="2199" name="Google Shape;2199;p12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②境界値分析のポイント</a:t>
            </a:r>
            <a:endParaRPr sz="3600"/>
          </a:p>
        </p:txBody>
      </p:sp>
      <p:sp>
        <p:nvSpPr>
          <p:cNvPr id="2200" name="Google Shape;2200;p128"/>
          <p:cNvSpPr txBox="1"/>
          <p:nvPr>
            <p:ph idx="1" type="body"/>
          </p:nvPr>
        </p:nvSpPr>
        <p:spPr>
          <a:xfrm>
            <a:off x="495300" y="1600200"/>
            <a:ext cx="9066212" cy="4525963"/>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0"/>
              </a:spcBef>
              <a:spcAft>
                <a:spcPts val="0"/>
              </a:spcAft>
              <a:buSzPts val="2000"/>
              <a:buChar char="●"/>
            </a:pPr>
            <a:r>
              <a:rPr lang="ja-JP" sz="2000"/>
              <a:t>数値の範囲以外にも適用できる。</a:t>
            </a:r>
            <a:endParaRPr sz="2000"/>
          </a:p>
          <a:p>
            <a:pPr indent="0" lvl="1" marL="457200" rtl="0" algn="l">
              <a:lnSpc>
                <a:spcPct val="100000"/>
              </a:lnSpc>
              <a:spcBef>
                <a:spcPts val="480"/>
              </a:spcBef>
              <a:spcAft>
                <a:spcPts val="0"/>
              </a:spcAft>
              <a:buClr>
                <a:schemeClr val="dk1"/>
              </a:buClr>
              <a:buSzPts val="2400"/>
              <a:buFont typeface="Arial"/>
              <a:buNone/>
            </a:pPr>
            <a:r>
              <a:rPr lang="ja-JP" sz="2000"/>
              <a:t>例）数値属性を持つ非数値変数（A3、B5といった用紙サイズなど）</a:t>
            </a:r>
            <a:endParaRPr sz="2000"/>
          </a:p>
          <a:p>
            <a:pPr indent="-355600" lvl="0" marL="914400" rtl="0" algn="l">
              <a:lnSpc>
                <a:spcPct val="100000"/>
              </a:lnSpc>
              <a:spcBef>
                <a:spcPts val="480"/>
              </a:spcBef>
              <a:spcAft>
                <a:spcPts val="0"/>
              </a:spcAft>
              <a:buSzPts val="2000"/>
              <a:buChar char="●"/>
            </a:pPr>
            <a:r>
              <a:rPr lang="ja-JP" sz="2000"/>
              <a:t>ループ（ユースケース内のループを含む）</a:t>
            </a:r>
            <a:endParaRPr sz="2000"/>
          </a:p>
          <a:p>
            <a:pPr indent="-355600" lvl="0" marL="914400" rtl="0" algn="l">
              <a:lnSpc>
                <a:spcPct val="100000"/>
              </a:lnSpc>
              <a:spcBef>
                <a:spcPts val="0"/>
              </a:spcBef>
              <a:spcAft>
                <a:spcPts val="0"/>
              </a:spcAft>
              <a:buSzPts val="2000"/>
              <a:buChar char="●"/>
            </a:pPr>
            <a:r>
              <a:rPr lang="ja-JP" sz="2000"/>
              <a:t>格納されているデータ構造</a:t>
            </a:r>
            <a:endParaRPr sz="2000"/>
          </a:p>
          <a:p>
            <a:pPr indent="-355600" lvl="0" marL="914400" rtl="0" algn="l">
              <a:lnSpc>
                <a:spcPct val="100000"/>
              </a:lnSpc>
              <a:spcBef>
                <a:spcPts val="0"/>
              </a:spcBef>
              <a:spcAft>
                <a:spcPts val="0"/>
              </a:spcAft>
              <a:buSzPts val="2000"/>
              <a:buChar char="●"/>
            </a:pPr>
            <a:r>
              <a:rPr lang="ja-JP" sz="2000"/>
              <a:t>物理オブジェクト（メモリを含む）</a:t>
            </a:r>
            <a:endParaRPr sz="2000"/>
          </a:p>
          <a:p>
            <a:pPr indent="-355600" lvl="0" marL="914400" rtl="0" algn="l">
              <a:lnSpc>
                <a:spcPct val="100000"/>
              </a:lnSpc>
              <a:spcBef>
                <a:spcPts val="0"/>
              </a:spcBef>
              <a:spcAft>
                <a:spcPts val="0"/>
              </a:spcAft>
              <a:buSzPts val="2000"/>
              <a:buChar char="●"/>
            </a:pPr>
            <a:r>
              <a:rPr lang="ja-JP" sz="2000"/>
              <a:t>時間により判定される活動負荷の耐久性</a:t>
            </a:r>
            <a:endParaRPr sz="2000"/>
          </a:p>
          <a:p>
            <a:pPr indent="0" lvl="3" marL="0" rtl="0" algn="l">
              <a:lnSpc>
                <a:spcPct val="100000"/>
              </a:lnSpc>
              <a:spcBef>
                <a:spcPts val="400"/>
              </a:spcBef>
              <a:spcAft>
                <a:spcPts val="0"/>
              </a:spcAft>
              <a:buClr>
                <a:schemeClr val="dk1"/>
              </a:buClr>
              <a:buSzPts val="2000"/>
              <a:buFont typeface="Arial"/>
              <a:buNone/>
            </a:pPr>
            <a:r>
              <a:t/>
            </a:r>
            <a:endParaRPr/>
          </a:p>
          <a:p>
            <a:pPr indent="0" lvl="3" marL="0" rtl="0" algn="l">
              <a:lnSpc>
                <a:spcPct val="100000"/>
              </a:lnSpc>
              <a:spcBef>
                <a:spcPts val="400"/>
              </a:spcBef>
              <a:spcAft>
                <a:spcPts val="0"/>
              </a:spcAft>
              <a:buClr>
                <a:schemeClr val="dk1"/>
              </a:buClr>
              <a:buSzPts val="2000"/>
              <a:buFont typeface="Arial"/>
              <a:buNone/>
            </a:pPr>
            <a:r>
              <a:t/>
            </a:r>
            <a:endParaRPr/>
          </a:p>
          <a:p>
            <a:pPr indent="-355600" lvl="0" marL="457200" rtl="0" algn="l">
              <a:lnSpc>
                <a:spcPct val="100000"/>
              </a:lnSpc>
              <a:spcBef>
                <a:spcPts val="640"/>
              </a:spcBef>
              <a:spcAft>
                <a:spcPts val="0"/>
              </a:spcAft>
              <a:buSzPts val="2000"/>
              <a:buChar char="●"/>
            </a:pPr>
            <a:r>
              <a:rPr lang="ja-JP" sz="2000"/>
              <a:t>非機能欠陥を発見する。</a:t>
            </a:r>
            <a:endParaRPr sz="2000"/>
          </a:p>
          <a:p>
            <a:pPr indent="0" lvl="1" marL="457200" rtl="0" algn="l">
              <a:lnSpc>
                <a:spcPct val="100000"/>
              </a:lnSpc>
              <a:spcBef>
                <a:spcPts val="480"/>
              </a:spcBef>
              <a:spcAft>
                <a:spcPts val="0"/>
              </a:spcAft>
              <a:buClr>
                <a:schemeClr val="dk1"/>
              </a:buClr>
              <a:buSzPts val="2400"/>
              <a:buFont typeface="Arial"/>
              <a:buNone/>
            </a:pPr>
            <a:r>
              <a:rPr lang="ja-JP" sz="2000"/>
              <a:t>例）負荷の耐久性</a:t>
            </a:r>
            <a:endParaRPr sz="2000"/>
          </a:p>
          <a:p>
            <a:pPr indent="-355600" lvl="0" marL="914400" rtl="0" algn="l">
              <a:lnSpc>
                <a:spcPct val="100000"/>
              </a:lnSpc>
              <a:spcBef>
                <a:spcPts val="480"/>
              </a:spcBef>
              <a:spcAft>
                <a:spcPts val="0"/>
              </a:spcAft>
              <a:buSzPts val="2000"/>
              <a:buChar char="●"/>
            </a:pPr>
            <a:r>
              <a:rPr lang="ja-JP" sz="2000"/>
              <a:t>システムは10,000人の同時ユーザーをサポートする。</a:t>
            </a:r>
            <a:endParaRPr sz="2000"/>
          </a:p>
        </p:txBody>
      </p:sp>
      <p:sp>
        <p:nvSpPr>
          <p:cNvPr id="2201" name="Google Shape;2201;p12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202" name="Google Shape;2202;p12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203" name="Google Shape;2203;p128"/>
          <p:cNvSpPr/>
          <p:nvPr/>
        </p:nvSpPr>
        <p:spPr>
          <a:xfrm>
            <a:off x="6387700" y="3539900"/>
            <a:ext cx="3476400" cy="948900"/>
          </a:xfrm>
          <a:prstGeom prst="wedgeRoundRectCallout">
            <a:avLst>
              <a:gd fmla="val -63734" name="adj1"/>
              <a:gd fmla="val -33968" name="adj2"/>
              <a:gd fmla="val 0" name="adj3"/>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例: この製品は60時間稼働できる。</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60時間確かに稼働できるか、超えた場合は危険にならないか等耐久性の確認</a:t>
            </a:r>
            <a:endParaRPr b="0" i="0" sz="1400" u="none" cap="none" strike="noStrike">
              <a:solidFill>
                <a:srgbClr val="000000"/>
              </a:solidFill>
              <a:latin typeface="Arial"/>
              <a:ea typeface="Arial"/>
              <a:cs typeface="Arial"/>
              <a:sym typeface="Arial"/>
            </a:endParaRPr>
          </a:p>
        </p:txBody>
      </p:sp>
      <p:sp>
        <p:nvSpPr>
          <p:cNvPr id="2204" name="Google Shape;2204;p128"/>
          <p:cNvSpPr/>
          <p:nvPr/>
        </p:nvSpPr>
        <p:spPr>
          <a:xfrm>
            <a:off x="6387700" y="2499625"/>
            <a:ext cx="3520500" cy="948900"/>
          </a:xfrm>
          <a:prstGeom prst="wedgeRoundRectCallout">
            <a:avLst>
              <a:gd fmla="val -68470" name="adj1"/>
              <a:gd fmla="val 16648" name="adj2"/>
              <a:gd fmla="val 0" name="adj3"/>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例: その変数のメモリ確保の最大。最大値で問題がないか、最大値を超えた場合の処理等。</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8" name="Shape 2208"/>
        <p:cNvGrpSpPr/>
        <p:nvPr/>
      </p:nvGrpSpPr>
      <p:grpSpPr>
        <a:xfrm>
          <a:off x="0" y="0"/>
          <a:ext cx="0" cy="0"/>
          <a:chOff x="0" y="0"/>
          <a:chExt cx="0" cy="0"/>
        </a:xfrm>
      </p:grpSpPr>
      <p:sp>
        <p:nvSpPr>
          <p:cNvPr id="2209" name="Google Shape;2209;p129"/>
          <p:cNvSpPr txBox="1"/>
          <p:nvPr>
            <p:ph type="title"/>
          </p:nvPr>
        </p:nvSpPr>
        <p:spPr>
          <a:xfrm>
            <a:off x="493050" y="79813"/>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②境界値分析 : 2値BVA</a:t>
            </a:r>
            <a:endParaRPr sz="3600"/>
          </a:p>
        </p:txBody>
      </p:sp>
      <p:sp>
        <p:nvSpPr>
          <p:cNvPr id="2210" name="Google Shape;2210;p129"/>
          <p:cNvSpPr txBox="1"/>
          <p:nvPr>
            <p:ph idx="1" type="body"/>
          </p:nvPr>
        </p:nvSpPr>
        <p:spPr>
          <a:xfrm>
            <a:off x="493050" y="1405375"/>
            <a:ext cx="9066300" cy="16119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480"/>
              </a:spcBef>
              <a:spcAft>
                <a:spcPts val="0"/>
              </a:spcAft>
              <a:buSzPts val="2000"/>
              <a:buChar char="●"/>
            </a:pPr>
            <a:r>
              <a:rPr lang="ja-JP" sz="2000"/>
              <a:t>2値BVAは、その境界値と、隣接するパーティションの一番近い値を選ぶ方法</a:t>
            </a:r>
            <a:endParaRPr sz="2000"/>
          </a:p>
          <a:p>
            <a:pPr indent="-355600" lvl="0" marL="457200" rtl="0" algn="l">
              <a:lnSpc>
                <a:spcPct val="100000"/>
              </a:lnSpc>
              <a:spcBef>
                <a:spcPts val="0"/>
              </a:spcBef>
              <a:spcAft>
                <a:spcPts val="0"/>
              </a:spcAft>
              <a:buSzPts val="2000"/>
              <a:buChar char="●"/>
            </a:pPr>
            <a:r>
              <a:rPr lang="ja-JP" sz="2000"/>
              <a:t>カバレッジ (%)</a:t>
            </a:r>
            <a:endParaRPr sz="2000"/>
          </a:p>
          <a:p>
            <a:pPr indent="-355600" lvl="1" marL="1371600" rtl="0" algn="l">
              <a:lnSpc>
                <a:spcPct val="100000"/>
              </a:lnSpc>
              <a:spcBef>
                <a:spcPts val="0"/>
              </a:spcBef>
              <a:spcAft>
                <a:spcPts val="0"/>
              </a:spcAft>
              <a:buSzPts val="2000"/>
              <a:buChar char="○"/>
            </a:pPr>
            <a:r>
              <a:rPr lang="ja-JP" sz="2000"/>
              <a:t>通過した境界値 / 識別したすべての境界値 * 100</a:t>
            </a:r>
            <a:endParaRPr sz="2000"/>
          </a:p>
        </p:txBody>
      </p:sp>
      <p:sp>
        <p:nvSpPr>
          <p:cNvPr id="2211" name="Google Shape;2211;p129"/>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212" name="Google Shape;2212;p12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cxnSp>
        <p:nvCxnSpPr>
          <p:cNvPr id="2213" name="Google Shape;2213;p129"/>
          <p:cNvCxnSpPr/>
          <p:nvPr/>
        </p:nvCxnSpPr>
        <p:spPr>
          <a:xfrm>
            <a:off x="1097951" y="4001975"/>
            <a:ext cx="7704900" cy="0"/>
          </a:xfrm>
          <a:prstGeom prst="straightConnector1">
            <a:avLst/>
          </a:prstGeom>
          <a:noFill/>
          <a:ln cap="flat" cmpd="sng" w="9525">
            <a:solidFill>
              <a:schemeClr val="dk1"/>
            </a:solidFill>
            <a:prstDash val="solid"/>
            <a:round/>
            <a:headEnd len="sm" w="sm" type="none"/>
            <a:tailEnd len="sm" w="sm" type="none"/>
          </a:ln>
        </p:spPr>
      </p:cxnSp>
      <p:sp>
        <p:nvSpPr>
          <p:cNvPr id="2214" name="Google Shape;2214;p129"/>
          <p:cNvSpPr/>
          <p:nvPr/>
        </p:nvSpPr>
        <p:spPr>
          <a:xfrm>
            <a:off x="3116101" y="3893963"/>
            <a:ext cx="216000" cy="21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15" name="Google Shape;2215;p129"/>
          <p:cNvSpPr/>
          <p:nvPr/>
        </p:nvSpPr>
        <p:spPr>
          <a:xfrm>
            <a:off x="6393878" y="3893963"/>
            <a:ext cx="216000" cy="21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16" name="Google Shape;2216;p129"/>
          <p:cNvSpPr txBox="1"/>
          <p:nvPr/>
        </p:nvSpPr>
        <p:spPr>
          <a:xfrm>
            <a:off x="6282527" y="4168414"/>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rgbClr val="FF3300"/>
                </a:solidFill>
                <a:latin typeface="Arial"/>
                <a:ea typeface="Arial"/>
                <a:cs typeface="Arial"/>
                <a:sym typeface="Arial"/>
              </a:rPr>
              <a:t>9</a:t>
            </a:r>
            <a:endParaRPr b="0" i="0" sz="2400" u="none" cap="none" strike="noStrike">
              <a:solidFill>
                <a:srgbClr val="FF3300"/>
              </a:solidFill>
              <a:latin typeface="Arial"/>
              <a:ea typeface="Arial"/>
              <a:cs typeface="Arial"/>
              <a:sym typeface="Arial"/>
            </a:endParaRPr>
          </a:p>
        </p:txBody>
      </p:sp>
      <p:sp>
        <p:nvSpPr>
          <p:cNvPr id="2217" name="Google Shape;2217;p129"/>
          <p:cNvSpPr/>
          <p:nvPr/>
        </p:nvSpPr>
        <p:spPr>
          <a:xfrm>
            <a:off x="6637855" y="3893963"/>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18" name="Google Shape;2218;p129"/>
          <p:cNvSpPr/>
          <p:nvPr/>
        </p:nvSpPr>
        <p:spPr>
          <a:xfrm>
            <a:off x="2898151" y="3893963"/>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19" name="Google Shape;2219;p129"/>
          <p:cNvSpPr txBox="1"/>
          <p:nvPr/>
        </p:nvSpPr>
        <p:spPr>
          <a:xfrm>
            <a:off x="3519049" y="3017286"/>
            <a:ext cx="27222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有効パーティション</a:t>
            </a:r>
            <a:endParaRPr b="0" i="0" sz="1800" u="none" cap="none" strike="noStrike">
              <a:solidFill>
                <a:schemeClr val="dk1"/>
              </a:solidFill>
              <a:latin typeface="Arial"/>
              <a:ea typeface="Arial"/>
              <a:cs typeface="Arial"/>
              <a:sym typeface="Arial"/>
            </a:endParaRPr>
          </a:p>
        </p:txBody>
      </p:sp>
      <p:sp>
        <p:nvSpPr>
          <p:cNvPr id="2220" name="Google Shape;2220;p129"/>
          <p:cNvSpPr txBox="1"/>
          <p:nvPr/>
        </p:nvSpPr>
        <p:spPr>
          <a:xfrm>
            <a:off x="6742628" y="3017286"/>
            <a:ext cx="272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無効パーティション</a:t>
            </a:r>
            <a:endParaRPr b="0" i="0" sz="1800" u="none" cap="none" strike="noStrike">
              <a:solidFill>
                <a:schemeClr val="dk1"/>
              </a:solidFill>
              <a:latin typeface="Arial"/>
              <a:ea typeface="Arial"/>
              <a:cs typeface="Arial"/>
              <a:sym typeface="Arial"/>
            </a:endParaRPr>
          </a:p>
        </p:txBody>
      </p:sp>
      <p:sp>
        <p:nvSpPr>
          <p:cNvPr id="2221" name="Google Shape;2221;p129"/>
          <p:cNvSpPr/>
          <p:nvPr/>
        </p:nvSpPr>
        <p:spPr>
          <a:xfrm>
            <a:off x="3242693" y="3479034"/>
            <a:ext cx="3240000" cy="237600"/>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22" name="Google Shape;2222;p129"/>
          <p:cNvSpPr/>
          <p:nvPr/>
        </p:nvSpPr>
        <p:spPr>
          <a:xfrm>
            <a:off x="6570559" y="3479034"/>
            <a:ext cx="2124000" cy="237600"/>
          </a:xfrm>
          <a:prstGeom prst="lef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23" name="Google Shape;2223;p129"/>
          <p:cNvSpPr/>
          <p:nvPr/>
        </p:nvSpPr>
        <p:spPr>
          <a:xfrm>
            <a:off x="1278183" y="3479034"/>
            <a:ext cx="1908000" cy="237600"/>
          </a:xfrm>
          <a:prstGeom prs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24" name="Google Shape;2224;p129"/>
          <p:cNvSpPr txBox="1"/>
          <p:nvPr/>
        </p:nvSpPr>
        <p:spPr>
          <a:xfrm>
            <a:off x="363903" y="3017286"/>
            <a:ext cx="2722200" cy="3693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無効パーティション</a:t>
            </a:r>
            <a:endParaRPr b="0" i="0" sz="1800" u="none" cap="none" strike="noStrike">
              <a:solidFill>
                <a:schemeClr val="dk1"/>
              </a:solidFill>
              <a:latin typeface="Arial"/>
              <a:ea typeface="Arial"/>
              <a:cs typeface="Arial"/>
              <a:sym typeface="Arial"/>
            </a:endParaRPr>
          </a:p>
        </p:txBody>
      </p:sp>
      <p:cxnSp>
        <p:nvCxnSpPr>
          <p:cNvPr id="2225" name="Google Shape;2225;p129"/>
          <p:cNvCxnSpPr>
            <a:stCxn id="2214" idx="0"/>
          </p:cNvCxnSpPr>
          <p:nvPr/>
        </p:nvCxnSpPr>
        <p:spPr>
          <a:xfrm rot="10800000">
            <a:off x="3224101" y="3122663"/>
            <a:ext cx="0" cy="771300"/>
          </a:xfrm>
          <a:prstGeom prst="straightConnector1">
            <a:avLst/>
          </a:prstGeom>
          <a:noFill/>
          <a:ln cap="flat" cmpd="sng" w="28575">
            <a:solidFill>
              <a:schemeClr val="dk1"/>
            </a:solidFill>
            <a:prstDash val="dash"/>
            <a:round/>
            <a:headEnd len="sm" w="sm" type="none"/>
            <a:tailEnd len="sm" w="sm" type="none"/>
          </a:ln>
        </p:spPr>
      </p:cxnSp>
      <p:cxnSp>
        <p:nvCxnSpPr>
          <p:cNvPr id="2226" name="Google Shape;2226;p129"/>
          <p:cNvCxnSpPr/>
          <p:nvPr/>
        </p:nvCxnSpPr>
        <p:spPr>
          <a:xfrm rot="10800000">
            <a:off x="6513362" y="3153659"/>
            <a:ext cx="0" cy="771300"/>
          </a:xfrm>
          <a:prstGeom prst="straightConnector1">
            <a:avLst/>
          </a:prstGeom>
          <a:noFill/>
          <a:ln cap="flat" cmpd="sng" w="28575">
            <a:solidFill>
              <a:schemeClr val="dk1"/>
            </a:solidFill>
            <a:prstDash val="dash"/>
            <a:round/>
            <a:headEnd len="sm" w="sm" type="none"/>
            <a:tailEnd len="sm" w="sm" type="none"/>
          </a:ln>
        </p:spPr>
      </p:cxnSp>
      <p:sp>
        <p:nvSpPr>
          <p:cNvPr id="2227" name="Google Shape;2227;p129"/>
          <p:cNvSpPr txBox="1"/>
          <p:nvPr/>
        </p:nvSpPr>
        <p:spPr>
          <a:xfrm>
            <a:off x="3046019" y="4183912"/>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rgbClr val="FF3300"/>
                </a:solidFill>
                <a:latin typeface="Arial"/>
                <a:ea typeface="Arial"/>
                <a:cs typeface="Arial"/>
                <a:sym typeface="Arial"/>
              </a:rPr>
              <a:t>1</a:t>
            </a:r>
            <a:endParaRPr b="0" i="0" sz="2400" u="none" cap="none" strike="noStrike">
              <a:solidFill>
                <a:srgbClr val="FF3300"/>
              </a:solidFill>
              <a:latin typeface="Arial"/>
              <a:ea typeface="Arial"/>
              <a:cs typeface="Arial"/>
              <a:sym typeface="Arial"/>
            </a:endParaRPr>
          </a:p>
        </p:txBody>
      </p:sp>
      <p:sp>
        <p:nvSpPr>
          <p:cNvPr id="2228" name="Google Shape;2228;p129"/>
          <p:cNvSpPr txBox="1"/>
          <p:nvPr/>
        </p:nvSpPr>
        <p:spPr>
          <a:xfrm>
            <a:off x="6498551" y="4183911"/>
            <a:ext cx="5277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10</a:t>
            </a:r>
            <a:endParaRPr b="0" i="0" sz="2400" u="none" cap="none" strike="noStrike">
              <a:solidFill>
                <a:schemeClr val="dk1"/>
              </a:solidFill>
              <a:latin typeface="Arial"/>
              <a:ea typeface="Arial"/>
              <a:cs typeface="Arial"/>
              <a:sym typeface="Arial"/>
            </a:endParaRPr>
          </a:p>
        </p:txBody>
      </p:sp>
      <p:sp>
        <p:nvSpPr>
          <p:cNvPr id="2229" name="Google Shape;2229;p129"/>
          <p:cNvSpPr txBox="1"/>
          <p:nvPr/>
        </p:nvSpPr>
        <p:spPr>
          <a:xfrm>
            <a:off x="2829995" y="4192930"/>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2230" name="Google Shape;2230;p129"/>
          <p:cNvSpPr/>
          <p:nvPr/>
        </p:nvSpPr>
        <p:spPr>
          <a:xfrm>
            <a:off x="363800" y="4689900"/>
            <a:ext cx="9195600" cy="139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この例では、2値BVAの場合、</a:t>
            </a:r>
            <a:r>
              <a:rPr b="0" i="0" lang="ja-JP" sz="1400" u="none" cap="none" strike="noStrike">
                <a:solidFill>
                  <a:srgbClr val="FF3300"/>
                </a:solidFill>
                <a:latin typeface="Arial"/>
                <a:ea typeface="Arial"/>
                <a:cs typeface="Arial"/>
                <a:sym typeface="Arial"/>
              </a:rPr>
              <a:t>境界値”1”と隣り合ったパーティションの最も近い境界値”0”、境界値”9”と隣り合ったパーティションの最も近い境界値”10”の4つが境界値</a:t>
            </a:r>
            <a:r>
              <a:rPr b="0" i="0" lang="ja-JP" sz="1400" u="none" cap="none" strike="noStrike">
                <a:solidFill>
                  <a:schemeClr val="dk1"/>
                </a:solidFill>
                <a:latin typeface="Arial"/>
                <a:ea typeface="Arial"/>
                <a:cs typeface="Arial"/>
                <a:sym typeface="Arial"/>
              </a:rPr>
              <a:t>となる。</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カバレッジは、0と1の2つだけ確認したとき、識別したすべての境界値は4つのため、以下となる。</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3300"/>
                </a:solidFill>
                <a:latin typeface="Arial"/>
                <a:ea typeface="Arial"/>
                <a:cs typeface="Arial"/>
                <a:sym typeface="Arial"/>
              </a:rPr>
              <a:t>2 / 4 * 100 = 50.0 = 50%</a:t>
            </a:r>
            <a:endParaRPr b="0" i="0" sz="1400" u="none" cap="none" strike="noStrike">
              <a:solidFill>
                <a:srgbClr val="FF3300"/>
              </a:solidFill>
              <a:latin typeface="Arial"/>
              <a:ea typeface="Arial"/>
              <a:cs typeface="Arial"/>
              <a:sym typeface="Arial"/>
            </a:endParaRPr>
          </a:p>
        </p:txBody>
      </p:sp>
      <p:sp>
        <p:nvSpPr>
          <p:cNvPr id="2231" name="Google Shape;2231;p129"/>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1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ソフトウェア開発を取り巻く状況</a:t>
            </a:r>
            <a:endParaRPr sz="3600"/>
          </a:p>
        </p:txBody>
      </p:sp>
      <p:sp>
        <p:nvSpPr>
          <p:cNvPr id="337" name="Google Shape;337;p1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38" name="Google Shape;338;p12"/>
          <p:cNvSpPr/>
          <p:nvPr/>
        </p:nvSpPr>
        <p:spPr>
          <a:xfrm>
            <a:off x="391762" y="2207454"/>
            <a:ext cx="3928690" cy="16560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ソフトウェアは私たちの生活に欠かせないものになっている。</a:t>
            </a:r>
            <a:endParaRPr b="0" i="0" sz="2400" u="none" cap="none" strike="noStrike">
              <a:solidFill>
                <a:srgbClr val="000000"/>
              </a:solidFill>
              <a:latin typeface="Arial"/>
              <a:ea typeface="Arial"/>
              <a:cs typeface="Arial"/>
              <a:sym typeface="Arial"/>
            </a:endParaRPr>
          </a:p>
        </p:txBody>
      </p:sp>
      <p:sp>
        <p:nvSpPr>
          <p:cNvPr id="339" name="Google Shape;339;p12"/>
          <p:cNvSpPr/>
          <p:nvPr/>
        </p:nvSpPr>
        <p:spPr>
          <a:xfrm>
            <a:off x="4664968" y="2224624"/>
            <a:ext cx="4896000" cy="10800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ソフトウェアの規模や複雑さは増加傾向にある。</a:t>
            </a:r>
            <a:endParaRPr b="0" i="0" sz="2400" u="none" cap="none" strike="noStrike">
              <a:solidFill>
                <a:srgbClr val="000000"/>
              </a:solidFill>
              <a:latin typeface="Arial"/>
              <a:ea typeface="Arial"/>
              <a:cs typeface="Arial"/>
              <a:sym typeface="Arial"/>
            </a:endParaRPr>
          </a:p>
        </p:txBody>
      </p:sp>
      <p:sp>
        <p:nvSpPr>
          <p:cNvPr id="340" name="Google Shape;340;p12"/>
          <p:cNvSpPr/>
          <p:nvPr/>
        </p:nvSpPr>
        <p:spPr>
          <a:xfrm>
            <a:off x="4664968" y="3836125"/>
            <a:ext cx="4896000" cy="10800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ソフトウェアが正しく動くことを</a:t>
            </a:r>
            <a:br>
              <a:rPr b="0" i="0" lang="ja-JP" sz="2400" u="none" cap="none" strike="noStrike">
                <a:solidFill>
                  <a:schemeClr val="dk1"/>
                </a:solidFill>
                <a:latin typeface="Arial"/>
                <a:ea typeface="Arial"/>
                <a:cs typeface="Arial"/>
                <a:sym typeface="Arial"/>
              </a:rPr>
            </a:br>
            <a:r>
              <a:rPr b="0" i="0" lang="ja-JP" sz="2400" u="none" cap="none" strike="noStrike">
                <a:solidFill>
                  <a:schemeClr val="dk1"/>
                </a:solidFill>
                <a:latin typeface="Arial"/>
                <a:ea typeface="Arial"/>
                <a:cs typeface="Arial"/>
                <a:sym typeface="Arial"/>
              </a:rPr>
              <a:t>保証するのが困難になっている。</a:t>
            </a:r>
            <a:endParaRPr b="0" i="0" sz="2400" u="none" cap="none" strike="noStrike">
              <a:solidFill>
                <a:srgbClr val="000000"/>
              </a:solidFill>
              <a:latin typeface="Arial"/>
              <a:ea typeface="Arial"/>
              <a:cs typeface="Arial"/>
              <a:sym typeface="Arial"/>
            </a:endParaRPr>
          </a:p>
        </p:txBody>
      </p:sp>
      <p:sp>
        <p:nvSpPr>
          <p:cNvPr id="341" name="Google Shape;341;p12"/>
          <p:cNvSpPr/>
          <p:nvPr/>
        </p:nvSpPr>
        <p:spPr>
          <a:xfrm>
            <a:off x="376238" y="5447626"/>
            <a:ext cx="9180000" cy="720000"/>
          </a:xfrm>
          <a:prstGeom prst="rect">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ja-JP" sz="2800" u="none" cap="none" strike="noStrike">
                <a:solidFill>
                  <a:srgbClr val="FF0000"/>
                </a:solidFill>
                <a:latin typeface="Arial"/>
                <a:ea typeface="Arial"/>
                <a:cs typeface="Arial"/>
                <a:sym typeface="Arial"/>
              </a:rPr>
              <a:t>ソフトウェアが正しく動かず、</a:t>
            </a:r>
            <a:r>
              <a:rPr b="0" i="0" lang="ja-JP" sz="2800" u="none" cap="none" strike="noStrike">
                <a:solidFill>
                  <a:schemeClr val="dk1"/>
                </a:solidFill>
                <a:latin typeface="Arial"/>
                <a:ea typeface="Arial"/>
                <a:cs typeface="Arial"/>
                <a:sym typeface="Arial"/>
              </a:rPr>
              <a:t>社会的な問題が発生。</a:t>
            </a:r>
            <a:endParaRPr b="0" i="0" sz="1400" u="none" cap="none" strike="noStrike">
              <a:solidFill>
                <a:srgbClr val="000000"/>
              </a:solidFill>
              <a:latin typeface="Arial"/>
              <a:ea typeface="Arial"/>
              <a:cs typeface="Arial"/>
              <a:sym typeface="Arial"/>
            </a:endParaRPr>
          </a:p>
        </p:txBody>
      </p:sp>
      <p:cxnSp>
        <p:nvCxnSpPr>
          <p:cNvPr id="342" name="Google Shape;342;p12"/>
          <p:cNvCxnSpPr>
            <a:stCxn id="339" idx="2"/>
            <a:endCxn id="340" idx="0"/>
          </p:cNvCxnSpPr>
          <p:nvPr/>
        </p:nvCxnSpPr>
        <p:spPr>
          <a:xfrm>
            <a:off x="7112968" y="3304624"/>
            <a:ext cx="0" cy="531600"/>
          </a:xfrm>
          <a:prstGeom prst="straightConnector1">
            <a:avLst/>
          </a:prstGeom>
          <a:noFill/>
          <a:ln cap="flat" cmpd="sng" w="9525">
            <a:solidFill>
              <a:schemeClr val="dk1"/>
            </a:solidFill>
            <a:prstDash val="solid"/>
            <a:round/>
            <a:headEnd len="sm" w="sm" type="none"/>
            <a:tailEnd len="sm" w="sm" type="none"/>
          </a:ln>
        </p:spPr>
      </p:cxnSp>
      <p:cxnSp>
        <p:nvCxnSpPr>
          <p:cNvPr id="343" name="Google Shape;343;p12"/>
          <p:cNvCxnSpPr>
            <a:stCxn id="340" idx="2"/>
          </p:cNvCxnSpPr>
          <p:nvPr/>
        </p:nvCxnSpPr>
        <p:spPr>
          <a:xfrm>
            <a:off x="7112968" y="4916125"/>
            <a:ext cx="0" cy="504300"/>
          </a:xfrm>
          <a:prstGeom prst="straightConnector1">
            <a:avLst/>
          </a:prstGeom>
          <a:noFill/>
          <a:ln cap="flat" cmpd="sng" w="9525">
            <a:solidFill>
              <a:schemeClr val="dk1"/>
            </a:solidFill>
            <a:prstDash val="solid"/>
            <a:round/>
            <a:headEnd len="sm" w="sm" type="none"/>
            <a:tailEnd len="sm" w="sm" type="none"/>
          </a:ln>
        </p:spPr>
      </p:cxnSp>
      <p:cxnSp>
        <p:nvCxnSpPr>
          <p:cNvPr id="344" name="Google Shape;344;p12"/>
          <p:cNvCxnSpPr>
            <a:stCxn id="338" idx="2"/>
          </p:cNvCxnSpPr>
          <p:nvPr/>
        </p:nvCxnSpPr>
        <p:spPr>
          <a:xfrm>
            <a:off x="2356107" y="3863454"/>
            <a:ext cx="0" cy="1584300"/>
          </a:xfrm>
          <a:prstGeom prst="straightConnector1">
            <a:avLst/>
          </a:prstGeom>
          <a:noFill/>
          <a:ln cap="flat" cmpd="sng" w="9525">
            <a:solidFill>
              <a:schemeClr val="dk1"/>
            </a:solidFill>
            <a:prstDash val="solid"/>
            <a:round/>
            <a:headEnd len="sm" w="sm" type="none"/>
            <a:tailEnd len="sm" w="sm" type="none"/>
          </a:ln>
        </p:spPr>
      </p:cxnSp>
      <p:sp>
        <p:nvSpPr>
          <p:cNvPr id="345" name="Google Shape;345;p1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46" name="Google Shape;346;p12"/>
          <p:cNvSpPr txBox="1"/>
          <p:nvPr/>
        </p:nvSpPr>
        <p:spPr>
          <a:xfrm>
            <a:off x="376251" y="1417660"/>
            <a:ext cx="3959700" cy="646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sng" cap="none" strike="noStrike">
                <a:solidFill>
                  <a:schemeClr val="dk1"/>
                </a:solidFill>
                <a:latin typeface="Arial"/>
                <a:ea typeface="Arial"/>
                <a:cs typeface="Arial"/>
                <a:sym typeface="Arial"/>
              </a:rPr>
              <a:t>ソフトウェアへの期待（ニーズ）の高まり</a:t>
            </a:r>
            <a:endParaRPr b="0" i="0" sz="1400" u="none" cap="none" strike="noStrike">
              <a:solidFill>
                <a:srgbClr val="000000"/>
              </a:solidFill>
              <a:latin typeface="Arial"/>
              <a:ea typeface="Arial"/>
              <a:cs typeface="Arial"/>
              <a:sym typeface="Arial"/>
            </a:endParaRPr>
          </a:p>
        </p:txBody>
      </p:sp>
      <p:sp>
        <p:nvSpPr>
          <p:cNvPr id="347" name="Google Shape;347;p12"/>
          <p:cNvSpPr txBox="1"/>
          <p:nvPr/>
        </p:nvSpPr>
        <p:spPr>
          <a:xfrm>
            <a:off x="4664963" y="1556235"/>
            <a:ext cx="48960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sng" cap="none" strike="noStrike">
                <a:solidFill>
                  <a:schemeClr val="dk1"/>
                </a:solidFill>
                <a:latin typeface="Arial"/>
                <a:ea typeface="Arial"/>
                <a:cs typeface="Arial"/>
                <a:sym typeface="Arial"/>
              </a:rPr>
              <a:t>ソフトウェアの検証技術の状況</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5" name="Shape 2235"/>
        <p:cNvGrpSpPr/>
        <p:nvPr/>
      </p:nvGrpSpPr>
      <p:grpSpPr>
        <a:xfrm>
          <a:off x="0" y="0"/>
          <a:ext cx="0" cy="0"/>
          <a:chOff x="0" y="0"/>
          <a:chExt cx="0" cy="0"/>
        </a:xfrm>
      </p:grpSpPr>
      <p:sp>
        <p:nvSpPr>
          <p:cNvPr id="2236" name="Google Shape;2236;p130"/>
          <p:cNvSpPr txBox="1"/>
          <p:nvPr>
            <p:ph type="title"/>
          </p:nvPr>
        </p:nvSpPr>
        <p:spPr>
          <a:xfrm>
            <a:off x="48445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②境界値分析 : 3値BVA</a:t>
            </a:r>
            <a:endParaRPr sz="3600"/>
          </a:p>
        </p:txBody>
      </p:sp>
      <p:sp>
        <p:nvSpPr>
          <p:cNvPr id="2237" name="Google Shape;2237;p130"/>
          <p:cNvSpPr txBox="1"/>
          <p:nvPr>
            <p:ph idx="1" type="body"/>
          </p:nvPr>
        </p:nvSpPr>
        <p:spPr>
          <a:xfrm>
            <a:off x="484450" y="1325550"/>
            <a:ext cx="9066300" cy="16119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480"/>
              </a:spcBef>
              <a:spcAft>
                <a:spcPts val="0"/>
              </a:spcAft>
              <a:buSzPts val="2000"/>
              <a:buChar char="●"/>
            </a:pPr>
            <a:r>
              <a:rPr lang="ja-JP" sz="2000"/>
              <a:t>3値BVAは、その境界値と、両方の隣接値を選ぶ方法</a:t>
            </a:r>
            <a:endParaRPr sz="2000"/>
          </a:p>
          <a:p>
            <a:pPr indent="-355600" lvl="0" marL="457200" rtl="0" algn="l">
              <a:lnSpc>
                <a:spcPct val="100000"/>
              </a:lnSpc>
              <a:spcBef>
                <a:spcPts val="0"/>
              </a:spcBef>
              <a:spcAft>
                <a:spcPts val="0"/>
              </a:spcAft>
              <a:buSzPts val="2000"/>
              <a:buChar char="●"/>
            </a:pPr>
            <a:r>
              <a:rPr lang="ja-JP" sz="2000"/>
              <a:t>カバレッジ (%)</a:t>
            </a:r>
            <a:endParaRPr sz="2000"/>
          </a:p>
          <a:p>
            <a:pPr indent="-355600" lvl="1" marL="1371600" rtl="0" algn="l">
              <a:lnSpc>
                <a:spcPct val="100000"/>
              </a:lnSpc>
              <a:spcBef>
                <a:spcPts val="0"/>
              </a:spcBef>
              <a:spcAft>
                <a:spcPts val="0"/>
              </a:spcAft>
              <a:buSzPts val="2000"/>
              <a:buChar char="○"/>
            </a:pPr>
            <a:r>
              <a:rPr lang="ja-JP" sz="2000"/>
              <a:t>通過した境界値 / 識別したすべての境界値 * 100</a:t>
            </a:r>
            <a:endParaRPr sz="2000"/>
          </a:p>
        </p:txBody>
      </p:sp>
      <p:sp>
        <p:nvSpPr>
          <p:cNvPr id="2238" name="Google Shape;2238;p130"/>
          <p:cNvSpPr txBox="1"/>
          <p:nvPr>
            <p:ph idx="12" type="sldNum"/>
          </p:nvPr>
        </p:nvSpPr>
        <p:spPr>
          <a:xfrm>
            <a:off x="7088450" y="597057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239" name="Google Shape;2239;p13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cxnSp>
        <p:nvCxnSpPr>
          <p:cNvPr id="2240" name="Google Shape;2240;p130"/>
          <p:cNvCxnSpPr/>
          <p:nvPr/>
        </p:nvCxnSpPr>
        <p:spPr>
          <a:xfrm>
            <a:off x="1089351" y="3922150"/>
            <a:ext cx="7704900" cy="0"/>
          </a:xfrm>
          <a:prstGeom prst="straightConnector1">
            <a:avLst/>
          </a:prstGeom>
          <a:noFill/>
          <a:ln cap="flat" cmpd="sng" w="9525">
            <a:solidFill>
              <a:schemeClr val="dk1"/>
            </a:solidFill>
            <a:prstDash val="solid"/>
            <a:round/>
            <a:headEnd len="sm" w="sm" type="none"/>
            <a:tailEnd len="sm" w="sm" type="none"/>
          </a:ln>
        </p:spPr>
      </p:cxnSp>
      <p:sp>
        <p:nvSpPr>
          <p:cNvPr id="2241" name="Google Shape;2241;p130"/>
          <p:cNvSpPr/>
          <p:nvPr/>
        </p:nvSpPr>
        <p:spPr>
          <a:xfrm>
            <a:off x="3107501" y="3814138"/>
            <a:ext cx="216000" cy="21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42" name="Google Shape;2242;p130"/>
          <p:cNvSpPr/>
          <p:nvPr/>
        </p:nvSpPr>
        <p:spPr>
          <a:xfrm>
            <a:off x="6385278" y="3814138"/>
            <a:ext cx="216000" cy="21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43" name="Google Shape;2243;p130"/>
          <p:cNvSpPr txBox="1"/>
          <p:nvPr/>
        </p:nvSpPr>
        <p:spPr>
          <a:xfrm>
            <a:off x="6315227" y="4088589"/>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rgbClr val="FF3300"/>
                </a:solidFill>
                <a:latin typeface="Arial"/>
                <a:ea typeface="Arial"/>
                <a:cs typeface="Arial"/>
                <a:sym typeface="Arial"/>
              </a:rPr>
              <a:t>9</a:t>
            </a:r>
            <a:endParaRPr b="0" i="0" sz="2400" u="none" cap="none" strike="noStrike">
              <a:solidFill>
                <a:srgbClr val="FF3300"/>
              </a:solidFill>
              <a:latin typeface="Arial"/>
              <a:ea typeface="Arial"/>
              <a:cs typeface="Arial"/>
              <a:sym typeface="Arial"/>
            </a:endParaRPr>
          </a:p>
        </p:txBody>
      </p:sp>
      <p:sp>
        <p:nvSpPr>
          <p:cNvPr id="2244" name="Google Shape;2244;p130"/>
          <p:cNvSpPr/>
          <p:nvPr/>
        </p:nvSpPr>
        <p:spPr>
          <a:xfrm>
            <a:off x="6629255" y="3814138"/>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45" name="Google Shape;2245;p130"/>
          <p:cNvSpPr/>
          <p:nvPr/>
        </p:nvSpPr>
        <p:spPr>
          <a:xfrm>
            <a:off x="2889551" y="3814138"/>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46" name="Google Shape;2246;p130"/>
          <p:cNvSpPr txBox="1"/>
          <p:nvPr/>
        </p:nvSpPr>
        <p:spPr>
          <a:xfrm>
            <a:off x="3510449" y="2937461"/>
            <a:ext cx="27222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有効パーティション</a:t>
            </a:r>
            <a:endParaRPr b="0" i="0" sz="1800" u="none" cap="none" strike="noStrike">
              <a:solidFill>
                <a:schemeClr val="dk1"/>
              </a:solidFill>
              <a:latin typeface="Arial"/>
              <a:ea typeface="Arial"/>
              <a:cs typeface="Arial"/>
              <a:sym typeface="Arial"/>
            </a:endParaRPr>
          </a:p>
        </p:txBody>
      </p:sp>
      <p:sp>
        <p:nvSpPr>
          <p:cNvPr id="2247" name="Google Shape;2247;p130"/>
          <p:cNvSpPr txBox="1"/>
          <p:nvPr/>
        </p:nvSpPr>
        <p:spPr>
          <a:xfrm>
            <a:off x="6734028" y="2937461"/>
            <a:ext cx="272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無効パーティション</a:t>
            </a:r>
            <a:endParaRPr b="0" i="0" sz="1800" u="none" cap="none" strike="noStrike">
              <a:solidFill>
                <a:schemeClr val="dk1"/>
              </a:solidFill>
              <a:latin typeface="Arial"/>
              <a:ea typeface="Arial"/>
              <a:cs typeface="Arial"/>
              <a:sym typeface="Arial"/>
            </a:endParaRPr>
          </a:p>
        </p:txBody>
      </p:sp>
      <p:sp>
        <p:nvSpPr>
          <p:cNvPr id="2248" name="Google Shape;2248;p130"/>
          <p:cNvSpPr/>
          <p:nvPr/>
        </p:nvSpPr>
        <p:spPr>
          <a:xfrm>
            <a:off x="3234093" y="3399209"/>
            <a:ext cx="3240000" cy="237600"/>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49" name="Google Shape;2249;p130"/>
          <p:cNvSpPr/>
          <p:nvPr/>
        </p:nvSpPr>
        <p:spPr>
          <a:xfrm>
            <a:off x="6561959" y="3399209"/>
            <a:ext cx="2124000" cy="237600"/>
          </a:xfrm>
          <a:prstGeom prst="lef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50" name="Google Shape;2250;p130"/>
          <p:cNvSpPr/>
          <p:nvPr/>
        </p:nvSpPr>
        <p:spPr>
          <a:xfrm>
            <a:off x="1269583" y="3399209"/>
            <a:ext cx="1908000" cy="237600"/>
          </a:xfrm>
          <a:prstGeom prs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51" name="Google Shape;2251;p130"/>
          <p:cNvSpPr txBox="1"/>
          <p:nvPr/>
        </p:nvSpPr>
        <p:spPr>
          <a:xfrm>
            <a:off x="355303" y="2937461"/>
            <a:ext cx="2722200" cy="3693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無効パーティション</a:t>
            </a:r>
            <a:endParaRPr b="0" i="0" sz="1800" u="none" cap="none" strike="noStrike">
              <a:solidFill>
                <a:schemeClr val="dk1"/>
              </a:solidFill>
              <a:latin typeface="Arial"/>
              <a:ea typeface="Arial"/>
              <a:cs typeface="Arial"/>
              <a:sym typeface="Arial"/>
            </a:endParaRPr>
          </a:p>
        </p:txBody>
      </p:sp>
      <p:cxnSp>
        <p:nvCxnSpPr>
          <p:cNvPr id="2252" name="Google Shape;2252;p130"/>
          <p:cNvCxnSpPr>
            <a:stCxn id="2241" idx="0"/>
          </p:cNvCxnSpPr>
          <p:nvPr/>
        </p:nvCxnSpPr>
        <p:spPr>
          <a:xfrm rot="10800000">
            <a:off x="3215501" y="3042838"/>
            <a:ext cx="0" cy="771300"/>
          </a:xfrm>
          <a:prstGeom prst="straightConnector1">
            <a:avLst/>
          </a:prstGeom>
          <a:noFill/>
          <a:ln cap="flat" cmpd="sng" w="28575">
            <a:solidFill>
              <a:schemeClr val="dk1"/>
            </a:solidFill>
            <a:prstDash val="dash"/>
            <a:round/>
            <a:headEnd len="sm" w="sm" type="none"/>
            <a:tailEnd len="sm" w="sm" type="none"/>
          </a:ln>
        </p:spPr>
      </p:cxnSp>
      <p:cxnSp>
        <p:nvCxnSpPr>
          <p:cNvPr id="2253" name="Google Shape;2253;p130"/>
          <p:cNvCxnSpPr/>
          <p:nvPr/>
        </p:nvCxnSpPr>
        <p:spPr>
          <a:xfrm rot="10800000">
            <a:off x="6504762" y="3073834"/>
            <a:ext cx="0" cy="771300"/>
          </a:xfrm>
          <a:prstGeom prst="straightConnector1">
            <a:avLst/>
          </a:prstGeom>
          <a:noFill/>
          <a:ln cap="flat" cmpd="sng" w="28575">
            <a:solidFill>
              <a:schemeClr val="dk1"/>
            </a:solidFill>
            <a:prstDash val="dash"/>
            <a:round/>
            <a:headEnd len="sm" w="sm" type="none"/>
            <a:tailEnd len="sm" w="sm" type="none"/>
          </a:ln>
        </p:spPr>
      </p:cxnSp>
      <p:sp>
        <p:nvSpPr>
          <p:cNvPr id="2254" name="Google Shape;2254;p130"/>
          <p:cNvSpPr txBox="1"/>
          <p:nvPr/>
        </p:nvSpPr>
        <p:spPr>
          <a:xfrm>
            <a:off x="3037419" y="4104087"/>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rgbClr val="FF3300"/>
                </a:solidFill>
                <a:latin typeface="Arial"/>
                <a:ea typeface="Arial"/>
                <a:cs typeface="Arial"/>
                <a:sym typeface="Arial"/>
              </a:rPr>
              <a:t>1</a:t>
            </a:r>
            <a:endParaRPr b="0" i="0" sz="2400" u="none" cap="none" strike="noStrike">
              <a:solidFill>
                <a:srgbClr val="FF3300"/>
              </a:solidFill>
              <a:latin typeface="Arial"/>
              <a:ea typeface="Arial"/>
              <a:cs typeface="Arial"/>
              <a:sym typeface="Arial"/>
            </a:endParaRPr>
          </a:p>
        </p:txBody>
      </p:sp>
      <p:sp>
        <p:nvSpPr>
          <p:cNvPr id="2255" name="Google Shape;2255;p130"/>
          <p:cNvSpPr txBox="1"/>
          <p:nvPr/>
        </p:nvSpPr>
        <p:spPr>
          <a:xfrm>
            <a:off x="6601276" y="4089261"/>
            <a:ext cx="5277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10</a:t>
            </a:r>
            <a:endParaRPr b="0" i="0" sz="2400" u="none" cap="none" strike="noStrike">
              <a:solidFill>
                <a:schemeClr val="dk1"/>
              </a:solidFill>
              <a:latin typeface="Arial"/>
              <a:ea typeface="Arial"/>
              <a:cs typeface="Arial"/>
              <a:sym typeface="Arial"/>
            </a:endParaRPr>
          </a:p>
        </p:txBody>
      </p:sp>
      <p:sp>
        <p:nvSpPr>
          <p:cNvPr id="2256" name="Google Shape;2256;p130"/>
          <p:cNvSpPr txBox="1"/>
          <p:nvPr/>
        </p:nvSpPr>
        <p:spPr>
          <a:xfrm>
            <a:off x="2821395" y="4113105"/>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2257" name="Google Shape;2257;p130"/>
          <p:cNvSpPr/>
          <p:nvPr/>
        </p:nvSpPr>
        <p:spPr>
          <a:xfrm>
            <a:off x="355200" y="4610075"/>
            <a:ext cx="9195600" cy="1396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この例では、3値BVAの場合、</a:t>
            </a:r>
            <a:r>
              <a:rPr b="0" i="0" lang="ja-JP" sz="1400" u="none" cap="none" strike="noStrike">
                <a:solidFill>
                  <a:srgbClr val="FF3300"/>
                </a:solidFill>
                <a:latin typeface="Arial"/>
                <a:ea typeface="Arial"/>
                <a:cs typeface="Arial"/>
                <a:sym typeface="Arial"/>
              </a:rPr>
              <a:t>境界値”1”と隣り合った値”0”と”2”、境界値”9”と隣り合った値”8”と”10”</a:t>
            </a:r>
            <a:r>
              <a:rPr b="0" i="0" lang="ja-JP" sz="1400" u="none" cap="none" strike="noStrike">
                <a:solidFill>
                  <a:schemeClr val="dk1"/>
                </a:solidFill>
                <a:latin typeface="Arial"/>
                <a:ea typeface="Arial"/>
                <a:cs typeface="Arial"/>
                <a:sym typeface="Arial"/>
              </a:rPr>
              <a:t>の計9つの値を確認する。</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カバレッジは、0と1の2つだけ確認したとき、識別したすべての境界値は9つのため、以下となる。</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3300"/>
                </a:solidFill>
                <a:latin typeface="Arial"/>
                <a:ea typeface="Arial"/>
                <a:cs typeface="Arial"/>
                <a:sym typeface="Arial"/>
              </a:rPr>
              <a:t>2 / 9 * 100 = 22.22… = 22.2%</a:t>
            </a:r>
            <a:endParaRPr b="0" i="0" sz="1400" u="none" cap="none" strike="noStrike">
              <a:solidFill>
                <a:srgbClr val="FF3300"/>
              </a:solidFill>
              <a:latin typeface="Arial"/>
              <a:ea typeface="Arial"/>
              <a:cs typeface="Arial"/>
              <a:sym typeface="Arial"/>
            </a:endParaRPr>
          </a:p>
        </p:txBody>
      </p:sp>
      <p:sp>
        <p:nvSpPr>
          <p:cNvPr id="2258" name="Google Shape;2258;p130"/>
          <p:cNvSpPr/>
          <p:nvPr/>
        </p:nvSpPr>
        <p:spPr>
          <a:xfrm>
            <a:off x="3325451" y="3814138"/>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59" name="Google Shape;2259;p130"/>
          <p:cNvSpPr/>
          <p:nvPr/>
        </p:nvSpPr>
        <p:spPr>
          <a:xfrm>
            <a:off x="6164255" y="3812813"/>
            <a:ext cx="216000" cy="216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60" name="Google Shape;2260;p130"/>
          <p:cNvSpPr txBox="1"/>
          <p:nvPr/>
        </p:nvSpPr>
        <p:spPr>
          <a:xfrm>
            <a:off x="3255394" y="4113100"/>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2</a:t>
            </a:r>
            <a:endParaRPr b="0" i="0" sz="2400" u="none" cap="none" strike="noStrike">
              <a:solidFill>
                <a:schemeClr val="dk1"/>
              </a:solidFill>
              <a:latin typeface="Arial"/>
              <a:ea typeface="Arial"/>
              <a:cs typeface="Arial"/>
              <a:sym typeface="Arial"/>
            </a:endParaRPr>
          </a:p>
        </p:txBody>
      </p:sp>
      <p:sp>
        <p:nvSpPr>
          <p:cNvPr id="2261" name="Google Shape;2261;p130"/>
          <p:cNvSpPr txBox="1"/>
          <p:nvPr/>
        </p:nvSpPr>
        <p:spPr>
          <a:xfrm>
            <a:off x="6029177" y="4089252"/>
            <a:ext cx="3561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8</a:t>
            </a:r>
            <a:endParaRPr b="0" i="0" sz="2400" u="none" cap="none" strike="noStrike">
              <a:solidFill>
                <a:schemeClr val="dk1"/>
              </a:solidFill>
              <a:latin typeface="Arial"/>
              <a:ea typeface="Arial"/>
              <a:cs typeface="Arial"/>
              <a:sym typeface="Arial"/>
            </a:endParaRPr>
          </a:p>
        </p:txBody>
      </p:sp>
      <p:sp>
        <p:nvSpPr>
          <p:cNvPr id="2262" name="Google Shape;2262;p130"/>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6" name="Shape 2266"/>
        <p:cNvGrpSpPr/>
        <p:nvPr/>
      </p:nvGrpSpPr>
      <p:grpSpPr>
        <a:xfrm>
          <a:off x="0" y="0"/>
          <a:ext cx="0" cy="0"/>
          <a:chOff x="0" y="0"/>
          <a:chExt cx="0" cy="0"/>
        </a:xfrm>
      </p:grpSpPr>
      <p:sp>
        <p:nvSpPr>
          <p:cNvPr id="2267" name="Google Shape;2267;p131"/>
          <p:cNvSpPr txBox="1"/>
          <p:nvPr>
            <p:ph type="title"/>
          </p:nvPr>
        </p:nvSpPr>
        <p:spPr>
          <a:xfrm>
            <a:off x="491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②境界値分析 : 3値BVA</a:t>
            </a:r>
            <a:endParaRPr sz="3600"/>
          </a:p>
        </p:txBody>
      </p:sp>
      <p:sp>
        <p:nvSpPr>
          <p:cNvPr id="2268" name="Google Shape;2268;p131"/>
          <p:cNvSpPr txBox="1"/>
          <p:nvPr>
            <p:ph idx="1" type="body"/>
          </p:nvPr>
        </p:nvSpPr>
        <p:spPr>
          <a:xfrm>
            <a:off x="491300" y="1325550"/>
            <a:ext cx="9066300" cy="6591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480"/>
              </a:spcBef>
              <a:spcAft>
                <a:spcPts val="0"/>
              </a:spcAft>
              <a:buSzPts val="2000"/>
              <a:buChar char="●"/>
            </a:pPr>
            <a:r>
              <a:rPr lang="ja-JP" sz="2000"/>
              <a:t>3値BVAは、2値BVAで見落とす欠陥を検出する可能性がある</a:t>
            </a:r>
            <a:endParaRPr sz="2000"/>
          </a:p>
        </p:txBody>
      </p:sp>
      <p:sp>
        <p:nvSpPr>
          <p:cNvPr id="2269" name="Google Shape;2269;p13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270" name="Google Shape;2270;p131"/>
          <p:cNvSpPr/>
          <p:nvPr/>
        </p:nvSpPr>
        <p:spPr>
          <a:xfrm>
            <a:off x="1016575" y="2122850"/>
            <a:ext cx="2487300" cy="18909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a:t>
            </a:r>
            <a:r>
              <a:rPr b="0" i="0" lang="ja-JP" sz="1400" u="none" cap="none" strike="noStrike">
                <a:solidFill>
                  <a:srgbClr val="FF3300"/>
                </a:solidFill>
                <a:latin typeface="Arial"/>
                <a:ea typeface="Arial"/>
                <a:cs typeface="Arial"/>
                <a:sym typeface="Arial"/>
              </a:rPr>
              <a:t>もしxが10以下だったらtrueを返す。</a:t>
            </a:r>
            <a:r>
              <a:rPr b="0" i="0" lang="ja-JP" sz="1400" u="none" cap="none" strike="noStrike">
                <a:solidFill>
                  <a:srgbClr val="000000"/>
                </a:solidFill>
                <a:latin typeface="Arial"/>
                <a:ea typeface="Arial"/>
                <a:cs typeface="Arial"/>
                <a:sym typeface="Arial"/>
              </a:rPr>
              <a:t>それ以外ならfalseを返す。</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if(x </a:t>
            </a:r>
            <a:r>
              <a:rPr b="0" i="0" lang="ja-JP" sz="1400" u="none" cap="none" strike="noStrike">
                <a:solidFill>
                  <a:srgbClr val="FF3300"/>
                </a:solidFill>
                <a:latin typeface="Arial"/>
                <a:ea typeface="Arial"/>
                <a:cs typeface="Arial"/>
                <a:sym typeface="Arial"/>
              </a:rPr>
              <a:t>&lt;=</a:t>
            </a:r>
            <a:r>
              <a:rPr b="0" i="0" lang="ja-JP" sz="1400" u="none" cap="none" strike="noStrike">
                <a:solidFill>
                  <a:srgbClr val="000000"/>
                </a:solidFill>
                <a:latin typeface="Arial"/>
                <a:ea typeface="Arial"/>
                <a:cs typeface="Arial"/>
                <a:sym typeface="Arial"/>
              </a:rPr>
              <a:t> 10){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    return true;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return false;</a:t>
            </a:r>
            <a:endParaRPr b="0" i="0" sz="1400" u="none" cap="none" strike="noStrike">
              <a:solidFill>
                <a:srgbClr val="000000"/>
              </a:solidFill>
              <a:latin typeface="Arial"/>
              <a:ea typeface="Arial"/>
              <a:cs typeface="Arial"/>
              <a:sym typeface="Arial"/>
            </a:endParaRPr>
          </a:p>
        </p:txBody>
      </p:sp>
      <p:sp>
        <p:nvSpPr>
          <p:cNvPr id="2271" name="Google Shape;2271;p131"/>
          <p:cNvSpPr/>
          <p:nvPr/>
        </p:nvSpPr>
        <p:spPr>
          <a:xfrm>
            <a:off x="5830650" y="2122850"/>
            <a:ext cx="2487300" cy="18909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a:t>
            </a:r>
            <a:r>
              <a:rPr b="0" i="0" lang="ja-JP" sz="1400" u="none" cap="none" strike="noStrike">
                <a:solidFill>
                  <a:srgbClr val="FF3300"/>
                </a:solidFill>
                <a:latin typeface="Arial"/>
                <a:ea typeface="Arial"/>
                <a:cs typeface="Arial"/>
                <a:sym typeface="Arial"/>
              </a:rPr>
              <a:t>もしxが10だったらtrueを返す。</a:t>
            </a:r>
            <a:r>
              <a:rPr b="0" i="0" lang="ja-JP" sz="1400" u="none" cap="none" strike="noStrike">
                <a:solidFill>
                  <a:srgbClr val="000000"/>
                </a:solidFill>
                <a:latin typeface="Arial"/>
                <a:ea typeface="Arial"/>
                <a:cs typeface="Arial"/>
                <a:sym typeface="Arial"/>
              </a:rPr>
              <a:t>それ以外ならfalseを返す。</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if(x </a:t>
            </a:r>
            <a:r>
              <a:rPr b="0" i="0" lang="ja-JP" sz="1400" u="none" cap="none" strike="noStrike">
                <a:solidFill>
                  <a:srgbClr val="FF3300"/>
                </a:solidFill>
                <a:latin typeface="Arial"/>
                <a:ea typeface="Arial"/>
                <a:cs typeface="Arial"/>
                <a:sym typeface="Arial"/>
              </a:rPr>
              <a:t>==</a:t>
            </a:r>
            <a:r>
              <a:rPr b="0" i="0" lang="ja-JP" sz="1400" u="none" cap="none" strike="noStrike">
                <a:solidFill>
                  <a:srgbClr val="000000"/>
                </a:solidFill>
                <a:latin typeface="Arial"/>
                <a:ea typeface="Arial"/>
                <a:cs typeface="Arial"/>
                <a:sym typeface="Arial"/>
              </a:rPr>
              <a:t> 10){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    return true;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return false;</a:t>
            </a:r>
            <a:endParaRPr b="0" i="0" sz="1400" u="none" cap="none" strike="noStrike">
              <a:solidFill>
                <a:srgbClr val="000000"/>
              </a:solidFill>
              <a:latin typeface="Arial"/>
              <a:ea typeface="Arial"/>
              <a:cs typeface="Arial"/>
              <a:sym typeface="Arial"/>
            </a:endParaRPr>
          </a:p>
        </p:txBody>
      </p:sp>
      <p:sp>
        <p:nvSpPr>
          <p:cNvPr id="2272" name="Google Shape;2272;p131"/>
          <p:cNvSpPr/>
          <p:nvPr/>
        </p:nvSpPr>
        <p:spPr>
          <a:xfrm>
            <a:off x="3765463" y="2899800"/>
            <a:ext cx="1803600" cy="509100"/>
          </a:xfrm>
          <a:prstGeom prst="rightArrow">
            <a:avLst>
              <a:gd fmla="val 50000" name="adj1"/>
              <a:gd fmla="val 50000" name="adj2"/>
            </a:avLst>
          </a:prstGeom>
          <a:solidFill>
            <a:srgbClr val="FF33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3" name="Google Shape;2273;p131"/>
          <p:cNvSpPr txBox="1"/>
          <p:nvPr/>
        </p:nvSpPr>
        <p:spPr>
          <a:xfrm>
            <a:off x="3765475" y="2122850"/>
            <a:ext cx="19344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xが10以下だったらを</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xが10だったらと</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間違った場合</a:t>
            </a:r>
            <a:endParaRPr b="0" i="0" sz="1400" u="none" cap="none" strike="noStrike">
              <a:solidFill>
                <a:schemeClr val="dk1"/>
              </a:solidFill>
              <a:latin typeface="Arial"/>
              <a:ea typeface="Arial"/>
              <a:cs typeface="Arial"/>
              <a:sym typeface="Arial"/>
            </a:endParaRPr>
          </a:p>
        </p:txBody>
      </p:sp>
      <p:sp>
        <p:nvSpPr>
          <p:cNvPr id="2274" name="Google Shape;2274;p131"/>
          <p:cNvSpPr/>
          <p:nvPr/>
        </p:nvSpPr>
        <p:spPr>
          <a:xfrm>
            <a:off x="1564999" y="4728875"/>
            <a:ext cx="3805653" cy="1294200"/>
          </a:xfrm>
          <a:prstGeom prst="wedgeRoundRectCallout">
            <a:avLst>
              <a:gd fmla="val 56787" name="adj1"/>
              <a:gd fmla="val -104044" name="adj2"/>
              <a:gd fmla="val 0" name="adj3"/>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2値BVAの場合(x=10, x=11)</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ja-JP" sz="1400" u="none" cap="none" strike="noStrike">
                <a:solidFill>
                  <a:srgbClr val="FF3300"/>
                </a:solidFill>
                <a:latin typeface="Arial"/>
                <a:ea typeface="Arial"/>
                <a:cs typeface="Arial"/>
                <a:sym typeface="Arial"/>
              </a:rPr>
              <a:t>期待結果はx=10のときtrue、x=11のときfalse</a:t>
            </a:r>
            <a:endParaRPr b="0" i="0" sz="1400" u="none" cap="none" strike="noStrike">
              <a:solidFill>
                <a:srgbClr val="FF33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3300"/>
                </a:solidFill>
                <a:latin typeface="Arial"/>
                <a:ea typeface="Arial"/>
                <a:cs typeface="Arial"/>
                <a:sym typeface="Arial"/>
              </a:rPr>
              <a:t>どちらも期待結果通りの答えになる</a:t>
            </a:r>
            <a:r>
              <a:rPr b="0" i="0" lang="ja-JP" sz="1400" u="none" cap="none" strike="noStrike">
                <a:solidFill>
                  <a:srgbClr val="000000"/>
                </a:solidFill>
                <a:latin typeface="Arial"/>
                <a:ea typeface="Arial"/>
                <a:cs typeface="Arial"/>
                <a:sym typeface="Arial"/>
              </a:rPr>
              <a:t>ので欠陥を検出できない</a:t>
            </a:r>
            <a:endParaRPr b="0" i="0" sz="1400" u="none" cap="none" strike="noStrike">
              <a:solidFill>
                <a:srgbClr val="000000"/>
              </a:solidFill>
              <a:latin typeface="Arial"/>
              <a:ea typeface="Arial"/>
              <a:cs typeface="Arial"/>
              <a:sym typeface="Arial"/>
            </a:endParaRPr>
          </a:p>
        </p:txBody>
      </p:sp>
      <p:sp>
        <p:nvSpPr>
          <p:cNvPr id="2275" name="Google Shape;2275;p131"/>
          <p:cNvSpPr/>
          <p:nvPr/>
        </p:nvSpPr>
        <p:spPr>
          <a:xfrm>
            <a:off x="5699875" y="4697350"/>
            <a:ext cx="3643500" cy="1325700"/>
          </a:xfrm>
          <a:prstGeom prst="wedgeRoundRectCallout">
            <a:avLst>
              <a:gd fmla="val 13879" name="adj1"/>
              <a:gd fmla="val -104017" name="adj2"/>
              <a:gd fmla="val 0" name="adj3"/>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3値BVAの場合(x=9,x=10, x=11)</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ja-JP" sz="1400" u="none" cap="none" strike="noStrike">
                <a:solidFill>
                  <a:srgbClr val="FF3300"/>
                </a:solidFill>
                <a:latin typeface="Arial"/>
                <a:ea typeface="Arial"/>
                <a:cs typeface="Arial"/>
                <a:sym typeface="Arial"/>
              </a:rPr>
              <a:t>期待結果はx=9のときtrue</a:t>
            </a:r>
            <a:r>
              <a:rPr b="0" i="0" lang="ja-JP" sz="1400" u="none" cap="none" strike="noStrike">
                <a:solidFill>
                  <a:srgbClr val="000000"/>
                </a:solidFill>
                <a:latin typeface="Arial"/>
                <a:ea typeface="Arial"/>
                <a:cs typeface="Arial"/>
                <a:sym typeface="Arial"/>
              </a:rPr>
              <a:t>, x=10のときtrue、x=11のときfalse。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3300"/>
                </a:solidFill>
                <a:latin typeface="Arial"/>
                <a:ea typeface="Arial"/>
                <a:cs typeface="Arial"/>
                <a:sym typeface="Arial"/>
              </a:rPr>
              <a:t>x=9のときはfalseが返ってきて期待結果と異なるため欠陥を発見できる</a:t>
            </a:r>
            <a:endParaRPr b="0" i="0" sz="1400" u="none" cap="none" strike="noStrike">
              <a:solidFill>
                <a:srgbClr val="FF3300"/>
              </a:solidFill>
              <a:latin typeface="Arial"/>
              <a:ea typeface="Arial"/>
              <a:cs typeface="Arial"/>
              <a:sym typeface="Arial"/>
            </a:endParaRPr>
          </a:p>
        </p:txBody>
      </p:sp>
      <p:sp>
        <p:nvSpPr>
          <p:cNvPr id="2276" name="Google Shape;2276;p131"/>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4" name="Shape 2284"/>
        <p:cNvGrpSpPr/>
        <p:nvPr/>
      </p:nvGrpSpPr>
      <p:grpSpPr>
        <a:xfrm>
          <a:off x="0" y="0"/>
          <a:ext cx="0" cy="0"/>
          <a:chOff x="0" y="0"/>
          <a:chExt cx="0" cy="0"/>
        </a:xfrm>
      </p:grpSpPr>
      <p:sp>
        <p:nvSpPr>
          <p:cNvPr id="2285" name="Google Shape;2285;p13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286" name="Google Shape;2286;p133"/>
          <p:cNvSpPr txBox="1"/>
          <p:nvPr>
            <p:ph type="title"/>
          </p:nvPr>
        </p:nvSpPr>
        <p:spPr>
          <a:xfrm>
            <a:off x="495300" y="274638"/>
            <a:ext cx="8915400" cy="1143000"/>
          </a:xfrm>
          <a:prstGeom prst="rect">
            <a:avLst/>
          </a:prstGeom>
          <a:solidFill>
            <a:srgbClr val="C0C0C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演習：境界値分析</a:t>
            </a:r>
            <a:endParaRPr sz="3600"/>
          </a:p>
        </p:txBody>
      </p:sp>
      <p:sp>
        <p:nvSpPr>
          <p:cNvPr id="2287" name="Google Shape;2287;p133"/>
          <p:cNvSpPr txBox="1"/>
          <p:nvPr>
            <p:ph idx="1" type="body"/>
          </p:nvPr>
        </p:nvSpPr>
        <p:spPr>
          <a:xfrm>
            <a:off x="488950" y="1557338"/>
            <a:ext cx="9066213" cy="4608512"/>
          </a:xfrm>
          <a:prstGeom prst="rect">
            <a:avLst/>
          </a:prstGeom>
          <a:noFill/>
          <a:ln>
            <a:noFill/>
          </a:ln>
        </p:spPr>
        <p:txBody>
          <a:bodyPr anchorCtr="0" anchor="t" bIns="45700" lIns="91425" spcFirstLastPara="1" rIns="91425" wrap="square" tIns="45700">
            <a:noAutofit/>
          </a:bodyPr>
          <a:lstStyle/>
          <a:p>
            <a:pPr indent="-266700" lvl="0" marL="342900" rtl="0" algn="l">
              <a:lnSpc>
                <a:spcPct val="100000"/>
              </a:lnSpc>
              <a:spcBef>
                <a:spcPts val="0"/>
              </a:spcBef>
              <a:spcAft>
                <a:spcPts val="0"/>
              </a:spcAft>
              <a:buClr>
                <a:schemeClr val="dk1"/>
              </a:buClr>
              <a:buSzPts val="2000"/>
              <a:buFont typeface="Arial"/>
              <a:buChar char="•"/>
            </a:pPr>
            <a:r>
              <a:rPr lang="ja-JP" sz="2000"/>
              <a:t>以下のモジュールのテストを設計しなさい。</a:t>
            </a:r>
            <a:endParaRPr sz="2000"/>
          </a:p>
          <a:p>
            <a:pPr indent="-234950" lvl="1" marL="742950" rtl="0" algn="l">
              <a:lnSpc>
                <a:spcPct val="100000"/>
              </a:lnSpc>
              <a:spcBef>
                <a:spcPts val="560"/>
              </a:spcBef>
              <a:spcAft>
                <a:spcPts val="0"/>
              </a:spcAft>
              <a:buClr>
                <a:schemeClr val="dk1"/>
              </a:buClr>
              <a:buSzPts val="2000"/>
              <a:buFont typeface="Noto Sans Symbols"/>
              <a:buChar char="✔"/>
            </a:pPr>
            <a:r>
              <a:rPr lang="ja-JP" sz="2000"/>
              <a:t>short int型（16bit符号付き）の引数aがある。</a:t>
            </a:r>
            <a:br>
              <a:rPr lang="ja-JP" sz="2000"/>
            </a:br>
            <a:r>
              <a:rPr lang="ja-JP" sz="2000"/>
              <a:t>（short int型変数がとりうる範囲：　ｰ32768～+32767）</a:t>
            </a:r>
            <a:endParaRPr sz="2000"/>
          </a:p>
          <a:p>
            <a:pPr indent="-234950" lvl="1" marL="742950" rtl="0" algn="l">
              <a:lnSpc>
                <a:spcPct val="100000"/>
              </a:lnSpc>
              <a:spcBef>
                <a:spcPts val="560"/>
              </a:spcBef>
              <a:spcAft>
                <a:spcPts val="0"/>
              </a:spcAft>
              <a:buClr>
                <a:schemeClr val="dk1"/>
              </a:buClr>
              <a:buSzPts val="2000"/>
              <a:buFont typeface="Noto Sans Symbols"/>
              <a:buChar char="✔"/>
            </a:pPr>
            <a:r>
              <a:rPr lang="ja-JP" sz="2000"/>
              <a:t>モジュール内にはif (a&lt;0) と if (7&lt;a)という</a:t>
            </a:r>
            <a:br>
              <a:rPr lang="ja-JP" sz="2000"/>
            </a:br>
            <a:r>
              <a:rPr lang="ja-JP" sz="2000"/>
              <a:t>2個の条件文がある。</a:t>
            </a:r>
            <a:endParaRPr sz="2000"/>
          </a:p>
          <a:p>
            <a:pPr indent="-266700" lvl="0" marL="342900" rtl="0" algn="l">
              <a:lnSpc>
                <a:spcPct val="100000"/>
              </a:lnSpc>
              <a:spcBef>
                <a:spcPts val="640"/>
              </a:spcBef>
              <a:spcAft>
                <a:spcPts val="0"/>
              </a:spcAft>
              <a:buClr>
                <a:schemeClr val="dk1"/>
              </a:buClr>
              <a:buSzPts val="2000"/>
              <a:buFont typeface="Arial"/>
              <a:buChar char="•"/>
            </a:pPr>
            <a:r>
              <a:rPr lang="ja-JP" sz="2000"/>
              <a:t>同値パーティションを挙げなさい。</a:t>
            </a:r>
            <a:endParaRPr sz="2000"/>
          </a:p>
          <a:p>
            <a:pPr indent="-266700" lvl="0" marL="342900" rtl="0" algn="l">
              <a:lnSpc>
                <a:spcPct val="100000"/>
              </a:lnSpc>
              <a:spcBef>
                <a:spcPts val="640"/>
              </a:spcBef>
              <a:spcAft>
                <a:spcPts val="0"/>
              </a:spcAft>
              <a:buClr>
                <a:schemeClr val="dk1"/>
              </a:buClr>
              <a:buSzPts val="2000"/>
              <a:buFont typeface="Arial"/>
              <a:buChar char="•"/>
            </a:pPr>
            <a:r>
              <a:rPr lang="ja-JP" sz="2000"/>
              <a:t>各同値パーティションの境界値を挙げなさい。</a:t>
            </a:r>
            <a:endParaRPr sz="2000"/>
          </a:p>
          <a:p>
            <a:pPr indent="-266700" lvl="0" marL="342900" rtl="0" algn="l">
              <a:lnSpc>
                <a:spcPct val="100000"/>
              </a:lnSpc>
              <a:spcBef>
                <a:spcPts val="640"/>
              </a:spcBef>
              <a:spcAft>
                <a:spcPts val="0"/>
              </a:spcAft>
              <a:buClr>
                <a:schemeClr val="dk1"/>
              </a:buClr>
              <a:buSzPts val="2000"/>
              <a:buFont typeface="Arial"/>
              <a:buChar char="•"/>
            </a:pPr>
            <a:r>
              <a:rPr lang="ja-JP" sz="2000"/>
              <a:t>見つかる可能性のある欠陥の例を挙げなさい。</a:t>
            </a:r>
            <a:endParaRPr sz="2000"/>
          </a:p>
          <a:p>
            <a:pPr indent="-139700" lvl="0" marL="342900" rtl="0" algn="l">
              <a:lnSpc>
                <a:spcPct val="100000"/>
              </a:lnSpc>
              <a:spcBef>
                <a:spcPts val="640"/>
              </a:spcBef>
              <a:spcAft>
                <a:spcPts val="0"/>
              </a:spcAft>
              <a:buClr>
                <a:schemeClr val="dk1"/>
              </a:buClr>
              <a:buSzPts val="3200"/>
              <a:buFont typeface="Arial"/>
              <a:buNone/>
            </a:pPr>
            <a:r>
              <a:t/>
            </a:r>
            <a:endParaRPr sz="2000"/>
          </a:p>
          <a:p>
            <a:pPr indent="0" lvl="0" marL="0" rtl="0" algn="l">
              <a:lnSpc>
                <a:spcPct val="100000"/>
              </a:lnSpc>
              <a:spcBef>
                <a:spcPts val="640"/>
              </a:spcBef>
              <a:spcAft>
                <a:spcPts val="0"/>
              </a:spcAft>
              <a:buClr>
                <a:schemeClr val="dk1"/>
              </a:buClr>
              <a:buSzPts val="3200"/>
              <a:buFont typeface="Arial"/>
              <a:buNone/>
            </a:pPr>
            <a:r>
              <a:t/>
            </a:r>
            <a:endParaRPr sz="2000"/>
          </a:p>
        </p:txBody>
      </p:sp>
      <p:grpSp>
        <p:nvGrpSpPr>
          <p:cNvPr id="2288" name="Google Shape;2288;p133"/>
          <p:cNvGrpSpPr/>
          <p:nvPr/>
        </p:nvGrpSpPr>
        <p:grpSpPr>
          <a:xfrm>
            <a:off x="8367317" y="2760458"/>
            <a:ext cx="1187846" cy="1491909"/>
            <a:chOff x="4752" y="2384"/>
            <a:chExt cx="587" cy="1285"/>
          </a:xfrm>
        </p:grpSpPr>
        <p:grpSp>
          <p:nvGrpSpPr>
            <p:cNvPr id="2289" name="Google Shape;2289;p133"/>
            <p:cNvGrpSpPr/>
            <p:nvPr/>
          </p:nvGrpSpPr>
          <p:grpSpPr>
            <a:xfrm flipH="1">
              <a:off x="4752" y="2498"/>
              <a:ext cx="587" cy="1171"/>
              <a:chOff x="4548" y="2498"/>
              <a:chExt cx="587" cy="1171"/>
            </a:xfrm>
          </p:grpSpPr>
          <p:sp>
            <p:nvSpPr>
              <p:cNvPr id="2290" name="Google Shape;2290;p133"/>
              <p:cNvSpPr/>
              <p:nvPr/>
            </p:nvSpPr>
            <p:spPr>
              <a:xfrm>
                <a:off x="4735" y="2564"/>
                <a:ext cx="230" cy="255"/>
              </a:xfrm>
              <a:custGeom>
                <a:rect b="b" l="l" r="r" t="t"/>
                <a:pathLst>
                  <a:path extrusionOk="0" h="511" w="460">
                    <a:moveTo>
                      <a:pt x="239" y="118"/>
                    </a:moveTo>
                    <a:lnTo>
                      <a:pt x="199" y="65"/>
                    </a:lnTo>
                    <a:lnTo>
                      <a:pt x="143" y="26"/>
                    </a:lnTo>
                    <a:lnTo>
                      <a:pt x="92" y="0"/>
                    </a:lnTo>
                    <a:lnTo>
                      <a:pt x="52" y="7"/>
                    </a:lnTo>
                    <a:lnTo>
                      <a:pt x="23" y="36"/>
                    </a:lnTo>
                    <a:lnTo>
                      <a:pt x="0" y="125"/>
                    </a:lnTo>
                    <a:lnTo>
                      <a:pt x="9" y="227"/>
                    </a:lnTo>
                    <a:lnTo>
                      <a:pt x="33" y="324"/>
                    </a:lnTo>
                    <a:lnTo>
                      <a:pt x="59" y="400"/>
                    </a:lnTo>
                    <a:lnTo>
                      <a:pt x="109" y="479"/>
                    </a:lnTo>
                    <a:lnTo>
                      <a:pt x="153" y="511"/>
                    </a:lnTo>
                    <a:lnTo>
                      <a:pt x="212" y="511"/>
                    </a:lnTo>
                    <a:lnTo>
                      <a:pt x="272" y="489"/>
                    </a:lnTo>
                    <a:lnTo>
                      <a:pt x="303" y="432"/>
                    </a:lnTo>
                    <a:lnTo>
                      <a:pt x="319" y="361"/>
                    </a:lnTo>
                    <a:lnTo>
                      <a:pt x="313" y="272"/>
                    </a:lnTo>
                    <a:lnTo>
                      <a:pt x="453" y="282"/>
                    </a:lnTo>
                    <a:lnTo>
                      <a:pt x="460" y="243"/>
                    </a:lnTo>
                    <a:lnTo>
                      <a:pt x="300" y="227"/>
                    </a:lnTo>
                    <a:lnTo>
                      <a:pt x="259" y="135"/>
                    </a:lnTo>
                    <a:lnTo>
                      <a:pt x="239" y="118"/>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91" name="Google Shape;2291;p133"/>
              <p:cNvSpPr/>
              <p:nvPr/>
            </p:nvSpPr>
            <p:spPr>
              <a:xfrm>
                <a:off x="4548" y="2498"/>
                <a:ext cx="265" cy="410"/>
              </a:xfrm>
              <a:custGeom>
                <a:rect b="b" l="l" r="r" t="t"/>
                <a:pathLst>
                  <a:path extrusionOk="0" h="819" w="530">
                    <a:moveTo>
                      <a:pt x="309" y="19"/>
                    </a:moveTo>
                    <a:lnTo>
                      <a:pt x="376" y="0"/>
                    </a:lnTo>
                    <a:lnTo>
                      <a:pt x="429" y="3"/>
                    </a:lnTo>
                    <a:lnTo>
                      <a:pt x="469" y="32"/>
                    </a:lnTo>
                    <a:lnTo>
                      <a:pt x="496" y="78"/>
                    </a:lnTo>
                    <a:lnTo>
                      <a:pt x="486" y="127"/>
                    </a:lnTo>
                    <a:lnTo>
                      <a:pt x="449" y="127"/>
                    </a:lnTo>
                    <a:lnTo>
                      <a:pt x="459" y="87"/>
                    </a:lnTo>
                    <a:lnTo>
                      <a:pt x="429" y="52"/>
                    </a:lnTo>
                    <a:lnTo>
                      <a:pt x="400" y="39"/>
                    </a:lnTo>
                    <a:lnTo>
                      <a:pt x="349" y="52"/>
                    </a:lnTo>
                    <a:lnTo>
                      <a:pt x="370" y="91"/>
                    </a:lnTo>
                    <a:lnTo>
                      <a:pt x="376" y="127"/>
                    </a:lnTo>
                    <a:lnTo>
                      <a:pt x="370" y="157"/>
                    </a:lnTo>
                    <a:lnTo>
                      <a:pt x="319" y="170"/>
                    </a:lnTo>
                    <a:lnTo>
                      <a:pt x="266" y="160"/>
                    </a:lnTo>
                    <a:lnTo>
                      <a:pt x="256" y="137"/>
                    </a:lnTo>
                    <a:lnTo>
                      <a:pt x="199" y="199"/>
                    </a:lnTo>
                    <a:lnTo>
                      <a:pt x="166" y="268"/>
                    </a:lnTo>
                    <a:lnTo>
                      <a:pt x="120" y="357"/>
                    </a:lnTo>
                    <a:lnTo>
                      <a:pt x="90" y="435"/>
                    </a:lnTo>
                    <a:lnTo>
                      <a:pt x="77" y="511"/>
                    </a:lnTo>
                    <a:lnTo>
                      <a:pt x="87" y="550"/>
                    </a:lnTo>
                    <a:lnTo>
                      <a:pt x="140" y="600"/>
                    </a:lnTo>
                    <a:lnTo>
                      <a:pt x="250" y="642"/>
                    </a:lnTo>
                    <a:lnTo>
                      <a:pt x="309" y="661"/>
                    </a:lnTo>
                    <a:lnTo>
                      <a:pt x="370" y="671"/>
                    </a:lnTo>
                    <a:lnTo>
                      <a:pt x="459" y="707"/>
                    </a:lnTo>
                    <a:lnTo>
                      <a:pt x="526" y="731"/>
                    </a:lnTo>
                    <a:lnTo>
                      <a:pt x="530" y="776"/>
                    </a:lnTo>
                    <a:lnTo>
                      <a:pt x="496" y="809"/>
                    </a:lnTo>
                    <a:lnTo>
                      <a:pt x="456" y="819"/>
                    </a:lnTo>
                    <a:lnTo>
                      <a:pt x="396" y="789"/>
                    </a:lnTo>
                    <a:lnTo>
                      <a:pt x="256" y="718"/>
                    </a:lnTo>
                    <a:lnTo>
                      <a:pt x="140" y="668"/>
                    </a:lnTo>
                    <a:lnTo>
                      <a:pt x="59" y="613"/>
                    </a:lnTo>
                    <a:lnTo>
                      <a:pt x="6" y="563"/>
                    </a:lnTo>
                    <a:lnTo>
                      <a:pt x="0" y="504"/>
                    </a:lnTo>
                    <a:lnTo>
                      <a:pt x="29" y="425"/>
                    </a:lnTo>
                    <a:lnTo>
                      <a:pt x="90" y="307"/>
                    </a:lnTo>
                    <a:lnTo>
                      <a:pt x="146" y="209"/>
                    </a:lnTo>
                    <a:lnTo>
                      <a:pt x="216" y="108"/>
                    </a:lnTo>
                    <a:lnTo>
                      <a:pt x="270" y="48"/>
                    </a:lnTo>
                    <a:lnTo>
                      <a:pt x="336" y="19"/>
                    </a:lnTo>
                    <a:lnTo>
                      <a:pt x="309" y="19"/>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92" name="Google Shape;2292;p133"/>
              <p:cNvSpPr/>
              <p:nvPr/>
            </p:nvSpPr>
            <p:spPr>
              <a:xfrm>
                <a:off x="4798" y="2838"/>
                <a:ext cx="138" cy="385"/>
              </a:xfrm>
              <a:custGeom>
                <a:rect b="b" l="l" r="r" t="t"/>
                <a:pathLst>
                  <a:path extrusionOk="0" h="770" w="277">
                    <a:moveTo>
                      <a:pt x="18" y="60"/>
                    </a:moveTo>
                    <a:lnTo>
                      <a:pt x="28" y="20"/>
                    </a:lnTo>
                    <a:lnTo>
                      <a:pt x="71" y="0"/>
                    </a:lnTo>
                    <a:lnTo>
                      <a:pt x="110" y="0"/>
                    </a:lnTo>
                    <a:lnTo>
                      <a:pt x="160" y="29"/>
                    </a:lnTo>
                    <a:lnTo>
                      <a:pt x="208" y="99"/>
                    </a:lnTo>
                    <a:lnTo>
                      <a:pt x="241" y="171"/>
                    </a:lnTo>
                    <a:lnTo>
                      <a:pt x="257" y="268"/>
                    </a:lnTo>
                    <a:lnTo>
                      <a:pt x="271" y="383"/>
                    </a:lnTo>
                    <a:lnTo>
                      <a:pt x="277" y="494"/>
                    </a:lnTo>
                    <a:lnTo>
                      <a:pt x="277" y="639"/>
                    </a:lnTo>
                    <a:lnTo>
                      <a:pt x="257" y="727"/>
                    </a:lnTo>
                    <a:lnTo>
                      <a:pt x="221" y="760"/>
                    </a:lnTo>
                    <a:lnTo>
                      <a:pt x="157" y="770"/>
                    </a:lnTo>
                    <a:lnTo>
                      <a:pt x="91" y="767"/>
                    </a:lnTo>
                    <a:lnTo>
                      <a:pt x="57" y="727"/>
                    </a:lnTo>
                    <a:lnTo>
                      <a:pt x="38" y="659"/>
                    </a:lnTo>
                    <a:lnTo>
                      <a:pt x="21" y="590"/>
                    </a:lnTo>
                    <a:lnTo>
                      <a:pt x="7" y="465"/>
                    </a:lnTo>
                    <a:lnTo>
                      <a:pt x="0" y="325"/>
                    </a:lnTo>
                    <a:lnTo>
                      <a:pt x="0" y="161"/>
                    </a:lnTo>
                    <a:lnTo>
                      <a:pt x="18" y="89"/>
                    </a:lnTo>
                    <a:lnTo>
                      <a:pt x="18" y="60"/>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93" name="Google Shape;2293;p133"/>
              <p:cNvSpPr/>
              <p:nvPr/>
            </p:nvSpPr>
            <p:spPr>
              <a:xfrm>
                <a:off x="4862" y="2849"/>
                <a:ext cx="211" cy="295"/>
              </a:xfrm>
              <a:custGeom>
                <a:rect b="b" l="l" r="r" t="t"/>
                <a:pathLst>
                  <a:path extrusionOk="0" h="591" w="423">
                    <a:moveTo>
                      <a:pt x="23" y="0"/>
                    </a:moveTo>
                    <a:lnTo>
                      <a:pt x="110" y="11"/>
                    </a:lnTo>
                    <a:lnTo>
                      <a:pt x="200" y="27"/>
                    </a:lnTo>
                    <a:lnTo>
                      <a:pt x="293" y="79"/>
                    </a:lnTo>
                    <a:lnTo>
                      <a:pt x="360" y="118"/>
                    </a:lnTo>
                    <a:lnTo>
                      <a:pt x="403" y="175"/>
                    </a:lnTo>
                    <a:lnTo>
                      <a:pt x="423" y="207"/>
                    </a:lnTo>
                    <a:lnTo>
                      <a:pt x="383" y="303"/>
                    </a:lnTo>
                    <a:lnTo>
                      <a:pt x="319" y="361"/>
                    </a:lnTo>
                    <a:lnTo>
                      <a:pt x="243" y="404"/>
                    </a:lnTo>
                    <a:lnTo>
                      <a:pt x="203" y="430"/>
                    </a:lnTo>
                    <a:lnTo>
                      <a:pt x="133" y="443"/>
                    </a:lnTo>
                    <a:lnTo>
                      <a:pt x="130" y="469"/>
                    </a:lnTo>
                    <a:lnTo>
                      <a:pt x="184" y="492"/>
                    </a:lnTo>
                    <a:lnTo>
                      <a:pt x="260" y="513"/>
                    </a:lnTo>
                    <a:lnTo>
                      <a:pt x="333" y="552"/>
                    </a:lnTo>
                    <a:lnTo>
                      <a:pt x="303" y="581"/>
                    </a:lnTo>
                    <a:lnTo>
                      <a:pt x="273" y="591"/>
                    </a:lnTo>
                    <a:lnTo>
                      <a:pt x="230" y="548"/>
                    </a:lnTo>
                    <a:lnTo>
                      <a:pt x="163" y="522"/>
                    </a:lnTo>
                    <a:lnTo>
                      <a:pt x="110" y="503"/>
                    </a:lnTo>
                    <a:lnTo>
                      <a:pt x="110" y="463"/>
                    </a:lnTo>
                    <a:lnTo>
                      <a:pt x="120" y="421"/>
                    </a:lnTo>
                    <a:lnTo>
                      <a:pt x="153" y="404"/>
                    </a:lnTo>
                    <a:lnTo>
                      <a:pt x="260" y="361"/>
                    </a:lnTo>
                    <a:lnTo>
                      <a:pt x="319" y="296"/>
                    </a:lnTo>
                    <a:lnTo>
                      <a:pt x="363" y="227"/>
                    </a:lnTo>
                    <a:lnTo>
                      <a:pt x="353" y="194"/>
                    </a:lnTo>
                    <a:lnTo>
                      <a:pt x="319" y="155"/>
                    </a:lnTo>
                    <a:lnTo>
                      <a:pt x="240" y="99"/>
                    </a:lnTo>
                    <a:lnTo>
                      <a:pt x="143" y="79"/>
                    </a:lnTo>
                    <a:lnTo>
                      <a:pt x="80" y="76"/>
                    </a:lnTo>
                    <a:lnTo>
                      <a:pt x="23" y="76"/>
                    </a:lnTo>
                    <a:lnTo>
                      <a:pt x="0" y="40"/>
                    </a:lnTo>
                    <a:lnTo>
                      <a:pt x="23" y="0"/>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94" name="Google Shape;2294;p133"/>
              <p:cNvSpPr/>
              <p:nvPr/>
            </p:nvSpPr>
            <p:spPr>
              <a:xfrm>
                <a:off x="4878" y="3183"/>
                <a:ext cx="257" cy="478"/>
              </a:xfrm>
              <a:custGeom>
                <a:rect b="b" l="l" r="r" t="t"/>
                <a:pathLst>
                  <a:path extrusionOk="0" h="955" w="515">
                    <a:moveTo>
                      <a:pt x="60" y="0"/>
                    </a:moveTo>
                    <a:lnTo>
                      <a:pt x="14" y="0"/>
                    </a:lnTo>
                    <a:lnTo>
                      <a:pt x="0" y="69"/>
                    </a:lnTo>
                    <a:lnTo>
                      <a:pt x="34" y="109"/>
                    </a:lnTo>
                    <a:lnTo>
                      <a:pt x="140" y="204"/>
                    </a:lnTo>
                    <a:lnTo>
                      <a:pt x="234" y="325"/>
                    </a:lnTo>
                    <a:lnTo>
                      <a:pt x="294" y="450"/>
                    </a:lnTo>
                    <a:lnTo>
                      <a:pt x="304" y="531"/>
                    </a:lnTo>
                    <a:lnTo>
                      <a:pt x="301" y="591"/>
                    </a:lnTo>
                    <a:lnTo>
                      <a:pt x="274" y="725"/>
                    </a:lnTo>
                    <a:lnTo>
                      <a:pt x="240" y="834"/>
                    </a:lnTo>
                    <a:lnTo>
                      <a:pt x="211" y="896"/>
                    </a:lnTo>
                    <a:lnTo>
                      <a:pt x="204" y="936"/>
                    </a:lnTo>
                    <a:lnTo>
                      <a:pt x="234" y="936"/>
                    </a:lnTo>
                    <a:lnTo>
                      <a:pt x="280" y="923"/>
                    </a:lnTo>
                    <a:lnTo>
                      <a:pt x="294" y="926"/>
                    </a:lnTo>
                    <a:lnTo>
                      <a:pt x="391" y="932"/>
                    </a:lnTo>
                    <a:lnTo>
                      <a:pt x="465" y="955"/>
                    </a:lnTo>
                    <a:lnTo>
                      <a:pt x="491" y="942"/>
                    </a:lnTo>
                    <a:lnTo>
                      <a:pt x="515" y="892"/>
                    </a:lnTo>
                    <a:lnTo>
                      <a:pt x="491" y="866"/>
                    </a:lnTo>
                    <a:lnTo>
                      <a:pt x="381" y="863"/>
                    </a:lnTo>
                    <a:lnTo>
                      <a:pt x="304" y="873"/>
                    </a:lnTo>
                    <a:lnTo>
                      <a:pt x="264" y="892"/>
                    </a:lnTo>
                    <a:lnTo>
                      <a:pt x="270" y="847"/>
                    </a:lnTo>
                    <a:lnTo>
                      <a:pt x="311" y="777"/>
                    </a:lnTo>
                    <a:lnTo>
                      <a:pt x="344" y="670"/>
                    </a:lnTo>
                    <a:lnTo>
                      <a:pt x="371" y="578"/>
                    </a:lnTo>
                    <a:lnTo>
                      <a:pt x="351" y="473"/>
                    </a:lnTo>
                    <a:lnTo>
                      <a:pt x="321" y="361"/>
                    </a:lnTo>
                    <a:lnTo>
                      <a:pt x="260" y="233"/>
                    </a:lnTo>
                    <a:lnTo>
                      <a:pt x="174" y="115"/>
                    </a:lnTo>
                    <a:lnTo>
                      <a:pt x="100" y="29"/>
                    </a:lnTo>
                    <a:lnTo>
                      <a:pt x="60" y="0"/>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95" name="Google Shape;2295;p133"/>
              <p:cNvSpPr/>
              <p:nvPr/>
            </p:nvSpPr>
            <p:spPr>
              <a:xfrm>
                <a:off x="4717" y="3182"/>
                <a:ext cx="173" cy="487"/>
              </a:xfrm>
              <a:custGeom>
                <a:rect b="b" l="l" r="r" t="t"/>
                <a:pathLst>
                  <a:path extrusionOk="0" h="973" w="347">
                    <a:moveTo>
                      <a:pt x="240" y="0"/>
                    </a:moveTo>
                    <a:lnTo>
                      <a:pt x="197" y="92"/>
                    </a:lnTo>
                    <a:lnTo>
                      <a:pt x="166" y="226"/>
                    </a:lnTo>
                    <a:lnTo>
                      <a:pt x="130" y="374"/>
                    </a:lnTo>
                    <a:lnTo>
                      <a:pt x="97" y="524"/>
                    </a:lnTo>
                    <a:lnTo>
                      <a:pt x="97" y="580"/>
                    </a:lnTo>
                    <a:lnTo>
                      <a:pt x="130" y="679"/>
                    </a:lnTo>
                    <a:lnTo>
                      <a:pt x="177" y="731"/>
                    </a:lnTo>
                    <a:lnTo>
                      <a:pt x="220" y="797"/>
                    </a:lnTo>
                    <a:lnTo>
                      <a:pt x="250" y="845"/>
                    </a:lnTo>
                    <a:lnTo>
                      <a:pt x="237" y="868"/>
                    </a:lnTo>
                    <a:lnTo>
                      <a:pt x="160" y="878"/>
                    </a:lnTo>
                    <a:lnTo>
                      <a:pt x="37" y="897"/>
                    </a:lnTo>
                    <a:lnTo>
                      <a:pt x="0" y="928"/>
                    </a:lnTo>
                    <a:lnTo>
                      <a:pt x="31" y="954"/>
                    </a:lnTo>
                    <a:lnTo>
                      <a:pt x="100" y="973"/>
                    </a:lnTo>
                    <a:lnTo>
                      <a:pt x="181" y="934"/>
                    </a:lnTo>
                    <a:lnTo>
                      <a:pt x="240" y="907"/>
                    </a:lnTo>
                    <a:lnTo>
                      <a:pt x="316" y="897"/>
                    </a:lnTo>
                    <a:lnTo>
                      <a:pt x="347" y="888"/>
                    </a:lnTo>
                    <a:lnTo>
                      <a:pt x="337" y="855"/>
                    </a:lnTo>
                    <a:lnTo>
                      <a:pt x="250" y="770"/>
                    </a:lnTo>
                    <a:lnTo>
                      <a:pt x="200" y="682"/>
                    </a:lnTo>
                    <a:lnTo>
                      <a:pt x="156" y="622"/>
                    </a:lnTo>
                    <a:lnTo>
                      <a:pt x="150" y="564"/>
                    </a:lnTo>
                    <a:lnTo>
                      <a:pt x="170" y="466"/>
                    </a:lnTo>
                    <a:lnTo>
                      <a:pt x="217" y="364"/>
                    </a:lnTo>
                    <a:lnTo>
                      <a:pt x="267" y="191"/>
                    </a:lnTo>
                    <a:lnTo>
                      <a:pt x="310" y="89"/>
                    </a:lnTo>
                    <a:lnTo>
                      <a:pt x="306" y="29"/>
                    </a:lnTo>
                    <a:lnTo>
                      <a:pt x="267" y="0"/>
                    </a:lnTo>
                    <a:lnTo>
                      <a:pt x="240" y="0"/>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2296" name="Google Shape;2296;p133"/>
            <p:cNvGrpSpPr/>
            <p:nvPr/>
          </p:nvGrpSpPr>
          <p:grpSpPr>
            <a:xfrm rot="-2330066">
              <a:off x="4902" y="2401"/>
              <a:ext cx="106" cy="144"/>
              <a:chOff x="4902" y="2401"/>
              <a:chExt cx="106" cy="144"/>
            </a:xfrm>
          </p:grpSpPr>
          <p:sp>
            <p:nvSpPr>
              <p:cNvPr id="2297" name="Google Shape;2297;p133"/>
              <p:cNvSpPr/>
              <p:nvPr/>
            </p:nvSpPr>
            <p:spPr>
              <a:xfrm>
                <a:off x="4923" y="2401"/>
                <a:ext cx="85" cy="100"/>
              </a:xfrm>
              <a:custGeom>
                <a:rect b="b" l="l" r="r" t="t"/>
                <a:pathLst>
                  <a:path extrusionOk="0" h="200" w="171">
                    <a:moveTo>
                      <a:pt x="20" y="9"/>
                    </a:moveTo>
                    <a:lnTo>
                      <a:pt x="67" y="0"/>
                    </a:lnTo>
                    <a:lnTo>
                      <a:pt x="111" y="3"/>
                    </a:lnTo>
                    <a:lnTo>
                      <a:pt x="151" y="22"/>
                    </a:lnTo>
                    <a:lnTo>
                      <a:pt x="171" y="59"/>
                    </a:lnTo>
                    <a:lnTo>
                      <a:pt x="171" y="88"/>
                    </a:lnTo>
                    <a:lnTo>
                      <a:pt x="151" y="127"/>
                    </a:lnTo>
                    <a:lnTo>
                      <a:pt x="117" y="150"/>
                    </a:lnTo>
                    <a:lnTo>
                      <a:pt x="67" y="150"/>
                    </a:lnTo>
                    <a:lnTo>
                      <a:pt x="36" y="169"/>
                    </a:lnTo>
                    <a:lnTo>
                      <a:pt x="26" y="200"/>
                    </a:lnTo>
                    <a:lnTo>
                      <a:pt x="0" y="190"/>
                    </a:lnTo>
                    <a:lnTo>
                      <a:pt x="10" y="150"/>
                    </a:lnTo>
                    <a:lnTo>
                      <a:pt x="46" y="127"/>
                    </a:lnTo>
                    <a:lnTo>
                      <a:pt x="107" y="121"/>
                    </a:lnTo>
                    <a:lnTo>
                      <a:pt x="131" y="98"/>
                    </a:lnTo>
                    <a:lnTo>
                      <a:pt x="137" y="62"/>
                    </a:lnTo>
                    <a:lnTo>
                      <a:pt x="111" y="29"/>
                    </a:lnTo>
                    <a:lnTo>
                      <a:pt x="71" y="29"/>
                    </a:lnTo>
                    <a:lnTo>
                      <a:pt x="26" y="39"/>
                    </a:lnTo>
                    <a:lnTo>
                      <a:pt x="10" y="29"/>
                    </a:lnTo>
                    <a:lnTo>
                      <a:pt x="20" y="9"/>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298" name="Google Shape;2298;p133"/>
              <p:cNvSpPr/>
              <p:nvPr/>
            </p:nvSpPr>
            <p:spPr>
              <a:xfrm>
                <a:off x="4902" y="2517"/>
                <a:ext cx="27" cy="28"/>
              </a:xfrm>
              <a:custGeom>
                <a:rect b="b" l="l" r="r" t="t"/>
                <a:pathLst>
                  <a:path extrusionOk="0" h="54" w="53">
                    <a:moveTo>
                      <a:pt x="53" y="3"/>
                    </a:moveTo>
                    <a:lnTo>
                      <a:pt x="26" y="0"/>
                    </a:lnTo>
                    <a:lnTo>
                      <a:pt x="8" y="20"/>
                    </a:lnTo>
                    <a:lnTo>
                      <a:pt x="0" y="51"/>
                    </a:lnTo>
                    <a:lnTo>
                      <a:pt x="26" y="54"/>
                    </a:lnTo>
                    <a:lnTo>
                      <a:pt x="48" y="40"/>
                    </a:lnTo>
                    <a:lnTo>
                      <a:pt x="53" y="3"/>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sp>
        <p:nvSpPr>
          <p:cNvPr id="2299" name="Google Shape;2299;p13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7" name="Shape 2307"/>
        <p:cNvGrpSpPr/>
        <p:nvPr/>
      </p:nvGrpSpPr>
      <p:grpSpPr>
        <a:xfrm>
          <a:off x="0" y="0"/>
          <a:ext cx="0" cy="0"/>
          <a:chOff x="0" y="0"/>
          <a:chExt cx="0" cy="0"/>
        </a:xfrm>
      </p:grpSpPr>
      <p:sp>
        <p:nvSpPr>
          <p:cNvPr id="2308" name="Google Shape;2308;p134"/>
          <p:cNvSpPr txBox="1"/>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ja-JP"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2309" name="Google Shape;2309;p134"/>
          <p:cNvSpPr txBox="1"/>
          <p:nvPr>
            <p:ph idx="4294967295"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③　デシジョンテーブル（具体例）</a:t>
            </a:r>
            <a:endParaRPr sz="3600"/>
          </a:p>
        </p:txBody>
      </p:sp>
      <p:sp>
        <p:nvSpPr>
          <p:cNvPr id="2310" name="Google Shape;2310;p134"/>
          <p:cNvSpPr txBox="1"/>
          <p:nvPr>
            <p:ph idx="4294967295" type="body"/>
          </p:nvPr>
        </p:nvSpPr>
        <p:spPr>
          <a:xfrm>
            <a:off x="331825" y="1306150"/>
            <a:ext cx="8985300" cy="1050000"/>
          </a:xfrm>
          <a:prstGeom prst="rect">
            <a:avLst/>
          </a:prstGeom>
          <a:noFill/>
          <a:ln>
            <a:noFill/>
          </a:ln>
        </p:spPr>
        <p:txBody>
          <a:bodyPr anchorCtr="0" anchor="t" bIns="45700" lIns="91425" spcFirstLastPara="1" rIns="91425" wrap="square" tIns="45700">
            <a:noAutofit/>
          </a:bodyPr>
          <a:lstStyle/>
          <a:p>
            <a:pPr indent="-317500" lvl="0" marL="342900" rtl="0" algn="l">
              <a:lnSpc>
                <a:spcPct val="90000"/>
              </a:lnSpc>
              <a:spcBef>
                <a:spcPts val="0"/>
              </a:spcBef>
              <a:spcAft>
                <a:spcPts val="0"/>
              </a:spcAft>
              <a:buClr>
                <a:schemeClr val="dk1"/>
              </a:buClr>
              <a:buSzPts val="2000"/>
              <a:buFont typeface="Arial"/>
              <a:buChar char="•"/>
            </a:pPr>
            <a:r>
              <a:rPr lang="ja-JP" sz="2000"/>
              <a:t>システムの条件と動作(アクション)に分けて、マトリクスで表現した表をデシジョンテーブルと呼び、デシジョンテーブルで表現される組み合わせを実行するテストケースを設計するテスト技法をデシジョンテーブルテストと呼ぶ。</a:t>
            </a:r>
            <a:endParaRPr sz="2000"/>
          </a:p>
        </p:txBody>
      </p:sp>
      <p:graphicFrame>
        <p:nvGraphicFramePr>
          <p:cNvPr id="2311" name="Google Shape;2311;p134"/>
          <p:cNvGraphicFramePr/>
          <p:nvPr/>
        </p:nvGraphicFramePr>
        <p:xfrm>
          <a:off x="415925" y="2623809"/>
          <a:ext cx="3000000" cy="3000000"/>
        </p:xfrm>
        <a:graphic>
          <a:graphicData uri="http://schemas.openxmlformats.org/drawingml/2006/table">
            <a:tbl>
              <a:tblPr>
                <a:noFill/>
                <a:tableStyleId>{95F2F953-0520-40EB-800D-10ADAA6F2BA1}</a:tableStyleId>
              </a:tblPr>
              <a:tblGrid>
                <a:gridCol w="374650"/>
                <a:gridCol w="2063750"/>
                <a:gridCol w="442925"/>
                <a:gridCol w="431800"/>
                <a:gridCol w="431800"/>
                <a:gridCol w="503225"/>
              </a:tblGrid>
              <a:tr h="365125">
                <a:tc>
                  <a:txBody>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三角形判定表</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1</a:t>
                      </a:r>
                      <a:endParaRPr sz="1400" u="none" cap="none" strike="noStrike"/>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2</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3</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4</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365125">
                <a:tc rowSpan="3">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条件</a:t>
                      </a:r>
                      <a:endParaRPr sz="1400" u="none" cap="none" strike="noStrike"/>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A&lt;B+C</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25">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B&lt;A+C</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25">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C&lt;A+B</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r h="365125">
                <a:tc rowSpan="2">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動作</a:t>
                      </a:r>
                      <a:endParaRPr sz="1400" u="none" cap="none" strike="noStrike"/>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600"/>
                        <a:buFont typeface="Arial"/>
                        <a:buNone/>
                      </a:pPr>
                      <a:r>
                        <a:rPr b="0" i="0" lang="ja-JP" sz="1600" u="none" cap="none" strike="noStrike">
                          <a:solidFill>
                            <a:schemeClr val="dk1"/>
                          </a:solidFill>
                          <a:latin typeface="Arial"/>
                          <a:ea typeface="Arial"/>
                          <a:cs typeface="Arial"/>
                          <a:sym typeface="Arial"/>
                        </a:rPr>
                        <a:t>三角形ではない</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381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r>
              <a:tr h="365125">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種別判定表へ行け</a:t>
                      </a:r>
                      <a:endParaRPr sz="1400" u="none" cap="none" strike="noStrike"/>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675" marB="4567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2312" name="Google Shape;2312;p134"/>
          <p:cNvSpPr txBox="1"/>
          <p:nvPr/>
        </p:nvSpPr>
        <p:spPr>
          <a:xfrm>
            <a:off x="432506" y="5148966"/>
            <a:ext cx="2484526"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Verdana"/>
                <a:ea typeface="Verdana"/>
                <a:cs typeface="Verdana"/>
                <a:sym typeface="Verdana"/>
              </a:rPr>
              <a:t>Myersの三角形の判定</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Verdana"/>
                <a:ea typeface="Verdana"/>
                <a:cs typeface="Verdana"/>
                <a:sym typeface="Verdana"/>
              </a:rPr>
              <a:t>プログラムの場合。</a:t>
            </a:r>
            <a:endParaRPr b="0" i="0" sz="1400" u="none" cap="none" strike="noStrike">
              <a:solidFill>
                <a:srgbClr val="000000"/>
              </a:solidFill>
              <a:latin typeface="Arial"/>
              <a:ea typeface="Arial"/>
              <a:cs typeface="Arial"/>
              <a:sym typeface="Arial"/>
            </a:endParaRPr>
          </a:p>
        </p:txBody>
      </p:sp>
      <p:grpSp>
        <p:nvGrpSpPr>
          <p:cNvPr id="2313" name="Google Shape;2313;p134"/>
          <p:cNvGrpSpPr/>
          <p:nvPr/>
        </p:nvGrpSpPr>
        <p:grpSpPr>
          <a:xfrm>
            <a:off x="3152800" y="5085358"/>
            <a:ext cx="1128713" cy="1223962"/>
            <a:chOff x="481" y="2614"/>
            <a:chExt cx="711" cy="771"/>
          </a:xfrm>
        </p:grpSpPr>
        <p:cxnSp>
          <p:nvCxnSpPr>
            <p:cNvPr id="2314" name="Google Shape;2314;p134"/>
            <p:cNvCxnSpPr/>
            <p:nvPr/>
          </p:nvCxnSpPr>
          <p:spPr>
            <a:xfrm>
              <a:off x="798" y="2614"/>
              <a:ext cx="394" cy="499"/>
            </a:xfrm>
            <a:prstGeom prst="straightConnector1">
              <a:avLst/>
            </a:prstGeom>
            <a:noFill/>
            <a:ln cap="flat" cmpd="sng" w="9525">
              <a:solidFill>
                <a:schemeClr val="dk1"/>
              </a:solidFill>
              <a:prstDash val="solid"/>
              <a:round/>
              <a:headEnd len="sm" w="sm" type="none"/>
              <a:tailEnd len="sm" w="sm" type="none"/>
            </a:ln>
          </p:spPr>
        </p:cxnSp>
        <p:cxnSp>
          <p:nvCxnSpPr>
            <p:cNvPr id="2315" name="Google Shape;2315;p134"/>
            <p:cNvCxnSpPr/>
            <p:nvPr/>
          </p:nvCxnSpPr>
          <p:spPr>
            <a:xfrm flipH="1">
              <a:off x="504" y="2614"/>
              <a:ext cx="294" cy="771"/>
            </a:xfrm>
            <a:prstGeom prst="straightConnector1">
              <a:avLst/>
            </a:prstGeom>
            <a:noFill/>
            <a:ln cap="flat" cmpd="sng" w="9525">
              <a:solidFill>
                <a:schemeClr val="dk1"/>
              </a:solidFill>
              <a:prstDash val="solid"/>
              <a:round/>
              <a:headEnd len="sm" w="sm" type="none"/>
              <a:tailEnd len="sm" w="sm" type="none"/>
            </a:ln>
          </p:spPr>
        </p:cxnSp>
        <p:cxnSp>
          <p:nvCxnSpPr>
            <p:cNvPr id="2316" name="Google Shape;2316;p134"/>
            <p:cNvCxnSpPr/>
            <p:nvPr/>
          </p:nvCxnSpPr>
          <p:spPr>
            <a:xfrm flipH="1" rot="10800000">
              <a:off x="504" y="3113"/>
              <a:ext cx="688" cy="272"/>
            </a:xfrm>
            <a:prstGeom prst="straightConnector1">
              <a:avLst/>
            </a:prstGeom>
            <a:noFill/>
            <a:ln cap="flat" cmpd="sng" w="9525">
              <a:solidFill>
                <a:schemeClr val="dk1"/>
              </a:solidFill>
              <a:prstDash val="solid"/>
              <a:round/>
              <a:headEnd len="sm" w="sm" type="none"/>
              <a:tailEnd len="sm" w="sm" type="none"/>
            </a:ln>
          </p:spPr>
        </p:cxnSp>
        <p:sp>
          <p:nvSpPr>
            <p:cNvPr id="2317" name="Google Shape;2317;p134"/>
            <p:cNvSpPr txBox="1"/>
            <p:nvPr/>
          </p:nvSpPr>
          <p:spPr>
            <a:xfrm>
              <a:off x="481" y="2791"/>
              <a:ext cx="202" cy="2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Tahoma"/>
                  <a:ea typeface="Tahoma"/>
                  <a:cs typeface="Tahoma"/>
                  <a:sym typeface="Tahoma"/>
                </a:rPr>
                <a:t>A</a:t>
              </a:r>
              <a:endParaRPr b="0" i="0" sz="1400" u="none" cap="none" strike="noStrike">
                <a:solidFill>
                  <a:srgbClr val="000000"/>
                </a:solidFill>
                <a:latin typeface="Arial"/>
                <a:ea typeface="Arial"/>
                <a:cs typeface="Arial"/>
                <a:sym typeface="Arial"/>
              </a:endParaRPr>
            </a:p>
          </p:txBody>
        </p:sp>
        <p:sp>
          <p:nvSpPr>
            <p:cNvPr id="2318" name="Google Shape;2318;p134"/>
            <p:cNvSpPr txBox="1"/>
            <p:nvPr/>
          </p:nvSpPr>
          <p:spPr>
            <a:xfrm>
              <a:off x="973" y="2704"/>
              <a:ext cx="201" cy="2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Tahoma"/>
                  <a:ea typeface="Tahoma"/>
                  <a:cs typeface="Tahoma"/>
                  <a:sym typeface="Tahoma"/>
                </a:rPr>
                <a:t>B</a:t>
              </a:r>
              <a:endParaRPr b="0" i="0" sz="1400" u="none" cap="none" strike="noStrike">
                <a:solidFill>
                  <a:srgbClr val="000000"/>
                </a:solidFill>
                <a:latin typeface="Arial"/>
                <a:ea typeface="Arial"/>
                <a:cs typeface="Arial"/>
                <a:sym typeface="Arial"/>
              </a:endParaRPr>
            </a:p>
          </p:txBody>
        </p:sp>
        <p:sp>
          <p:nvSpPr>
            <p:cNvPr id="2319" name="Google Shape;2319;p134"/>
            <p:cNvSpPr txBox="1"/>
            <p:nvPr/>
          </p:nvSpPr>
          <p:spPr>
            <a:xfrm>
              <a:off x="896" y="3154"/>
              <a:ext cx="202" cy="2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Tahoma"/>
                  <a:ea typeface="Tahoma"/>
                  <a:cs typeface="Tahoma"/>
                  <a:sym typeface="Tahoma"/>
                </a:rPr>
                <a:t>C</a:t>
              </a:r>
              <a:endParaRPr b="0" i="0" sz="1400" u="none" cap="none" strike="noStrike">
                <a:solidFill>
                  <a:srgbClr val="000000"/>
                </a:solidFill>
                <a:latin typeface="Arial"/>
                <a:ea typeface="Arial"/>
                <a:cs typeface="Arial"/>
                <a:sym typeface="Arial"/>
              </a:endParaRPr>
            </a:p>
          </p:txBody>
        </p:sp>
      </p:grpSp>
      <p:graphicFrame>
        <p:nvGraphicFramePr>
          <p:cNvPr id="2320" name="Google Shape;2320;p134"/>
          <p:cNvGraphicFramePr/>
          <p:nvPr/>
        </p:nvGraphicFramePr>
        <p:xfrm>
          <a:off x="4808538" y="2623809"/>
          <a:ext cx="3000000" cy="3000000"/>
        </p:xfrm>
        <a:graphic>
          <a:graphicData uri="http://schemas.openxmlformats.org/drawingml/2006/table">
            <a:tbl>
              <a:tblPr>
                <a:noFill/>
                <a:tableStyleId>{95F2F953-0520-40EB-800D-10ADAA6F2BA1}</a:tableStyleId>
              </a:tblPr>
              <a:tblGrid>
                <a:gridCol w="508000"/>
                <a:gridCol w="1685925"/>
                <a:gridCol w="398450"/>
                <a:gridCol w="431800"/>
                <a:gridCol w="433400"/>
                <a:gridCol w="431800"/>
                <a:gridCol w="503225"/>
              </a:tblGrid>
              <a:tr h="365125">
                <a:tc>
                  <a:txBody>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種別判定表</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1</a:t>
                      </a:r>
                      <a:endParaRPr sz="1400" u="none" cap="none" strike="noStrike"/>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2</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3</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4</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5</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365125">
                <a:tc rowSpan="4">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条件</a:t>
                      </a:r>
                      <a:endParaRPr sz="1400" u="none" cap="none" strike="noStrike"/>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A=B=C</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25">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A=B &amp;&amp; B≠C</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000" u="none" cap="none" strike="noStrike">
                          <a:solidFill>
                            <a:schemeClr val="dk1"/>
                          </a:solidFill>
                        </a:rPr>
                        <a:t>N/A</a:t>
                      </a:r>
                      <a:endParaRPr b="0" i="0" sz="1000" u="none" cap="none" strike="noStrike">
                        <a:solidFill>
                          <a:schemeClr val="dk1"/>
                        </a:solidFill>
                        <a:latin typeface="Arial"/>
                        <a:ea typeface="Arial"/>
                        <a:cs typeface="Arial"/>
                        <a:sym typeface="Arial"/>
                      </a:endParaRPr>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25">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A=C &amp;&amp; C≠B</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000" u="none" cap="none" strike="noStrike">
                          <a:solidFill>
                            <a:schemeClr val="dk1"/>
                          </a:solidFill>
                        </a:rPr>
                        <a:t>N/A</a:t>
                      </a:r>
                      <a:endParaRPr sz="1800" u="none" cap="none" strike="noStrike">
                        <a:solidFill>
                          <a:schemeClr val="dk1"/>
                        </a:solidFill>
                      </a:endParaRPr>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25">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B=C &amp;&amp; C≠A</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000" u="none" cap="none" strike="noStrike">
                          <a:solidFill>
                            <a:schemeClr val="dk1"/>
                          </a:solidFill>
                        </a:rPr>
                        <a:t>N/A</a:t>
                      </a:r>
                      <a:endParaRPr sz="1800" u="none" cap="none" strike="noStrike">
                        <a:solidFill>
                          <a:schemeClr val="dk1"/>
                        </a:solidFill>
                      </a:endParaRPr>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T</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lang="ja-JP" sz="1800" u="none" cap="none" strike="noStrike">
                          <a:solidFill>
                            <a:schemeClr val="dk1"/>
                          </a:solidFill>
                        </a:rPr>
                        <a:t>F</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r h="365125">
                <a:tc rowSpan="3">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動作</a:t>
                      </a:r>
                      <a:endParaRPr sz="1400" u="none" cap="none" strike="noStrike"/>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正三角形</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r>
              <a:tr h="365125">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二等辺三角形</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675" marB="4567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7F7F7F"/>
                    </a:solidFill>
                  </a:tcPr>
                </a:tc>
              </a:tr>
              <a:tr h="366725">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不等辺三角形</a:t>
                      </a:r>
                      <a:endParaRPr sz="1400" u="none" cap="none" strike="noStrike"/>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7F7F7F"/>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25" marL="91425">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2321" name="Google Shape;2321;p13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322" name="Google Shape;2322;p134"/>
          <p:cNvSpPr txBox="1"/>
          <p:nvPr/>
        </p:nvSpPr>
        <p:spPr>
          <a:xfrm>
            <a:off x="5950010" y="5697339"/>
            <a:ext cx="2909700" cy="338700"/>
          </a:xfrm>
          <a:prstGeom prst="rect">
            <a:avLst/>
          </a:prstGeom>
          <a:solidFill>
            <a:srgbClr val="FFFFCC"/>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Verdana"/>
                <a:ea typeface="Verdana"/>
                <a:cs typeface="Verdana"/>
                <a:sym typeface="Verdana"/>
              </a:rPr>
              <a:t>各列のことをルールと呼ぶ。</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0" name="Shape 2330"/>
        <p:cNvGrpSpPr/>
        <p:nvPr/>
      </p:nvGrpSpPr>
      <p:grpSpPr>
        <a:xfrm>
          <a:off x="0" y="0"/>
          <a:ext cx="0" cy="0"/>
          <a:chOff x="0" y="0"/>
          <a:chExt cx="0" cy="0"/>
        </a:xfrm>
      </p:grpSpPr>
      <p:sp>
        <p:nvSpPr>
          <p:cNvPr id="2331" name="Google Shape;2331;p13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332" name="Google Shape;2332;p13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③　デシジョンテーブルテスト</a:t>
            </a:r>
            <a:endParaRPr sz="3600"/>
          </a:p>
        </p:txBody>
      </p:sp>
      <p:sp>
        <p:nvSpPr>
          <p:cNvPr id="2333" name="Google Shape;2333;p135"/>
          <p:cNvSpPr txBox="1"/>
          <p:nvPr>
            <p:ph idx="1" type="body"/>
          </p:nvPr>
        </p:nvSpPr>
        <p:spPr>
          <a:xfrm>
            <a:off x="415925" y="1628775"/>
            <a:ext cx="9361611" cy="4752975"/>
          </a:xfrm>
          <a:prstGeom prst="rect">
            <a:avLst/>
          </a:prstGeom>
          <a:noFill/>
          <a:ln>
            <a:noFill/>
          </a:ln>
        </p:spPr>
        <p:txBody>
          <a:bodyPr anchorCtr="0" anchor="t" bIns="45700" lIns="91425" spcFirstLastPara="1" rIns="91425" wrap="square" tIns="45700">
            <a:noAutofit/>
          </a:bodyPr>
          <a:lstStyle/>
          <a:p>
            <a:pPr indent="-292100" lvl="0" marL="342900" rtl="0" algn="l">
              <a:lnSpc>
                <a:spcPct val="80000"/>
              </a:lnSpc>
              <a:spcBef>
                <a:spcPts val="0"/>
              </a:spcBef>
              <a:spcAft>
                <a:spcPts val="0"/>
              </a:spcAft>
              <a:buClr>
                <a:schemeClr val="dk1"/>
              </a:buClr>
              <a:buSzPts val="2000"/>
              <a:buFont typeface="Arial"/>
              <a:buChar char="•"/>
            </a:pPr>
            <a:r>
              <a:rPr lang="ja-JP" sz="2000"/>
              <a:t>デシジョンテーブルテストのポイント</a:t>
            </a:r>
            <a:endParaRPr sz="2000"/>
          </a:p>
          <a:p>
            <a:pPr indent="-260350" lvl="1" marL="742950" rtl="0" algn="l">
              <a:lnSpc>
                <a:spcPct val="80000"/>
              </a:lnSpc>
              <a:spcBef>
                <a:spcPts val="480"/>
              </a:spcBef>
              <a:spcAft>
                <a:spcPts val="0"/>
              </a:spcAft>
              <a:buSzPts val="2000"/>
              <a:buFont typeface="Noto Sans Symbols"/>
              <a:buChar char="✔"/>
            </a:pPr>
            <a:r>
              <a:rPr lang="ja-JP" sz="2000"/>
              <a:t>考えられる条件の組み合わせを作るという点において、</a:t>
            </a:r>
            <a:r>
              <a:rPr lang="ja-JP" sz="2000">
                <a:solidFill>
                  <a:srgbClr val="FF0000"/>
                </a:solidFill>
              </a:rPr>
              <a:t>漏れや抜けがなくなる。</a:t>
            </a:r>
            <a:endParaRPr sz="2000"/>
          </a:p>
          <a:p>
            <a:pPr indent="-260350" lvl="1" marL="742950" rtl="0" algn="l">
              <a:lnSpc>
                <a:spcPct val="80000"/>
              </a:lnSpc>
              <a:spcBef>
                <a:spcPts val="480"/>
              </a:spcBef>
              <a:spcAft>
                <a:spcPts val="0"/>
              </a:spcAft>
              <a:buClr>
                <a:schemeClr val="dk1"/>
              </a:buClr>
              <a:buSzPts val="2000"/>
              <a:buFont typeface="Noto Sans Symbols"/>
              <a:buChar char="✔"/>
            </a:pPr>
            <a:r>
              <a:rPr lang="ja-JP" sz="2000"/>
              <a:t>入力条件が複雑に（ANDやORで）絡み合う場合に有効。</a:t>
            </a:r>
            <a:endParaRPr sz="2000"/>
          </a:p>
          <a:p>
            <a:pPr indent="-260350" lvl="1" marL="742950" rtl="0" algn="l">
              <a:lnSpc>
                <a:spcPct val="80000"/>
              </a:lnSpc>
              <a:spcBef>
                <a:spcPts val="480"/>
              </a:spcBef>
              <a:spcAft>
                <a:spcPts val="0"/>
              </a:spcAft>
              <a:buSzPts val="2000"/>
              <a:buChar char="✔"/>
            </a:pPr>
            <a:r>
              <a:rPr lang="ja-JP" sz="2000"/>
              <a:t>ビジネスルールなどの複雑なロジックを記録するのに効果的。</a:t>
            </a:r>
            <a:endParaRPr sz="2000"/>
          </a:p>
          <a:p>
            <a:pPr indent="-260350" lvl="1" marL="742950" rtl="0" algn="l">
              <a:lnSpc>
                <a:spcPct val="80000"/>
              </a:lnSpc>
              <a:spcBef>
                <a:spcPts val="480"/>
              </a:spcBef>
              <a:spcAft>
                <a:spcPts val="0"/>
              </a:spcAft>
              <a:buClr>
                <a:schemeClr val="dk1"/>
              </a:buClr>
              <a:buSzPts val="2000"/>
              <a:buFont typeface="Noto Sans Symbols"/>
              <a:buChar char="✔"/>
            </a:pPr>
            <a:r>
              <a:rPr lang="ja-JP" sz="2000"/>
              <a:t>テスト実施の進捗状況が分かり、他者にも伝えやすい。</a:t>
            </a:r>
            <a:endParaRPr sz="2000"/>
          </a:p>
          <a:p>
            <a:pPr indent="-260350" lvl="1" marL="742950" rtl="0" algn="l">
              <a:lnSpc>
                <a:spcPct val="80000"/>
              </a:lnSpc>
              <a:spcBef>
                <a:spcPts val="480"/>
              </a:spcBef>
              <a:spcAft>
                <a:spcPts val="0"/>
              </a:spcAft>
              <a:buClr>
                <a:schemeClr val="dk1"/>
              </a:buClr>
              <a:buSzPts val="2000"/>
              <a:buFont typeface="Noto Sans Symbols"/>
              <a:buChar char="✔"/>
            </a:pPr>
            <a:r>
              <a:rPr lang="ja-JP" sz="2000"/>
              <a:t>テスト実施を分業できる。</a:t>
            </a:r>
            <a:endParaRPr sz="2000"/>
          </a:p>
          <a:p>
            <a:pPr indent="-133350" lvl="1" marL="742950" rtl="0" algn="l">
              <a:lnSpc>
                <a:spcPct val="80000"/>
              </a:lnSpc>
              <a:spcBef>
                <a:spcPts val="480"/>
              </a:spcBef>
              <a:spcAft>
                <a:spcPts val="0"/>
              </a:spcAft>
              <a:buClr>
                <a:schemeClr val="dk1"/>
              </a:buClr>
              <a:buSzPts val="2400"/>
              <a:buFont typeface="Noto Sans Symbols"/>
              <a:buNone/>
            </a:pPr>
            <a:r>
              <a:t/>
            </a:r>
            <a:endParaRPr sz="2000"/>
          </a:p>
          <a:p>
            <a:pPr indent="-260350" lvl="1" marL="742950" rtl="0" algn="l">
              <a:lnSpc>
                <a:spcPct val="80000"/>
              </a:lnSpc>
              <a:spcBef>
                <a:spcPts val="480"/>
              </a:spcBef>
              <a:spcAft>
                <a:spcPts val="0"/>
              </a:spcAft>
              <a:buClr>
                <a:schemeClr val="dk1"/>
              </a:buClr>
              <a:buSzPts val="2000"/>
              <a:buFont typeface="Noto Sans Symbols"/>
              <a:buChar char="✔"/>
            </a:pPr>
            <a:r>
              <a:rPr lang="ja-JP" sz="2000"/>
              <a:t>一方で、</a:t>
            </a:r>
            <a:r>
              <a:rPr lang="ja-JP" sz="2000">
                <a:solidFill>
                  <a:srgbClr val="0000FF"/>
                </a:solidFill>
              </a:rPr>
              <a:t>以下には弱い。</a:t>
            </a:r>
            <a:endParaRPr sz="2000"/>
          </a:p>
          <a:p>
            <a:pPr indent="-228600" lvl="2" marL="1143000" rtl="0" algn="l">
              <a:lnSpc>
                <a:spcPct val="80000"/>
              </a:lnSpc>
              <a:spcBef>
                <a:spcPts val="400"/>
              </a:spcBef>
              <a:spcAft>
                <a:spcPts val="0"/>
              </a:spcAft>
              <a:buClr>
                <a:schemeClr val="dk1"/>
              </a:buClr>
              <a:buSzPts val="2000"/>
              <a:buFont typeface="Arial"/>
              <a:buChar char="•"/>
            </a:pPr>
            <a:r>
              <a:rPr lang="ja-JP" sz="2000"/>
              <a:t>条件そのものが間違っている。</a:t>
            </a:r>
            <a:endParaRPr sz="2000"/>
          </a:p>
          <a:p>
            <a:pPr indent="-228600" lvl="2" marL="1143000" rtl="0" algn="l">
              <a:lnSpc>
                <a:spcPct val="80000"/>
              </a:lnSpc>
              <a:spcBef>
                <a:spcPts val="400"/>
              </a:spcBef>
              <a:spcAft>
                <a:spcPts val="0"/>
              </a:spcAft>
              <a:buClr>
                <a:schemeClr val="dk1"/>
              </a:buClr>
              <a:buSzPts val="2000"/>
              <a:buFont typeface="Arial"/>
              <a:buChar char="•"/>
            </a:pPr>
            <a:r>
              <a:rPr lang="ja-JP" sz="2000"/>
              <a:t>条件の洗い出しが難しい（抜け漏れしやすい条件がある場合など）。</a:t>
            </a:r>
            <a:br>
              <a:rPr lang="ja-JP" sz="2000"/>
            </a:br>
            <a:r>
              <a:rPr lang="ja-JP" sz="2000"/>
              <a:t>→ 条件の洗い出しに失敗（条件の抜け漏れなど）。</a:t>
            </a:r>
            <a:endParaRPr sz="2000"/>
          </a:p>
          <a:p>
            <a:pPr indent="-228600" lvl="2" marL="1143000" rtl="0" algn="l">
              <a:lnSpc>
                <a:spcPct val="80000"/>
              </a:lnSpc>
              <a:spcBef>
                <a:spcPts val="400"/>
              </a:spcBef>
              <a:spcAft>
                <a:spcPts val="0"/>
              </a:spcAft>
              <a:buClr>
                <a:srgbClr val="FF0000"/>
              </a:buClr>
              <a:buSzPts val="2000"/>
              <a:buFont typeface="Arial"/>
              <a:buChar char="•"/>
            </a:pPr>
            <a:r>
              <a:rPr lang="ja-JP" sz="2000">
                <a:solidFill>
                  <a:srgbClr val="FF0000"/>
                </a:solidFill>
              </a:rPr>
              <a:t>条件の数が多い。</a:t>
            </a:r>
            <a:endParaRPr sz="2000"/>
          </a:p>
          <a:p>
            <a:pPr indent="-228600" lvl="2" marL="1143000" rtl="0" algn="l">
              <a:lnSpc>
                <a:spcPct val="80000"/>
              </a:lnSpc>
              <a:spcBef>
                <a:spcPts val="400"/>
              </a:spcBef>
              <a:spcAft>
                <a:spcPts val="0"/>
              </a:spcAft>
              <a:buClr>
                <a:srgbClr val="FF0000"/>
              </a:buClr>
              <a:buSzPts val="2000"/>
              <a:buFont typeface="Arial"/>
              <a:buNone/>
            </a:pPr>
            <a:r>
              <a:rPr lang="ja-JP" sz="2000">
                <a:solidFill>
                  <a:srgbClr val="FF0000"/>
                </a:solidFill>
              </a:rPr>
              <a:t>	→ デシジョンテーブルの作成に時間がかる（テスト実装・実行に時間がかかる）。</a:t>
            </a:r>
            <a:endParaRPr sz="2000"/>
          </a:p>
        </p:txBody>
      </p:sp>
      <p:pic>
        <p:nvPicPr>
          <p:cNvPr descr="j0195812" id="2334" name="Google Shape;2334;p135"/>
          <p:cNvPicPr preferRelativeResize="0"/>
          <p:nvPr/>
        </p:nvPicPr>
        <p:blipFill rotWithShape="1">
          <a:blip r:embed="rId3">
            <a:alphaModFix/>
          </a:blip>
          <a:srcRect b="0" l="0" r="0" t="0"/>
          <a:stretch/>
        </p:blipFill>
        <p:spPr>
          <a:xfrm>
            <a:off x="8344161" y="2576566"/>
            <a:ext cx="1433363" cy="1360291"/>
          </a:xfrm>
          <a:prstGeom prst="rect">
            <a:avLst/>
          </a:prstGeom>
          <a:noFill/>
          <a:ln>
            <a:noFill/>
          </a:ln>
        </p:spPr>
      </p:pic>
      <p:sp>
        <p:nvSpPr>
          <p:cNvPr id="2335" name="Google Shape;2335;p13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3" name="Shape 2343"/>
        <p:cNvGrpSpPr/>
        <p:nvPr/>
      </p:nvGrpSpPr>
      <p:grpSpPr>
        <a:xfrm>
          <a:off x="0" y="0"/>
          <a:ext cx="0" cy="0"/>
          <a:chOff x="0" y="0"/>
          <a:chExt cx="0" cy="0"/>
        </a:xfrm>
      </p:grpSpPr>
      <p:sp>
        <p:nvSpPr>
          <p:cNvPr id="2344" name="Google Shape;2344;p13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345" name="Google Shape;2345;p136"/>
          <p:cNvSpPr txBox="1"/>
          <p:nvPr>
            <p:ph type="title"/>
          </p:nvPr>
        </p:nvSpPr>
        <p:spPr>
          <a:xfrm>
            <a:off x="631825" y="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③　デシジョンテーブルの記入法</a:t>
            </a:r>
            <a:endParaRPr sz="3600"/>
          </a:p>
        </p:txBody>
      </p:sp>
      <p:graphicFrame>
        <p:nvGraphicFramePr>
          <p:cNvPr id="2346" name="Google Shape;2346;p136"/>
          <p:cNvGraphicFramePr/>
          <p:nvPr/>
        </p:nvGraphicFramePr>
        <p:xfrm>
          <a:off x="271463" y="999685"/>
          <a:ext cx="3000000" cy="3000000"/>
        </p:xfrm>
        <a:graphic>
          <a:graphicData uri="http://schemas.openxmlformats.org/drawingml/2006/table">
            <a:tbl>
              <a:tblPr>
                <a:noFill/>
                <a:tableStyleId>{95F2F953-0520-40EB-800D-10ADAA6F2BA1}</a:tableStyleId>
              </a:tblPr>
              <a:tblGrid>
                <a:gridCol w="517525"/>
                <a:gridCol w="1355725"/>
                <a:gridCol w="7489825"/>
              </a:tblGrid>
              <a:tr h="328225">
                <a:tc>
                  <a:txBody>
                    <a:bodyPr/>
                    <a:lstStyle/>
                    <a:p>
                      <a:pPr indent="0" lvl="0" marL="0" marR="0" rtl="0" algn="l">
                        <a:lnSpc>
                          <a:spcPct val="100000"/>
                        </a:lnSpc>
                        <a:spcBef>
                          <a:spcPts val="0"/>
                        </a:spcBef>
                        <a:spcAft>
                          <a:spcPts val="0"/>
                        </a:spcAft>
                        <a:buClr>
                          <a:schemeClr val="dk1"/>
                        </a:buClr>
                        <a:buSzPts val="1800"/>
                        <a:buFont typeface="Arial"/>
                        <a:buNone/>
                      </a:pPr>
                      <a:r>
                        <a:t/>
                      </a:r>
                      <a:endParaRPr i="0" sz="1800" u="none" cap="none" strike="noStrike">
                        <a:solidFill>
                          <a:schemeClr val="dk1"/>
                        </a:solidFill>
                      </a:endParaRPr>
                    </a:p>
                  </a:txBody>
                  <a:tcPr marT="45700" marB="45700" marR="91450" marL="91450">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b="1" i="0" lang="ja-JP" sz="1800" u="none" cap="none" strike="noStrike">
                          <a:solidFill>
                            <a:schemeClr val="dk1"/>
                          </a:solidFill>
                        </a:rPr>
                        <a:t>指定形式</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b="1" i="0" lang="ja-JP" sz="1800" u="none" cap="none" strike="noStrike">
                          <a:solidFill>
                            <a:schemeClr val="dk1"/>
                          </a:solidFill>
                        </a:rPr>
                        <a:t>意味または内容</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547075">
                <a:tc rowSpan="5">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solidFill>
                            <a:schemeClr val="dk1"/>
                          </a:solidFill>
                        </a:rPr>
                        <a:t>条件の指定</a:t>
                      </a:r>
                      <a:endParaRPr sz="1800" u="none" cap="none" strike="noStrike"/>
                    </a:p>
                  </a:txBody>
                  <a:tcPr marT="45700" marB="45700" marR="91450" marL="91450">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Y or ○</a:t>
                      </a:r>
                      <a:endParaRPr sz="1800" u="none" cap="none" strike="noStrike"/>
                    </a:p>
                    <a:p>
                      <a:pPr indent="0" lvl="0" marL="0" marR="0" rtl="0" algn="l">
                        <a:lnSpc>
                          <a:spcPct val="85000"/>
                        </a:lnSpc>
                        <a:spcBef>
                          <a:spcPts val="400"/>
                        </a:spcBef>
                        <a:spcAft>
                          <a:spcPts val="0"/>
                        </a:spcAft>
                        <a:buClr>
                          <a:schemeClr val="dk1"/>
                        </a:buClr>
                        <a:buSzPts val="2000"/>
                        <a:buFont typeface="MS PGothic"/>
                        <a:buNone/>
                      </a:pPr>
                      <a:r>
                        <a:rPr i="0" lang="ja-JP" sz="1800" u="none" cap="none" strike="noStrike">
                          <a:solidFill>
                            <a:schemeClr val="dk1"/>
                          </a:solidFill>
                        </a:rPr>
                        <a:t>or </a:t>
                      </a:r>
                      <a:r>
                        <a:rPr i="0" lang="ja-JP" sz="1800" u="sng" cap="none" strike="noStrike">
                          <a:solidFill>
                            <a:schemeClr val="dk1"/>
                          </a:solidFill>
                        </a:rPr>
                        <a:t>T</a:t>
                      </a:r>
                      <a:r>
                        <a:rPr i="0" lang="ja-JP" sz="1800" u="none" cap="none" strike="noStrike">
                          <a:solidFill>
                            <a:schemeClr val="dk1"/>
                          </a:solidFill>
                        </a:rPr>
                        <a:t>rue</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規則を満足するには、この「</a:t>
                      </a:r>
                      <a:r>
                        <a:rPr lang="ja-JP" sz="1800" u="none" cap="none" strike="noStrike">
                          <a:solidFill>
                            <a:schemeClr val="dk1"/>
                          </a:solidFill>
                        </a:rPr>
                        <a:t>T</a:t>
                      </a:r>
                      <a:r>
                        <a:rPr i="0" lang="ja-JP" sz="1800" u="none" cap="none" strike="noStrike">
                          <a:solidFill>
                            <a:schemeClr val="dk1"/>
                          </a:solidFill>
                        </a:rPr>
                        <a:t>」に対応する条件が満たされなければならない。（条件成立）</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547075">
                <a:tc vMerge="1"/>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N or ×</a:t>
                      </a:r>
                      <a:endParaRPr sz="1800" u="none" cap="none" strike="noStrike"/>
                    </a:p>
                    <a:p>
                      <a:pPr indent="0" lvl="0" marL="0" marR="0" rtl="0" algn="l">
                        <a:lnSpc>
                          <a:spcPct val="85000"/>
                        </a:lnSpc>
                        <a:spcBef>
                          <a:spcPts val="400"/>
                        </a:spcBef>
                        <a:spcAft>
                          <a:spcPts val="0"/>
                        </a:spcAft>
                        <a:buClr>
                          <a:schemeClr val="dk1"/>
                        </a:buClr>
                        <a:buSzPts val="2000"/>
                        <a:buFont typeface="MS PGothic"/>
                        <a:buNone/>
                      </a:pPr>
                      <a:r>
                        <a:rPr i="0" lang="ja-JP" sz="1800" u="none" cap="none" strike="noStrike">
                          <a:solidFill>
                            <a:schemeClr val="dk1"/>
                          </a:solidFill>
                        </a:rPr>
                        <a:t>or </a:t>
                      </a:r>
                      <a:r>
                        <a:rPr i="0" lang="ja-JP" sz="1800" u="sng" cap="none" strike="noStrike">
                          <a:solidFill>
                            <a:schemeClr val="dk1"/>
                          </a:solidFill>
                        </a:rPr>
                        <a:t>F</a:t>
                      </a:r>
                      <a:r>
                        <a:rPr i="0" lang="ja-JP" sz="1800" u="none" cap="none" strike="noStrike">
                          <a:solidFill>
                            <a:schemeClr val="dk1"/>
                          </a:solidFill>
                        </a:rPr>
                        <a:t>alse</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規則を満足するには、この「</a:t>
                      </a:r>
                      <a:r>
                        <a:rPr lang="ja-JP" sz="1800" u="none" cap="none" strike="noStrike">
                          <a:solidFill>
                            <a:schemeClr val="dk1"/>
                          </a:solidFill>
                        </a:rPr>
                        <a:t>F</a:t>
                      </a:r>
                      <a:r>
                        <a:rPr i="0" lang="ja-JP" sz="1800" u="none" cap="none" strike="noStrike">
                          <a:solidFill>
                            <a:schemeClr val="dk1"/>
                          </a:solidFill>
                        </a:rPr>
                        <a:t>」に対応する条件が満たされてはならない。（条件不成立）</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780550">
                <a:tc vMerge="1"/>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語句、値</a:t>
                      </a:r>
                      <a:br>
                        <a:rPr i="0" lang="ja-JP" sz="1800" u="none" cap="none" strike="noStrike">
                          <a:solidFill>
                            <a:schemeClr val="dk1"/>
                          </a:solidFill>
                        </a:rPr>
                      </a:br>
                      <a:r>
                        <a:rPr i="0" lang="ja-JP" sz="1800" u="none" cap="none" strike="noStrike">
                          <a:solidFill>
                            <a:schemeClr val="dk1"/>
                          </a:solidFill>
                        </a:rPr>
                        <a:t>または</a:t>
                      </a:r>
                      <a:br>
                        <a:rPr i="0" lang="ja-JP" sz="1800" u="none" cap="none" strike="noStrike">
                          <a:solidFill>
                            <a:schemeClr val="dk1"/>
                          </a:solidFill>
                        </a:rPr>
                      </a:br>
                      <a:r>
                        <a:rPr i="0" lang="ja-JP" sz="1800" u="none" cap="none" strike="noStrike">
                          <a:solidFill>
                            <a:schemeClr val="dk1"/>
                          </a:solidFill>
                        </a:rPr>
                        <a:t>コード</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条件記述部を補足する形で、この語句、値またはコードによって完成させる。この完成した条件が満たされなければならない。コードを用いる場合、その意味を注記する。（条件成立）</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547075">
                <a:tc vMerge="1"/>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a:t>
                      </a:r>
                      <a:r>
                        <a:rPr lang="ja-JP" sz="1800" u="none" cap="none" strike="noStrike">
                          <a:solidFill>
                            <a:schemeClr val="dk1"/>
                          </a:solidFill>
                        </a:rPr>
                        <a:t>また</a:t>
                      </a:r>
                      <a:r>
                        <a:rPr i="0" lang="ja-JP" sz="1800" u="none" cap="none" strike="noStrike">
                          <a:solidFill>
                            <a:schemeClr val="dk1"/>
                          </a:solidFill>
                        </a:rPr>
                        <a:t>は＃</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規則を満足するには、「－」か「＃」に対応する条件は無関係。（条件無関係）</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547075">
                <a:tc vMerge="1"/>
                <a:tc>
                  <a:txBody>
                    <a:bodyPr/>
                    <a:lstStyle/>
                    <a:p>
                      <a:pPr indent="0" lvl="0" marL="0" marR="0" rtl="0" algn="l">
                        <a:lnSpc>
                          <a:spcPct val="85000"/>
                        </a:lnSpc>
                        <a:spcBef>
                          <a:spcPts val="0"/>
                        </a:spcBef>
                        <a:spcAft>
                          <a:spcPts val="0"/>
                        </a:spcAft>
                        <a:buClr>
                          <a:srgbClr val="000000"/>
                        </a:buClr>
                        <a:buSzPts val="1800"/>
                        <a:buFont typeface="Arial"/>
                        <a:buNone/>
                      </a:pPr>
                      <a:r>
                        <a:rPr lang="ja-JP" sz="1800" u="none" cap="none" strike="noStrike">
                          <a:solidFill>
                            <a:schemeClr val="dk1"/>
                          </a:solidFill>
                        </a:rPr>
                        <a:t>N/A</a:t>
                      </a:r>
                      <a:endParaRPr i="0" sz="1800" u="none" cap="none" strike="noStrike">
                        <a:solidFill>
                          <a:schemeClr val="dk1"/>
                        </a:solidFill>
                      </a:endParaRPr>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rgbClr val="000000"/>
                        </a:buClr>
                        <a:buSzPts val="1800"/>
                        <a:buFont typeface="Arial"/>
                        <a:buNone/>
                      </a:pPr>
                      <a:r>
                        <a:rPr lang="ja-JP" sz="1800" u="none" cap="none" strike="noStrike">
                          <a:solidFill>
                            <a:schemeClr val="dk1"/>
                          </a:solidFill>
                        </a:rPr>
                        <a:t>条件が与えられたルールに対して実行不可能。</a:t>
                      </a:r>
                      <a:endParaRPr i="0" sz="1800" u="none" cap="none" strike="noStrike">
                        <a:solidFill>
                          <a:schemeClr val="dk1"/>
                        </a:solidFill>
                      </a:endParaRPr>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314775">
                <a:tc rowSpan="3">
                  <a:txBody>
                    <a:bodyPr/>
                    <a:lstStyle/>
                    <a:p>
                      <a:pPr indent="0" lvl="0" marL="0" marR="0" rtl="0" algn="l">
                        <a:lnSpc>
                          <a:spcPct val="100000"/>
                        </a:lnSpc>
                        <a:spcBef>
                          <a:spcPts val="0"/>
                        </a:spcBef>
                        <a:spcAft>
                          <a:spcPts val="0"/>
                        </a:spcAft>
                        <a:buClr>
                          <a:schemeClr val="dk1"/>
                        </a:buClr>
                        <a:buSzPts val="2000"/>
                        <a:buFont typeface="MS PGothic"/>
                        <a:buNone/>
                      </a:pPr>
                      <a:r>
                        <a:rPr i="0" lang="ja-JP" sz="1800" u="none" cap="none" strike="noStrike">
                          <a:solidFill>
                            <a:schemeClr val="dk1"/>
                          </a:solidFill>
                        </a:rPr>
                        <a:t>動作の指定</a:t>
                      </a:r>
                      <a:endParaRPr sz="1800" u="none" cap="none" strike="noStrike"/>
                    </a:p>
                  </a:txBody>
                  <a:tcPr marT="45700" marB="45700" marR="91450" marL="91450">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X（大文字）</a:t>
                      </a:r>
                      <a:endParaRPr i="0" sz="1800" u="none" cap="none" strike="noStrike">
                        <a:solidFill>
                          <a:schemeClr val="dk1"/>
                        </a:solidFill>
                      </a:endParaRPr>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規則が満足されると、記述された動作を実行する。（動作）</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780550">
                <a:tc vMerge="1"/>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語句、値またはコード</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動作記述部を補足する形で、語句、値またはコードによって完成させる。この完成した動作が実行され、コードを用いる場合、その意味を注記する。（動作）</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r h="547075">
                <a:tc vMerge="1"/>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a:t>
                      </a:r>
                      <a:r>
                        <a:rPr lang="ja-JP" sz="1800" u="none" cap="none" strike="noStrike">
                          <a:solidFill>
                            <a:schemeClr val="dk1"/>
                          </a:solidFill>
                        </a:rPr>
                        <a:t>また</a:t>
                      </a:r>
                      <a:r>
                        <a:rPr i="0" lang="ja-JP" sz="1800" u="none" cap="none" strike="noStrike">
                          <a:solidFill>
                            <a:schemeClr val="dk1"/>
                          </a:solidFill>
                        </a:rPr>
                        <a:t>は＃</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c>
                  <a:txBody>
                    <a:bodyPr/>
                    <a:lstStyle/>
                    <a:p>
                      <a:pPr indent="0" lvl="0" marL="0" marR="0" rtl="0" algn="l">
                        <a:lnSpc>
                          <a:spcPct val="85000"/>
                        </a:lnSpc>
                        <a:spcBef>
                          <a:spcPts val="0"/>
                        </a:spcBef>
                        <a:spcAft>
                          <a:spcPts val="0"/>
                        </a:spcAft>
                        <a:buClr>
                          <a:schemeClr val="dk1"/>
                        </a:buClr>
                        <a:buSzPts val="2000"/>
                        <a:buFont typeface="MS PGothic"/>
                        <a:buNone/>
                      </a:pPr>
                      <a:r>
                        <a:rPr i="0" lang="ja-JP" sz="1800" u="none" cap="none" strike="noStrike">
                          <a:solidFill>
                            <a:schemeClr val="dk1"/>
                          </a:solidFill>
                        </a:rPr>
                        <a:t>規則が満足されると、記述された動作は実行されない。（無実行）</a:t>
                      </a:r>
                      <a:endParaRPr sz="1800" u="none" cap="none" strike="noStrike"/>
                    </a:p>
                  </a:txBody>
                  <a:tcPr marT="45700" marB="45700" marR="91450" marL="91450" anchor="ctr">
                    <a:lnL cap="flat" cmpd="sng" w="19050">
                      <a:solidFill>
                        <a:schemeClr val="lt2"/>
                      </a:solidFill>
                      <a:prstDash val="solid"/>
                      <a:round/>
                      <a:headEnd len="sm" w="sm" type="none"/>
                      <a:tailEnd len="sm" w="sm" type="none"/>
                    </a:lnL>
                    <a:lnR cap="flat" cmpd="sng" w="19050">
                      <a:solidFill>
                        <a:schemeClr val="lt2"/>
                      </a:solidFill>
                      <a:prstDash val="solid"/>
                      <a:round/>
                      <a:headEnd len="sm" w="sm" type="none"/>
                      <a:tailEnd len="sm" w="sm" type="none"/>
                    </a:lnR>
                    <a:lnT cap="flat" cmpd="sng" w="19050">
                      <a:solidFill>
                        <a:schemeClr val="lt2"/>
                      </a:solidFill>
                      <a:prstDash val="solid"/>
                      <a:round/>
                      <a:headEnd len="sm" w="sm" type="none"/>
                      <a:tailEnd len="sm" w="sm" type="none"/>
                    </a:lnT>
                    <a:lnB cap="flat" cmpd="sng" w="19050">
                      <a:solidFill>
                        <a:schemeClr val="lt2"/>
                      </a:solidFill>
                      <a:prstDash val="solid"/>
                      <a:round/>
                      <a:headEnd len="sm" w="sm" type="none"/>
                      <a:tailEnd len="sm" w="sm" type="none"/>
                    </a:lnB>
                  </a:tcPr>
                </a:tc>
              </a:tr>
            </a:tbl>
          </a:graphicData>
        </a:graphic>
      </p:graphicFrame>
      <p:sp>
        <p:nvSpPr>
          <p:cNvPr id="2347" name="Google Shape;2347;p13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5" name="Shape 2355"/>
        <p:cNvGrpSpPr/>
        <p:nvPr/>
      </p:nvGrpSpPr>
      <p:grpSpPr>
        <a:xfrm>
          <a:off x="0" y="0"/>
          <a:ext cx="0" cy="0"/>
          <a:chOff x="0" y="0"/>
          <a:chExt cx="0" cy="0"/>
        </a:xfrm>
      </p:grpSpPr>
      <p:sp>
        <p:nvSpPr>
          <p:cNvPr id="2356" name="Google Shape;2356;p137"/>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357" name="Google Shape;2357;p137"/>
          <p:cNvSpPr txBox="1"/>
          <p:nvPr>
            <p:ph type="title"/>
          </p:nvPr>
        </p:nvSpPr>
        <p:spPr>
          <a:xfrm>
            <a:off x="631825" y="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③　デシジョンテーブルの作り方</a:t>
            </a:r>
            <a:endParaRPr sz="3600"/>
          </a:p>
        </p:txBody>
      </p:sp>
      <p:sp>
        <p:nvSpPr>
          <p:cNvPr id="2358" name="Google Shape;2358;p13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359" name="Google Shape;2359;p137"/>
          <p:cNvSpPr txBox="1"/>
          <p:nvPr>
            <p:ph idx="4294967295" type="body"/>
          </p:nvPr>
        </p:nvSpPr>
        <p:spPr>
          <a:xfrm>
            <a:off x="415925" y="2146350"/>
            <a:ext cx="9361500" cy="1270200"/>
          </a:xfrm>
          <a:prstGeom prst="rect">
            <a:avLst/>
          </a:prstGeom>
          <a:noFill/>
          <a:ln>
            <a:noFill/>
          </a:ln>
        </p:spPr>
        <p:txBody>
          <a:bodyPr anchorCtr="0" anchor="t" bIns="45700" lIns="91425" spcFirstLastPara="1" rIns="91425" wrap="square" tIns="45700">
            <a:noAutofit/>
          </a:bodyPr>
          <a:lstStyle/>
          <a:p>
            <a:pPr indent="-355600" lvl="0" marL="457200" rtl="0" algn="l">
              <a:lnSpc>
                <a:spcPct val="115000"/>
              </a:lnSpc>
              <a:spcBef>
                <a:spcPts val="400"/>
              </a:spcBef>
              <a:spcAft>
                <a:spcPts val="0"/>
              </a:spcAft>
              <a:buSzPts val="2000"/>
              <a:buChar char="●"/>
            </a:pPr>
            <a:r>
              <a:rPr lang="ja-JP" sz="2000"/>
              <a:t>条件と動作を記載する</a:t>
            </a:r>
            <a:endParaRPr sz="2000"/>
          </a:p>
          <a:p>
            <a:pPr indent="-355600" lvl="0" marL="457200" rtl="0" algn="l">
              <a:lnSpc>
                <a:spcPct val="115000"/>
              </a:lnSpc>
              <a:spcBef>
                <a:spcPts val="0"/>
              </a:spcBef>
              <a:spcAft>
                <a:spcPts val="0"/>
              </a:spcAft>
              <a:buSzPts val="2000"/>
              <a:buChar char="●"/>
            </a:pPr>
            <a:r>
              <a:rPr lang="ja-JP" sz="2000"/>
              <a:t>ルールの数(列の数)は、2の(条件の数)乗になる</a:t>
            </a:r>
            <a:endParaRPr sz="2000"/>
          </a:p>
          <a:p>
            <a:pPr indent="-355600" lvl="1" marL="914400" rtl="0" algn="l">
              <a:lnSpc>
                <a:spcPct val="115000"/>
              </a:lnSpc>
              <a:spcBef>
                <a:spcPts val="0"/>
              </a:spcBef>
              <a:spcAft>
                <a:spcPts val="0"/>
              </a:spcAft>
              <a:buSzPts val="2000"/>
              <a:buChar char="○"/>
            </a:pPr>
            <a:r>
              <a:rPr lang="ja-JP" sz="2000"/>
              <a:t>今回は条件が3つなので、2^3 = 2 * 2 * 2 = 8列になる。</a:t>
            </a:r>
            <a:endParaRPr sz="2000"/>
          </a:p>
        </p:txBody>
      </p:sp>
      <p:sp>
        <p:nvSpPr>
          <p:cNvPr id="2360" name="Google Shape;2360;p137"/>
          <p:cNvSpPr/>
          <p:nvPr/>
        </p:nvSpPr>
        <p:spPr>
          <a:xfrm>
            <a:off x="596825" y="1051775"/>
            <a:ext cx="9101100" cy="729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「満30歳以上」「年間50万円以上購入」「指定地域在住」の会員は「特別会員」になる</a:t>
            </a:r>
            <a:endParaRPr b="0" i="0" sz="1400" u="none" cap="none" strike="noStrike">
              <a:solidFill>
                <a:srgbClr val="000000"/>
              </a:solidFill>
              <a:latin typeface="Arial"/>
              <a:ea typeface="Arial"/>
              <a:cs typeface="Arial"/>
              <a:sym typeface="Arial"/>
            </a:endParaRPr>
          </a:p>
        </p:txBody>
      </p:sp>
      <p:graphicFrame>
        <p:nvGraphicFramePr>
          <p:cNvPr id="2361" name="Google Shape;2361;p137"/>
          <p:cNvGraphicFramePr/>
          <p:nvPr/>
        </p:nvGraphicFramePr>
        <p:xfrm>
          <a:off x="952500" y="3604875"/>
          <a:ext cx="3000000" cy="3000000"/>
        </p:xfrm>
        <a:graphic>
          <a:graphicData uri="http://schemas.openxmlformats.org/drawingml/2006/table">
            <a:tbl>
              <a:tblPr>
                <a:noFill/>
                <a:tableStyleId>{5482861C-36CA-42EB-B6D0-8DDA0D068FD9}</a:tableStyleId>
              </a:tblPr>
              <a:tblGrid>
                <a:gridCol w="858875"/>
                <a:gridCol w="1334925"/>
                <a:gridCol w="799350"/>
                <a:gridCol w="799350"/>
                <a:gridCol w="799350"/>
                <a:gridCol w="799350"/>
                <a:gridCol w="799350"/>
                <a:gridCol w="799350"/>
                <a:gridCol w="799350"/>
                <a:gridCol w="799350"/>
              </a:tblGrid>
              <a:tr h="3810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ルール</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4</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5</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6</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7</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8</a:t>
                      </a:r>
                      <a:endParaRPr sz="1400" u="none" cap="none" strike="noStrike"/>
                    </a:p>
                  </a:txBody>
                  <a:tcPr marT="91425" marB="91425" marR="91425" marL="91425"/>
                </a:tc>
              </a:tr>
              <a:tr h="381000">
                <a:tc rowSpan="3">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条件</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満30歳以上</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年間50万円以上購入</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指定地域在住</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動作</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特別会員</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bl>
          </a:graphicData>
        </a:graphic>
      </p:graphicFrame>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9" name="Shape 2369"/>
        <p:cNvGrpSpPr/>
        <p:nvPr/>
      </p:nvGrpSpPr>
      <p:grpSpPr>
        <a:xfrm>
          <a:off x="0" y="0"/>
          <a:ext cx="0" cy="0"/>
          <a:chOff x="0" y="0"/>
          <a:chExt cx="0" cy="0"/>
        </a:xfrm>
      </p:grpSpPr>
      <p:sp>
        <p:nvSpPr>
          <p:cNvPr id="2370" name="Google Shape;2370;p138"/>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371" name="Google Shape;2371;p138"/>
          <p:cNvSpPr txBox="1"/>
          <p:nvPr>
            <p:ph type="title"/>
          </p:nvPr>
        </p:nvSpPr>
        <p:spPr>
          <a:xfrm>
            <a:off x="631825" y="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③　デシジョンテーブルの作り方</a:t>
            </a:r>
            <a:endParaRPr sz="3600"/>
          </a:p>
        </p:txBody>
      </p:sp>
      <p:sp>
        <p:nvSpPr>
          <p:cNvPr id="2372" name="Google Shape;2372;p13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373" name="Google Shape;2373;p138"/>
          <p:cNvSpPr txBox="1"/>
          <p:nvPr>
            <p:ph idx="4294967295" type="body"/>
          </p:nvPr>
        </p:nvSpPr>
        <p:spPr>
          <a:xfrm>
            <a:off x="466625" y="2495450"/>
            <a:ext cx="9361500" cy="608100"/>
          </a:xfrm>
          <a:prstGeom prst="rect">
            <a:avLst/>
          </a:prstGeom>
          <a:noFill/>
          <a:ln>
            <a:noFill/>
          </a:ln>
        </p:spPr>
        <p:txBody>
          <a:bodyPr anchorCtr="0" anchor="t" bIns="45700" lIns="91425" spcFirstLastPara="1" rIns="91425" wrap="square" tIns="45700">
            <a:noAutofit/>
          </a:bodyPr>
          <a:lstStyle/>
          <a:p>
            <a:pPr indent="-355600" lvl="0" marL="457200" rtl="0" algn="l">
              <a:lnSpc>
                <a:spcPct val="115000"/>
              </a:lnSpc>
              <a:spcBef>
                <a:spcPts val="400"/>
              </a:spcBef>
              <a:spcAft>
                <a:spcPts val="0"/>
              </a:spcAft>
              <a:buSzPts val="2000"/>
              <a:buChar char="●"/>
            </a:pPr>
            <a:r>
              <a:rPr lang="ja-JP" sz="2000"/>
              <a:t>1番目の条件の半分を”T”、もう半分を”F”で埋める</a:t>
            </a:r>
            <a:endParaRPr sz="2000"/>
          </a:p>
        </p:txBody>
      </p:sp>
      <p:sp>
        <p:nvSpPr>
          <p:cNvPr id="2374" name="Google Shape;2374;p138"/>
          <p:cNvSpPr/>
          <p:nvPr/>
        </p:nvSpPr>
        <p:spPr>
          <a:xfrm>
            <a:off x="596825" y="1051775"/>
            <a:ext cx="9101100" cy="729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「満30歳以上」「年間50万円以上購入」「指定地域在住」の会員は「特別会員」になる</a:t>
            </a:r>
            <a:endParaRPr b="0" i="0" sz="1400" u="none" cap="none" strike="noStrike">
              <a:solidFill>
                <a:srgbClr val="000000"/>
              </a:solidFill>
              <a:latin typeface="Arial"/>
              <a:ea typeface="Arial"/>
              <a:cs typeface="Arial"/>
              <a:sym typeface="Arial"/>
            </a:endParaRPr>
          </a:p>
        </p:txBody>
      </p:sp>
      <p:graphicFrame>
        <p:nvGraphicFramePr>
          <p:cNvPr id="2375" name="Google Shape;2375;p138"/>
          <p:cNvGraphicFramePr/>
          <p:nvPr/>
        </p:nvGraphicFramePr>
        <p:xfrm>
          <a:off x="952500" y="3604875"/>
          <a:ext cx="3000000" cy="3000000"/>
        </p:xfrm>
        <a:graphic>
          <a:graphicData uri="http://schemas.openxmlformats.org/drawingml/2006/table">
            <a:tbl>
              <a:tblPr>
                <a:noFill/>
                <a:tableStyleId>{5482861C-36CA-42EB-B6D0-8DDA0D068FD9}</a:tableStyleId>
              </a:tblPr>
              <a:tblGrid>
                <a:gridCol w="858875"/>
                <a:gridCol w="1334925"/>
                <a:gridCol w="799350"/>
                <a:gridCol w="799350"/>
                <a:gridCol w="799350"/>
                <a:gridCol w="799350"/>
                <a:gridCol w="799350"/>
                <a:gridCol w="799350"/>
                <a:gridCol w="799350"/>
                <a:gridCol w="799350"/>
              </a:tblGrid>
              <a:tr h="3810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ルール</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4</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5</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6</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7</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8</a:t>
                      </a:r>
                      <a:endParaRPr sz="1400" u="none" cap="none" strike="noStrike"/>
                    </a:p>
                  </a:txBody>
                  <a:tcPr marT="91425" marB="91425" marR="91425" marL="91425"/>
                </a:tc>
              </a:tr>
              <a:tr h="381000">
                <a:tc rowSpan="3">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条件</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満30歳以上</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91425" marB="91425" marR="91425" marL="91425">
                    <a:solidFill>
                      <a:srgbClr val="D9EAD3"/>
                    </a:solidFill>
                  </a:tcPr>
                </a:tc>
                <a:tc>
                  <a:txBody>
                    <a:bodyPr/>
                    <a:lstStyle/>
                    <a:p>
                      <a:pPr indent="0" lvl="0" marL="0" marR="0" rtl="0" algn="ctr">
                        <a:lnSpc>
                          <a:spcPct val="100000"/>
                        </a:lnSpc>
                        <a:spcBef>
                          <a:spcPts val="0"/>
                        </a:spcBef>
                        <a:spcAft>
                          <a:spcPts val="0"/>
                        </a:spcAft>
                        <a:buClr>
                          <a:schemeClr val="dk1"/>
                        </a:buClr>
                        <a:buSzPts val="1100"/>
                        <a:buFont typeface="Arial"/>
                        <a:buNone/>
                      </a:pPr>
                      <a:r>
                        <a:rPr b="1" lang="ja-JP" sz="1400" u="none" cap="none" strike="noStrike">
                          <a:solidFill>
                            <a:schemeClr val="dk1"/>
                          </a:solidFill>
                        </a:rPr>
                        <a:t>T</a:t>
                      </a:r>
                      <a:endParaRPr b="1" sz="1400" u="none" cap="none" strike="noStrike"/>
                    </a:p>
                  </a:txBody>
                  <a:tcPr marT="91425" marB="91425" marR="91425" marL="91425">
                    <a:solidFill>
                      <a:srgbClr val="D9EAD3"/>
                    </a:solidFill>
                  </a:tcPr>
                </a:tc>
                <a:tc>
                  <a:txBody>
                    <a:bodyPr/>
                    <a:lstStyle/>
                    <a:p>
                      <a:pPr indent="0" lvl="0" marL="0" marR="0" rtl="0" algn="ctr">
                        <a:lnSpc>
                          <a:spcPct val="100000"/>
                        </a:lnSpc>
                        <a:spcBef>
                          <a:spcPts val="0"/>
                        </a:spcBef>
                        <a:spcAft>
                          <a:spcPts val="0"/>
                        </a:spcAft>
                        <a:buClr>
                          <a:schemeClr val="dk1"/>
                        </a:buClr>
                        <a:buSzPts val="1100"/>
                        <a:buFont typeface="Arial"/>
                        <a:buNone/>
                      </a:pPr>
                      <a:r>
                        <a:rPr b="1" lang="ja-JP" sz="1400" u="none" cap="none" strike="noStrike">
                          <a:solidFill>
                            <a:schemeClr val="dk1"/>
                          </a:solidFill>
                        </a:rPr>
                        <a:t>T</a:t>
                      </a:r>
                      <a:endParaRPr b="1" sz="1400" u="none" cap="none" strike="noStrike"/>
                    </a:p>
                  </a:txBody>
                  <a:tcPr marT="91425" marB="91425" marR="91425" marL="91425">
                    <a:solidFill>
                      <a:srgbClr val="D9EAD3"/>
                    </a:solidFill>
                  </a:tcPr>
                </a:tc>
                <a:tc>
                  <a:txBody>
                    <a:bodyPr/>
                    <a:lstStyle/>
                    <a:p>
                      <a:pPr indent="0" lvl="0" marL="0" marR="0" rtl="0" algn="ctr">
                        <a:lnSpc>
                          <a:spcPct val="100000"/>
                        </a:lnSpc>
                        <a:spcBef>
                          <a:spcPts val="0"/>
                        </a:spcBef>
                        <a:spcAft>
                          <a:spcPts val="0"/>
                        </a:spcAft>
                        <a:buClr>
                          <a:schemeClr val="dk1"/>
                        </a:buClr>
                        <a:buSzPts val="1100"/>
                        <a:buFont typeface="Arial"/>
                        <a:buNone/>
                      </a:pPr>
                      <a:r>
                        <a:rPr b="1" lang="ja-JP" sz="1400" u="none" cap="none" strike="noStrike">
                          <a:solidFill>
                            <a:schemeClr val="dk1"/>
                          </a:solidFill>
                        </a:rPr>
                        <a:t>T</a:t>
                      </a:r>
                      <a:endParaRPr b="1" sz="1400" u="none" cap="none" strike="noStrike"/>
                    </a:p>
                  </a:txBody>
                  <a:tcPr marT="91425" marB="91425" marR="91425" marL="91425">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solidFill>
                      <a:srgbClr val="F4CCCC"/>
                    </a:solid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年間50万円以上購入</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指定地域在住</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動作</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特別会員</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bl>
          </a:graphicData>
        </a:graphic>
      </p:graphicFrame>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3" name="Shape 2383"/>
        <p:cNvGrpSpPr/>
        <p:nvPr/>
      </p:nvGrpSpPr>
      <p:grpSpPr>
        <a:xfrm>
          <a:off x="0" y="0"/>
          <a:ext cx="0" cy="0"/>
          <a:chOff x="0" y="0"/>
          <a:chExt cx="0" cy="0"/>
        </a:xfrm>
      </p:grpSpPr>
      <p:sp>
        <p:nvSpPr>
          <p:cNvPr id="2384" name="Google Shape;2384;p139"/>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385" name="Google Shape;2385;p139"/>
          <p:cNvSpPr txBox="1"/>
          <p:nvPr>
            <p:ph type="title"/>
          </p:nvPr>
        </p:nvSpPr>
        <p:spPr>
          <a:xfrm>
            <a:off x="631825" y="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③　デシジョンテーブルの作り方</a:t>
            </a:r>
            <a:endParaRPr sz="3600"/>
          </a:p>
        </p:txBody>
      </p:sp>
      <p:sp>
        <p:nvSpPr>
          <p:cNvPr id="2386" name="Google Shape;2386;p13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387" name="Google Shape;2387;p139"/>
          <p:cNvSpPr txBox="1"/>
          <p:nvPr>
            <p:ph idx="4294967295" type="body"/>
          </p:nvPr>
        </p:nvSpPr>
        <p:spPr>
          <a:xfrm>
            <a:off x="466625" y="2261825"/>
            <a:ext cx="9361500" cy="841800"/>
          </a:xfrm>
          <a:prstGeom prst="rect">
            <a:avLst/>
          </a:prstGeom>
          <a:noFill/>
          <a:ln>
            <a:noFill/>
          </a:ln>
        </p:spPr>
        <p:txBody>
          <a:bodyPr anchorCtr="0" anchor="t" bIns="45700" lIns="91425" spcFirstLastPara="1" rIns="91425" wrap="square" tIns="45700">
            <a:noAutofit/>
          </a:bodyPr>
          <a:lstStyle/>
          <a:p>
            <a:pPr indent="-355600" lvl="0" marL="457200" rtl="0" algn="l">
              <a:lnSpc>
                <a:spcPct val="115000"/>
              </a:lnSpc>
              <a:spcBef>
                <a:spcPts val="400"/>
              </a:spcBef>
              <a:spcAft>
                <a:spcPts val="0"/>
              </a:spcAft>
              <a:buSzPts val="2000"/>
              <a:buChar char="●"/>
            </a:pPr>
            <a:r>
              <a:rPr lang="ja-JP" sz="2000"/>
              <a:t>2番目の条件は、半分の半分、つまり1/4を”T”、もう1/4を”F”で埋める。それを行の最後まで繰り返す</a:t>
            </a:r>
            <a:endParaRPr sz="2000"/>
          </a:p>
        </p:txBody>
      </p:sp>
      <p:sp>
        <p:nvSpPr>
          <p:cNvPr id="2388" name="Google Shape;2388;p139"/>
          <p:cNvSpPr/>
          <p:nvPr/>
        </p:nvSpPr>
        <p:spPr>
          <a:xfrm>
            <a:off x="596825" y="1051775"/>
            <a:ext cx="9101100" cy="729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「満30歳以上」「年間50万円以上購入」「指定地域在住」の会員は「特別会員」になる</a:t>
            </a:r>
            <a:endParaRPr b="0" i="0" sz="1400" u="none" cap="none" strike="noStrike">
              <a:solidFill>
                <a:srgbClr val="000000"/>
              </a:solidFill>
              <a:latin typeface="Arial"/>
              <a:ea typeface="Arial"/>
              <a:cs typeface="Arial"/>
              <a:sym typeface="Arial"/>
            </a:endParaRPr>
          </a:p>
        </p:txBody>
      </p:sp>
      <p:graphicFrame>
        <p:nvGraphicFramePr>
          <p:cNvPr id="2389" name="Google Shape;2389;p139"/>
          <p:cNvGraphicFramePr/>
          <p:nvPr/>
        </p:nvGraphicFramePr>
        <p:xfrm>
          <a:off x="952500" y="3604875"/>
          <a:ext cx="3000000" cy="3000000"/>
        </p:xfrm>
        <a:graphic>
          <a:graphicData uri="http://schemas.openxmlformats.org/drawingml/2006/table">
            <a:tbl>
              <a:tblPr>
                <a:noFill/>
                <a:tableStyleId>{5482861C-36CA-42EB-B6D0-8DDA0D068FD9}</a:tableStyleId>
              </a:tblPr>
              <a:tblGrid>
                <a:gridCol w="858875"/>
                <a:gridCol w="1334925"/>
                <a:gridCol w="799350"/>
                <a:gridCol w="799350"/>
                <a:gridCol w="799350"/>
                <a:gridCol w="799350"/>
                <a:gridCol w="799350"/>
                <a:gridCol w="799350"/>
                <a:gridCol w="799350"/>
                <a:gridCol w="799350"/>
              </a:tblGrid>
              <a:tr h="3810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ルール</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4</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5</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6</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7</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8</a:t>
                      </a:r>
                      <a:endParaRPr sz="1400" u="none" cap="none" strike="noStrike"/>
                    </a:p>
                  </a:txBody>
                  <a:tcPr marT="91425" marB="91425" marR="91425" marL="91425"/>
                </a:tc>
              </a:tr>
              <a:tr h="381000">
                <a:tc rowSpan="3">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条件</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満30歳以上</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年間50万円以上購入</a:t>
                      </a:r>
                      <a:endParaRPr sz="1400" u="none" cap="none" strike="noStrike"/>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指定地域在住</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動作</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特別会員</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bl>
          </a:graphicData>
        </a:graphic>
      </p:graphicFrame>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7" name="Shape 2397"/>
        <p:cNvGrpSpPr/>
        <p:nvPr/>
      </p:nvGrpSpPr>
      <p:grpSpPr>
        <a:xfrm>
          <a:off x="0" y="0"/>
          <a:ext cx="0" cy="0"/>
          <a:chOff x="0" y="0"/>
          <a:chExt cx="0" cy="0"/>
        </a:xfrm>
      </p:grpSpPr>
      <p:sp>
        <p:nvSpPr>
          <p:cNvPr id="2398" name="Google Shape;2398;p140"/>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399" name="Google Shape;2399;p140"/>
          <p:cNvSpPr txBox="1"/>
          <p:nvPr>
            <p:ph type="title"/>
          </p:nvPr>
        </p:nvSpPr>
        <p:spPr>
          <a:xfrm>
            <a:off x="631825" y="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③　デシジョンテーブルの作り方</a:t>
            </a:r>
            <a:endParaRPr sz="3600"/>
          </a:p>
        </p:txBody>
      </p:sp>
      <p:sp>
        <p:nvSpPr>
          <p:cNvPr id="2400" name="Google Shape;2400;p14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401" name="Google Shape;2401;p140"/>
          <p:cNvSpPr txBox="1"/>
          <p:nvPr>
            <p:ph idx="4294967295" type="body"/>
          </p:nvPr>
        </p:nvSpPr>
        <p:spPr>
          <a:xfrm>
            <a:off x="466625" y="1928450"/>
            <a:ext cx="9361500" cy="1522200"/>
          </a:xfrm>
          <a:prstGeom prst="rect">
            <a:avLst/>
          </a:prstGeom>
          <a:noFill/>
          <a:ln>
            <a:noFill/>
          </a:ln>
        </p:spPr>
        <p:txBody>
          <a:bodyPr anchorCtr="0" anchor="t" bIns="45700" lIns="91425" spcFirstLastPara="1" rIns="91425" wrap="square" tIns="45700">
            <a:noAutofit/>
          </a:bodyPr>
          <a:lstStyle/>
          <a:p>
            <a:pPr indent="-355600" lvl="0" marL="457200" rtl="0" algn="l">
              <a:lnSpc>
                <a:spcPct val="115000"/>
              </a:lnSpc>
              <a:spcBef>
                <a:spcPts val="400"/>
              </a:spcBef>
              <a:spcAft>
                <a:spcPts val="0"/>
              </a:spcAft>
              <a:buSzPts val="2000"/>
              <a:buChar char="●"/>
            </a:pPr>
            <a:r>
              <a:rPr lang="ja-JP" sz="2000"/>
              <a:t>3番目の条件は、半分の半分の半分、つまり1/8を”T”、もう1/8を”F”で埋める。それを行の最後まで繰り返す。</a:t>
            </a:r>
            <a:endParaRPr sz="2000"/>
          </a:p>
          <a:p>
            <a:pPr indent="-355600" lvl="1" marL="914400" rtl="0" algn="l">
              <a:lnSpc>
                <a:spcPct val="115000"/>
              </a:lnSpc>
              <a:spcBef>
                <a:spcPts val="0"/>
              </a:spcBef>
              <a:spcAft>
                <a:spcPts val="0"/>
              </a:spcAft>
              <a:buSzPts val="2000"/>
              <a:buChar char="○"/>
            </a:pPr>
            <a:r>
              <a:rPr lang="ja-JP" sz="2000"/>
              <a:t>条件が増えた場合も半分の半分の半分の…と繰り返し、最後の条件はTとFが交互になる</a:t>
            </a:r>
            <a:endParaRPr sz="2000"/>
          </a:p>
        </p:txBody>
      </p:sp>
      <p:sp>
        <p:nvSpPr>
          <p:cNvPr id="2402" name="Google Shape;2402;p140"/>
          <p:cNvSpPr/>
          <p:nvPr/>
        </p:nvSpPr>
        <p:spPr>
          <a:xfrm>
            <a:off x="596825" y="1051775"/>
            <a:ext cx="9101100" cy="729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「満30歳以上」「年間50万円以上購入」「指定地域在住」の会員は「特別会員」になる</a:t>
            </a:r>
            <a:endParaRPr b="0" i="0" sz="1400" u="none" cap="none" strike="noStrike">
              <a:solidFill>
                <a:srgbClr val="000000"/>
              </a:solidFill>
              <a:latin typeface="Arial"/>
              <a:ea typeface="Arial"/>
              <a:cs typeface="Arial"/>
              <a:sym typeface="Arial"/>
            </a:endParaRPr>
          </a:p>
        </p:txBody>
      </p:sp>
      <p:graphicFrame>
        <p:nvGraphicFramePr>
          <p:cNvPr id="2403" name="Google Shape;2403;p140"/>
          <p:cNvGraphicFramePr/>
          <p:nvPr/>
        </p:nvGraphicFramePr>
        <p:xfrm>
          <a:off x="952500" y="3604875"/>
          <a:ext cx="3000000" cy="3000000"/>
        </p:xfrm>
        <a:graphic>
          <a:graphicData uri="http://schemas.openxmlformats.org/drawingml/2006/table">
            <a:tbl>
              <a:tblPr>
                <a:noFill/>
                <a:tableStyleId>{5482861C-36CA-42EB-B6D0-8DDA0D068FD9}</a:tableStyleId>
              </a:tblPr>
              <a:tblGrid>
                <a:gridCol w="858875"/>
                <a:gridCol w="1334925"/>
                <a:gridCol w="799350"/>
                <a:gridCol w="799350"/>
                <a:gridCol w="799350"/>
                <a:gridCol w="799350"/>
                <a:gridCol w="799350"/>
                <a:gridCol w="799350"/>
                <a:gridCol w="799350"/>
                <a:gridCol w="799350"/>
              </a:tblGrid>
              <a:tr h="3810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ルール</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4</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5</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6</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7</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8</a:t>
                      </a:r>
                      <a:endParaRPr sz="1400" u="none" cap="none" strike="noStrike"/>
                    </a:p>
                  </a:txBody>
                  <a:tcPr marT="91425" marB="91425" marR="91425" marL="91425"/>
                </a:tc>
              </a:tr>
              <a:tr h="381000">
                <a:tc rowSpan="3">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条件</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満30歳以上</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年間50万円以上購入</a:t>
                      </a:r>
                      <a:endParaRPr sz="1400" u="none" cap="none" strike="noStrike"/>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指定地域在住</a:t>
                      </a:r>
                      <a:endParaRPr sz="1400" u="none" cap="none" strike="noStrike"/>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動作</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特別会員</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1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1400"/>
              <a:buNone/>
            </a:pPr>
            <a:r>
              <a:rPr lang="ja-JP" sz="3600"/>
              <a:t>動かないソフトウェアが引き起こす問題</a:t>
            </a:r>
            <a:endParaRPr sz="3600"/>
          </a:p>
        </p:txBody>
      </p:sp>
      <p:sp>
        <p:nvSpPr>
          <p:cNvPr id="357" name="Google Shape;357;p1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58" name="Google Shape;358;p13"/>
          <p:cNvSpPr txBox="1"/>
          <p:nvPr/>
        </p:nvSpPr>
        <p:spPr>
          <a:xfrm>
            <a:off x="920552" y="1625601"/>
            <a:ext cx="3518912" cy="2062103"/>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chemeClr val="dk1"/>
              </a:buClr>
              <a:buSzPts val="3200"/>
              <a:buFont typeface="Arial"/>
              <a:buChar char="•"/>
            </a:pPr>
            <a:r>
              <a:rPr b="0" i="0" lang="ja-JP" sz="3200" u="none" cap="none" strike="noStrike">
                <a:solidFill>
                  <a:schemeClr val="dk1"/>
                </a:solidFill>
                <a:latin typeface="Arial"/>
                <a:ea typeface="Arial"/>
                <a:cs typeface="Arial"/>
                <a:sym typeface="Arial"/>
              </a:rPr>
              <a:t>経済的な損失</a:t>
            </a:r>
            <a:endParaRPr b="0" i="0" sz="32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3200"/>
              <a:buFont typeface="Arial"/>
              <a:buChar char="•"/>
            </a:pPr>
            <a:r>
              <a:rPr b="0" i="0" lang="ja-JP" sz="3200" u="none" cap="none" strike="noStrike">
                <a:solidFill>
                  <a:schemeClr val="dk1"/>
                </a:solidFill>
                <a:latin typeface="Arial"/>
                <a:ea typeface="Arial"/>
                <a:cs typeface="Arial"/>
                <a:sym typeface="Arial"/>
              </a:rPr>
              <a:t>時間の浪費</a:t>
            </a:r>
            <a:endParaRPr b="0" i="0" sz="32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3200"/>
              <a:buFont typeface="Arial"/>
              <a:buChar char="•"/>
            </a:pPr>
            <a:r>
              <a:rPr b="0" i="0" lang="ja-JP" sz="3200" u="none" cap="none" strike="noStrike">
                <a:solidFill>
                  <a:schemeClr val="dk1"/>
                </a:solidFill>
                <a:latin typeface="Arial"/>
                <a:ea typeface="Arial"/>
                <a:cs typeface="Arial"/>
                <a:sym typeface="Arial"/>
              </a:rPr>
              <a:t>信用の失墜</a:t>
            </a:r>
            <a:endParaRPr b="0" i="0" sz="3200" u="none" cap="none" strike="noStrike">
              <a:solidFill>
                <a:schemeClr val="dk1"/>
              </a:solidFill>
              <a:latin typeface="Arial"/>
              <a:ea typeface="Arial"/>
              <a:cs typeface="Arial"/>
              <a:sym typeface="Arial"/>
            </a:endParaRPr>
          </a:p>
          <a:p>
            <a:pPr indent="-457200" lvl="0" marL="457200" marR="0" rtl="0" algn="l">
              <a:lnSpc>
                <a:spcPct val="100000"/>
              </a:lnSpc>
              <a:spcBef>
                <a:spcPts val="0"/>
              </a:spcBef>
              <a:spcAft>
                <a:spcPts val="0"/>
              </a:spcAft>
              <a:buClr>
                <a:schemeClr val="dk1"/>
              </a:buClr>
              <a:buSzPts val="3200"/>
              <a:buFont typeface="Arial"/>
              <a:buChar char="•"/>
            </a:pPr>
            <a:r>
              <a:rPr b="0" i="0" lang="ja-JP" sz="3200" u="none" cap="none" strike="noStrike">
                <a:solidFill>
                  <a:schemeClr val="dk1"/>
                </a:solidFill>
                <a:latin typeface="Arial"/>
                <a:ea typeface="Arial"/>
                <a:cs typeface="Arial"/>
                <a:sym typeface="Arial"/>
              </a:rPr>
              <a:t>傷害や死亡事故</a:t>
            </a:r>
            <a:endParaRPr b="0" i="0" sz="3200" u="none" cap="none" strike="noStrike">
              <a:solidFill>
                <a:schemeClr val="dk1"/>
              </a:solidFill>
              <a:latin typeface="Arial"/>
              <a:ea typeface="Arial"/>
              <a:cs typeface="Arial"/>
              <a:sym typeface="Arial"/>
            </a:endParaRPr>
          </a:p>
        </p:txBody>
      </p:sp>
      <p:sp>
        <p:nvSpPr>
          <p:cNvPr id="359" name="Google Shape;359;p13"/>
          <p:cNvSpPr txBox="1"/>
          <p:nvPr/>
        </p:nvSpPr>
        <p:spPr>
          <a:xfrm>
            <a:off x="2115325" y="4331697"/>
            <a:ext cx="7600500" cy="1477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000"/>
              <a:buFont typeface="Arial"/>
              <a:buNone/>
            </a:pPr>
            <a:r>
              <a:rPr b="0" i="0" lang="ja-JP" sz="3000" u="none" cap="none" strike="noStrike">
                <a:solidFill>
                  <a:schemeClr val="dk1"/>
                </a:solidFill>
                <a:latin typeface="Arial"/>
                <a:ea typeface="Arial"/>
                <a:cs typeface="Arial"/>
                <a:sym typeface="Arial"/>
              </a:rPr>
              <a:t>テストにより、ソフトウェアの</a:t>
            </a:r>
            <a:r>
              <a:rPr b="0" i="0" lang="ja-JP" sz="3000" u="sng" cap="none" strike="noStrike">
                <a:solidFill>
                  <a:srgbClr val="FF0000"/>
                </a:solidFill>
                <a:latin typeface="Arial"/>
                <a:ea typeface="Arial"/>
                <a:cs typeface="Arial"/>
                <a:sym typeface="Arial"/>
              </a:rPr>
              <a:t>品質</a:t>
            </a:r>
            <a:r>
              <a:rPr b="0" i="0" lang="ja-JP" sz="3000" u="none" cap="none" strike="noStrike">
                <a:solidFill>
                  <a:schemeClr val="dk1"/>
                </a:solidFill>
                <a:latin typeface="Arial"/>
                <a:ea typeface="Arial"/>
                <a:cs typeface="Arial"/>
                <a:sym typeface="Arial"/>
              </a:rPr>
              <a:t>を評価し、運用環境でソフトウェアの故障が発生するリスクを低減する。</a:t>
            </a:r>
            <a:endParaRPr b="0" i="0" sz="3000" u="none" cap="none" strike="noStrike">
              <a:solidFill>
                <a:schemeClr val="dk1"/>
              </a:solidFill>
              <a:latin typeface="Arial"/>
              <a:ea typeface="Arial"/>
              <a:cs typeface="Arial"/>
              <a:sym typeface="Arial"/>
            </a:endParaRPr>
          </a:p>
        </p:txBody>
      </p:sp>
      <p:sp>
        <p:nvSpPr>
          <p:cNvPr id="360" name="Google Shape;360;p13"/>
          <p:cNvSpPr/>
          <p:nvPr/>
        </p:nvSpPr>
        <p:spPr>
          <a:xfrm>
            <a:off x="1176076" y="4782416"/>
            <a:ext cx="647400" cy="5760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61" name="Google Shape;361;p1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1" name="Shape 2411"/>
        <p:cNvGrpSpPr/>
        <p:nvPr/>
      </p:nvGrpSpPr>
      <p:grpSpPr>
        <a:xfrm>
          <a:off x="0" y="0"/>
          <a:ext cx="0" cy="0"/>
          <a:chOff x="0" y="0"/>
          <a:chExt cx="0" cy="0"/>
        </a:xfrm>
      </p:grpSpPr>
      <p:sp>
        <p:nvSpPr>
          <p:cNvPr id="2412" name="Google Shape;2412;p14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413" name="Google Shape;2413;p141"/>
          <p:cNvSpPr txBox="1"/>
          <p:nvPr>
            <p:ph type="title"/>
          </p:nvPr>
        </p:nvSpPr>
        <p:spPr>
          <a:xfrm>
            <a:off x="631825" y="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③　デシジョンテーブルの作り方</a:t>
            </a:r>
            <a:endParaRPr sz="3600"/>
          </a:p>
        </p:txBody>
      </p:sp>
      <p:sp>
        <p:nvSpPr>
          <p:cNvPr id="2414" name="Google Shape;2414;p14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415" name="Google Shape;2415;p141"/>
          <p:cNvSpPr txBox="1"/>
          <p:nvPr>
            <p:ph idx="4294967295" type="body"/>
          </p:nvPr>
        </p:nvSpPr>
        <p:spPr>
          <a:xfrm>
            <a:off x="466625" y="1928450"/>
            <a:ext cx="9361500" cy="1522200"/>
          </a:xfrm>
          <a:prstGeom prst="rect">
            <a:avLst/>
          </a:prstGeom>
          <a:noFill/>
          <a:ln>
            <a:noFill/>
          </a:ln>
        </p:spPr>
        <p:txBody>
          <a:bodyPr anchorCtr="0" anchor="t" bIns="45700" lIns="91425" spcFirstLastPara="1" rIns="91425" wrap="square" tIns="45700">
            <a:noAutofit/>
          </a:bodyPr>
          <a:lstStyle/>
          <a:p>
            <a:pPr indent="-355600" lvl="0" marL="457200" rtl="0" algn="l">
              <a:lnSpc>
                <a:spcPct val="115000"/>
              </a:lnSpc>
              <a:spcBef>
                <a:spcPts val="400"/>
              </a:spcBef>
              <a:spcAft>
                <a:spcPts val="0"/>
              </a:spcAft>
              <a:buSzPts val="2000"/>
              <a:buChar char="●"/>
            </a:pPr>
            <a:r>
              <a:rPr lang="ja-JP" sz="2000"/>
              <a:t>動作部分は列ごとに条件を確認し、実行される部分に”X”を入れる。</a:t>
            </a:r>
            <a:endParaRPr sz="2000"/>
          </a:p>
          <a:p>
            <a:pPr indent="-355600" lvl="1" marL="914400" rtl="0" algn="l">
              <a:lnSpc>
                <a:spcPct val="115000"/>
              </a:lnSpc>
              <a:spcBef>
                <a:spcPts val="0"/>
              </a:spcBef>
              <a:spcAft>
                <a:spcPts val="0"/>
              </a:spcAft>
              <a:buSzPts val="2000"/>
              <a:buChar char="○"/>
            </a:pPr>
            <a:r>
              <a:rPr lang="ja-JP" sz="2000"/>
              <a:t>条件がそろった結果実行されない動作には”-”を入れる</a:t>
            </a:r>
            <a:endParaRPr sz="2000"/>
          </a:p>
        </p:txBody>
      </p:sp>
      <p:sp>
        <p:nvSpPr>
          <p:cNvPr id="2416" name="Google Shape;2416;p141"/>
          <p:cNvSpPr/>
          <p:nvPr/>
        </p:nvSpPr>
        <p:spPr>
          <a:xfrm>
            <a:off x="596825" y="1051775"/>
            <a:ext cx="9101100" cy="729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「満30歳以上」「年間50万円以上購入」「指定地域在住」の会員は「特別会員」になる</a:t>
            </a:r>
            <a:endParaRPr b="0" i="0" sz="1400" u="none" cap="none" strike="noStrike">
              <a:solidFill>
                <a:srgbClr val="000000"/>
              </a:solidFill>
              <a:latin typeface="Arial"/>
              <a:ea typeface="Arial"/>
              <a:cs typeface="Arial"/>
              <a:sym typeface="Arial"/>
            </a:endParaRPr>
          </a:p>
        </p:txBody>
      </p:sp>
      <p:graphicFrame>
        <p:nvGraphicFramePr>
          <p:cNvPr id="2417" name="Google Shape;2417;p141"/>
          <p:cNvGraphicFramePr/>
          <p:nvPr/>
        </p:nvGraphicFramePr>
        <p:xfrm>
          <a:off x="952500" y="3604875"/>
          <a:ext cx="3000000" cy="3000000"/>
        </p:xfrm>
        <a:graphic>
          <a:graphicData uri="http://schemas.openxmlformats.org/drawingml/2006/table">
            <a:tbl>
              <a:tblPr>
                <a:noFill/>
                <a:tableStyleId>{5482861C-36CA-42EB-B6D0-8DDA0D068FD9}</a:tableStyleId>
              </a:tblPr>
              <a:tblGrid>
                <a:gridCol w="858875"/>
                <a:gridCol w="1334925"/>
                <a:gridCol w="799350"/>
                <a:gridCol w="799350"/>
                <a:gridCol w="799350"/>
                <a:gridCol w="799350"/>
                <a:gridCol w="799350"/>
                <a:gridCol w="799350"/>
                <a:gridCol w="799350"/>
                <a:gridCol w="799350"/>
              </a:tblGrid>
              <a:tr h="3810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ルール</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4</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5</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6</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7</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8</a:t>
                      </a:r>
                      <a:endParaRPr sz="1400" u="none" cap="none" strike="noStrike"/>
                    </a:p>
                  </a:txBody>
                  <a:tcPr marT="91425" marB="91425" marR="91425" marL="91425"/>
                </a:tc>
              </a:tr>
              <a:tr h="381000">
                <a:tc rowSpan="3">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条件</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満30歳以上</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B cap="flat" cmpd="sng" w="9525">
                      <a:solidFill>
                        <a:srgbClr val="9E9E9E"/>
                      </a:solidFill>
                      <a:prstDash val="solid"/>
                      <a:round/>
                      <a:headEnd len="sm" w="sm" type="none"/>
                      <a:tailEnd len="sm" w="sm" type="none"/>
                    </a:lnB>
                    <a:solidFill>
                      <a:srgbClr val="F4CCCC"/>
                    </a:solid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年間50万円以上購入</a:t>
                      </a:r>
                      <a:endParaRPr sz="1400" u="none" cap="none" strike="noStrike"/>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81000">
                <a:tc vMerge="1"/>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指定地域在住</a:t>
                      </a:r>
                      <a:endParaRPr sz="1400" u="none" cap="none" strike="noStrike"/>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solidFill>
                            <a:schemeClr val="dk1"/>
                          </a:solidFill>
                        </a:rPr>
                        <a:t>T</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4CCCC"/>
                    </a:solidFill>
                  </a:tcPr>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動作</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特別会員</a:t>
                      </a:r>
                      <a:endParaRPr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X</a:t>
                      </a:r>
                      <a:endParaRPr b="1" sz="1400" u="none" cap="none" strike="noStrike"/>
                    </a:p>
                  </a:txBody>
                  <a:tcPr marT="91425" marB="91425" marR="91425" marL="91425">
                    <a:lnT cap="flat" cmpd="sng" w="9525">
                      <a:solidFill>
                        <a:srgbClr val="9E9E9E"/>
                      </a:solidFill>
                      <a:prstDash val="solid"/>
                      <a:round/>
                      <a:headEnd len="sm" w="sm" type="none"/>
                      <a:tailEnd len="sm" w="sm" type="none"/>
                    </a:lnT>
                    <a:solidFill>
                      <a:srgbClr val="C9DAF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chemeClr val="dk1"/>
                        </a:buClr>
                        <a:buSzPts val="1100"/>
                        <a:buFont typeface="Arial"/>
                        <a:buNone/>
                      </a:pPr>
                      <a:r>
                        <a:rPr lang="ja-JP" sz="1400" u="none" cap="none" strike="noStrike">
                          <a:solidFill>
                            <a:schemeClr val="dk1"/>
                          </a:solidFill>
                        </a:rPr>
                        <a:t>-</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chemeClr val="dk1"/>
                        </a:buClr>
                        <a:buSzPts val="1100"/>
                        <a:buFont typeface="Arial"/>
                        <a:buNone/>
                      </a:pPr>
                      <a:r>
                        <a:rPr lang="ja-JP" sz="1400" u="none" cap="none" strike="noStrike">
                          <a:solidFill>
                            <a:schemeClr val="dk1"/>
                          </a:solidFill>
                        </a:rPr>
                        <a:t>-</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chemeClr val="dk1"/>
                        </a:buClr>
                        <a:buSzPts val="1100"/>
                        <a:buFont typeface="Arial"/>
                        <a:buNone/>
                      </a:pPr>
                      <a:r>
                        <a:rPr lang="ja-JP" sz="1400" u="none" cap="none" strike="noStrike">
                          <a:solidFill>
                            <a:schemeClr val="dk1"/>
                          </a:solidFill>
                        </a:rPr>
                        <a:t>-</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chemeClr val="dk1"/>
                        </a:buClr>
                        <a:buSzPts val="1100"/>
                        <a:buFont typeface="Arial"/>
                        <a:buNone/>
                      </a:pPr>
                      <a:r>
                        <a:rPr lang="ja-JP" sz="1400" u="none" cap="none" strike="noStrike">
                          <a:solidFill>
                            <a:schemeClr val="dk1"/>
                          </a:solidFill>
                        </a:rPr>
                        <a:t>-</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chemeClr val="dk1"/>
                        </a:buClr>
                        <a:buSzPts val="1100"/>
                        <a:buFont typeface="Arial"/>
                        <a:buNone/>
                      </a:pPr>
                      <a:r>
                        <a:rPr lang="ja-JP" sz="1400" u="none" cap="none" strike="noStrike">
                          <a:solidFill>
                            <a:schemeClr val="dk1"/>
                          </a:solidFill>
                        </a:rPr>
                        <a:t>-</a:t>
                      </a:r>
                      <a:endParaRPr sz="1400" u="none" cap="none" strike="noStrike"/>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lnSpc>
                          <a:spcPct val="100000"/>
                        </a:lnSpc>
                        <a:spcBef>
                          <a:spcPts val="0"/>
                        </a:spcBef>
                        <a:spcAft>
                          <a:spcPts val="0"/>
                        </a:spcAft>
                        <a:buClr>
                          <a:schemeClr val="dk1"/>
                        </a:buClr>
                        <a:buSzPts val="1100"/>
                        <a:buFont typeface="Arial"/>
                        <a:buNone/>
                      </a:pPr>
                      <a:r>
                        <a:rPr lang="ja-JP" sz="1400" u="none" cap="none" strike="noStrike">
                          <a:solidFill>
                            <a:schemeClr val="dk1"/>
                          </a:solidFill>
                        </a:rPr>
                        <a:t>-</a:t>
                      </a:r>
                      <a:endParaRPr sz="1400" u="none" cap="none" strike="noStrike"/>
                    </a:p>
                  </a:txBody>
                  <a:tcPr marT="91425" marB="91425" marR="91425" marL="91425">
                    <a:lnT cap="flat" cmpd="sng" w="9525">
                      <a:solidFill>
                        <a:srgbClr val="9E9E9E"/>
                      </a:solidFill>
                      <a:prstDash val="solid"/>
                      <a:round/>
                      <a:headEnd len="sm" w="sm" type="none"/>
                      <a:tailEnd len="sm" w="sm" type="none"/>
                    </a:lnT>
                  </a:tcPr>
                </a:tc>
              </a:tr>
            </a:tbl>
          </a:graphicData>
        </a:graphic>
      </p:graphicFrame>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5" name="Shape 2425"/>
        <p:cNvGrpSpPr/>
        <p:nvPr/>
      </p:nvGrpSpPr>
      <p:grpSpPr>
        <a:xfrm>
          <a:off x="0" y="0"/>
          <a:ext cx="0" cy="0"/>
          <a:chOff x="0" y="0"/>
          <a:chExt cx="0" cy="0"/>
        </a:xfrm>
      </p:grpSpPr>
      <p:sp>
        <p:nvSpPr>
          <p:cNvPr id="2426" name="Google Shape;2426;p14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400"/>
              <a:buFont typeface="Calibri"/>
              <a:buNone/>
            </a:pPr>
            <a:r>
              <a:rPr lang="ja-JP" sz="3600"/>
              <a:t>③　デシジョンテーブルの最小化</a:t>
            </a:r>
            <a:endParaRPr sz="3600"/>
          </a:p>
        </p:txBody>
      </p:sp>
      <p:graphicFrame>
        <p:nvGraphicFramePr>
          <p:cNvPr id="2427" name="Google Shape;2427;p142"/>
          <p:cNvGraphicFramePr/>
          <p:nvPr/>
        </p:nvGraphicFramePr>
        <p:xfrm>
          <a:off x="1328860" y="1340768"/>
          <a:ext cx="3000000" cy="3000000"/>
        </p:xfrm>
        <a:graphic>
          <a:graphicData uri="http://schemas.openxmlformats.org/drawingml/2006/table">
            <a:tbl>
              <a:tblPr bandRow="1" firstRow="1">
                <a:noFill/>
                <a:tableStyleId>{FFC6A60F-271D-4078-AFE7-C154890AD6F2}</a:tableStyleId>
              </a:tblPr>
              <a:tblGrid>
                <a:gridCol w="1840075"/>
                <a:gridCol w="640025"/>
                <a:gridCol w="640025"/>
                <a:gridCol w="640025"/>
                <a:gridCol w="640025"/>
                <a:gridCol w="640025"/>
                <a:gridCol w="640025"/>
                <a:gridCol w="640025"/>
                <a:gridCol w="640025"/>
              </a:tblGrid>
              <a:tr h="3086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4</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5</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6</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7</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8</a:t>
                      </a:r>
                      <a:endParaRPr sz="1400" u="none" cap="none" strike="noStrike"/>
                    </a:p>
                  </a:txBody>
                  <a:tcPr marT="45725" marB="45725" marR="91450" marL="91450" anchor="ctr" anchorCtr="1"/>
                </a:tc>
              </a:tr>
              <a:tr h="308600">
                <a:tc>
                  <a:txBody>
                    <a:bodyPr/>
                    <a:lstStyle/>
                    <a:p>
                      <a:pPr indent="0" lvl="0" marL="0" marR="0" rtl="0" algn="l">
                        <a:lnSpc>
                          <a:spcPct val="100000"/>
                        </a:lnSpc>
                        <a:spcBef>
                          <a:spcPts val="0"/>
                        </a:spcBef>
                        <a:spcAft>
                          <a:spcPts val="0"/>
                        </a:spcAft>
                        <a:buClr>
                          <a:schemeClr val="dk1"/>
                        </a:buClr>
                        <a:buSzPts val="1400"/>
                        <a:buFont typeface="Calibri"/>
                        <a:buNone/>
                      </a:pPr>
                      <a:r>
                        <a:rPr b="1" lang="ja-JP" sz="1400" u="none" cap="none" strike="noStrike"/>
                        <a:t>[条件]</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満30歳以上</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chemeClr val="dk1"/>
                        </a:buClr>
                        <a:buSzPts val="1400"/>
                        <a:buFont typeface="Calibri"/>
                        <a:buNone/>
                      </a:pPr>
                      <a:r>
                        <a:rPr lang="ja-JP" sz="1400" u="none" cap="none" strike="noStrike"/>
                        <a:t>年間50万円以上購入</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指定地域在住</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b="1" lang="ja-JP" sz="1400" u="none" cap="none" strike="noStrike"/>
                        <a:t>[期待結果]</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特別会員</a:t>
                      </a:r>
                      <a:endParaRPr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X</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r>
            </a:tbl>
          </a:graphicData>
        </a:graphic>
      </p:graphicFrame>
      <p:graphicFrame>
        <p:nvGraphicFramePr>
          <p:cNvPr id="2428" name="Google Shape;2428;p142"/>
          <p:cNvGraphicFramePr/>
          <p:nvPr/>
        </p:nvGraphicFramePr>
        <p:xfrm>
          <a:off x="2772235" y="4317925"/>
          <a:ext cx="3000000" cy="3000000"/>
        </p:xfrm>
        <a:graphic>
          <a:graphicData uri="http://schemas.openxmlformats.org/drawingml/2006/table">
            <a:tbl>
              <a:tblPr bandRow="1" firstRow="1">
                <a:noFill/>
                <a:tableStyleId>{FFC6A60F-271D-4078-AFE7-C154890AD6F2}</a:tableStyleId>
              </a:tblPr>
              <a:tblGrid>
                <a:gridCol w="1840075"/>
                <a:gridCol w="640025"/>
                <a:gridCol w="640025"/>
                <a:gridCol w="640025"/>
                <a:gridCol w="640025"/>
              </a:tblGrid>
              <a:tr h="3086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4</a:t>
                      </a:r>
                      <a:endParaRPr sz="1400" u="none" cap="none" strike="noStrike"/>
                    </a:p>
                  </a:txBody>
                  <a:tcPr marT="45725" marB="45725" marR="91450" marL="91450" anchor="ctr" anchorCtr="1"/>
                </a:tc>
              </a:tr>
              <a:tr h="308600">
                <a:tc>
                  <a:txBody>
                    <a:bodyPr/>
                    <a:lstStyle/>
                    <a:p>
                      <a:pPr indent="0" lvl="0" marL="0" marR="0" rtl="0" algn="l">
                        <a:lnSpc>
                          <a:spcPct val="100000"/>
                        </a:lnSpc>
                        <a:spcBef>
                          <a:spcPts val="0"/>
                        </a:spcBef>
                        <a:spcAft>
                          <a:spcPts val="0"/>
                        </a:spcAft>
                        <a:buClr>
                          <a:schemeClr val="dk1"/>
                        </a:buClr>
                        <a:buSzPts val="1400"/>
                        <a:buFont typeface="Calibri"/>
                        <a:buNone/>
                      </a:pPr>
                      <a:r>
                        <a:rPr b="1" lang="ja-JP" sz="1400" u="none" cap="none" strike="noStrike"/>
                        <a:t>[条件]</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満30歳以上</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chemeClr val="dk1"/>
                        </a:buClr>
                        <a:buSzPts val="1400"/>
                        <a:buFont typeface="Calibri"/>
                        <a:buNone/>
                      </a:pPr>
                      <a:r>
                        <a:rPr lang="ja-JP" sz="1400" u="none" cap="none" strike="noStrike"/>
                        <a:t>年間50万円以上購入</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指定地域在住</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b="1" lang="ja-JP" sz="1400" u="none" cap="none" strike="noStrike"/>
                        <a:t>[期待結果]</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特別会員</a:t>
                      </a:r>
                      <a:endParaRPr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X</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r>
            </a:tbl>
          </a:graphicData>
        </a:graphic>
      </p:graphicFrame>
      <p:sp>
        <p:nvSpPr>
          <p:cNvPr id="2429" name="Google Shape;2429;p142"/>
          <p:cNvSpPr/>
          <p:nvPr/>
        </p:nvSpPr>
        <p:spPr>
          <a:xfrm>
            <a:off x="4409480" y="3560688"/>
            <a:ext cx="1728192" cy="660400"/>
          </a:xfrm>
          <a:prstGeom prst="downArrow">
            <a:avLst>
              <a:gd fmla="val 77792" name="adj1"/>
              <a:gd fmla="val 50000" name="adj2"/>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ja-JP" sz="2400" u="none" cap="none" strike="noStrike">
                <a:solidFill>
                  <a:srgbClr val="FF0000"/>
                </a:solidFill>
                <a:latin typeface="Arial"/>
                <a:ea typeface="Arial"/>
                <a:cs typeface="Arial"/>
                <a:sym typeface="Arial"/>
              </a:rPr>
              <a:t>最小化</a:t>
            </a:r>
            <a:endParaRPr b="0" i="0" sz="1400" u="none" cap="none" strike="noStrike">
              <a:solidFill>
                <a:srgbClr val="000000"/>
              </a:solidFill>
              <a:latin typeface="Arial"/>
              <a:ea typeface="Arial"/>
              <a:cs typeface="Arial"/>
              <a:sym typeface="Arial"/>
            </a:endParaRPr>
          </a:p>
        </p:txBody>
      </p:sp>
      <p:sp>
        <p:nvSpPr>
          <p:cNvPr id="2430" name="Google Shape;2430;p142"/>
          <p:cNvSpPr txBox="1"/>
          <p:nvPr/>
        </p:nvSpPr>
        <p:spPr>
          <a:xfrm>
            <a:off x="6249152" y="3636325"/>
            <a:ext cx="3556800" cy="5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rgbClr val="000000"/>
                </a:solidFill>
                <a:latin typeface="Calibri"/>
                <a:ea typeface="Calibri"/>
                <a:cs typeface="Calibri"/>
                <a:sym typeface="Calibri"/>
              </a:rPr>
              <a:t>当初3・4 →最小化後3</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rgbClr val="000000"/>
                </a:solidFill>
                <a:latin typeface="Calibri"/>
                <a:ea typeface="Calibri"/>
                <a:cs typeface="Calibri"/>
                <a:sym typeface="Calibri"/>
              </a:rPr>
              <a:t>当初5・6・7・8→最小化後4</a:t>
            </a:r>
            <a:endParaRPr b="0" i="0" sz="1400" u="none" cap="none" strike="noStrike">
              <a:solidFill>
                <a:srgbClr val="000000"/>
              </a:solidFill>
              <a:latin typeface="Arial"/>
              <a:ea typeface="Arial"/>
              <a:cs typeface="Arial"/>
              <a:sym typeface="Arial"/>
            </a:endParaRPr>
          </a:p>
        </p:txBody>
      </p:sp>
      <p:sp>
        <p:nvSpPr>
          <p:cNvPr id="2431" name="Google Shape;2431;p142"/>
          <p:cNvSpPr txBox="1"/>
          <p:nvPr/>
        </p:nvSpPr>
        <p:spPr>
          <a:xfrm>
            <a:off x="272480" y="3639508"/>
            <a:ext cx="3816300" cy="585000"/>
          </a:xfrm>
          <a:prstGeom prst="rect">
            <a:avLst/>
          </a:prstGeom>
          <a:solidFill>
            <a:srgbClr val="FFFF00"/>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rgbClr val="000000"/>
                </a:solidFill>
                <a:latin typeface="Calibri"/>
                <a:ea typeface="Calibri"/>
                <a:cs typeface="Calibri"/>
                <a:sym typeface="Calibri"/>
              </a:rPr>
              <a:t>同じ結果になる共通条件を持つルールは最小化できる可能性がある。</a:t>
            </a:r>
            <a:endParaRPr b="0" i="0" sz="1400" u="none" cap="none" strike="noStrike">
              <a:solidFill>
                <a:srgbClr val="000000"/>
              </a:solidFill>
              <a:latin typeface="Arial"/>
              <a:ea typeface="Arial"/>
              <a:cs typeface="Arial"/>
              <a:sym typeface="Arial"/>
            </a:endParaRPr>
          </a:p>
        </p:txBody>
      </p:sp>
      <p:sp>
        <p:nvSpPr>
          <p:cNvPr id="2432" name="Google Shape;2432;p142"/>
          <p:cNvSpPr/>
          <p:nvPr/>
        </p:nvSpPr>
        <p:spPr>
          <a:xfrm>
            <a:off x="7257255" y="4968468"/>
            <a:ext cx="2481653" cy="1200329"/>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Calibri"/>
                <a:ea typeface="Calibri"/>
                <a:cs typeface="Calibri"/>
                <a:sym typeface="Calibri"/>
              </a:rPr>
              <a:t>－：任意</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Calibri"/>
                <a:ea typeface="Calibri"/>
                <a:cs typeface="Calibri"/>
                <a:sym typeface="Calibri"/>
              </a:rPr>
              <a:t>（任意とは、TでもFでも動作は変わらないということ。）</a:t>
            </a:r>
            <a:endParaRPr b="0" i="0" sz="1400" u="none" cap="none" strike="noStrike">
              <a:solidFill>
                <a:srgbClr val="000000"/>
              </a:solidFill>
              <a:latin typeface="Arial"/>
              <a:ea typeface="Arial"/>
              <a:cs typeface="Arial"/>
              <a:sym typeface="Arial"/>
            </a:endParaRPr>
          </a:p>
        </p:txBody>
      </p:sp>
      <p:sp>
        <p:nvSpPr>
          <p:cNvPr id="2433" name="Google Shape;2433;p142"/>
          <p:cNvSpPr txBox="1"/>
          <p:nvPr/>
        </p:nvSpPr>
        <p:spPr>
          <a:xfrm>
            <a:off x="167091" y="4506803"/>
            <a:ext cx="2520300" cy="1939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ja-JP" sz="2000" u="none" cap="none" strike="noStrike">
                <a:solidFill>
                  <a:srgbClr val="FF0000"/>
                </a:solidFill>
                <a:latin typeface="Calibri"/>
                <a:ea typeface="Calibri"/>
                <a:cs typeface="Calibri"/>
                <a:sym typeface="Calibri"/>
              </a:rPr>
              <a:t>※最小化時の注意事項</a:t>
            </a:r>
            <a:endParaRPr b="1" i="0" sz="2000" u="none" cap="none" strike="noStrike">
              <a:solidFill>
                <a:srgbClr val="FF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FF0000"/>
                </a:solidFill>
                <a:latin typeface="Calibri"/>
                <a:ea typeface="Calibri"/>
                <a:cs typeface="Calibri"/>
                <a:sym typeface="Calibri"/>
              </a:rPr>
              <a:t>条件の処理順が条件欄の記載順と同一であること。</a:t>
            </a:r>
            <a:endParaRPr b="1" i="0" sz="1600" u="none" cap="none" strike="noStrike">
              <a:solidFill>
                <a:srgbClr val="FF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FF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FF0000"/>
                </a:solidFill>
                <a:latin typeface="Calibri"/>
                <a:ea typeface="Calibri"/>
                <a:cs typeface="Calibri"/>
                <a:sym typeface="Calibri"/>
              </a:rPr>
              <a:t>不明の場合は単純に最小化できない。</a:t>
            </a:r>
            <a:endParaRPr b="1" i="0" sz="1600" u="none" cap="none" strike="noStrike">
              <a:solidFill>
                <a:srgbClr val="FF0000"/>
              </a:solidFill>
              <a:latin typeface="Calibri"/>
              <a:ea typeface="Calibri"/>
              <a:cs typeface="Calibri"/>
              <a:sym typeface="Calibri"/>
            </a:endParaRPr>
          </a:p>
        </p:txBody>
      </p:sp>
      <p:sp>
        <p:nvSpPr>
          <p:cNvPr id="2434" name="Google Shape;2434;p142"/>
          <p:cNvSpPr txBox="1"/>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Copyright Association of Software Test Engineering All rights reserved.  V4.0.0</a:t>
            </a:r>
            <a:endParaRPr b="0" i="0" sz="1400" u="none" cap="none" strike="noStrike">
              <a:solidFill>
                <a:srgbClr val="000000"/>
              </a:solidFill>
              <a:latin typeface="Arial"/>
              <a:ea typeface="Arial"/>
              <a:cs typeface="Arial"/>
              <a:sym typeface="Arial"/>
            </a:endParaRPr>
          </a:p>
        </p:txBody>
      </p:sp>
      <p:sp>
        <p:nvSpPr>
          <p:cNvPr id="2435" name="Google Shape;2435;p142"/>
          <p:cNvSpPr txBox="1"/>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ja-JP"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3" name="Shape 2443"/>
        <p:cNvGrpSpPr/>
        <p:nvPr/>
      </p:nvGrpSpPr>
      <p:grpSpPr>
        <a:xfrm>
          <a:off x="0" y="0"/>
          <a:ext cx="0" cy="0"/>
          <a:chOff x="0" y="0"/>
          <a:chExt cx="0" cy="0"/>
        </a:xfrm>
      </p:grpSpPr>
      <p:sp>
        <p:nvSpPr>
          <p:cNvPr id="2444" name="Google Shape;2444;p14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3960"/>
              <a:buFont typeface="Calibri"/>
              <a:buNone/>
            </a:pPr>
            <a:r>
              <a:rPr lang="ja-JP" sz="3600">
                <a:latin typeface="Arial"/>
                <a:ea typeface="Arial"/>
                <a:cs typeface="Arial"/>
                <a:sym typeface="Arial"/>
              </a:rPr>
              <a:t>③　デシジョンテーブルのカバレッジ</a:t>
            </a:r>
            <a:endParaRPr sz="3600">
              <a:latin typeface="Arial"/>
              <a:ea typeface="Arial"/>
              <a:cs typeface="Arial"/>
              <a:sym typeface="Arial"/>
            </a:endParaRPr>
          </a:p>
        </p:txBody>
      </p:sp>
      <p:graphicFrame>
        <p:nvGraphicFramePr>
          <p:cNvPr id="2445" name="Google Shape;2445;p143"/>
          <p:cNvGraphicFramePr/>
          <p:nvPr/>
        </p:nvGraphicFramePr>
        <p:xfrm>
          <a:off x="2752923" y="2855325"/>
          <a:ext cx="3000000" cy="3000000"/>
        </p:xfrm>
        <a:graphic>
          <a:graphicData uri="http://schemas.openxmlformats.org/drawingml/2006/table">
            <a:tbl>
              <a:tblPr bandRow="1" firstRow="1">
                <a:noFill/>
                <a:tableStyleId>{FFC6A60F-271D-4078-AFE7-C154890AD6F2}</a:tableStyleId>
              </a:tblPr>
              <a:tblGrid>
                <a:gridCol w="1840075"/>
                <a:gridCol w="640025"/>
                <a:gridCol w="640025"/>
                <a:gridCol w="640025"/>
                <a:gridCol w="640025"/>
              </a:tblGrid>
              <a:tr h="3086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45725" marB="45725" marR="91450" marL="91450" anchor="ctr" anchorCtr="1"/>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4</a:t>
                      </a:r>
                      <a:endParaRPr sz="1400" u="none" cap="none" strike="noStrike"/>
                    </a:p>
                  </a:txBody>
                  <a:tcPr marT="45725" marB="45725" marR="91450" marL="91450" anchor="ctr" anchorCtr="1"/>
                </a:tc>
              </a:tr>
              <a:tr h="308600">
                <a:tc>
                  <a:txBody>
                    <a:bodyPr/>
                    <a:lstStyle/>
                    <a:p>
                      <a:pPr indent="0" lvl="0" marL="0" marR="0" rtl="0" algn="l">
                        <a:lnSpc>
                          <a:spcPct val="100000"/>
                        </a:lnSpc>
                        <a:spcBef>
                          <a:spcPts val="0"/>
                        </a:spcBef>
                        <a:spcAft>
                          <a:spcPts val="0"/>
                        </a:spcAft>
                        <a:buClr>
                          <a:schemeClr val="dk1"/>
                        </a:buClr>
                        <a:buSzPts val="1400"/>
                        <a:buFont typeface="Calibri"/>
                        <a:buNone/>
                      </a:pPr>
                      <a:r>
                        <a:rPr b="1" lang="ja-JP" sz="1400" u="none" cap="none" strike="noStrike"/>
                        <a:t>[条件]</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満30歳以上</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chemeClr val="dk1"/>
                        </a:buClr>
                        <a:buSzPts val="1400"/>
                        <a:buFont typeface="Calibri"/>
                        <a:buNone/>
                      </a:pPr>
                      <a:r>
                        <a:rPr lang="ja-JP" sz="1400" u="none" cap="none" strike="noStrike"/>
                        <a:t>年間50万円以上購入</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指定地域在住</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T</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F</a:t>
                      </a:r>
                      <a:endParaRPr b="1"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sz="1400" u="none" cap="none" strike="noStrike"/>
                    </a:p>
                  </a:txBody>
                  <a:tcPr marT="45725" marB="45725" marR="91450" marL="91450"/>
                </a:tc>
              </a:tr>
              <a:tr h="308600">
                <a:tc>
                  <a:txBody>
                    <a:bodyPr/>
                    <a:lstStyle/>
                    <a:p>
                      <a:pPr indent="0" lvl="0" marL="0" marR="0" rtl="0" algn="l">
                        <a:lnSpc>
                          <a:spcPct val="100000"/>
                        </a:lnSpc>
                        <a:spcBef>
                          <a:spcPts val="0"/>
                        </a:spcBef>
                        <a:spcAft>
                          <a:spcPts val="0"/>
                        </a:spcAft>
                        <a:buClr>
                          <a:srgbClr val="000000"/>
                        </a:buClr>
                        <a:buSzPts val="1400"/>
                        <a:buFont typeface="Arial"/>
                        <a:buNone/>
                      </a:pPr>
                      <a:r>
                        <a:rPr b="1" lang="ja-JP" sz="1400" u="none" cap="none" strike="noStrike"/>
                        <a:t>[期待結果]</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b="1" sz="1400" u="none" cap="none" strike="noStrike"/>
                    </a:p>
                  </a:txBody>
                  <a:tcPr marT="45725" marB="45725" marR="91450" marL="91450">
                    <a:solidFill>
                      <a:srgbClr val="FDE9D8"/>
                    </a:solidFill>
                  </a:tcPr>
                </a:tc>
              </a:tr>
              <a:tr h="308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特別会員</a:t>
                      </a:r>
                      <a:endParaRPr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X</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a:t>
                      </a:r>
                      <a:endParaRPr b="1" sz="1400" u="none" cap="none" strike="noStrike"/>
                    </a:p>
                  </a:txBody>
                  <a:tcPr marT="45725" marB="45725" marR="91450" marL="91450">
                    <a:solidFill>
                      <a:srgbClr val="FDE9D8"/>
                    </a:solidFill>
                  </a:tcPr>
                </a:tc>
              </a:tr>
            </a:tbl>
          </a:graphicData>
        </a:graphic>
      </p:graphicFrame>
      <p:sp>
        <p:nvSpPr>
          <p:cNvPr id="2446" name="Google Shape;2446;p143"/>
          <p:cNvSpPr txBox="1"/>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Copyright Association of Software Test Engineering All rights reserved.  V4.0.0</a:t>
            </a:r>
            <a:endParaRPr b="0" i="0" sz="1400" u="none" cap="none" strike="noStrike">
              <a:solidFill>
                <a:srgbClr val="000000"/>
              </a:solidFill>
              <a:latin typeface="Arial"/>
              <a:ea typeface="Arial"/>
              <a:cs typeface="Arial"/>
              <a:sym typeface="Arial"/>
            </a:endParaRPr>
          </a:p>
        </p:txBody>
      </p:sp>
      <p:sp>
        <p:nvSpPr>
          <p:cNvPr id="2447" name="Google Shape;2447;p143"/>
          <p:cNvSpPr txBox="1"/>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ja-JP"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
        <p:nvSpPr>
          <p:cNvPr id="2448" name="Google Shape;2448;p143"/>
          <p:cNvSpPr txBox="1"/>
          <p:nvPr>
            <p:ph idx="1" type="body"/>
          </p:nvPr>
        </p:nvSpPr>
        <p:spPr>
          <a:xfrm>
            <a:off x="495300" y="1281350"/>
            <a:ext cx="9361500" cy="1641900"/>
          </a:xfrm>
          <a:prstGeom prst="rect">
            <a:avLst/>
          </a:prstGeom>
          <a:noFill/>
          <a:ln>
            <a:noFill/>
          </a:ln>
        </p:spPr>
        <p:txBody>
          <a:bodyPr anchorCtr="0" anchor="t" bIns="45700" lIns="91425" spcFirstLastPara="1" rIns="91425" wrap="square" tIns="45700">
            <a:normAutofit/>
          </a:bodyPr>
          <a:lstStyle/>
          <a:p>
            <a:pPr indent="-355600" lvl="0" marL="457200" rtl="0" algn="l">
              <a:lnSpc>
                <a:spcPct val="115000"/>
              </a:lnSpc>
              <a:spcBef>
                <a:spcPts val="400"/>
              </a:spcBef>
              <a:spcAft>
                <a:spcPts val="0"/>
              </a:spcAft>
              <a:buSzPts val="2000"/>
              <a:buChar char="●"/>
            </a:pPr>
            <a:r>
              <a:rPr lang="ja-JP" sz="2000"/>
              <a:t>デシジョンテーブルテストのカバレッジアイテムは実行可能な条件の組み合わせを含む列</a:t>
            </a:r>
            <a:endParaRPr sz="2000"/>
          </a:p>
          <a:p>
            <a:pPr indent="-355600" lvl="0" marL="457200" rtl="0" algn="l">
              <a:lnSpc>
                <a:spcPct val="115000"/>
              </a:lnSpc>
              <a:spcBef>
                <a:spcPts val="0"/>
              </a:spcBef>
              <a:spcAft>
                <a:spcPts val="0"/>
              </a:spcAft>
              <a:buSzPts val="2000"/>
              <a:buChar char="●"/>
            </a:pPr>
            <a:r>
              <a:rPr lang="ja-JP" sz="2000"/>
              <a:t>カバレッジ(%)</a:t>
            </a:r>
            <a:endParaRPr sz="2000"/>
          </a:p>
          <a:p>
            <a:pPr indent="-355600" lvl="1" marL="914400" rtl="0" algn="l">
              <a:lnSpc>
                <a:spcPct val="115000"/>
              </a:lnSpc>
              <a:spcBef>
                <a:spcPts val="0"/>
              </a:spcBef>
              <a:spcAft>
                <a:spcPts val="0"/>
              </a:spcAft>
              <a:buSzPts val="2000"/>
              <a:buChar char="○"/>
            </a:pPr>
            <a:r>
              <a:rPr lang="ja-JP" sz="2000"/>
              <a:t>実行した列 / 実行可能な条件の組み合わせを含む列 * 100</a:t>
            </a:r>
            <a:endParaRPr sz="2000"/>
          </a:p>
        </p:txBody>
      </p:sp>
      <p:sp>
        <p:nvSpPr>
          <p:cNvPr id="2449" name="Google Shape;2449;p143"/>
          <p:cNvSpPr/>
          <p:nvPr/>
        </p:nvSpPr>
        <p:spPr>
          <a:xfrm>
            <a:off x="355200" y="5162863"/>
            <a:ext cx="9195600" cy="11430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この例では、実行可能な条件の組み合わせを含む列、つまり列の数は4。</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仮に1番目と2番目の2つの実行した場合のカバレッジは以下である。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3300"/>
                </a:solidFill>
                <a:latin typeface="Arial"/>
                <a:ea typeface="Arial"/>
                <a:cs typeface="Arial"/>
                <a:sym typeface="Arial"/>
              </a:rPr>
              <a:t>2 / 4 * 100 = 50.0%</a:t>
            </a:r>
            <a:endParaRPr b="0" i="0" sz="1400" u="none" cap="none" strike="noStrike">
              <a:solidFill>
                <a:srgbClr val="FF3300"/>
              </a:solidFill>
              <a:latin typeface="Arial"/>
              <a:ea typeface="Arial"/>
              <a:cs typeface="Arial"/>
              <a:sym typeface="Arial"/>
            </a:endParaRPr>
          </a:p>
        </p:txBody>
      </p:sp>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7" name="Shape 2457"/>
        <p:cNvGrpSpPr/>
        <p:nvPr/>
      </p:nvGrpSpPr>
      <p:grpSpPr>
        <a:xfrm>
          <a:off x="0" y="0"/>
          <a:ext cx="0" cy="0"/>
          <a:chOff x="0" y="0"/>
          <a:chExt cx="0" cy="0"/>
        </a:xfrm>
      </p:grpSpPr>
      <p:sp>
        <p:nvSpPr>
          <p:cNvPr id="2458" name="Google Shape;2458;p14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459" name="Google Shape;2459;p144"/>
          <p:cNvSpPr txBox="1"/>
          <p:nvPr>
            <p:ph type="title"/>
          </p:nvPr>
        </p:nvSpPr>
        <p:spPr>
          <a:xfrm>
            <a:off x="495300" y="274638"/>
            <a:ext cx="8915400" cy="1143000"/>
          </a:xfrm>
          <a:prstGeom prst="rect">
            <a:avLst/>
          </a:prstGeom>
          <a:solidFill>
            <a:srgbClr val="C0C0C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演習：デシジョンテーブルテスト（１）</a:t>
            </a:r>
            <a:endParaRPr sz="3600"/>
          </a:p>
        </p:txBody>
      </p:sp>
      <p:sp>
        <p:nvSpPr>
          <p:cNvPr id="2460" name="Google Shape;2460;p14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461" name="Google Shape;2461;p144"/>
          <p:cNvSpPr txBox="1"/>
          <p:nvPr/>
        </p:nvSpPr>
        <p:spPr>
          <a:xfrm>
            <a:off x="495300" y="1600200"/>
            <a:ext cx="9282236" cy="4525963"/>
          </a:xfrm>
          <a:prstGeom prst="rect">
            <a:avLst/>
          </a:prstGeom>
          <a:noFill/>
          <a:ln>
            <a:noFill/>
          </a:ln>
        </p:spPr>
        <p:txBody>
          <a:bodyPr anchorCtr="0" anchor="t" bIns="45700" lIns="91425" spcFirstLastPara="1" rIns="91425" wrap="square" tIns="45700">
            <a:noAutofit/>
          </a:bodyPr>
          <a:lstStyle/>
          <a:p>
            <a:pPr indent="-292100" lvl="0" marL="342900" marR="0" rtl="0" algn="l">
              <a:lnSpc>
                <a:spcPct val="100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「うるう年判定プログラム」の仕様は以下の通りである。</a:t>
            </a:r>
            <a:endParaRPr b="0" i="0" sz="2000" u="none" cap="none" strike="noStrike">
              <a:solidFill>
                <a:schemeClr val="dk1"/>
              </a:solidFill>
              <a:latin typeface="Arial"/>
              <a:ea typeface="Arial"/>
              <a:cs typeface="Arial"/>
              <a:sym typeface="Arial"/>
            </a:endParaRPr>
          </a:p>
          <a:p>
            <a:pPr indent="-488950" lvl="1" marL="971550" marR="0" rtl="0" algn="l">
              <a:lnSpc>
                <a:spcPct val="100000"/>
              </a:lnSpc>
              <a:spcBef>
                <a:spcPts val="480"/>
              </a:spcBef>
              <a:spcAft>
                <a:spcPts val="0"/>
              </a:spcAft>
              <a:buClr>
                <a:schemeClr val="dk1"/>
              </a:buClr>
              <a:buSzPts val="2000"/>
              <a:buFont typeface="Arial"/>
              <a:buAutoNum type="arabicPeriod"/>
            </a:pPr>
            <a:r>
              <a:rPr b="0" i="0" lang="ja-JP" sz="2000" u="none" cap="none" strike="noStrike">
                <a:solidFill>
                  <a:schemeClr val="dk1"/>
                </a:solidFill>
                <a:latin typeface="Arial"/>
                <a:ea typeface="Arial"/>
                <a:cs typeface="Arial"/>
                <a:sym typeface="Arial"/>
              </a:rPr>
              <a:t>西暦年数が4で割り切れる年は、うるう年である。</a:t>
            </a:r>
            <a:endParaRPr b="0" i="0" sz="2000" u="none" cap="none" strike="noStrike">
              <a:solidFill>
                <a:srgbClr val="000000"/>
              </a:solidFill>
              <a:latin typeface="Arial"/>
              <a:ea typeface="Arial"/>
              <a:cs typeface="Arial"/>
              <a:sym typeface="Arial"/>
            </a:endParaRPr>
          </a:p>
          <a:p>
            <a:pPr indent="-488950" lvl="1" marL="971550" marR="0" rtl="0" algn="l">
              <a:lnSpc>
                <a:spcPct val="100000"/>
              </a:lnSpc>
              <a:spcBef>
                <a:spcPts val="480"/>
              </a:spcBef>
              <a:spcAft>
                <a:spcPts val="0"/>
              </a:spcAft>
              <a:buClr>
                <a:schemeClr val="dk1"/>
              </a:buClr>
              <a:buSzPts val="2000"/>
              <a:buFont typeface="Arial"/>
              <a:buAutoNum type="arabicPeriod"/>
            </a:pPr>
            <a:r>
              <a:rPr b="0" i="0" lang="ja-JP" sz="2000" u="none" cap="none" strike="noStrike">
                <a:solidFill>
                  <a:schemeClr val="dk1"/>
                </a:solidFill>
                <a:latin typeface="Arial"/>
                <a:ea typeface="Arial"/>
                <a:cs typeface="Arial"/>
                <a:sym typeface="Arial"/>
              </a:rPr>
              <a:t>西暦年数が4で割り切れる年のうち、100で割り切れる年の場合は、うるう年ではない（平年である）。</a:t>
            </a:r>
            <a:endParaRPr b="0" i="0" sz="2000" u="none" cap="none" strike="noStrike">
              <a:solidFill>
                <a:srgbClr val="000000"/>
              </a:solidFill>
              <a:latin typeface="Arial"/>
              <a:ea typeface="Arial"/>
              <a:cs typeface="Arial"/>
              <a:sym typeface="Arial"/>
            </a:endParaRPr>
          </a:p>
          <a:p>
            <a:pPr indent="-488950" lvl="1" marL="971550" marR="0" rtl="0" algn="l">
              <a:lnSpc>
                <a:spcPct val="100000"/>
              </a:lnSpc>
              <a:spcBef>
                <a:spcPts val="480"/>
              </a:spcBef>
              <a:spcAft>
                <a:spcPts val="0"/>
              </a:spcAft>
              <a:buClr>
                <a:schemeClr val="dk1"/>
              </a:buClr>
              <a:buSzPts val="2000"/>
              <a:buFont typeface="Arial"/>
              <a:buAutoNum type="arabicPeriod"/>
            </a:pPr>
            <a:r>
              <a:rPr b="0" i="0" lang="ja-JP" sz="2000" u="none" cap="none" strike="noStrike">
                <a:solidFill>
                  <a:schemeClr val="dk1"/>
                </a:solidFill>
                <a:latin typeface="Arial"/>
                <a:ea typeface="Arial"/>
                <a:cs typeface="Arial"/>
                <a:sym typeface="Arial"/>
              </a:rPr>
              <a:t>2.のケースであっても、400で割り切れる年の場合はうるう年とする。</a:t>
            </a:r>
            <a:endParaRPr b="0" i="0" sz="2000" u="none" cap="none" strike="noStrike">
              <a:solidFill>
                <a:srgbClr val="000000"/>
              </a:solidFill>
              <a:latin typeface="Arial"/>
              <a:ea typeface="Arial"/>
              <a:cs typeface="Arial"/>
              <a:sym typeface="Arial"/>
            </a:endParaRPr>
          </a:p>
          <a:p>
            <a:pPr indent="-139700" lvl="0" marL="342900" marR="0" rtl="0" algn="l">
              <a:lnSpc>
                <a:spcPct val="100000"/>
              </a:lnSpc>
              <a:spcBef>
                <a:spcPts val="640"/>
              </a:spcBef>
              <a:spcAft>
                <a:spcPts val="0"/>
              </a:spcAft>
              <a:buClr>
                <a:schemeClr val="dk1"/>
              </a:buClr>
              <a:buSzPts val="3200"/>
              <a:buFont typeface="Arial"/>
              <a:buNone/>
            </a:pPr>
            <a:r>
              <a:t/>
            </a:r>
            <a:endParaRPr b="0" i="0" sz="2000" u="none" cap="none" strike="noStrike">
              <a:solidFill>
                <a:schemeClr val="dk1"/>
              </a:solidFill>
              <a:latin typeface="Arial"/>
              <a:ea typeface="Arial"/>
              <a:cs typeface="Arial"/>
              <a:sym typeface="Arial"/>
            </a:endParaRPr>
          </a:p>
          <a:p>
            <a:pPr indent="-488950" lvl="0" marL="514350" marR="0" rtl="0" algn="l">
              <a:lnSpc>
                <a:spcPct val="100000"/>
              </a:lnSpc>
              <a:spcBef>
                <a:spcPts val="480"/>
              </a:spcBef>
              <a:spcAft>
                <a:spcPts val="0"/>
              </a:spcAft>
              <a:buClr>
                <a:schemeClr val="dk1"/>
              </a:buClr>
              <a:buSzPts val="2000"/>
              <a:buFont typeface="MS PGothic"/>
              <a:buAutoNum type="arabicPeriod"/>
            </a:pPr>
            <a:r>
              <a:rPr b="0" i="0" lang="ja-JP" sz="2000" u="none" cap="none" strike="noStrike">
                <a:solidFill>
                  <a:schemeClr val="dk1"/>
                </a:solidFill>
                <a:latin typeface="Arial"/>
                <a:ea typeface="Arial"/>
                <a:cs typeface="Arial"/>
                <a:sym typeface="Arial"/>
              </a:rPr>
              <a:t>上記の仕様について、デシジョンテーブルを作成しなさい。</a:t>
            </a:r>
            <a:endParaRPr b="0" i="0" sz="2000" u="none" cap="none" strike="noStrike">
              <a:solidFill>
                <a:schemeClr val="dk1"/>
              </a:solidFill>
              <a:latin typeface="Arial"/>
              <a:ea typeface="Arial"/>
              <a:cs typeface="Arial"/>
              <a:sym typeface="Arial"/>
            </a:endParaRPr>
          </a:p>
          <a:p>
            <a:pPr indent="-488950" lvl="0" marL="514350" marR="0" rtl="0" algn="l">
              <a:lnSpc>
                <a:spcPct val="100000"/>
              </a:lnSpc>
              <a:spcBef>
                <a:spcPts val="480"/>
              </a:spcBef>
              <a:spcAft>
                <a:spcPts val="0"/>
              </a:spcAft>
              <a:buClr>
                <a:schemeClr val="dk1"/>
              </a:buClr>
              <a:buSzPts val="2000"/>
              <a:buFont typeface="MS PGothic"/>
              <a:buAutoNum type="arabicPeriod"/>
            </a:pPr>
            <a:r>
              <a:rPr b="0" i="0" lang="ja-JP" sz="2000" u="none" cap="none" strike="noStrike">
                <a:solidFill>
                  <a:schemeClr val="dk1"/>
                </a:solidFill>
                <a:latin typeface="Arial"/>
                <a:ea typeface="Arial"/>
                <a:cs typeface="Arial"/>
                <a:sym typeface="Arial"/>
              </a:rPr>
              <a:t> ①で作成したデシジョンテーブルの各規則（ルール）に対して、テスト実行時に用いる具体的な入力値、期待結果を列挙しなさい。</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9" name="Shape 2469"/>
        <p:cNvGrpSpPr/>
        <p:nvPr/>
      </p:nvGrpSpPr>
      <p:grpSpPr>
        <a:xfrm>
          <a:off x="0" y="0"/>
          <a:ext cx="0" cy="0"/>
          <a:chOff x="0" y="0"/>
          <a:chExt cx="0" cy="0"/>
        </a:xfrm>
      </p:grpSpPr>
      <p:sp>
        <p:nvSpPr>
          <p:cNvPr id="2470" name="Google Shape;2470;p14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471" name="Google Shape;2471;p145"/>
          <p:cNvSpPr txBox="1"/>
          <p:nvPr>
            <p:ph type="title"/>
          </p:nvPr>
        </p:nvSpPr>
        <p:spPr>
          <a:xfrm>
            <a:off x="488950" y="333375"/>
            <a:ext cx="8842375" cy="1143000"/>
          </a:xfrm>
          <a:prstGeom prst="rect">
            <a:avLst/>
          </a:prstGeom>
          <a:solidFill>
            <a:srgbClr val="C0C0C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演習：デシジョンテーブルテスト（2）</a:t>
            </a:r>
            <a:endParaRPr sz="3600"/>
          </a:p>
        </p:txBody>
      </p:sp>
      <p:sp>
        <p:nvSpPr>
          <p:cNvPr id="2472" name="Google Shape;2472;p145"/>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266700" lvl="0" marL="342900" rtl="0" algn="l">
              <a:lnSpc>
                <a:spcPct val="120000"/>
              </a:lnSpc>
              <a:spcBef>
                <a:spcPts val="0"/>
              </a:spcBef>
              <a:spcAft>
                <a:spcPts val="0"/>
              </a:spcAft>
              <a:buClr>
                <a:schemeClr val="dk1"/>
              </a:buClr>
              <a:buSzPts val="2000"/>
              <a:buFont typeface="Arial"/>
              <a:buChar char="•"/>
            </a:pPr>
            <a:r>
              <a:rPr lang="ja-JP" sz="2000"/>
              <a:t>以下の仕様に関して、最小化したデシジョンテーブルを作成しなさい。</a:t>
            </a:r>
            <a:endParaRPr sz="2000"/>
          </a:p>
          <a:p>
            <a:pPr indent="-266700" lvl="0" marL="342900" rtl="0" algn="l">
              <a:lnSpc>
                <a:spcPct val="120000"/>
              </a:lnSpc>
              <a:spcBef>
                <a:spcPts val="640"/>
              </a:spcBef>
              <a:spcAft>
                <a:spcPts val="0"/>
              </a:spcAft>
              <a:buClr>
                <a:schemeClr val="dk1"/>
              </a:buClr>
              <a:buSzPts val="2000"/>
              <a:buFont typeface="Arial"/>
              <a:buChar char="•"/>
            </a:pPr>
            <a:r>
              <a:rPr lang="ja-JP" sz="2000"/>
              <a:t>次に、同値分割法、境界値分析を考慮し、テストデータ（テストする年齢）を作成しなさい。</a:t>
            </a:r>
            <a:endParaRPr sz="2000"/>
          </a:p>
          <a:p>
            <a:pPr indent="-342900" lvl="0" marL="342900" rtl="0" algn="l">
              <a:lnSpc>
                <a:spcPct val="120000"/>
              </a:lnSpc>
              <a:spcBef>
                <a:spcPts val="640"/>
              </a:spcBef>
              <a:spcAft>
                <a:spcPts val="0"/>
              </a:spcAft>
              <a:buClr>
                <a:schemeClr val="dk1"/>
              </a:buClr>
              <a:buSzPts val="3200"/>
              <a:buFont typeface="Arial"/>
              <a:buNone/>
            </a:pPr>
            <a:r>
              <a:rPr lang="ja-JP" sz="2000"/>
              <a:t>　　　年齢が6歳以上18歳以下、</a:t>
            </a:r>
            <a:br>
              <a:rPr lang="ja-JP" sz="2000"/>
            </a:br>
            <a:r>
              <a:rPr lang="ja-JP" sz="2000"/>
              <a:t>　　現住所が埼玉県、</a:t>
            </a:r>
            <a:br>
              <a:rPr lang="ja-JP" sz="2000"/>
            </a:br>
            <a:r>
              <a:rPr lang="ja-JP" sz="2000"/>
              <a:t>　　学生証の提示ありの場合に、</a:t>
            </a:r>
            <a:br>
              <a:rPr lang="ja-JP" sz="2000"/>
            </a:br>
            <a:r>
              <a:rPr lang="ja-JP" sz="2000"/>
              <a:t>　　チケット代金を学生金額とする。</a:t>
            </a:r>
            <a:endParaRPr sz="2000"/>
          </a:p>
        </p:txBody>
      </p:sp>
      <p:sp>
        <p:nvSpPr>
          <p:cNvPr id="2473" name="Google Shape;2473;p14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474" name="Google Shape;2474;p145"/>
          <p:cNvSpPr txBox="1"/>
          <p:nvPr/>
        </p:nvSpPr>
        <p:spPr>
          <a:xfrm>
            <a:off x="6197009" y="3013509"/>
            <a:ext cx="3096300" cy="831000"/>
          </a:xfrm>
          <a:prstGeom prst="rect">
            <a:avLst/>
          </a:prstGeom>
          <a:solidFill>
            <a:srgbClr val="FFFFCC"/>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rgbClr val="000000"/>
                </a:solidFill>
                <a:latin typeface="Calibri"/>
                <a:ea typeface="Calibri"/>
                <a:cs typeface="Calibri"/>
                <a:sym typeface="Calibri"/>
              </a:rPr>
              <a:t>この問題は、湯本剛氏が作成されたことから「湯本の問題」としても知られています。</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8" name="Shape 2478"/>
        <p:cNvGrpSpPr/>
        <p:nvPr/>
      </p:nvGrpSpPr>
      <p:grpSpPr>
        <a:xfrm>
          <a:off x="0" y="0"/>
          <a:ext cx="0" cy="0"/>
          <a:chOff x="0" y="0"/>
          <a:chExt cx="0" cy="0"/>
        </a:xfrm>
      </p:grpSpPr>
      <p:sp>
        <p:nvSpPr>
          <p:cNvPr id="2479" name="Google Shape;2479;p14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a:t>
            </a:r>
            <a:endParaRPr sz="3600"/>
          </a:p>
        </p:txBody>
      </p:sp>
      <p:sp>
        <p:nvSpPr>
          <p:cNvPr id="2480" name="Google Shape;2480;p146"/>
          <p:cNvSpPr txBox="1"/>
          <p:nvPr>
            <p:ph idx="1" type="body"/>
          </p:nvPr>
        </p:nvSpPr>
        <p:spPr>
          <a:xfrm>
            <a:off x="495300" y="1600200"/>
            <a:ext cx="9210228" cy="4525963"/>
          </a:xfrm>
          <a:prstGeom prst="rect">
            <a:avLst/>
          </a:prstGeom>
          <a:noFill/>
          <a:ln>
            <a:noFill/>
          </a:ln>
        </p:spPr>
        <p:txBody>
          <a:bodyPr anchorCtr="0" anchor="t" bIns="45700" lIns="91425" spcFirstLastPara="1" rIns="91425" wrap="square" tIns="45700">
            <a:noAutofit/>
          </a:bodyPr>
          <a:lstStyle/>
          <a:p>
            <a:pPr indent="-76200" lvl="2" marL="1143000" rtl="0" algn="l">
              <a:lnSpc>
                <a:spcPct val="100000"/>
              </a:lnSpc>
              <a:spcBef>
                <a:spcPts val="0"/>
              </a:spcBef>
              <a:spcAft>
                <a:spcPts val="0"/>
              </a:spcAft>
              <a:buClr>
                <a:schemeClr val="dk1"/>
              </a:buClr>
              <a:buSzPts val="2400"/>
              <a:buFont typeface="Arial"/>
              <a:buNone/>
            </a:pPr>
            <a:r>
              <a:t/>
            </a:r>
            <a:endParaRPr/>
          </a:p>
          <a:p>
            <a:pPr indent="-76200" lvl="2" marL="1143000" rtl="0" algn="l">
              <a:lnSpc>
                <a:spcPct val="100000"/>
              </a:lnSpc>
              <a:spcBef>
                <a:spcPts val="480"/>
              </a:spcBef>
              <a:spcAft>
                <a:spcPts val="0"/>
              </a:spcAft>
              <a:buClr>
                <a:schemeClr val="dk1"/>
              </a:buClr>
              <a:buSzPts val="2400"/>
              <a:buFont typeface="Arial"/>
              <a:buNone/>
            </a:pPr>
            <a:r>
              <a:t/>
            </a:r>
            <a:endParaRPr/>
          </a:p>
          <a:p>
            <a:pPr indent="-76200" lvl="2" marL="1143000" rtl="0" algn="l">
              <a:lnSpc>
                <a:spcPct val="100000"/>
              </a:lnSpc>
              <a:spcBef>
                <a:spcPts val="480"/>
              </a:spcBef>
              <a:spcAft>
                <a:spcPts val="0"/>
              </a:spcAft>
              <a:buClr>
                <a:schemeClr val="dk1"/>
              </a:buClr>
              <a:buSzPts val="2400"/>
              <a:buFont typeface="Arial"/>
              <a:buNone/>
            </a:pPr>
            <a:r>
              <a:t/>
            </a:r>
            <a:endParaRPr/>
          </a:p>
          <a:p>
            <a:pPr indent="0" lvl="0" marL="0" rtl="0" algn="l">
              <a:lnSpc>
                <a:spcPct val="100000"/>
              </a:lnSpc>
              <a:spcBef>
                <a:spcPts val="480"/>
              </a:spcBef>
              <a:spcAft>
                <a:spcPts val="0"/>
              </a:spcAft>
              <a:buClr>
                <a:schemeClr val="dk1"/>
              </a:buClr>
              <a:buSzPts val="2400"/>
              <a:buFont typeface="Arial"/>
              <a:buNone/>
            </a:pPr>
            <a:r>
              <a:rPr lang="ja-JP" sz="2400" u="sng"/>
              <a:t>状態遷移テストが有効となる例</a:t>
            </a:r>
            <a:endParaRPr/>
          </a:p>
        </p:txBody>
      </p:sp>
      <p:sp>
        <p:nvSpPr>
          <p:cNvPr id="2481" name="Google Shape;2481;p14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482" name="Google Shape;2482;p146"/>
          <p:cNvSpPr/>
          <p:nvPr/>
        </p:nvSpPr>
        <p:spPr>
          <a:xfrm>
            <a:off x="1052513" y="4577896"/>
            <a:ext cx="1014412" cy="719138"/>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待受状態</a:t>
            </a:r>
            <a:endParaRPr b="0" i="0" sz="1400" u="none" cap="none" strike="noStrike">
              <a:solidFill>
                <a:srgbClr val="000000"/>
              </a:solidFill>
              <a:latin typeface="Arial"/>
              <a:ea typeface="Arial"/>
              <a:cs typeface="Arial"/>
              <a:sym typeface="Arial"/>
            </a:endParaRPr>
          </a:p>
        </p:txBody>
      </p:sp>
      <p:sp>
        <p:nvSpPr>
          <p:cNvPr id="2483" name="Google Shape;2483;p146"/>
          <p:cNvSpPr/>
          <p:nvPr/>
        </p:nvSpPr>
        <p:spPr>
          <a:xfrm>
            <a:off x="2924175" y="4212746"/>
            <a:ext cx="1596776" cy="719138"/>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電話着信音</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鳴動中状態</a:t>
            </a:r>
            <a:endParaRPr b="0" i="0" sz="1400" u="none" cap="none" strike="noStrike">
              <a:solidFill>
                <a:srgbClr val="000000"/>
              </a:solidFill>
              <a:latin typeface="Arial"/>
              <a:ea typeface="Arial"/>
              <a:cs typeface="Arial"/>
              <a:sym typeface="Arial"/>
            </a:endParaRPr>
          </a:p>
        </p:txBody>
      </p:sp>
      <p:sp>
        <p:nvSpPr>
          <p:cNvPr id="2484" name="Google Shape;2484;p146"/>
          <p:cNvSpPr/>
          <p:nvPr/>
        </p:nvSpPr>
        <p:spPr>
          <a:xfrm>
            <a:off x="2924174" y="5077934"/>
            <a:ext cx="1596777" cy="719137"/>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メール通知</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表示状態</a:t>
            </a:r>
            <a:endParaRPr b="0" i="0" sz="1400" u="none" cap="none" strike="noStrike">
              <a:solidFill>
                <a:schemeClr val="dk1"/>
              </a:solidFill>
              <a:latin typeface="Arial"/>
              <a:ea typeface="Arial"/>
              <a:cs typeface="Arial"/>
              <a:sym typeface="Arial"/>
            </a:endParaRPr>
          </a:p>
        </p:txBody>
      </p:sp>
      <p:sp>
        <p:nvSpPr>
          <p:cNvPr id="2485" name="Google Shape;2485;p146"/>
          <p:cNvSpPr/>
          <p:nvPr/>
        </p:nvSpPr>
        <p:spPr>
          <a:xfrm>
            <a:off x="5576888" y="4220939"/>
            <a:ext cx="1014412" cy="719138"/>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待受状態</a:t>
            </a:r>
            <a:endParaRPr b="0" i="0" sz="1400" u="none" cap="none" strike="noStrike">
              <a:solidFill>
                <a:srgbClr val="000000"/>
              </a:solidFill>
              <a:latin typeface="Arial"/>
              <a:ea typeface="Arial"/>
              <a:cs typeface="Arial"/>
              <a:sym typeface="Arial"/>
            </a:endParaRPr>
          </a:p>
        </p:txBody>
      </p:sp>
      <p:cxnSp>
        <p:nvCxnSpPr>
          <p:cNvPr id="2486" name="Google Shape;2486;p146"/>
          <p:cNvCxnSpPr/>
          <p:nvPr/>
        </p:nvCxnSpPr>
        <p:spPr>
          <a:xfrm>
            <a:off x="6591300" y="4581302"/>
            <a:ext cx="858838" cy="0"/>
          </a:xfrm>
          <a:prstGeom prst="straightConnector1">
            <a:avLst/>
          </a:prstGeom>
          <a:noFill/>
          <a:ln cap="flat" cmpd="sng" w="9525">
            <a:solidFill>
              <a:schemeClr val="dk1"/>
            </a:solidFill>
            <a:prstDash val="solid"/>
            <a:round/>
            <a:headEnd len="sm" w="sm" type="none"/>
            <a:tailEnd len="med" w="med" type="stealth"/>
          </a:ln>
        </p:spPr>
      </p:cxnSp>
      <p:sp>
        <p:nvSpPr>
          <p:cNvPr id="2487" name="Google Shape;2487;p146"/>
          <p:cNvSpPr/>
          <p:nvPr/>
        </p:nvSpPr>
        <p:spPr>
          <a:xfrm>
            <a:off x="7448549" y="4220939"/>
            <a:ext cx="1598400" cy="719138"/>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電話着信音</a:t>
            </a:r>
            <a:endParaRPr b="0" i="0" sz="1400" u="none" cap="none" strike="noStrike">
              <a:solidFill>
                <a:schemeClr val="dk1"/>
              </a:solidFill>
              <a:latin typeface="Tahoma"/>
              <a:ea typeface="Tahoma"/>
              <a:cs typeface="Tahoma"/>
              <a:sym typeface="Tahoma"/>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鳴動中状態</a:t>
            </a:r>
            <a:endParaRPr b="0" i="0" sz="1400" u="none" cap="none" strike="noStrike">
              <a:solidFill>
                <a:srgbClr val="000000"/>
              </a:solidFill>
              <a:latin typeface="Arial"/>
              <a:ea typeface="Arial"/>
              <a:cs typeface="Arial"/>
              <a:sym typeface="Arial"/>
            </a:endParaRPr>
          </a:p>
        </p:txBody>
      </p:sp>
      <p:sp>
        <p:nvSpPr>
          <p:cNvPr id="2488" name="Google Shape;2488;p146"/>
          <p:cNvSpPr/>
          <p:nvPr/>
        </p:nvSpPr>
        <p:spPr>
          <a:xfrm>
            <a:off x="7448549" y="5086127"/>
            <a:ext cx="1598400" cy="719137"/>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割込通話</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状態</a:t>
            </a:r>
            <a:endParaRPr b="0" i="0" sz="1400" u="none" cap="none" strike="noStrike">
              <a:solidFill>
                <a:srgbClr val="000000"/>
              </a:solidFill>
              <a:latin typeface="Arial"/>
              <a:ea typeface="Arial"/>
              <a:cs typeface="Arial"/>
              <a:sym typeface="Arial"/>
            </a:endParaRPr>
          </a:p>
        </p:txBody>
      </p:sp>
      <p:cxnSp>
        <p:nvCxnSpPr>
          <p:cNvPr id="2489" name="Google Shape;2489;p146"/>
          <p:cNvCxnSpPr/>
          <p:nvPr/>
        </p:nvCxnSpPr>
        <p:spPr>
          <a:xfrm>
            <a:off x="6591300" y="5444902"/>
            <a:ext cx="857250" cy="0"/>
          </a:xfrm>
          <a:prstGeom prst="straightConnector1">
            <a:avLst/>
          </a:prstGeom>
          <a:noFill/>
          <a:ln cap="flat" cmpd="sng" w="9525">
            <a:solidFill>
              <a:schemeClr val="dk1"/>
            </a:solidFill>
            <a:prstDash val="solid"/>
            <a:round/>
            <a:headEnd len="sm" w="sm" type="none"/>
            <a:tailEnd len="med" w="med" type="stealth"/>
          </a:ln>
        </p:spPr>
      </p:cxnSp>
      <p:sp>
        <p:nvSpPr>
          <p:cNvPr id="2490" name="Google Shape;2490;p146"/>
          <p:cNvSpPr/>
          <p:nvPr/>
        </p:nvSpPr>
        <p:spPr>
          <a:xfrm>
            <a:off x="5576888" y="5086127"/>
            <a:ext cx="1014412" cy="719137"/>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通話状態</a:t>
            </a:r>
            <a:endParaRPr b="0" i="0" sz="1400" u="none" cap="none" strike="noStrike">
              <a:solidFill>
                <a:srgbClr val="000000"/>
              </a:solidFill>
              <a:latin typeface="Arial"/>
              <a:ea typeface="Arial"/>
              <a:cs typeface="Arial"/>
              <a:sym typeface="Arial"/>
            </a:endParaRPr>
          </a:p>
        </p:txBody>
      </p:sp>
      <p:sp>
        <p:nvSpPr>
          <p:cNvPr id="2491" name="Google Shape;2491;p146"/>
          <p:cNvSpPr txBox="1"/>
          <p:nvPr/>
        </p:nvSpPr>
        <p:spPr>
          <a:xfrm>
            <a:off x="1064568" y="3356992"/>
            <a:ext cx="37209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同じ前状態でもイベントが異なれば、</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異なる状態に遷移する。</a:t>
            </a:r>
            <a:endParaRPr b="0" i="0" sz="1400" u="none" cap="none" strike="noStrike">
              <a:solidFill>
                <a:srgbClr val="000000"/>
              </a:solidFill>
              <a:latin typeface="Arial"/>
              <a:ea typeface="Arial"/>
              <a:cs typeface="Arial"/>
              <a:sym typeface="Arial"/>
            </a:endParaRPr>
          </a:p>
        </p:txBody>
      </p:sp>
      <p:sp>
        <p:nvSpPr>
          <p:cNvPr id="2492" name="Google Shape;2492;p146"/>
          <p:cNvSpPr txBox="1"/>
          <p:nvPr/>
        </p:nvSpPr>
        <p:spPr>
          <a:xfrm>
            <a:off x="5407601" y="3356992"/>
            <a:ext cx="39516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イベントが同じでも前状態が異なれば、</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異なる状態に遷移する。</a:t>
            </a:r>
            <a:endParaRPr b="0" i="0" sz="1400" u="none" cap="none" strike="noStrike">
              <a:solidFill>
                <a:srgbClr val="000000"/>
              </a:solidFill>
              <a:latin typeface="Arial"/>
              <a:ea typeface="Arial"/>
              <a:cs typeface="Arial"/>
              <a:sym typeface="Arial"/>
            </a:endParaRPr>
          </a:p>
        </p:txBody>
      </p:sp>
      <p:sp>
        <p:nvSpPr>
          <p:cNvPr id="2493" name="Google Shape;2493;p146"/>
          <p:cNvSpPr txBox="1"/>
          <p:nvPr/>
        </p:nvSpPr>
        <p:spPr>
          <a:xfrm>
            <a:off x="1942531" y="4172893"/>
            <a:ext cx="7938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電話が</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かかる</a:t>
            </a:r>
            <a:endParaRPr b="0" i="0" sz="1400" u="none" cap="none" strike="noStrike">
              <a:solidFill>
                <a:srgbClr val="000000"/>
              </a:solidFill>
              <a:latin typeface="Arial"/>
              <a:ea typeface="Arial"/>
              <a:cs typeface="Arial"/>
              <a:sym typeface="Arial"/>
            </a:endParaRPr>
          </a:p>
        </p:txBody>
      </p:sp>
      <p:sp>
        <p:nvSpPr>
          <p:cNvPr id="2494" name="Google Shape;2494;p146"/>
          <p:cNvSpPr txBox="1"/>
          <p:nvPr/>
        </p:nvSpPr>
        <p:spPr>
          <a:xfrm>
            <a:off x="6589713" y="4005039"/>
            <a:ext cx="7938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電話が</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かかる</a:t>
            </a:r>
            <a:endParaRPr b="0" i="0" sz="1400" u="none" cap="none" strike="noStrike">
              <a:solidFill>
                <a:srgbClr val="000000"/>
              </a:solidFill>
              <a:latin typeface="Arial"/>
              <a:ea typeface="Arial"/>
              <a:cs typeface="Arial"/>
              <a:sym typeface="Arial"/>
            </a:endParaRPr>
          </a:p>
        </p:txBody>
      </p:sp>
      <p:sp>
        <p:nvSpPr>
          <p:cNvPr id="2495" name="Google Shape;2495;p146"/>
          <p:cNvSpPr txBox="1"/>
          <p:nvPr/>
        </p:nvSpPr>
        <p:spPr>
          <a:xfrm>
            <a:off x="6589713" y="4868639"/>
            <a:ext cx="7938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電話が</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かかる</a:t>
            </a:r>
            <a:endParaRPr b="0" i="0" sz="1400" u="none" cap="none" strike="noStrike">
              <a:solidFill>
                <a:srgbClr val="000000"/>
              </a:solidFill>
              <a:latin typeface="Arial"/>
              <a:ea typeface="Arial"/>
              <a:cs typeface="Arial"/>
              <a:sym typeface="Arial"/>
            </a:endParaRPr>
          </a:p>
        </p:txBody>
      </p:sp>
      <p:sp>
        <p:nvSpPr>
          <p:cNvPr id="2496" name="Google Shape;2496;p146"/>
          <p:cNvSpPr txBox="1"/>
          <p:nvPr/>
        </p:nvSpPr>
        <p:spPr>
          <a:xfrm>
            <a:off x="1830387" y="5224214"/>
            <a:ext cx="9318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メールが</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届く</a:t>
            </a:r>
            <a:endParaRPr b="0" i="0" sz="1400" u="none" cap="none" strike="noStrike">
              <a:solidFill>
                <a:srgbClr val="000000"/>
              </a:solidFill>
              <a:latin typeface="Arial"/>
              <a:ea typeface="Arial"/>
              <a:cs typeface="Arial"/>
              <a:sym typeface="Arial"/>
            </a:endParaRPr>
          </a:p>
        </p:txBody>
      </p:sp>
      <p:cxnSp>
        <p:nvCxnSpPr>
          <p:cNvPr id="2497" name="Google Shape;2497;p146"/>
          <p:cNvCxnSpPr>
            <a:stCxn id="2482" idx="6"/>
            <a:endCxn id="2483" idx="2"/>
          </p:cNvCxnSpPr>
          <p:nvPr/>
        </p:nvCxnSpPr>
        <p:spPr>
          <a:xfrm flipH="1" rot="10800000">
            <a:off x="2066925" y="4572365"/>
            <a:ext cx="857400" cy="365100"/>
          </a:xfrm>
          <a:prstGeom prst="straightConnector1">
            <a:avLst/>
          </a:prstGeom>
          <a:noFill/>
          <a:ln cap="flat" cmpd="sng" w="9525">
            <a:solidFill>
              <a:schemeClr val="dk1"/>
            </a:solidFill>
            <a:prstDash val="solid"/>
            <a:round/>
            <a:headEnd len="sm" w="sm" type="none"/>
            <a:tailEnd len="med" w="med" type="stealth"/>
          </a:ln>
        </p:spPr>
      </p:cxnSp>
      <p:cxnSp>
        <p:nvCxnSpPr>
          <p:cNvPr id="2498" name="Google Shape;2498;p146"/>
          <p:cNvCxnSpPr>
            <a:stCxn id="2482" idx="6"/>
            <a:endCxn id="2484" idx="2"/>
          </p:cNvCxnSpPr>
          <p:nvPr/>
        </p:nvCxnSpPr>
        <p:spPr>
          <a:xfrm>
            <a:off x="2066925" y="4937465"/>
            <a:ext cx="857100" cy="500100"/>
          </a:xfrm>
          <a:prstGeom prst="straightConnector1">
            <a:avLst/>
          </a:prstGeom>
          <a:noFill/>
          <a:ln cap="flat" cmpd="sng" w="9525">
            <a:solidFill>
              <a:schemeClr val="dk1"/>
            </a:solidFill>
            <a:prstDash val="solid"/>
            <a:round/>
            <a:headEnd len="sm" w="sm" type="none"/>
            <a:tailEnd len="med" w="med" type="stealth"/>
          </a:ln>
        </p:spPr>
      </p:cxnSp>
      <p:sp>
        <p:nvSpPr>
          <p:cNvPr id="2499" name="Google Shape;2499;p146"/>
          <p:cNvSpPr/>
          <p:nvPr/>
        </p:nvSpPr>
        <p:spPr>
          <a:xfrm>
            <a:off x="370614" y="1484784"/>
            <a:ext cx="9138220" cy="1229004"/>
          </a:xfrm>
          <a:prstGeom prst="rect">
            <a:avLst/>
          </a:prstGeom>
          <a:solidFill>
            <a:schemeClr val="lt1"/>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ソフトウェアが、有効または無効な遷移を介して、定義された状態の開始および終了を実行できるかどうかをテストする。</a:t>
            </a:r>
            <a:endParaRPr b="0" i="0" sz="2000" u="none" cap="none" strike="noStrike">
              <a:solidFill>
                <a:srgbClr val="000000"/>
              </a:solidFill>
              <a:latin typeface="Arial"/>
              <a:ea typeface="Arial"/>
              <a:cs typeface="Arial"/>
              <a:sym typeface="Arial"/>
            </a:endParaRPr>
          </a:p>
        </p:txBody>
      </p:sp>
      <p:sp>
        <p:nvSpPr>
          <p:cNvPr id="2500" name="Google Shape;2500;p146"/>
          <p:cNvSpPr txBox="1"/>
          <p:nvPr/>
        </p:nvSpPr>
        <p:spPr>
          <a:xfrm>
            <a:off x="920090" y="5946418"/>
            <a:ext cx="4531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（他の例）画面の遷移（GUIアプリ、Web画面）</a:t>
            </a:r>
            <a:endParaRPr b="0" i="0" sz="1400" u="none" cap="none" strike="noStrike">
              <a:solidFill>
                <a:srgbClr val="000000"/>
              </a:solidFill>
              <a:latin typeface="Arial"/>
              <a:ea typeface="Arial"/>
              <a:cs typeface="Arial"/>
              <a:sym typeface="Arial"/>
            </a:endParaRPr>
          </a:p>
        </p:txBody>
      </p:sp>
      <p:sp>
        <p:nvSpPr>
          <p:cNvPr id="2501" name="Google Shape;2501;p14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9" name="Shape 2509"/>
        <p:cNvGrpSpPr/>
        <p:nvPr/>
      </p:nvGrpSpPr>
      <p:grpSpPr>
        <a:xfrm>
          <a:off x="0" y="0"/>
          <a:ext cx="0" cy="0"/>
          <a:chOff x="0" y="0"/>
          <a:chExt cx="0" cy="0"/>
        </a:xfrm>
      </p:grpSpPr>
      <p:sp>
        <p:nvSpPr>
          <p:cNvPr id="2510" name="Google Shape;2510;p14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a:t>
            </a:r>
            <a:endParaRPr sz="3600"/>
          </a:p>
        </p:txBody>
      </p:sp>
      <p:sp>
        <p:nvSpPr>
          <p:cNvPr id="2511" name="Google Shape;2511;p147"/>
          <p:cNvSpPr txBox="1"/>
          <p:nvPr>
            <p:ph idx="1" type="body"/>
          </p:nvPr>
        </p:nvSpPr>
        <p:spPr>
          <a:xfrm>
            <a:off x="495300" y="1600200"/>
            <a:ext cx="9066300" cy="1383900"/>
          </a:xfrm>
          <a:prstGeom prst="rect">
            <a:avLst/>
          </a:prstGeom>
          <a:noFill/>
          <a:ln>
            <a:noFill/>
          </a:ln>
        </p:spPr>
        <p:txBody>
          <a:bodyPr anchorCtr="0" anchor="t" bIns="45700" lIns="91425" spcFirstLastPara="1" rIns="91425" wrap="square" tIns="45700">
            <a:noAutofit/>
          </a:bodyPr>
          <a:lstStyle/>
          <a:p>
            <a:pPr indent="-266700" lvl="0" marL="342900" rtl="0" algn="l">
              <a:lnSpc>
                <a:spcPct val="100000"/>
              </a:lnSpc>
              <a:spcBef>
                <a:spcPts val="0"/>
              </a:spcBef>
              <a:spcAft>
                <a:spcPts val="0"/>
              </a:spcAft>
              <a:buClr>
                <a:schemeClr val="dk1"/>
              </a:buClr>
              <a:buSzPts val="2000"/>
              <a:buFont typeface="Arial"/>
              <a:buChar char="•"/>
            </a:pPr>
            <a:r>
              <a:rPr lang="ja-JP" sz="2000"/>
              <a:t>状態遷移図</a:t>
            </a:r>
            <a:endParaRPr sz="2000"/>
          </a:p>
          <a:p>
            <a:pPr indent="-234950" lvl="1" marL="742950" rtl="0" algn="l">
              <a:lnSpc>
                <a:spcPct val="100000"/>
              </a:lnSpc>
              <a:spcBef>
                <a:spcPts val="560"/>
              </a:spcBef>
              <a:spcAft>
                <a:spcPts val="0"/>
              </a:spcAft>
              <a:buClr>
                <a:schemeClr val="dk1"/>
              </a:buClr>
              <a:buSzPts val="2000"/>
              <a:buFont typeface="Arial"/>
              <a:buChar char="–"/>
            </a:pPr>
            <a:r>
              <a:rPr lang="ja-JP" sz="2000"/>
              <a:t>システムの取りえる状態と有効な遷移を示すことで、システムの振る舞いをモデル化したもの</a:t>
            </a:r>
            <a:endParaRPr sz="2000"/>
          </a:p>
        </p:txBody>
      </p:sp>
      <p:sp>
        <p:nvSpPr>
          <p:cNvPr id="2512" name="Google Shape;2512;p147"/>
          <p:cNvSpPr txBox="1"/>
          <p:nvPr>
            <p:ph idx="12" type="sldNum"/>
          </p:nvPr>
        </p:nvSpPr>
        <p:spPr>
          <a:xfrm>
            <a:off x="7099200" y="6349138"/>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513" name="Google Shape;2513;p147"/>
          <p:cNvSpPr/>
          <p:nvPr/>
        </p:nvSpPr>
        <p:spPr>
          <a:xfrm>
            <a:off x="7509451" y="3618783"/>
            <a:ext cx="17160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一時停止中</a:t>
            </a:r>
            <a:endParaRPr b="0" i="0" sz="1200" u="none" cap="none" strike="noStrike">
              <a:solidFill>
                <a:srgbClr val="000000"/>
              </a:solidFill>
              <a:latin typeface="Arial"/>
              <a:ea typeface="Arial"/>
              <a:cs typeface="Arial"/>
              <a:sym typeface="Arial"/>
            </a:endParaRPr>
          </a:p>
        </p:txBody>
      </p:sp>
      <p:sp>
        <p:nvSpPr>
          <p:cNvPr id="2514" name="Google Shape;2514;p147"/>
          <p:cNvSpPr/>
          <p:nvPr/>
        </p:nvSpPr>
        <p:spPr>
          <a:xfrm>
            <a:off x="800603" y="3617195"/>
            <a:ext cx="17160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Tahoma"/>
                <a:ea typeface="Tahoma"/>
                <a:cs typeface="Tahoma"/>
                <a:sym typeface="Tahoma"/>
              </a:rPr>
              <a:t>計測準備中</a:t>
            </a:r>
            <a:endParaRPr b="0" i="0" sz="1200" u="none" cap="none" strike="noStrike">
              <a:solidFill>
                <a:srgbClr val="000000"/>
              </a:solidFill>
              <a:latin typeface="Arial"/>
              <a:ea typeface="Arial"/>
              <a:cs typeface="Arial"/>
              <a:sym typeface="Arial"/>
            </a:endParaRPr>
          </a:p>
        </p:txBody>
      </p:sp>
      <p:sp>
        <p:nvSpPr>
          <p:cNvPr id="2515" name="Google Shape;2515;p147"/>
          <p:cNvSpPr/>
          <p:nvPr/>
        </p:nvSpPr>
        <p:spPr>
          <a:xfrm>
            <a:off x="4179696" y="3617195"/>
            <a:ext cx="17178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計測中</a:t>
            </a:r>
            <a:endParaRPr b="0" i="0" sz="1400" u="none" cap="none" strike="noStrike">
              <a:solidFill>
                <a:srgbClr val="000000"/>
              </a:solidFill>
              <a:latin typeface="Arial"/>
              <a:ea typeface="Arial"/>
              <a:cs typeface="Arial"/>
              <a:sym typeface="Arial"/>
            </a:endParaRPr>
          </a:p>
        </p:txBody>
      </p:sp>
      <p:sp>
        <p:nvSpPr>
          <p:cNvPr id="2516" name="Google Shape;2516;p147"/>
          <p:cNvSpPr txBox="1"/>
          <p:nvPr/>
        </p:nvSpPr>
        <p:spPr>
          <a:xfrm>
            <a:off x="2645189" y="3613905"/>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cxnSp>
        <p:nvCxnSpPr>
          <p:cNvPr id="2517" name="Google Shape;2517;p147"/>
          <p:cNvCxnSpPr/>
          <p:nvPr/>
        </p:nvCxnSpPr>
        <p:spPr>
          <a:xfrm>
            <a:off x="5897370" y="4048995"/>
            <a:ext cx="1620000" cy="0"/>
          </a:xfrm>
          <a:prstGeom prst="straightConnector1">
            <a:avLst/>
          </a:prstGeom>
          <a:noFill/>
          <a:ln cap="flat" cmpd="sng" w="9525">
            <a:solidFill>
              <a:schemeClr val="dk1"/>
            </a:solidFill>
            <a:prstDash val="solid"/>
            <a:round/>
            <a:headEnd len="sm" w="sm" type="none"/>
            <a:tailEnd len="med" w="med" type="stealth"/>
          </a:ln>
        </p:spPr>
      </p:cxnSp>
      <p:cxnSp>
        <p:nvCxnSpPr>
          <p:cNvPr id="2518" name="Google Shape;2518;p147"/>
          <p:cNvCxnSpPr/>
          <p:nvPr/>
        </p:nvCxnSpPr>
        <p:spPr>
          <a:xfrm rot="10800000">
            <a:off x="5897370" y="4266483"/>
            <a:ext cx="1620000" cy="0"/>
          </a:xfrm>
          <a:prstGeom prst="straightConnector1">
            <a:avLst/>
          </a:prstGeom>
          <a:noFill/>
          <a:ln cap="flat" cmpd="sng" w="9525">
            <a:solidFill>
              <a:schemeClr val="dk1"/>
            </a:solidFill>
            <a:prstDash val="solid"/>
            <a:round/>
            <a:headEnd len="sm" w="sm" type="none"/>
            <a:tailEnd len="med" w="med" type="stealth"/>
          </a:ln>
        </p:spPr>
      </p:cxnSp>
      <p:sp>
        <p:nvSpPr>
          <p:cNvPr id="2519" name="Google Shape;2519;p147"/>
          <p:cNvSpPr txBox="1"/>
          <p:nvPr/>
        </p:nvSpPr>
        <p:spPr>
          <a:xfrm>
            <a:off x="4149533" y="5318204"/>
            <a:ext cx="1943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リセットボタン押下</a:t>
            </a:r>
            <a:endParaRPr b="0" i="0" sz="1400" u="none" cap="none" strike="noStrike">
              <a:solidFill>
                <a:srgbClr val="000000"/>
              </a:solidFill>
              <a:latin typeface="Arial"/>
              <a:ea typeface="Arial"/>
              <a:cs typeface="Arial"/>
              <a:sym typeface="Arial"/>
            </a:endParaRPr>
          </a:p>
        </p:txBody>
      </p:sp>
      <p:sp>
        <p:nvSpPr>
          <p:cNvPr id="2520" name="Google Shape;2520;p147"/>
          <p:cNvSpPr txBox="1"/>
          <p:nvPr/>
        </p:nvSpPr>
        <p:spPr>
          <a:xfrm>
            <a:off x="5936166" y="3498720"/>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sp>
        <p:nvSpPr>
          <p:cNvPr id="2521" name="Google Shape;2521;p147"/>
          <p:cNvSpPr txBox="1"/>
          <p:nvPr/>
        </p:nvSpPr>
        <p:spPr>
          <a:xfrm>
            <a:off x="5897371" y="4276448"/>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sp>
        <p:nvSpPr>
          <p:cNvPr id="2522" name="Google Shape;2522;p147"/>
          <p:cNvSpPr txBox="1"/>
          <p:nvPr/>
        </p:nvSpPr>
        <p:spPr>
          <a:xfrm>
            <a:off x="544714" y="3166643"/>
            <a:ext cx="697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状態</a:t>
            </a:r>
            <a:endParaRPr b="0" i="0" sz="1400" u="none" cap="none" strike="noStrike">
              <a:solidFill>
                <a:srgbClr val="000000"/>
              </a:solidFill>
              <a:latin typeface="Arial"/>
              <a:ea typeface="Arial"/>
              <a:cs typeface="Arial"/>
              <a:sym typeface="Arial"/>
            </a:endParaRPr>
          </a:p>
        </p:txBody>
      </p:sp>
      <p:cxnSp>
        <p:nvCxnSpPr>
          <p:cNvPr id="2523" name="Google Shape;2523;p147"/>
          <p:cNvCxnSpPr/>
          <p:nvPr/>
        </p:nvCxnSpPr>
        <p:spPr>
          <a:xfrm>
            <a:off x="1012664" y="3453252"/>
            <a:ext cx="260700" cy="244200"/>
          </a:xfrm>
          <a:prstGeom prst="straightConnector1">
            <a:avLst/>
          </a:prstGeom>
          <a:noFill/>
          <a:ln cap="flat" cmpd="sng" w="9525">
            <a:solidFill>
              <a:srgbClr val="FF0000"/>
            </a:solidFill>
            <a:prstDash val="solid"/>
            <a:round/>
            <a:headEnd len="sm" w="sm" type="none"/>
            <a:tailEnd len="med" w="med" type="triangle"/>
          </a:ln>
        </p:spPr>
      </p:cxnSp>
      <p:sp>
        <p:nvSpPr>
          <p:cNvPr id="2524" name="Google Shape;2524;p147"/>
          <p:cNvSpPr txBox="1"/>
          <p:nvPr/>
        </p:nvSpPr>
        <p:spPr>
          <a:xfrm>
            <a:off x="2926174" y="4504008"/>
            <a:ext cx="697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遷移</a:t>
            </a:r>
            <a:endParaRPr b="0" i="0" sz="1400" u="none" cap="none" strike="noStrike">
              <a:solidFill>
                <a:srgbClr val="000000"/>
              </a:solidFill>
              <a:latin typeface="Arial"/>
              <a:ea typeface="Arial"/>
              <a:cs typeface="Arial"/>
              <a:sym typeface="Arial"/>
            </a:endParaRPr>
          </a:p>
        </p:txBody>
      </p:sp>
      <p:cxnSp>
        <p:nvCxnSpPr>
          <p:cNvPr id="2525" name="Google Shape;2525;p147"/>
          <p:cNvCxnSpPr/>
          <p:nvPr/>
        </p:nvCxnSpPr>
        <p:spPr>
          <a:xfrm flipH="1" rot="10800000">
            <a:off x="3264718" y="4189910"/>
            <a:ext cx="187500" cy="314100"/>
          </a:xfrm>
          <a:prstGeom prst="straightConnector1">
            <a:avLst/>
          </a:prstGeom>
          <a:noFill/>
          <a:ln cap="flat" cmpd="sng" w="9525">
            <a:solidFill>
              <a:srgbClr val="FF0000"/>
            </a:solidFill>
            <a:prstDash val="solid"/>
            <a:round/>
            <a:headEnd len="sm" w="sm" type="none"/>
            <a:tailEnd len="med" w="med" type="triangle"/>
          </a:ln>
        </p:spPr>
      </p:cxnSp>
      <p:sp>
        <p:nvSpPr>
          <p:cNvPr id="2526" name="Google Shape;2526;p147"/>
          <p:cNvSpPr txBox="1"/>
          <p:nvPr/>
        </p:nvSpPr>
        <p:spPr>
          <a:xfrm>
            <a:off x="3933440" y="3190917"/>
            <a:ext cx="1026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イベント</a:t>
            </a:r>
            <a:endParaRPr b="0" i="0" sz="1400" u="none" cap="none" strike="noStrike">
              <a:solidFill>
                <a:srgbClr val="000000"/>
              </a:solidFill>
              <a:latin typeface="Arial"/>
              <a:ea typeface="Arial"/>
              <a:cs typeface="Arial"/>
              <a:sym typeface="Arial"/>
            </a:endParaRPr>
          </a:p>
        </p:txBody>
      </p:sp>
      <p:cxnSp>
        <p:nvCxnSpPr>
          <p:cNvPr id="2527" name="Google Shape;2527;p147"/>
          <p:cNvCxnSpPr/>
          <p:nvPr/>
        </p:nvCxnSpPr>
        <p:spPr>
          <a:xfrm flipH="1">
            <a:off x="3827557" y="3474443"/>
            <a:ext cx="267300" cy="201900"/>
          </a:xfrm>
          <a:prstGeom prst="straightConnector1">
            <a:avLst/>
          </a:prstGeom>
          <a:noFill/>
          <a:ln cap="flat" cmpd="sng" w="9525">
            <a:solidFill>
              <a:srgbClr val="FF0000"/>
            </a:solidFill>
            <a:prstDash val="solid"/>
            <a:round/>
            <a:headEnd len="sm" w="sm" type="none"/>
            <a:tailEnd len="med" w="med" type="triangle"/>
          </a:ln>
        </p:spPr>
      </p:cxnSp>
      <p:cxnSp>
        <p:nvCxnSpPr>
          <p:cNvPr id="2528" name="Google Shape;2528;p147"/>
          <p:cNvCxnSpPr>
            <a:stCxn id="2513" idx="4"/>
            <a:endCxn id="2514" idx="4"/>
          </p:cNvCxnSpPr>
          <p:nvPr/>
        </p:nvCxnSpPr>
        <p:spPr>
          <a:xfrm flipH="1" rot="5400000">
            <a:off x="5012251" y="1342983"/>
            <a:ext cx="1500" cy="6708900"/>
          </a:xfrm>
          <a:prstGeom prst="curvedConnector3">
            <a:avLst>
              <a:gd fmla="val -37882266" name="adj1"/>
            </a:avLst>
          </a:prstGeom>
          <a:noFill/>
          <a:ln cap="flat" cmpd="sng" w="9525">
            <a:solidFill>
              <a:schemeClr val="dk1"/>
            </a:solidFill>
            <a:prstDash val="solid"/>
            <a:round/>
            <a:headEnd len="sm" w="sm" type="none"/>
            <a:tailEnd len="med" w="med" type="stealth"/>
          </a:ln>
        </p:spPr>
      </p:cxnSp>
      <p:cxnSp>
        <p:nvCxnSpPr>
          <p:cNvPr id="2529" name="Google Shape;2529;p147"/>
          <p:cNvCxnSpPr>
            <a:stCxn id="2514" idx="6"/>
            <a:endCxn id="2515" idx="2"/>
          </p:cNvCxnSpPr>
          <p:nvPr/>
        </p:nvCxnSpPr>
        <p:spPr>
          <a:xfrm>
            <a:off x="2516603" y="4156895"/>
            <a:ext cx="1663200" cy="0"/>
          </a:xfrm>
          <a:prstGeom prst="straightConnector1">
            <a:avLst/>
          </a:prstGeom>
          <a:noFill/>
          <a:ln cap="flat" cmpd="sng" w="9525">
            <a:solidFill>
              <a:schemeClr val="dk1"/>
            </a:solidFill>
            <a:prstDash val="solid"/>
            <a:round/>
            <a:headEnd len="sm" w="sm" type="none"/>
            <a:tailEnd len="med" w="med" type="stealth"/>
          </a:ln>
        </p:spPr>
      </p:cxnSp>
      <p:sp>
        <p:nvSpPr>
          <p:cNvPr id="2530" name="Google Shape;2530;p147"/>
          <p:cNvSpPr txBox="1"/>
          <p:nvPr/>
        </p:nvSpPr>
        <p:spPr>
          <a:xfrm>
            <a:off x="2439470" y="5698274"/>
            <a:ext cx="71367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出典：ソフトウェアテストの練習帳～技法編～</a:t>
            </a:r>
            <a:endParaRPr b="0" i="0" sz="1200" u="none" cap="none" strike="noStrike">
              <a:solidFill>
                <a:schemeClr val="dk1"/>
              </a:solidFill>
              <a:latin typeface="Arial"/>
              <a:ea typeface="Arial"/>
              <a:cs typeface="Arial"/>
              <a:sym typeface="Arial"/>
            </a:endParaRPr>
          </a:p>
        </p:txBody>
      </p:sp>
      <p:sp>
        <p:nvSpPr>
          <p:cNvPr id="2531" name="Google Shape;2531;p14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pic>
        <p:nvPicPr>
          <p:cNvPr descr="https://4.bp.blogspot.com/-OcSBsZzYmOA/VwIgZXSqs9I/AAAAAAAA5cA/vQuY7PQTPBosqEdAJ76dkxGjmRY5YBROQ/s800/stopwatch.png" id="2532" name="Google Shape;2532;p147"/>
          <p:cNvPicPr preferRelativeResize="0"/>
          <p:nvPr/>
        </p:nvPicPr>
        <p:blipFill rotWithShape="1">
          <a:blip r:embed="rId3">
            <a:alphaModFix/>
          </a:blip>
          <a:srcRect b="0" l="0" r="0" t="0"/>
          <a:stretch/>
        </p:blipFill>
        <p:spPr>
          <a:xfrm>
            <a:off x="8631638" y="4506220"/>
            <a:ext cx="1226371" cy="1427242"/>
          </a:xfrm>
          <a:prstGeom prst="rect">
            <a:avLst/>
          </a:prstGeom>
          <a:noFill/>
          <a:ln>
            <a:noFill/>
          </a:ln>
        </p:spPr>
      </p:pic>
      <p:sp>
        <p:nvSpPr>
          <p:cNvPr id="2533" name="Google Shape;2533;p147"/>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1" name="Shape 2541"/>
        <p:cNvGrpSpPr/>
        <p:nvPr/>
      </p:nvGrpSpPr>
      <p:grpSpPr>
        <a:xfrm>
          <a:off x="0" y="0"/>
          <a:ext cx="0" cy="0"/>
          <a:chOff x="0" y="0"/>
          <a:chExt cx="0" cy="0"/>
        </a:xfrm>
      </p:grpSpPr>
      <p:sp>
        <p:nvSpPr>
          <p:cNvPr id="2542" name="Google Shape;2542;p14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a:t>
            </a:r>
            <a:endParaRPr sz="3600"/>
          </a:p>
        </p:txBody>
      </p:sp>
      <p:sp>
        <p:nvSpPr>
          <p:cNvPr id="2543" name="Google Shape;2543;p148"/>
          <p:cNvSpPr txBox="1"/>
          <p:nvPr>
            <p:ph idx="1" type="body"/>
          </p:nvPr>
        </p:nvSpPr>
        <p:spPr>
          <a:xfrm>
            <a:off x="495300" y="1600200"/>
            <a:ext cx="9066300" cy="2333700"/>
          </a:xfrm>
          <a:prstGeom prst="rect">
            <a:avLst/>
          </a:prstGeom>
          <a:noFill/>
          <a:ln>
            <a:noFill/>
          </a:ln>
        </p:spPr>
        <p:txBody>
          <a:bodyPr anchorCtr="0" anchor="t" bIns="45700" lIns="91425" spcFirstLastPara="1" rIns="91425" wrap="square" tIns="45700">
            <a:noAutofit/>
          </a:bodyPr>
          <a:lstStyle/>
          <a:p>
            <a:pPr indent="-266700" lvl="0" marL="342900" rtl="0" algn="l">
              <a:lnSpc>
                <a:spcPct val="100000"/>
              </a:lnSpc>
              <a:spcBef>
                <a:spcPts val="0"/>
              </a:spcBef>
              <a:spcAft>
                <a:spcPts val="0"/>
              </a:spcAft>
              <a:buClr>
                <a:schemeClr val="dk1"/>
              </a:buClr>
              <a:buSzPts val="2000"/>
              <a:buFont typeface="Arial"/>
              <a:buChar char="•"/>
            </a:pPr>
            <a:r>
              <a:rPr lang="ja-JP" sz="2000"/>
              <a:t>ガード条件</a:t>
            </a:r>
            <a:endParaRPr sz="2000"/>
          </a:p>
          <a:p>
            <a:pPr indent="-234950" lvl="1" marL="742950" rtl="0" algn="l">
              <a:lnSpc>
                <a:spcPct val="100000"/>
              </a:lnSpc>
              <a:spcBef>
                <a:spcPts val="560"/>
              </a:spcBef>
              <a:spcAft>
                <a:spcPts val="0"/>
              </a:spcAft>
              <a:buClr>
                <a:schemeClr val="dk1"/>
              </a:buClr>
              <a:buSzPts val="2000"/>
              <a:buFont typeface="Arial"/>
              <a:buChar char="–"/>
            </a:pPr>
            <a:r>
              <a:rPr lang="ja-JP" sz="2000"/>
              <a:t>遷移が発生するために満たすべき条件。</a:t>
            </a:r>
            <a:endParaRPr sz="2000"/>
          </a:p>
          <a:p>
            <a:pPr indent="-234950" lvl="1" marL="742950" rtl="0" algn="l">
              <a:lnSpc>
                <a:spcPct val="100000"/>
              </a:lnSpc>
              <a:spcBef>
                <a:spcPts val="560"/>
              </a:spcBef>
              <a:spcAft>
                <a:spcPts val="0"/>
              </a:spcAft>
              <a:buClr>
                <a:schemeClr val="dk1"/>
              </a:buClr>
              <a:buSzPts val="2000"/>
              <a:buFont typeface="Arial"/>
              <a:buChar char="–"/>
            </a:pPr>
            <a:r>
              <a:rPr lang="ja-JP" sz="2000"/>
              <a:t>イベント[ガード条件]/アクションで記載する</a:t>
            </a:r>
            <a:endParaRPr sz="2000"/>
          </a:p>
          <a:p>
            <a:pPr indent="-241300" lvl="2" marL="1143000" rtl="0" algn="l">
              <a:lnSpc>
                <a:spcPct val="100000"/>
              </a:lnSpc>
              <a:spcBef>
                <a:spcPts val="560"/>
              </a:spcBef>
              <a:spcAft>
                <a:spcPts val="0"/>
              </a:spcAft>
              <a:buSzPts val="2000"/>
              <a:buChar char="•"/>
            </a:pPr>
            <a:r>
              <a:rPr lang="ja-JP" sz="2000"/>
              <a:t>イベントは状態遷移を引き起こす出来事</a:t>
            </a:r>
            <a:endParaRPr sz="2000"/>
          </a:p>
          <a:p>
            <a:pPr indent="-241300" lvl="2" marL="1143000" rtl="0" algn="l">
              <a:lnSpc>
                <a:spcPct val="100000"/>
              </a:lnSpc>
              <a:spcBef>
                <a:spcPts val="560"/>
              </a:spcBef>
              <a:spcAft>
                <a:spcPts val="0"/>
              </a:spcAft>
              <a:buSzPts val="2000"/>
              <a:buChar char="•"/>
            </a:pPr>
            <a:r>
              <a:rPr lang="ja-JP" sz="2000"/>
              <a:t>アクションは状態遷移が発生した際に実行される処理</a:t>
            </a:r>
            <a:endParaRPr sz="2000"/>
          </a:p>
          <a:p>
            <a:pPr indent="-234950" lvl="1" marL="742950" rtl="0" algn="l">
              <a:lnSpc>
                <a:spcPct val="100000"/>
              </a:lnSpc>
              <a:spcBef>
                <a:spcPts val="560"/>
              </a:spcBef>
              <a:spcAft>
                <a:spcPts val="0"/>
              </a:spcAft>
              <a:buSzPts val="2000"/>
              <a:buChar char="–"/>
            </a:pPr>
            <a:r>
              <a:rPr lang="ja-JP" sz="2000"/>
              <a:t>イベントとアクションはない場合省略することができる</a:t>
            </a:r>
            <a:endParaRPr sz="2000"/>
          </a:p>
        </p:txBody>
      </p:sp>
      <p:sp>
        <p:nvSpPr>
          <p:cNvPr id="2544" name="Google Shape;2544;p148"/>
          <p:cNvSpPr txBox="1"/>
          <p:nvPr>
            <p:ph idx="12" type="sldNum"/>
          </p:nvPr>
        </p:nvSpPr>
        <p:spPr>
          <a:xfrm>
            <a:off x="7099200" y="6349138"/>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545" name="Google Shape;2545;p148"/>
          <p:cNvSpPr/>
          <p:nvPr/>
        </p:nvSpPr>
        <p:spPr>
          <a:xfrm>
            <a:off x="2475828" y="5072345"/>
            <a:ext cx="17160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Tahoma"/>
                <a:ea typeface="Tahoma"/>
                <a:cs typeface="Tahoma"/>
                <a:sym typeface="Tahoma"/>
              </a:rPr>
              <a:t>待機状態</a:t>
            </a:r>
            <a:endParaRPr b="0" i="0" sz="1200" u="none" cap="none" strike="noStrike">
              <a:solidFill>
                <a:srgbClr val="000000"/>
              </a:solidFill>
              <a:latin typeface="Arial"/>
              <a:ea typeface="Arial"/>
              <a:cs typeface="Arial"/>
              <a:sym typeface="Arial"/>
            </a:endParaRPr>
          </a:p>
        </p:txBody>
      </p:sp>
      <p:sp>
        <p:nvSpPr>
          <p:cNvPr id="2546" name="Google Shape;2546;p148"/>
          <p:cNvSpPr/>
          <p:nvPr/>
        </p:nvSpPr>
        <p:spPr>
          <a:xfrm>
            <a:off x="6697746" y="5072345"/>
            <a:ext cx="17178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購入可能状態</a:t>
            </a:r>
            <a:endParaRPr b="0" i="0" sz="1400" u="none" cap="none" strike="noStrike">
              <a:solidFill>
                <a:srgbClr val="000000"/>
              </a:solidFill>
              <a:latin typeface="Arial"/>
              <a:ea typeface="Arial"/>
              <a:cs typeface="Arial"/>
              <a:sym typeface="Arial"/>
            </a:endParaRPr>
          </a:p>
        </p:txBody>
      </p:sp>
      <p:sp>
        <p:nvSpPr>
          <p:cNvPr id="2547" name="Google Shape;2547;p148"/>
          <p:cNvSpPr txBox="1"/>
          <p:nvPr/>
        </p:nvSpPr>
        <p:spPr>
          <a:xfrm>
            <a:off x="4349342" y="5275950"/>
            <a:ext cx="2190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100円投入[在庫あり]</a:t>
            </a:r>
            <a:endParaRPr b="0" i="0" sz="1400" u="none" cap="none" strike="noStrike">
              <a:solidFill>
                <a:srgbClr val="000000"/>
              </a:solidFill>
              <a:latin typeface="Arial"/>
              <a:ea typeface="Arial"/>
              <a:cs typeface="Arial"/>
              <a:sym typeface="Arial"/>
            </a:endParaRPr>
          </a:p>
        </p:txBody>
      </p:sp>
      <p:sp>
        <p:nvSpPr>
          <p:cNvPr id="2548" name="Google Shape;2548;p148"/>
          <p:cNvSpPr txBox="1"/>
          <p:nvPr/>
        </p:nvSpPr>
        <p:spPr>
          <a:xfrm>
            <a:off x="4830678" y="4646075"/>
            <a:ext cx="1313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ガード条件</a:t>
            </a:r>
            <a:endParaRPr b="0" i="0" sz="1400" u="none" cap="none" strike="noStrike">
              <a:solidFill>
                <a:srgbClr val="000000"/>
              </a:solidFill>
              <a:latin typeface="Arial"/>
              <a:ea typeface="Arial"/>
              <a:cs typeface="Arial"/>
              <a:sym typeface="Arial"/>
            </a:endParaRPr>
          </a:p>
        </p:txBody>
      </p:sp>
      <p:cxnSp>
        <p:nvCxnSpPr>
          <p:cNvPr id="2549" name="Google Shape;2549;p148"/>
          <p:cNvCxnSpPr>
            <a:stCxn id="2548" idx="2"/>
          </p:cNvCxnSpPr>
          <p:nvPr/>
        </p:nvCxnSpPr>
        <p:spPr>
          <a:xfrm>
            <a:off x="5487378" y="4953875"/>
            <a:ext cx="166800" cy="322200"/>
          </a:xfrm>
          <a:prstGeom prst="straightConnector1">
            <a:avLst/>
          </a:prstGeom>
          <a:noFill/>
          <a:ln cap="flat" cmpd="sng" w="9525">
            <a:solidFill>
              <a:srgbClr val="FF0000"/>
            </a:solidFill>
            <a:prstDash val="solid"/>
            <a:round/>
            <a:headEnd len="sm" w="sm" type="none"/>
            <a:tailEnd len="med" w="med" type="triangle"/>
          </a:ln>
        </p:spPr>
      </p:cxnSp>
      <p:cxnSp>
        <p:nvCxnSpPr>
          <p:cNvPr id="2550" name="Google Shape;2550;p148"/>
          <p:cNvCxnSpPr>
            <a:stCxn id="2545" idx="6"/>
            <a:endCxn id="2546" idx="2"/>
          </p:cNvCxnSpPr>
          <p:nvPr/>
        </p:nvCxnSpPr>
        <p:spPr>
          <a:xfrm>
            <a:off x="4191828" y="5612045"/>
            <a:ext cx="2505900" cy="0"/>
          </a:xfrm>
          <a:prstGeom prst="straightConnector1">
            <a:avLst/>
          </a:prstGeom>
          <a:noFill/>
          <a:ln cap="flat" cmpd="sng" w="9525">
            <a:solidFill>
              <a:schemeClr val="dk1"/>
            </a:solidFill>
            <a:prstDash val="solid"/>
            <a:round/>
            <a:headEnd len="sm" w="sm" type="none"/>
            <a:tailEnd len="med" w="med" type="stealth"/>
          </a:ln>
        </p:spPr>
      </p:cxnSp>
      <p:sp>
        <p:nvSpPr>
          <p:cNvPr id="2551" name="Google Shape;2551;p14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cxnSp>
        <p:nvCxnSpPr>
          <p:cNvPr id="2552" name="Google Shape;2552;p148"/>
          <p:cNvCxnSpPr>
            <a:stCxn id="2545" idx="7"/>
            <a:endCxn id="2545" idx="1"/>
          </p:cNvCxnSpPr>
          <p:nvPr/>
        </p:nvCxnSpPr>
        <p:spPr>
          <a:xfrm rot="5400000">
            <a:off x="3333476" y="4623969"/>
            <a:ext cx="600" cy="1213500"/>
          </a:xfrm>
          <a:prstGeom prst="curvedConnector3">
            <a:avLst>
              <a:gd fmla="val -118140823" name="adj1"/>
            </a:avLst>
          </a:prstGeom>
          <a:noFill/>
          <a:ln cap="flat" cmpd="sng" w="9525">
            <a:solidFill>
              <a:schemeClr val="dk2"/>
            </a:solidFill>
            <a:prstDash val="solid"/>
            <a:round/>
            <a:headEnd len="sm" w="sm" type="none"/>
            <a:tailEnd len="med" w="med" type="stealth"/>
          </a:ln>
        </p:spPr>
      </p:cxnSp>
      <p:sp>
        <p:nvSpPr>
          <p:cNvPr id="2553" name="Google Shape;2553;p148"/>
          <p:cNvSpPr txBox="1"/>
          <p:nvPr/>
        </p:nvSpPr>
        <p:spPr>
          <a:xfrm>
            <a:off x="2238367" y="4213775"/>
            <a:ext cx="21909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100円投入[在庫なし]</a:t>
            </a:r>
            <a:endParaRPr b="0" i="0" sz="1400" u="none" cap="none" strike="noStrike">
              <a:solidFill>
                <a:srgbClr val="000000"/>
              </a:solidFill>
              <a:latin typeface="Arial"/>
              <a:ea typeface="Arial"/>
              <a:cs typeface="Arial"/>
              <a:sym typeface="Arial"/>
            </a:endParaRPr>
          </a:p>
        </p:txBody>
      </p:sp>
      <p:cxnSp>
        <p:nvCxnSpPr>
          <p:cNvPr id="2554" name="Google Shape;2554;p148"/>
          <p:cNvCxnSpPr>
            <a:stCxn id="2548" idx="1"/>
          </p:cNvCxnSpPr>
          <p:nvPr/>
        </p:nvCxnSpPr>
        <p:spPr>
          <a:xfrm rot="10800000">
            <a:off x="4206078" y="4384475"/>
            <a:ext cx="624600" cy="415500"/>
          </a:xfrm>
          <a:prstGeom prst="straightConnector1">
            <a:avLst/>
          </a:prstGeom>
          <a:noFill/>
          <a:ln cap="flat" cmpd="sng" w="9525">
            <a:solidFill>
              <a:srgbClr val="FF0000"/>
            </a:solidFill>
            <a:prstDash val="solid"/>
            <a:round/>
            <a:headEnd len="sm" w="sm" type="none"/>
            <a:tailEnd len="med" w="med" type="triangle"/>
          </a:ln>
        </p:spPr>
      </p:cxnSp>
      <p:sp>
        <p:nvSpPr>
          <p:cNvPr id="2555" name="Google Shape;2555;p148"/>
          <p:cNvSpPr txBox="1"/>
          <p:nvPr/>
        </p:nvSpPr>
        <p:spPr>
          <a:xfrm>
            <a:off x="5006440" y="5864567"/>
            <a:ext cx="1026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イベント</a:t>
            </a:r>
            <a:endParaRPr b="0" i="0" sz="1400" u="none" cap="none" strike="noStrike">
              <a:solidFill>
                <a:srgbClr val="000000"/>
              </a:solidFill>
              <a:latin typeface="Arial"/>
              <a:ea typeface="Arial"/>
              <a:cs typeface="Arial"/>
              <a:sym typeface="Arial"/>
            </a:endParaRPr>
          </a:p>
        </p:txBody>
      </p:sp>
      <p:cxnSp>
        <p:nvCxnSpPr>
          <p:cNvPr id="2556" name="Google Shape;2556;p148"/>
          <p:cNvCxnSpPr/>
          <p:nvPr/>
        </p:nvCxnSpPr>
        <p:spPr>
          <a:xfrm rot="10800000">
            <a:off x="4867425" y="5536100"/>
            <a:ext cx="275400" cy="396000"/>
          </a:xfrm>
          <a:prstGeom prst="straightConnector1">
            <a:avLst/>
          </a:prstGeom>
          <a:noFill/>
          <a:ln cap="flat" cmpd="sng" w="9525">
            <a:solidFill>
              <a:srgbClr val="FF0000"/>
            </a:solidFill>
            <a:prstDash val="solid"/>
            <a:round/>
            <a:headEnd len="sm" w="sm" type="none"/>
            <a:tailEnd len="med" w="med" type="triangle"/>
          </a:ln>
        </p:spPr>
      </p:cxnSp>
    </p:spTree>
  </p:cSld>
  <p:clrMapOvr>
    <a:masterClrMapping/>
  </p:clrMapOvr>
</p:sld>
</file>

<file path=ppt/slides/slide1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0" name="Shape 2560"/>
        <p:cNvGrpSpPr/>
        <p:nvPr/>
      </p:nvGrpSpPr>
      <p:grpSpPr>
        <a:xfrm>
          <a:off x="0" y="0"/>
          <a:ext cx="0" cy="0"/>
          <a:chOff x="0" y="0"/>
          <a:chExt cx="0" cy="0"/>
        </a:xfrm>
      </p:grpSpPr>
      <p:sp>
        <p:nvSpPr>
          <p:cNvPr id="2561" name="Google Shape;2561;p14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a:t>
            </a:r>
            <a:endParaRPr sz="3600"/>
          </a:p>
        </p:txBody>
      </p:sp>
      <p:sp>
        <p:nvSpPr>
          <p:cNvPr id="2562" name="Google Shape;2562;p149"/>
          <p:cNvSpPr txBox="1"/>
          <p:nvPr>
            <p:ph idx="1" type="body"/>
          </p:nvPr>
        </p:nvSpPr>
        <p:spPr>
          <a:xfrm>
            <a:off x="495300" y="1600200"/>
            <a:ext cx="9138300" cy="1503300"/>
          </a:xfrm>
          <a:prstGeom prst="rect">
            <a:avLst/>
          </a:prstGeom>
          <a:noFill/>
          <a:ln>
            <a:noFill/>
          </a:ln>
        </p:spPr>
        <p:txBody>
          <a:bodyPr anchorCtr="0" anchor="t" bIns="45700" lIns="91425" spcFirstLastPara="1" rIns="91425" wrap="square" tIns="45700">
            <a:noAutofit/>
          </a:bodyPr>
          <a:lstStyle/>
          <a:p>
            <a:pPr indent="-266700" lvl="0" marL="342900" rtl="0" algn="l">
              <a:lnSpc>
                <a:spcPct val="100000"/>
              </a:lnSpc>
              <a:spcBef>
                <a:spcPts val="0"/>
              </a:spcBef>
              <a:spcAft>
                <a:spcPts val="0"/>
              </a:spcAft>
              <a:buClr>
                <a:schemeClr val="dk1"/>
              </a:buClr>
              <a:buSzPts val="2000"/>
              <a:buFont typeface="Arial"/>
              <a:buChar char="•"/>
            </a:pPr>
            <a:r>
              <a:rPr lang="ja-JP" sz="2000"/>
              <a:t>状態表</a:t>
            </a:r>
            <a:endParaRPr sz="2000"/>
          </a:p>
          <a:p>
            <a:pPr indent="-234950" lvl="1" marL="742950" rtl="0" algn="l">
              <a:lnSpc>
                <a:spcPct val="100000"/>
              </a:lnSpc>
              <a:spcBef>
                <a:spcPts val="560"/>
              </a:spcBef>
              <a:spcAft>
                <a:spcPts val="0"/>
              </a:spcAft>
              <a:buClr>
                <a:schemeClr val="dk1"/>
              </a:buClr>
              <a:buSzPts val="2000"/>
              <a:buFont typeface="Arial"/>
              <a:buChar char="–"/>
            </a:pPr>
            <a:r>
              <a:rPr lang="ja-JP" sz="2000"/>
              <a:t>状態間の有効な遷移と無効だと思われる遷移のすべてと、イベント、ガード条件、有効な遷移の際のアクションを示す。</a:t>
            </a:r>
            <a:endParaRPr sz="2000"/>
          </a:p>
          <a:p>
            <a:pPr indent="-241300" lvl="2" marL="1143000" rtl="0" algn="l">
              <a:lnSpc>
                <a:spcPct val="100000"/>
              </a:lnSpc>
              <a:spcBef>
                <a:spcPts val="560"/>
              </a:spcBef>
              <a:spcAft>
                <a:spcPts val="0"/>
              </a:spcAft>
              <a:buSzPts val="2000"/>
              <a:buChar char="•"/>
            </a:pPr>
            <a:r>
              <a:rPr lang="ja-JP" sz="2000"/>
              <a:t>無効な遷移を明示的に示し、空のセルで表す</a:t>
            </a:r>
            <a:endParaRPr sz="2000"/>
          </a:p>
        </p:txBody>
      </p:sp>
      <p:sp>
        <p:nvSpPr>
          <p:cNvPr id="2563" name="Google Shape;2563;p14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aphicFrame>
        <p:nvGraphicFramePr>
          <p:cNvPr id="2564" name="Google Shape;2564;p149"/>
          <p:cNvGraphicFramePr/>
          <p:nvPr/>
        </p:nvGraphicFramePr>
        <p:xfrm>
          <a:off x="1497000" y="3281541"/>
          <a:ext cx="3000000" cy="3000000"/>
        </p:xfrm>
        <a:graphic>
          <a:graphicData uri="http://schemas.openxmlformats.org/drawingml/2006/table">
            <a:tbl>
              <a:tblPr>
                <a:noFill/>
                <a:tableStyleId>{95F2F953-0520-40EB-800D-10ADAA6F2BA1}</a:tableStyleId>
              </a:tblPr>
              <a:tblGrid>
                <a:gridCol w="1944000"/>
                <a:gridCol w="1656000"/>
                <a:gridCol w="1656000"/>
                <a:gridCol w="1656000"/>
              </a:tblGrid>
              <a:tr h="449175">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               状態</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36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イベント</a:t>
                      </a:r>
                      <a:endParaRPr b="0" i="0" sz="1800" u="none" cap="none" strike="noStrike">
                        <a:solidFill>
                          <a:schemeClr val="dk1"/>
                        </a:solidFill>
                        <a:latin typeface="Arial"/>
                        <a:ea typeface="Arial"/>
                        <a:cs typeface="Arial"/>
                        <a:sym typeface="Arial"/>
                      </a:endParaRPr>
                    </a:p>
                  </a:txBody>
                  <a:tcPr marT="36000" marB="36000" marR="36000" marL="36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計測準備中</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計測中</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一時停止中</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r>
              <a:tr h="188600">
                <a:tc>
                  <a:txBody>
                    <a:bodyPr/>
                    <a:lstStyle/>
                    <a:p>
                      <a:pPr indent="0" lvl="0" marL="0" marR="0" rtl="0" algn="l">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スタートボタン押下</a:t>
                      </a:r>
                      <a:endParaRPr sz="1400" u="none" cap="none" strike="noStrike"/>
                    </a:p>
                  </a:txBody>
                  <a:tcPr marT="36000" marB="36000" marR="36000" marL="36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計測中</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一時停止中</a:t>
                      </a:r>
                      <a:endParaRPr b="0" i="0" sz="1400" u="none" cap="none" strike="noStrike">
                        <a:solidFill>
                          <a:schemeClr val="dk1"/>
                        </a:solidFill>
                        <a:latin typeface="Arial"/>
                        <a:ea typeface="Arial"/>
                        <a:cs typeface="Arial"/>
                        <a:sym typeface="Arial"/>
                      </a:endParaRPr>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計測中</a:t>
                      </a:r>
                      <a:endParaRPr b="0" i="0" sz="1400" u="none" cap="none" strike="noStrike">
                        <a:solidFill>
                          <a:schemeClr val="dk1"/>
                        </a:solidFill>
                        <a:latin typeface="Arial"/>
                        <a:ea typeface="Arial"/>
                        <a:cs typeface="Arial"/>
                        <a:sym typeface="Arial"/>
                      </a:endParaRPr>
                    </a:p>
                  </a:txBody>
                  <a:tcPr marT="36000" marB="36000" marR="36000" marL="36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07950">
                <a:tc>
                  <a:txBody>
                    <a:bodyPr/>
                    <a:lstStyle/>
                    <a:p>
                      <a:pPr indent="0" lvl="0" marL="0" marR="0" rtl="0" algn="l">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リセットボタン押下</a:t>
                      </a:r>
                      <a:endParaRPr sz="1400" u="none" cap="none" strike="noStrike"/>
                    </a:p>
                  </a:txBody>
                  <a:tcPr marT="36000" marB="36000" marR="36000" marL="36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400" u="none" cap="none" strike="noStrike">
                        <a:solidFill>
                          <a:schemeClr val="dk1"/>
                        </a:solidFill>
                        <a:latin typeface="Arial"/>
                        <a:ea typeface="Arial"/>
                        <a:cs typeface="Arial"/>
                        <a:sym typeface="Arial"/>
                      </a:endParaRPr>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計測準備中</a:t>
                      </a:r>
                      <a:endParaRPr b="0" i="0" sz="1400" u="none" cap="none" strike="noStrike">
                        <a:solidFill>
                          <a:schemeClr val="dk1"/>
                        </a:solidFill>
                        <a:latin typeface="Arial"/>
                        <a:ea typeface="Arial"/>
                        <a:cs typeface="Arial"/>
                        <a:sym typeface="Arial"/>
                      </a:endParaRPr>
                    </a:p>
                  </a:txBody>
                  <a:tcPr marT="36000" marB="36000" marR="36000" marL="36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2565" name="Google Shape;2565;p149"/>
          <p:cNvSpPr txBox="1"/>
          <p:nvPr/>
        </p:nvSpPr>
        <p:spPr>
          <a:xfrm>
            <a:off x="2076896" y="5024808"/>
            <a:ext cx="29523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上の状態で左のイベントが発生したときに遷移する状態</a:t>
            </a:r>
            <a:endParaRPr b="0" i="0" sz="1400" u="none" cap="none" strike="noStrike">
              <a:solidFill>
                <a:srgbClr val="000000"/>
              </a:solidFill>
              <a:latin typeface="Arial"/>
              <a:ea typeface="Arial"/>
              <a:cs typeface="Arial"/>
              <a:sym typeface="Arial"/>
            </a:endParaRPr>
          </a:p>
        </p:txBody>
      </p:sp>
      <p:cxnSp>
        <p:nvCxnSpPr>
          <p:cNvPr id="2566" name="Google Shape;2566;p149"/>
          <p:cNvCxnSpPr/>
          <p:nvPr/>
        </p:nvCxnSpPr>
        <p:spPr>
          <a:xfrm flipH="1" rot="10800000">
            <a:off x="3556250" y="4147975"/>
            <a:ext cx="363900" cy="825300"/>
          </a:xfrm>
          <a:prstGeom prst="straightConnector1">
            <a:avLst/>
          </a:prstGeom>
          <a:noFill/>
          <a:ln cap="flat" cmpd="sng" w="9525">
            <a:solidFill>
              <a:schemeClr val="dk1"/>
            </a:solidFill>
            <a:prstDash val="solid"/>
            <a:round/>
            <a:headEnd len="sm" w="sm" type="none"/>
            <a:tailEnd len="med" w="med" type="triangle"/>
          </a:ln>
        </p:spPr>
      </p:cxnSp>
      <p:sp>
        <p:nvSpPr>
          <p:cNvPr id="2567" name="Google Shape;2567;p149"/>
          <p:cNvSpPr txBox="1"/>
          <p:nvPr/>
        </p:nvSpPr>
        <p:spPr>
          <a:xfrm>
            <a:off x="5750960" y="4844435"/>
            <a:ext cx="2470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適用不可（無効な遷移）</a:t>
            </a:r>
            <a:endParaRPr b="0" i="0" sz="1400" u="none" cap="none" strike="noStrike">
              <a:solidFill>
                <a:srgbClr val="000000"/>
              </a:solidFill>
              <a:latin typeface="Arial"/>
              <a:ea typeface="Arial"/>
              <a:cs typeface="Arial"/>
              <a:sym typeface="Arial"/>
            </a:endParaRPr>
          </a:p>
        </p:txBody>
      </p:sp>
      <p:cxnSp>
        <p:nvCxnSpPr>
          <p:cNvPr id="2568" name="Google Shape;2568;p149"/>
          <p:cNvCxnSpPr/>
          <p:nvPr/>
        </p:nvCxnSpPr>
        <p:spPr>
          <a:xfrm rot="10800000">
            <a:off x="6116250" y="4432975"/>
            <a:ext cx="291300" cy="384900"/>
          </a:xfrm>
          <a:prstGeom prst="straightConnector1">
            <a:avLst/>
          </a:prstGeom>
          <a:noFill/>
          <a:ln cap="flat" cmpd="sng" w="9525">
            <a:solidFill>
              <a:schemeClr val="dk1"/>
            </a:solidFill>
            <a:prstDash val="solid"/>
            <a:round/>
            <a:headEnd len="sm" w="sm" type="none"/>
            <a:tailEnd len="med" w="med" type="triangle"/>
          </a:ln>
        </p:spPr>
      </p:cxnSp>
      <p:sp>
        <p:nvSpPr>
          <p:cNvPr id="2569" name="Google Shape;2569;p149"/>
          <p:cNvSpPr txBox="1"/>
          <p:nvPr/>
        </p:nvSpPr>
        <p:spPr>
          <a:xfrm>
            <a:off x="1424000" y="5707409"/>
            <a:ext cx="7768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（注）この例では、アクションは省略しています。また、ガード条件はありません。</a:t>
            </a:r>
            <a:endParaRPr b="0" i="0" sz="1400" u="none" cap="none" strike="noStrike">
              <a:solidFill>
                <a:srgbClr val="000000"/>
              </a:solidFill>
              <a:latin typeface="Arial"/>
              <a:ea typeface="Arial"/>
              <a:cs typeface="Arial"/>
              <a:sym typeface="Arial"/>
            </a:endParaRPr>
          </a:p>
        </p:txBody>
      </p:sp>
      <p:sp>
        <p:nvSpPr>
          <p:cNvPr id="2570" name="Google Shape;2570;p149"/>
          <p:cNvSpPr txBox="1"/>
          <p:nvPr/>
        </p:nvSpPr>
        <p:spPr>
          <a:xfrm>
            <a:off x="2432720" y="6002124"/>
            <a:ext cx="7136731"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出典：ソフトウェアテストの練習帳～技法編～</a:t>
            </a:r>
            <a:endParaRPr b="0" i="0" sz="1200" u="none" cap="none" strike="noStrike">
              <a:solidFill>
                <a:schemeClr val="dk1"/>
              </a:solidFill>
              <a:latin typeface="Arial"/>
              <a:ea typeface="Arial"/>
              <a:cs typeface="Arial"/>
              <a:sym typeface="Arial"/>
            </a:endParaRPr>
          </a:p>
        </p:txBody>
      </p:sp>
      <p:sp>
        <p:nvSpPr>
          <p:cNvPr id="2571" name="Google Shape;2571;p14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5" name="Shape 2575"/>
        <p:cNvGrpSpPr/>
        <p:nvPr/>
      </p:nvGrpSpPr>
      <p:grpSpPr>
        <a:xfrm>
          <a:off x="0" y="0"/>
          <a:ext cx="0" cy="0"/>
          <a:chOff x="0" y="0"/>
          <a:chExt cx="0" cy="0"/>
        </a:xfrm>
      </p:grpSpPr>
      <p:sp>
        <p:nvSpPr>
          <p:cNvPr id="2576" name="Google Shape;2576;p15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a:t>
            </a:r>
            <a:endParaRPr sz="3600"/>
          </a:p>
        </p:txBody>
      </p:sp>
      <p:sp>
        <p:nvSpPr>
          <p:cNvPr id="2577" name="Google Shape;2577;p150"/>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266700" lvl="0" marL="342900" rtl="0" algn="l">
              <a:lnSpc>
                <a:spcPct val="115000"/>
              </a:lnSpc>
              <a:spcBef>
                <a:spcPts val="0"/>
              </a:spcBef>
              <a:spcAft>
                <a:spcPts val="0"/>
              </a:spcAft>
              <a:buClr>
                <a:schemeClr val="dk1"/>
              </a:buClr>
              <a:buSzPts val="2000"/>
              <a:buFont typeface="Arial"/>
              <a:buChar char="•"/>
            </a:pPr>
            <a:r>
              <a:rPr lang="ja-JP" sz="2000"/>
              <a:t>テストケースの作成</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a:t>状態の典型的な順序をカバーする。</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a:t>すべての状態をテストする。</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a:t>すべての遷移をテストする。</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a:t>遷移を特定の順序でテストする。</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u="sng">
                <a:solidFill>
                  <a:srgbClr val="FF0000"/>
                </a:solidFill>
              </a:rPr>
              <a:t>無効な遷移</a:t>
            </a:r>
            <a:r>
              <a:rPr lang="ja-JP" sz="2000"/>
              <a:t>をテストする。</a:t>
            </a:r>
            <a:endParaRPr sz="2000"/>
          </a:p>
          <a:p>
            <a:pPr indent="0" lvl="0" marL="0" rtl="0" algn="l">
              <a:lnSpc>
                <a:spcPct val="115000"/>
              </a:lnSpc>
              <a:spcBef>
                <a:spcPts val="640"/>
              </a:spcBef>
              <a:spcAft>
                <a:spcPts val="0"/>
              </a:spcAft>
              <a:buClr>
                <a:schemeClr val="dk1"/>
              </a:buClr>
              <a:buSzPts val="3200"/>
              <a:buFont typeface="Arial"/>
              <a:buNone/>
            </a:pPr>
            <a:r>
              <a:t/>
            </a:r>
            <a:endParaRPr sz="2000"/>
          </a:p>
        </p:txBody>
      </p:sp>
      <p:sp>
        <p:nvSpPr>
          <p:cNvPr id="2578" name="Google Shape;2578;p15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579" name="Google Shape;2579;p150"/>
          <p:cNvSpPr/>
          <p:nvPr/>
        </p:nvSpPr>
        <p:spPr>
          <a:xfrm flipH="1">
            <a:off x="1241517" y="4571839"/>
            <a:ext cx="5544600" cy="907200"/>
          </a:xfrm>
          <a:prstGeom prst="wedgeRoundRectCallout">
            <a:avLst>
              <a:gd fmla="val 30658" name="adj1"/>
              <a:gd fmla="val -93626"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状態遷移図にはあらわれないため、</a:t>
            </a:r>
            <a:br>
              <a:rPr b="0" i="0" lang="ja-JP" sz="2000" u="none" cap="none" strike="noStrike">
                <a:solidFill>
                  <a:schemeClr val="dk1"/>
                </a:solidFill>
                <a:latin typeface="Arial"/>
                <a:ea typeface="Arial"/>
                <a:cs typeface="Arial"/>
                <a:sym typeface="Arial"/>
              </a:rPr>
            </a:br>
            <a:r>
              <a:rPr b="0" i="0" lang="ja-JP" sz="2000" u="none" cap="none" strike="noStrike">
                <a:solidFill>
                  <a:schemeClr val="dk1"/>
                </a:solidFill>
                <a:latin typeface="Arial"/>
                <a:ea typeface="Arial"/>
                <a:cs typeface="Arial"/>
                <a:sym typeface="Arial"/>
              </a:rPr>
              <a:t>状態表を書いて明らかにする。</a:t>
            </a:r>
            <a:endParaRPr b="0" i="0" sz="2000" u="none" cap="none" strike="noStrike">
              <a:solidFill>
                <a:schemeClr val="dk1"/>
              </a:solidFill>
              <a:latin typeface="Arial"/>
              <a:ea typeface="Arial"/>
              <a:cs typeface="Arial"/>
              <a:sym typeface="Arial"/>
            </a:endParaRPr>
          </a:p>
        </p:txBody>
      </p:sp>
      <p:sp>
        <p:nvSpPr>
          <p:cNvPr id="2580" name="Google Shape;2580;p15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1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71" name="Google Shape;371;p14"/>
          <p:cNvSpPr txBox="1"/>
          <p:nvPr>
            <p:ph type="title"/>
          </p:nvPr>
        </p:nvSpPr>
        <p:spPr>
          <a:xfrm>
            <a:off x="523875" y="285750"/>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テストとは？（考え方の変遷）</a:t>
            </a:r>
            <a:endParaRPr sz="3600"/>
          </a:p>
        </p:txBody>
      </p:sp>
      <p:sp>
        <p:nvSpPr>
          <p:cNvPr id="372" name="Google Shape;372;p14"/>
          <p:cNvSpPr txBox="1"/>
          <p:nvPr>
            <p:ph idx="1" type="body"/>
          </p:nvPr>
        </p:nvSpPr>
        <p:spPr>
          <a:xfrm>
            <a:off x="492437" y="1408262"/>
            <a:ext cx="8891700" cy="4627800"/>
          </a:xfrm>
          <a:prstGeom prst="rect">
            <a:avLst/>
          </a:prstGeom>
          <a:noFill/>
          <a:ln>
            <a:noFill/>
          </a:ln>
        </p:spPr>
        <p:txBody>
          <a:bodyPr anchorCtr="0" anchor="t" bIns="45700" lIns="91425" spcFirstLastPara="1" rIns="91425" wrap="square" tIns="45700">
            <a:spAutoFit/>
          </a:bodyPr>
          <a:lstStyle/>
          <a:p>
            <a:pPr indent="-317500" lvl="0" marL="342900" rtl="0" algn="l">
              <a:lnSpc>
                <a:spcPct val="100000"/>
              </a:lnSpc>
              <a:spcBef>
                <a:spcPts val="0"/>
              </a:spcBef>
              <a:spcAft>
                <a:spcPts val="0"/>
              </a:spcAft>
              <a:buClr>
                <a:schemeClr val="dk1"/>
              </a:buClr>
              <a:buSzPts val="2000"/>
              <a:buFont typeface="Arial"/>
              <a:buChar char="•"/>
            </a:pPr>
            <a:r>
              <a:rPr lang="ja-JP" sz="2000"/>
              <a:t>「テストでプログラム中の欠陥の存在は示せても、欠陥が存在しないということは示しえない。」 （1969年）</a:t>
            </a:r>
            <a:endParaRPr sz="2000"/>
          </a:p>
          <a:p>
            <a:pPr indent="0" lvl="0" marL="0" rtl="0" algn="l">
              <a:lnSpc>
                <a:spcPct val="100000"/>
              </a:lnSpc>
              <a:spcBef>
                <a:spcPts val="480"/>
              </a:spcBef>
              <a:spcAft>
                <a:spcPts val="0"/>
              </a:spcAft>
              <a:buClr>
                <a:schemeClr val="dk1"/>
              </a:buClr>
              <a:buSzPts val="2400"/>
              <a:buFont typeface="Arial"/>
              <a:buNone/>
            </a:pPr>
            <a:r>
              <a:rPr lang="ja-JP" sz="2000"/>
              <a:t>　　by E.W. Dijkstra　←　</a:t>
            </a:r>
            <a:r>
              <a:rPr lang="ja-JP" sz="2000">
                <a:solidFill>
                  <a:srgbClr val="FF0000"/>
                </a:solidFill>
              </a:rPr>
              <a:t>テストの7原則の“原則1”</a:t>
            </a:r>
            <a:r>
              <a:rPr lang="ja-JP" sz="2000"/>
              <a:t>と同じ。</a:t>
            </a:r>
            <a:endParaRPr sz="2000"/>
          </a:p>
          <a:p>
            <a:pPr indent="-317500" lvl="0" marL="342900" rtl="0" algn="l">
              <a:lnSpc>
                <a:spcPct val="100000"/>
              </a:lnSpc>
              <a:spcBef>
                <a:spcPts val="480"/>
              </a:spcBef>
              <a:spcAft>
                <a:spcPts val="0"/>
              </a:spcAft>
              <a:buClr>
                <a:schemeClr val="dk1"/>
              </a:buClr>
              <a:buSzPts val="2000"/>
              <a:buFont typeface="Arial"/>
              <a:buChar char="•"/>
            </a:pPr>
            <a:r>
              <a:rPr lang="ja-JP" sz="2000"/>
              <a:t>「テストとは、エラーを見つけるつもりでプログラムを実行する過程である。」 （1979年）</a:t>
            </a:r>
            <a:endParaRPr sz="2000"/>
          </a:p>
          <a:p>
            <a:pPr indent="0" lvl="0" marL="0" rtl="0" algn="l">
              <a:lnSpc>
                <a:spcPct val="100000"/>
              </a:lnSpc>
              <a:spcBef>
                <a:spcPts val="480"/>
              </a:spcBef>
              <a:spcAft>
                <a:spcPts val="0"/>
              </a:spcAft>
              <a:buClr>
                <a:schemeClr val="dk1"/>
              </a:buClr>
              <a:buSzPts val="2400"/>
              <a:buFont typeface="Arial"/>
              <a:buNone/>
            </a:pPr>
            <a:r>
              <a:rPr lang="ja-JP" sz="2000"/>
              <a:t>　　by G.J. Myers　←　</a:t>
            </a:r>
            <a:r>
              <a:rPr lang="ja-JP" sz="2000">
                <a:solidFill>
                  <a:srgbClr val="FF0000"/>
                </a:solidFill>
              </a:rPr>
              <a:t>心理的側面を強調</a:t>
            </a:r>
            <a:r>
              <a:rPr lang="ja-JP" sz="2000"/>
              <a:t>している。</a:t>
            </a:r>
            <a:endParaRPr sz="2000"/>
          </a:p>
          <a:p>
            <a:pPr indent="-317500" lvl="0" marL="342900" rtl="0" algn="l">
              <a:lnSpc>
                <a:spcPct val="100000"/>
              </a:lnSpc>
              <a:spcBef>
                <a:spcPts val="480"/>
              </a:spcBef>
              <a:spcAft>
                <a:spcPts val="0"/>
              </a:spcAft>
              <a:buClr>
                <a:schemeClr val="dk1"/>
              </a:buClr>
              <a:buSzPts val="2000"/>
              <a:buFont typeface="Arial"/>
              <a:buChar char="•"/>
            </a:pPr>
            <a:r>
              <a:rPr lang="ja-JP" sz="2000"/>
              <a:t>ソフトウェアテスティングは、プログラムが、日常生まれる無限の実行ドメインから</a:t>
            </a:r>
            <a:r>
              <a:rPr lang="ja-JP" sz="2000">
                <a:solidFill>
                  <a:srgbClr val="FF0000"/>
                </a:solidFill>
              </a:rPr>
              <a:t>適切に選択された（selected）テストケースの有限（finite）集合</a:t>
            </a:r>
            <a:r>
              <a:rPr lang="ja-JP" sz="2000"/>
              <a:t>のうえで行われる、期待される（expected）振る舞いを提示するための</a:t>
            </a:r>
            <a:r>
              <a:rPr lang="ja-JP" sz="2000">
                <a:solidFill>
                  <a:srgbClr val="FF0000"/>
                </a:solidFill>
              </a:rPr>
              <a:t>動的（dynamic）検証</a:t>
            </a:r>
            <a:r>
              <a:rPr lang="ja-JP" sz="2000"/>
              <a:t>から構成される。</a:t>
            </a:r>
            <a:endParaRPr sz="2000"/>
          </a:p>
          <a:p>
            <a:pPr indent="0" lvl="0" marL="0" rtl="0" algn="l">
              <a:lnSpc>
                <a:spcPct val="100000"/>
              </a:lnSpc>
              <a:spcBef>
                <a:spcPts val="480"/>
              </a:spcBef>
              <a:spcAft>
                <a:spcPts val="0"/>
              </a:spcAft>
              <a:buClr>
                <a:schemeClr val="dk1"/>
              </a:buClr>
              <a:buSzPts val="2400"/>
              <a:buFont typeface="Arial"/>
              <a:buNone/>
            </a:pPr>
            <a:r>
              <a:rPr lang="ja-JP" sz="2400"/>
              <a:t>　　（</a:t>
            </a:r>
            <a:r>
              <a:rPr lang="ja-JP" sz="2000"/>
              <a:t>SWEBOK V3.0（2014）のテストの定義より。</a:t>
            </a:r>
            <a:r>
              <a:rPr lang="ja-JP" sz="2400"/>
              <a:t>）</a:t>
            </a:r>
            <a:endParaRPr sz="2400"/>
          </a:p>
          <a:p>
            <a:pPr indent="0" lvl="0" marL="0" rtl="0" algn="l">
              <a:lnSpc>
                <a:spcPct val="100000"/>
              </a:lnSpc>
              <a:spcBef>
                <a:spcPts val="320"/>
              </a:spcBef>
              <a:spcAft>
                <a:spcPts val="0"/>
              </a:spcAft>
              <a:buClr>
                <a:schemeClr val="dk1"/>
              </a:buClr>
              <a:buSzPts val="1600"/>
              <a:buFont typeface="Arial"/>
              <a:buNone/>
            </a:pPr>
            <a:r>
              <a:rPr lang="ja-JP" sz="1600"/>
              <a:t>※　SWEBOKとは、IEEEおよびACMによってまとめられた、ソフトウェア工学（ソフトウェアエンジニアリング）に関する知識の分類体系であり、「SWEBOK Guide」としてまとめられている。</a:t>
            </a:r>
            <a:endParaRPr/>
          </a:p>
        </p:txBody>
      </p:sp>
      <p:sp>
        <p:nvSpPr>
          <p:cNvPr id="373" name="Google Shape;373;p1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4" name="Shape 2584"/>
        <p:cNvGrpSpPr/>
        <p:nvPr/>
      </p:nvGrpSpPr>
      <p:grpSpPr>
        <a:xfrm>
          <a:off x="0" y="0"/>
          <a:ext cx="0" cy="0"/>
          <a:chOff x="0" y="0"/>
          <a:chExt cx="0" cy="0"/>
        </a:xfrm>
      </p:grpSpPr>
      <p:sp>
        <p:nvSpPr>
          <p:cNvPr id="2585" name="Google Shape;2585;p15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④状態遷移テストのポイント</a:t>
            </a:r>
            <a:endParaRPr sz="3600"/>
          </a:p>
        </p:txBody>
      </p:sp>
      <p:sp>
        <p:nvSpPr>
          <p:cNvPr id="2586" name="Google Shape;2586;p151"/>
          <p:cNvSpPr txBox="1"/>
          <p:nvPr>
            <p:ph idx="1" type="body"/>
          </p:nvPr>
        </p:nvSpPr>
        <p:spPr>
          <a:xfrm>
            <a:off x="495300" y="1600200"/>
            <a:ext cx="8915400" cy="3177900"/>
          </a:xfrm>
          <a:prstGeom prst="rect">
            <a:avLst/>
          </a:prstGeom>
          <a:noFill/>
          <a:ln>
            <a:noFill/>
          </a:ln>
        </p:spPr>
        <p:txBody>
          <a:bodyPr anchorCtr="0" anchor="t" bIns="45700" lIns="91425" spcFirstLastPara="1" rIns="91425" wrap="square" tIns="45700">
            <a:noAutofit/>
          </a:bodyPr>
          <a:lstStyle/>
          <a:p>
            <a:pPr indent="-266700" lvl="0" marL="342900" rtl="0" algn="l">
              <a:lnSpc>
                <a:spcPct val="115000"/>
              </a:lnSpc>
              <a:spcBef>
                <a:spcPts val="0"/>
              </a:spcBef>
              <a:spcAft>
                <a:spcPts val="0"/>
              </a:spcAft>
              <a:buClr>
                <a:schemeClr val="dk1"/>
              </a:buClr>
              <a:buSzPts val="2000"/>
              <a:buFont typeface="Arial"/>
              <a:buChar char="•"/>
            </a:pPr>
            <a:r>
              <a:rPr lang="ja-JP" sz="2000"/>
              <a:t>メリット</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a:t>期待通りに遷移できない欠陥を見つけられる。</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a:t>状態遷移図とあわせて状態表を使うことで、テストの漏れ・抜け防止とともに、仕様や設計の誤りを見つけられる。</a:t>
            </a:r>
            <a:endParaRPr sz="2000"/>
          </a:p>
          <a:p>
            <a:pPr indent="-266700" lvl="0" marL="342900" rtl="0" algn="l">
              <a:lnSpc>
                <a:spcPct val="115000"/>
              </a:lnSpc>
              <a:spcBef>
                <a:spcPts val="640"/>
              </a:spcBef>
              <a:spcAft>
                <a:spcPts val="0"/>
              </a:spcAft>
              <a:buClr>
                <a:schemeClr val="dk1"/>
              </a:buClr>
              <a:buSzPts val="2000"/>
              <a:buFont typeface="Arial"/>
              <a:buChar char="•"/>
            </a:pPr>
            <a:r>
              <a:rPr lang="ja-JP" sz="2000"/>
              <a:t>デメリット</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a:t>状態の定義が曖昧だと期待する効果が得られない。</a:t>
            </a:r>
            <a:endParaRPr sz="2000"/>
          </a:p>
          <a:p>
            <a:pPr indent="-234950" lvl="1" marL="742950" rtl="0" algn="l">
              <a:lnSpc>
                <a:spcPct val="115000"/>
              </a:lnSpc>
              <a:spcBef>
                <a:spcPts val="560"/>
              </a:spcBef>
              <a:spcAft>
                <a:spcPts val="0"/>
              </a:spcAft>
              <a:buClr>
                <a:schemeClr val="dk1"/>
              </a:buClr>
              <a:buSzPts val="2000"/>
              <a:buFont typeface="Arial"/>
              <a:buChar char="–"/>
            </a:pPr>
            <a:r>
              <a:rPr lang="ja-JP" sz="2000"/>
              <a:t>状態や遷移の数が多いと状態遷移図や状態表が複雑になる。</a:t>
            </a:r>
            <a:endParaRPr sz="2000"/>
          </a:p>
          <a:p>
            <a:pPr indent="-139700" lvl="0" marL="342900" rtl="0" algn="l">
              <a:lnSpc>
                <a:spcPct val="115000"/>
              </a:lnSpc>
              <a:spcBef>
                <a:spcPts val="640"/>
              </a:spcBef>
              <a:spcAft>
                <a:spcPts val="0"/>
              </a:spcAft>
              <a:buClr>
                <a:schemeClr val="dk1"/>
              </a:buClr>
              <a:buSzPts val="3200"/>
              <a:buFont typeface="Arial"/>
              <a:buNone/>
            </a:pPr>
            <a:r>
              <a:t/>
            </a:r>
            <a:endParaRPr sz="2000"/>
          </a:p>
        </p:txBody>
      </p:sp>
      <p:sp>
        <p:nvSpPr>
          <p:cNvPr id="2587" name="Google Shape;2587;p15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588" name="Google Shape;2588;p15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2" name="Shape 2592"/>
        <p:cNvGrpSpPr/>
        <p:nvPr/>
      </p:nvGrpSpPr>
      <p:grpSpPr>
        <a:xfrm>
          <a:off x="0" y="0"/>
          <a:ext cx="0" cy="0"/>
          <a:chOff x="0" y="0"/>
          <a:chExt cx="0" cy="0"/>
        </a:xfrm>
      </p:grpSpPr>
      <p:sp>
        <p:nvSpPr>
          <p:cNvPr id="2593" name="Google Shape;2593;p152"/>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④状態遷移テストのカバレッジ</a:t>
            </a:r>
            <a:endParaRPr sz="3600"/>
          </a:p>
        </p:txBody>
      </p:sp>
      <p:sp>
        <p:nvSpPr>
          <p:cNvPr id="2594" name="Google Shape;2594;p152"/>
          <p:cNvSpPr txBox="1"/>
          <p:nvPr>
            <p:ph idx="1" type="body"/>
          </p:nvPr>
        </p:nvSpPr>
        <p:spPr>
          <a:xfrm>
            <a:off x="495300" y="1325550"/>
            <a:ext cx="8915400" cy="2361300"/>
          </a:xfrm>
          <a:prstGeom prst="rect">
            <a:avLst/>
          </a:prstGeom>
          <a:noFill/>
          <a:ln>
            <a:noFill/>
          </a:ln>
        </p:spPr>
        <p:txBody>
          <a:bodyPr anchorCtr="0" anchor="t" bIns="45700" lIns="91425" spcFirstLastPara="1" rIns="91425" wrap="square" tIns="45700">
            <a:noAutofit/>
          </a:bodyPr>
          <a:lstStyle/>
          <a:p>
            <a:pPr indent="-266700" lvl="0" marL="342900" rtl="0" algn="l">
              <a:lnSpc>
                <a:spcPct val="115000"/>
              </a:lnSpc>
              <a:spcBef>
                <a:spcPts val="0"/>
              </a:spcBef>
              <a:spcAft>
                <a:spcPts val="0"/>
              </a:spcAft>
              <a:buClr>
                <a:schemeClr val="dk1"/>
              </a:buClr>
              <a:buSzPts val="2000"/>
              <a:buFont typeface="Arial"/>
              <a:buChar char="•"/>
            </a:pPr>
            <a:r>
              <a:rPr lang="ja-JP" sz="2000"/>
              <a:t>全状態カバレッジ</a:t>
            </a:r>
            <a:endParaRPr sz="2000"/>
          </a:p>
          <a:p>
            <a:pPr indent="-298450" lvl="1" marL="742950" rtl="0" algn="l">
              <a:lnSpc>
                <a:spcPct val="115000"/>
              </a:lnSpc>
              <a:spcBef>
                <a:spcPts val="0"/>
              </a:spcBef>
              <a:spcAft>
                <a:spcPts val="0"/>
              </a:spcAft>
              <a:buSzPts val="2000"/>
              <a:buChar char="–"/>
            </a:pPr>
            <a:r>
              <a:rPr lang="ja-JP" sz="2000"/>
              <a:t>カバレッジアイテムは状態。100%の全状態カバレッジを達成するためにはすべての状態を通過するようにテストケースを設計する</a:t>
            </a:r>
            <a:endParaRPr sz="2000"/>
          </a:p>
          <a:p>
            <a:pPr indent="-298450" lvl="1" marL="742950" rtl="0" algn="l">
              <a:lnSpc>
                <a:spcPct val="115000"/>
              </a:lnSpc>
              <a:spcBef>
                <a:spcPts val="0"/>
              </a:spcBef>
              <a:spcAft>
                <a:spcPts val="0"/>
              </a:spcAft>
              <a:buSzPts val="2000"/>
              <a:buChar char="–"/>
            </a:pPr>
            <a:r>
              <a:rPr lang="ja-JP" sz="2000"/>
              <a:t>カバレッジ(%)</a:t>
            </a:r>
            <a:endParaRPr sz="2000"/>
          </a:p>
          <a:p>
            <a:pPr indent="-241300" lvl="2" marL="1143000" rtl="0" algn="l">
              <a:lnSpc>
                <a:spcPct val="115000"/>
              </a:lnSpc>
              <a:spcBef>
                <a:spcPts val="0"/>
              </a:spcBef>
              <a:spcAft>
                <a:spcPts val="0"/>
              </a:spcAft>
              <a:buSzPts val="2000"/>
              <a:buChar char="•"/>
            </a:pPr>
            <a:r>
              <a:rPr lang="ja-JP" sz="2000"/>
              <a:t>通過した状態の数 / 状態の総数 * 100</a:t>
            </a:r>
            <a:endParaRPr sz="2000"/>
          </a:p>
          <a:p>
            <a:pPr indent="-139700" lvl="0" marL="342900" rtl="0" algn="l">
              <a:lnSpc>
                <a:spcPct val="115000"/>
              </a:lnSpc>
              <a:spcBef>
                <a:spcPts val="640"/>
              </a:spcBef>
              <a:spcAft>
                <a:spcPts val="0"/>
              </a:spcAft>
              <a:buClr>
                <a:schemeClr val="dk1"/>
              </a:buClr>
              <a:buSzPts val="3200"/>
              <a:buFont typeface="Arial"/>
              <a:buNone/>
            </a:pPr>
            <a:r>
              <a:t/>
            </a:r>
            <a:endParaRPr sz="2000"/>
          </a:p>
        </p:txBody>
      </p:sp>
      <p:sp>
        <p:nvSpPr>
          <p:cNvPr id="2595" name="Google Shape;2595;p152"/>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596" name="Google Shape;2596;p15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597" name="Google Shape;2597;p152"/>
          <p:cNvSpPr/>
          <p:nvPr/>
        </p:nvSpPr>
        <p:spPr>
          <a:xfrm>
            <a:off x="7520876" y="3621383"/>
            <a:ext cx="17160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一時停止中</a:t>
            </a:r>
            <a:endParaRPr b="0" i="0" sz="1200" u="none" cap="none" strike="noStrike">
              <a:solidFill>
                <a:srgbClr val="000000"/>
              </a:solidFill>
              <a:latin typeface="Arial"/>
              <a:ea typeface="Arial"/>
              <a:cs typeface="Arial"/>
              <a:sym typeface="Arial"/>
            </a:endParaRPr>
          </a:p>
        </p:txBody>
      </p:sp>
      <p:sp>
        <p:nvSpPr>
          <p:cNvPr id="2598" name="Google Shape;2598;p152"/>
          <p:cNvSpPr/>
          <p:nvPr/>
        </p:nvSpPr>
        <p:spPr>
          <a:xfrm>
            <a:off x="812028" y="3619795"/>
            <a:ext cx="17160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Tahoma"/>
                <a:ea typeface="Tahoma"/>
                <a:cs typeface="Tahoma"/>
                <a:sym typeface="Tahoma"/>
              </a:rPr>
              <a:t>計測準備中</a:t>
            </a:r>
            <a:endParaRPr b="0" i="0" sz="1200" u="none" cap="none" strike="noStrike">
              <a:solidFill>
                <a:srgbClr val="000000"/>
              </a:solidFill>
              <a:latin typeface="Arial"/>
              <a:ea typeface="Arial"/>
              <a:cs typeface="Arial"/>
              <a:sym typeface="Arial"/>
            </a:endParaRPr>
          </a:p>
        </p:txBody>
      </p:sp>
      <p:sp>
        <p:nvSpPr>
          <p:cNvPr id="2599" name="Google Shape;2599;p152"/>
          <p:cNvSpPr/>
          <p:nvPr/>
        </p:nvSpPr>
        <p:spPr>
          <a:xfrm>
            <a:off x="4191121" y="3619795"/>
            <a:ext cx="17178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計測中</a:t>
            </a:r>
            <a:endParaRPr b="0" i="0" sz="1400" u="none" cap="none" strike="noStrike">
              <a:solidFill>
                <a:srgbClr val="000000"/>
              </a:solidFill>
              <a:latin typeface="Arial"/>
              <a:ea typeface="Arial"/>
              <a:cs typeface="Arial"/>
              <a:sym typeface="Arial"/>
            </a:endParaRPr>
          </a:p>
        </p:txBody>
      </p:sp>
      <p:sp>
        <p:nvSpPr>
          <p:cNvPr id="2600" name="Google Shape;2600;p152"/>
          <p:cNvSpPr txBox="1"/>
          <p:nvPr/>
        </p:nvSpPr>
        <p:spPr>
          <a:xfrm>
            <a:off x="2656614" y="3616505"/>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cxnSp>
        <p:nvCxnSpPr>
          <p:cNvPr id="2601" name="Google Shape;2601;p152"/>
          <p:cNvCxnSpPr/>
          <p:nvPr/>
        </p:nvCxnSpPr>
        <p:spPr>
          <a:xfrm>
            <a:off x="5908795" y="4051595"/>
            <a:ext cx="1620000" cy="0"/>
          </a:xfrm>
          <a:prstGeom prst="straightConnector1">
            <a:avLst/>
          </a:prstGeom>
          <a:noFill/>
          <a:ln cap="flat" cmpd="sng" w="9525">
            <a:solidFill>
              <a:schemeClr val="dk1"/>
            </a:solidFill>
            <a:prstDash val="solid"/>
            <a:round/>
            <a:headEnd len="sm" w="sm" type="none"/>
            <a:tailEnd len="med" w="med" type="stealth"/>
          </a:ln>
        </p:spPr>
      </p:cxnSp>
      <p:cxnSp>
        <p:nvCxnSpPr>
          <p:cNvPr id="2602" name="Google Shape;2602;p152"/>
          <p:cNvCxnSpPr/>
          <p:nvPr/>
        </p:nvCxnSpPr>
        <p:spPr>
          <a:xfrm rot="10800000">
            <a:off x="5908795" y="4269083"/>
            <a:ext cx="1620000" cy="0"/>
          </a:xfrm>
          <a:prstGeom prst="straightConnector1">
            <a:avLst/>
          </a:prstGeom>
          <a:noFill/>
          <a:ln cap="flat" cmpd="sng" w="9525">
            <a:solidFill>
              <a:schemeClr val="dk1"/>
            </a:solidFill>
            <a:prstDash val="solid"/>
            <a:round/>
            <a:headEnd len="sm" w="sm" type="none"/>
            <a:tailEnd len="med" w="med" type="stealth"/>
          </a:ln>
        </p:spPr>
      </p:cxnSp>
      <p:sp>
        <p:nvSpPr>
          <p:cNvPr id="2603" name="Google Shape;2603;p152"/>
          <p:cNvSpPr txBox="1"/>
          <p:nvPr/>
        </p:nvSpPr>
        <p:spPr>
          <a:xfrm>
            <a:off x="5947641" y="3528395"/>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sp>
        <p:nvSpPr>
          <p:cNvPr id="2604" name="Google Shape;2604;p152"/>
          <p:cNvSpPr txBox="1"/>
          <p:nvPr/>
        </p:nvSpPr>
        <p:spPr>
          <a:xfrm>
            <a:off x="5908796" y="4279048"/>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cxnSp>
        <p:nvCxnSpPr>
          <p:cNvPr id="2605" name="Google Shape;2605;p152"/>
          <p:cNvCxnSpPr>
            <a:stCxn id="2597" idx="4"/>
            <a:endCxn id="2598" idx="4"/>
          </p:cNvCxnSpPr>
          <p:nvPr/>
        </p:nvCxnSpPr>
        <p:spPr>
          <a:xfrm flipH="1" rot="5400000">
            <a:off x="5023676" y="1345583"/>
            <a:ext cx="1500" cy="6708900"/>
          </a:xfrm>
          <a:prstGeom prst="curvedConnector3">
            <a:avLst>
              <a:gd fmla="val -15875000" name="adj1"/>
            </a:avLst>
          </a:prstGeom>
          <a:noFill/>
          <a:ln cap="flat" cmpd="sng" w="9525">
            <a:solidFill>
              <a:schemeClr val="dk1"/>
            </a:solidFill>
            <a:prstDash val="solid"/>
            <a:round/>
            <a:headEnd len="sm" w="sm" type="none"/>
            <a:tailEnd len="med" w="med" type="stealth"/>
          </a:ln>
        </p:spPr>
      </p:cxnSp>
      <p:cxnSp>
        <p:nvCxnSpPr>
          <p:cNvPr id="2606" name="Google Shape;2606;p152"/>
          <p:cNvCxnSpPr>
            <a:stCxn id="2598" idx="6"/>
            <a:endCxn id="2599" idx="2"/>
          </p:cNvCxnSpPr>
          <p:nvPr/>
        </p:nvCxnSpPr>
        <p:spPr>
          <a:xfrm>
            <a:off x="2528028" y="4159495"/>
            <a:ext cx="1663200" cy="0"/>
          </a:xfrm>
          <a:prstGeom prst="straightConnector1">
            <a:avLst/>
          </a:prstGeom>
          <a:noFill/>
          <a:ln cap="flat" cmpd="sng" w="9525">
            <a:solidFill>
              <a:schemeClr val="dk1"/>
            </a:solidFill>
            <a:prstDash val="solid"/>
            <a:round/>
            <a:headEnd len="sm" w="sm" type="none"/>
            <a:tailEnd len="med" w="med" type="stealth"/>
          </a:ln>
        </p:spPr>
      </p:cxnSp>
      <p:sp>
        <p:nvSpPr>
          <p:cNvPr id="2607" name="Google Shape;2607;p152"/>
          <p:cNvSpPr/>
          <p:nvPr/>
        </p:nvSpPr>
        <p:spPr>
          <a:xfrm>
            <a:off x="901675" y="5162900"/>
            <a:ext cx="8385000" cy="8076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この例の場合、状態の総数は3つ。</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0" i="0" lang="ja-JP" sz="1400" u="none" cap="none" strike="noStrike">
                <a:solidFill>
                  <a:srgbClr val="000000"/>
                </a:solidFill>
                <a:latin typeface="Arial"/>
                <a:ea typeface="Arial"/>
                <a:cs typeface="Arial"/>
                <a:sym typeface="Arial"/>
              </a:rPr>
              <a:t>このうち”計測準備中”と”計測中”の2つの状態を通ったのならカバレッジは以下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5252"/>
                </a:solidFill>
                <a:latin typeface="Arial"/>
                <a:ea typeface="Arial"/>
                <a:cs typeface="Arial"/>
                <a:sym typeface="Arial"/>
              </a:rPr>
              <a:t>2 / 3 * 100 = 66.66… ≒ 66.7%</a:t>
            </a:r>
            <a:endParaRPr b="0" i="0" sz="1400" u="none" cap="none" strike="noStrike">
              <a:solidFill>
                <a:srgbClr val="FF5252"/>
              </a:solidFill>
              <a:latin typeface="Arial"/>
              <a:ea typeface="Arial"/>
              <a:cs typeface="Arial"/>
              <a:sym typeface="Arial"/>
            </a:endParaRPr>
          </a:p>
        </p:txBody>
      </p:sp>
      <p:sp>
        <p:nvSpPr>
          <p:cNvPr id="2608" name="Google Shape;2608;p152"/>
          <p:cNvSpPr txBox="1"/>
          <p:nvPr/>
        </p:nvSpPr>
        <p:spPr>
          <a:xfrm>
            <a:off x="4078483" y="4665192"/>
            <a:ext cx="1943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リセットボタン押下</a:t>
            </a:r>
            <a:endParaRPr b="0" i="0" sz="1400" u="none" cap="none" strike="noStrike">
              <a:solidFill>
                <a:srgbClr val="000000"/>
              </a:solidFill>
              <a:latin typeface="Arial"/>
              <a:ea typeface="Arial"/>
              <a:cs typeface="Arial"/>
              <a:sym typeface="Arial"/>
            </a:endParaRPr>
          </a:p>
        </p:txBody>
      </p:sp>
      <p:sp>
        <p:nvSpPr>
          <p:cNvPr id="2609" name="Google Shape;2609;p152"/>
          <p:cNvSpPr txBox="1"/>
          <p:nvPr/>
        </p:nvSpPr>
        <p:spPr>
          <a:xfrm>
            <a:off x="6696900" y="3192200"/>
            <a:ext cx="3209100" cy="246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出典：ソフトウェアテストの練習帳～技法編～</a:t>
            </a:r>
            <a:endParaRPr b="0" i="0" sz="1000" u="none" cap="none" strike="noStrike">
              <a:solidFill>
                <a:schemeClr val="dk1"/>
              </a:solidFill>
              <a:latin typeface="Arial"/>
              <a:ea typeface="Arial"/>
              <a:cs typeface="Arial"/>
              <a:sym typeface="Arial"/>
            </a:endParaRPr>
          </a:p>
        </p:txBody>
      </p:sp>
      <p:sp>
        <p:nvSpPr>
          <p:cNvPr id="2610" name="Google Shape;2610;p152"/>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4" name="Shape 2614"/>
        <p:cNvGrpSpPr/>
        <p:nvPr/>
      </p:nvGrpSpPr>
      <p:grpSpPr>
        <a:xfrm>
          <a:off x="0" y="0"/>
          <a:ext cx="0" cy="0"/>
          <a:chOff x="0" y="0"/>
          <a:chExt cx="0" cy="0"/>
        </a:xfrm>
      </p:grpSpPr>
      <p:sp>
        <p:nvSpPr>
          <p:cNvPr id="2615" name="Google Shape;2615;p153"/>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④状態遷移テストのカバレッジ</a:t>
            </a:r>
            <a:endParaRPr sz="3600"/>
          </a:p>
        </p:txBody>
      </p:sp>
      <p:sp>
        <p:nvSpPr>
          <p:cNvPr id="2616" name="Google Shape;2616;p153"/>
          <p:cNvSpPr txBox="1"/>
          <p:nvPr>
            <p:ph idx="1" type="body"/>
          </p:nvPr>
        </p:nvSpPr>
        <p:spPr>
          <a:xfrm>
            <a:off x="495300" y="1325550"/>
            <a:ext cx="8915400" cy="2361300"/>
          </a:xfrm>
          <a:prstGeom prst="rect">
            <a:avLst/>
          </a:prstGeom>
          <a:noFill/>
          <a:ln>
            <a:noFill/>
          </a:ln>
        </p:spPr>
        <p:txBody>
          <a:bodyPr anchorCtr="0" anchor="t" bIns="45700" lIns="91425" spcFirstLastPara="1" rIns="91425" wrap="square" tIns="45700">
            <a:noAutofit/>
          </a:bodyPr>
          <a:lstStyle/>
          <a:p>
            <a:pPr indent="-266700" lvl="0" marL="342900" rtl="0" algn="l">
              <a:lnSpc>
                <a:spcPct val="115000"/>
              </a:lnSpc>
              <a:spcBef>
                <a:spcPts val="0"/>
              </a:spcBef>
              <a:spcAft>
                <a:spcPts val="0"/>
              </a:spcAft>
              <a:buClr>
                <a:schemeClr val="dk1"/>
              </a:buClr>
              <a:buSzPts val="2000"/>
              <a:buFont typeface="Arial"/>
              <a:buChar char="•"/>
            </a:pPr>
            <a:r>
              <a:rPr lang="ja-JP" sz="2000"/>
              <a:t>有効遷移カバレッジ (0スイッチカバレッジ)</a:t>
            </a:r>
            <a:endParaRPr sz="2000"/>
          </a:p>
          <a:p>
            <a:pPr indent="-298450" lvl="1" marL="742950" rtl="0" algn="l">
              <a:lnSpc>
                <a:spcPct val="115000"/>
              </a:lnSpc>
              <a:spcBef>
                <a:spcPts val="0"/>
              </a:spcBef>
              <a:spcAft>
                <a:spcPts val="0"/>
              </a:spcAft>
              <a:buSzPts val="2000"/>
              <a:buChar char="–"/>
            </a:pPr>
            <a:r>
              <a:rPr lang="ja-JP" sz="2000"/>
              <a:t>カバレッジアイテムは単一の有効な遷移。100%の全状態カバレッジを達成するためにはすべての有効な遷移を通過するようにテストケースを設計する</a:t>
            </a:r>
            <a:endParaRPr sz="2000"/>
          </a:p>
          <a:p>
            <a:pPr indent="-298450" lvl="1" marL="742950" rtl="0" algn="l">
              <a:lnSpc>
                <a:spcPct val="115000"/>
              </a:lnSpc>
              <a:spcBef>
                <a:spcPts val="0"/>
              </a:spcBef>
              <a:spcAft>
                <a:spcPts val="0"/>
              </a:spcAft>
              <a:buSzPts val="2000"/>
              <a:buChar char="–"/>
            </a:pPr>
            <a:r>
              <a:rPr lang="ja-JP" sz="2000"/>
              <a:t>カバレッジ(%)</a:t>
            </a:r>
            <a:endParaRPr sz="2000"/>
          </a:p>
          <a:p>
            <a:pPr indent="-241300" lvl="2" marL="1143000" rtl="0" algn="l">
              <a:lnSpc>
                <a:spcPct val="115000"/>
              </a:lnSpc>
              <a:spcBef>
                <a:spcPts val="0"/>
              </a:spcBef>
              <a:spcAft>
                <a:spcPts val="0"/>
              </a:spcAft>
              <a:buSzPts val="2000"/>
              <a:buChar char="•"/>
            </a:pPr>
            <a:r>
              <a:rPr lang="ja-JP" sz="2000"/>
              <a:t>通過した有効な遷移の数 / 有効な遷移の総数 * 100</a:t>
            </a:r>
            <a:endParaRPr sz="2000"/>
          </a:p>
          <a:p>
            <a:pPr indent="-139700" lvl="0" marL="342900" rtl="0" algn="l">
              <a:lnSpc>
                <a:spcPct val="115000"/>
              </a:lnSpc>
              <a:spcBef>
                <a:spcPts val="640"/>
              </a:spcBef>
              <a:spcAft>
                <a:spcPts val="0"/>
              </a:spcAft>
              <a:buClr>
                <a:schemeClr val="dk1"/>
              </a:buClr>
              <a:buSzPts val="3200"/>
              <a:buFont typeface="Arial"/>
              <a:buNone/>
            </a:pPr>
            <a:r>
              <a:t/>
            </a:r>
            <a:endParaRPr sz="2000"/>
          </a:p>
        </p:txBody>
      </p:sp>
      <p:sp>
        <p:nvSpPr>
          <p:cNvPr id="2617" name="Google Shape;2617;p15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618" name="Google Shape;2618;p15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619" name="Google Shape;2619;p153"/>
          <p:cNvSpPr/>
          <p:nvPr/>
        </p:nvSpPr>
        <p:spPr>
          <a:xfrm>
            <a:off x="7520876" y="3621383"/>
            <a:ext cx="17160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一時停止中</a:t>
            </a:r>
            <a:endParaRPr b="0" i="0" sz="1200" u="none" cap="none" strike="noStrike">
              <a:solidFill>
                <a:srgbClr val="000000"/>
              </a:solidFill>
              <a:latin typeface="Arial"/>
              <a:ea typeface="Arial"/>
              <a:cs typeface="Arial"/>
              <a:sym typeface="Arial"/>
            </a:endParaRPr>
          </a:p>
        </p:txBody>
      </p:sp>
      <p:sp>
        <p:nvSpPr>
          <p:cNvPr id="2620" name="Google Shape;2620;p153"/>
          <p:cNvSpPr/>
          <p:nvPr/>
        </p:nvSpPr>
        <p:spPr>
          <a:xfrm>
            <a:off x="812028" y="3619795"/>
            <a:ext cx="17160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Tahoma"/>
                <a:ea typeface="Tahoma"/>
                <a:cs typeface="Tahoma"/>
                <a:sym typeface="Tahoma"/>
              </a:rPr>
              <a:t>計測準備中</a:t>
            </a:r>
            <a:endParaRPr b="0" i="0" sz="1200" u="none" cap="none" strike="noStrike">
              <a:solidFill>
                <a:srgbClr val="000000"/>
              </a:solidFill>
              <a:latin typeface="Arial"/>
              <a:ea typeface="Arial"/>
              <a:cs typeface="Arial"/>
              <a:sym typeface="Arial"/>
            </a:endParaRPr>
          </a:p>
        </p:txBody>
      </p:sp>
      <p:sp>
        <p:nvSpPr>
          <p:cNvPr id="2621" name="Google Shape;2621;p153"/>
          <p:cNvSpPr/>
          <p:nvPr/>
        </p:nvSpPr>
        <p:spPr>
          <a:xfrm>
            <a:off x="4191121" y="3619795"/>
            <a:ext cx="1717800" cy="1079400"/>
          </a:xfrm>
          <a:prstGeom prst="ellipse">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計測中</a:t>
            </a:r>
            <a:endParaRPr b="0" i="0" sz="1400" u="none" cap="none" strike="noStrike">
              <a:solidFill>
                <a:srgbClr val="000000"/>
              </a:solidFill>
              <a:latin typeface="Arial"/>
              <a:ea typeface="Arial"/>
              <a:cs typeface="Arial"/>
              <a:sym typeface="Arial"/>
            </a:endParaRPr>
          </a:p>
        </p:txBody>
      </p:sp>
      <p:sp>
        <p:nvSpPr>
          <p:cNvPr id="2622" name="Google Shape;2622;p153"/>
          <p:cNvSpPr txBox="1"/>
          <p:nvPr/>
        </p:nvSpPr>
        <p:spPr>
          <a:xfrm>
            <a:off x="2656614" y="3616505"/>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cxnSp>
        <p:nvCxnSpPr>
          <p:cNvPr id="2623" name="Google Shape;2623;p153"/>
          <p:cNvCxnSpPr/>
          <p:nvPr/>
        </p:nvCxnSpPr>
        <p:spPr>
          <a:xfrm>
            <a:off x="5908795" y="4051595"/>
            <a:ext cx="1620000" cy="0"/>
          </a:xfrm>
          <a:prstGeom prst="straightConnector1">
            <a:avLst/>
          </a:prstGeom>
          <a:noFill/>
          <a:ln cap="flat" cmpd="sng" w="9525">
            <a:solidFill>
              <a:schemeClr val="dk1"/>
            </a:solidFill>
            <a:prstDash val="solid"/>
            <a:round/>
            <a:headEnd len="sm" w="sm" type="none"/>
            <a:tailEnd len="med" w="med" type="stealth"/>
          </a:ln>
        </p:spPr>
      </p:cxnSp>
      <p:cxnSp>
        <p:nvCxnSpPr>
          <p:cNvPr id="2624" name="Google Shape;2624;p153"/>
          <p:cNvCxnSpPr/>
          <p:nvPr/>
        </p:nvCxnSpPr>
        <p:spPr>
          <a:xfrm rot="10800000">
            <a:off x="5908795" y="4269083"/>
            <a:ext cx="1620000" cy="0"/>
          </a:xfrm>
          <a:prstGeom prst="straightConnector1">
            <a:avLst/>
          </a:prstGeom>
          <a:noFill/>
          <a:ln cap="flat" cmpd="sng" w="9525">
            <a:solidFill>
              <a:schemeClr val="dk1"/>
            </a:solidFill>
            <a:prstDash val="solid"/>
            <a:round/>
            <a:headEnd len="sm" w="sm" type="none"/>
            <a:tailEnd len="med" w="med" type="stealth"/>
          </a:ln>
        </p:spPr>
      </p:cxnSp>
      <p:sp>
        <p:nvSpPr>
          <p:cNvPr id="2625" name="Google Shape;2625;p153"/>
          <p:cNvSpPr txBox="1"/>
          <p:nvPr/>
        </p:nvSpPr>
        <p:spPr>
          <a:xfrm>
            <a:off x="5947641" y="3528395"/>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sp>
        <p:nvSpPr>
          <p:cNvPr id="2626" name="Google Shape;2626;p153"/>
          <p:cNvSpPr txBox="1"/>
          <p:nvPr/>
        </p:nvSpPr>
        <p:spPr>
          <a:xfrm>
            <a:off x="5908796" y="4279048"/>
            <a:ext cx="153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スタートボタン</a:t>
            </a:r>
            <a:endParaRPr b="0" i="0" sz="14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押下</a:t>
            </a:r>
            <a:endParaRPr b="0" i="0" sz="1400" u="none" cap="none" strike="noStrike">
              <a:solidFill>
                <a:srgbClr val="000000"/>
              </a:solidFill>
              <a:latin typeface="Arial"/>
              <a:ea typeface="Arial"/>
              <a:cs typeface="Arial"/>
              <a:sym typeface="Arial"/>
            </a:endParaRPr>
          </a:p>
        </p:txBody>
      </p:sp>
      <p:cxnSp>
        <p:nvCxnSpPr>
          <p:cNvPr id="2627" name="Google Shape;2627;p153"/>
          <p:cNvCxnSpPr>
            <a:stCxn id="2619" idx="4"/>
            <a:endCxn id="2620" idx="4"/>
          </p:cNvCxnSpPr>
          <p:nvPr/>
        </p:nvCxnSpPr>
        <p:spPr>
          <a:xfrm flipH="1" rot="5400000">
            <a:off x="5023676" y="1345583"/>
            <a:ext cx="1500" cy="6708900"/>
          </a:xfrm>
          <a:prstGeom prst="curvedConnector3">
            <a:avLst>
              <a:gd fmla="val -15875000" name="adj1"/>
            </a:avLst>
          </a:prstGeom>
          <a:noFill/>
          <a:ln cap="flat" cmpd="sng" w="9525">
            <a:solidFill>
              <a:schemeClr val="dk1"/>
            </a:solidFill>
            <a:prstDash val="solid"/>
            <a:round/>
            <a:headEnd len="sm" w="sm" type="none"/>
            <a:tailEnd len="med" w="med" type="stealth"/>
          </a:ln>
        </p:spPr>
      </p:cxnSp>
      <p:cxnSp>
        <p:nvCxnSpPr>
          <p:cNvPr id="2628" name="Google Shape;2628;p153"/>
          <p:cNvCxnSpPr>
            <a:stCxn id="2620" idx="6"/>
            <a:endCxn id="2621" idx="2"/>
          </p:cNvCxnSpPr>
          <p:nvPr/>
        </p:nvCxnSpPr>
        <p:spPr>
          <a:xfrm>
            <a:off x="2528028" y="4159495"/>
            <a:ext cx="1663200" cy="0"/>
          </a:xfrm>
          <a:prstGeom prst="straightConnector1">
            <a:avLst/>
          </a:prstGeom>
          <a:noFill/>
          <a:ln cap="flat" cmpd="sng" w="9525">
            <a:solidFill>
              <a:schemeClr val="dk1"/>
            </a:solidFill>
            <a:prstDash val="solid"/>
            <a:round/>
            <a:headEnd len="sm" w="sm" type="none"/>
            <a:tailEnd len="med" w="med" type="stealth"/>
          </a:ln>
        </p:spPr>
      </p:cxnSp>
      <p:sp>
        <p:nvSpPr>
          <p:cNvPr id="2629" name="Google Shape;2629;p153"/>
          <p:cNvSpPr/>
          <p:nvPr/>
        </p:nvSpPr>
        <p:spPr>
          <a:xfrm>
            <a:off x="901675" y="5162900"/>
            <a:ext cx="8385000" cy="10023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この例の場合、状態の総数は4つ。</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このうち計測中状態での”スタートボタン押下”と一時停止中状態の”リセットボタン押下”の遷移の2つを通ったのならカバレッジは以下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5252"/>
                </a:solidFill>
                <a:latin typeface="Arial"/>
                <a:ea typeface="Arial"/>
                <a:cs typeface="Arial"/>
                <a:sym typeface="Arial"/>
              </a:rPr>
              <a:t>2 / 4 * 100 = 50.0%</a:t>
            </a:r>
            <a:endParaRPr b="0" i="0" sz="1400" u="none" cap="none" strike="noStrike">
              <a:solidFill>
                <a:srgbClr val="FF5252"/>
              </a:solidFill>
              <a:latin typeface="Arial"/>
              <a:ea typeface="Arial"/>
              <a:cs typeface="Arial"/>
              <a:sym typeface="Arial"/>
            </a:endParaRPr>
          </a:p>
        </p:txBody>
      </p:sp>
      <p:sp>
        <p:nvSpPr>
          <p:cNvPr id="2630" name="Google Shape;2630;p153"/>
          <p:cNvSpPr txBox="1"/>
          <p:nvPr/>
        </p:nvSpPr>
        <p:spPr>
          <a:xfrm>
            <a:off x="4078483" y="4665192"/>
            <a:ext cx="1943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Tahoma"/>
                <a:ea typeface="Tahoma"/>
                <a:cs typeface="Tahoma"/>
                <a:sym typeface="Tahoma"/>
              </a:rPr>
              <a:t>リセットボタン押下</a:t>
            </a:r>
            <a:endParaRPr b="0" i="0" sz="1400" u="none" cap="none" strike="noStrike">
              <a:solidFill>
                <a:srgbClr val="000000"/>
              </a:solidFill>
              <a:latin typeface="Arial"/>
              <a:ea typeface="Arial"/>
              <a:cs typeface="Arial"/>
              <a:sym typeface="Arial"/>
            </a:endParaRPr>
          </a:p>
        </p:txBody>
      </p:sp>
      <p:sp>
        <p:nvSpPr>
          <p:cNvPr id="2631" name="Google Shape;2631;p153"/>
          <p:cNvSpPr txBox="1"/>
          <p:nvPr/>
        </p:nvSpPr>
        <p:spPr>
          <a:xfrm>
            <a:off x="8402700" y="3062400"/>
            <a:ext cx="15033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出典：</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ソフトウェアテストの</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練習帳～技法編～</a:t>
            </a:r>
            <a:endParaRPr b="0" i="0" sz="1000" u="none" cap="none" strike="noStrike">
              <a:solidFill>
                <a:schemeClr val="dk1"/>
              </a:solidFill>
              <a:latin typeface="Arial"/>
              <a:ea typeface="Arial"/>
              <a:cs typeface="Arial"/>
              <a:sym typeface="Arial"/>
            </a:endParaRPr>
          </a:p>
        </p:txBody>
      </p:sp>
      <p:sp>
        <p:nvSpPr>
          <p:cNvPr id="2632" name="Google Shape;2632;p153"/>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6" name="Shape 2636"/>
        <p:cNvGrpSpPr/>
        <p:nvPr/>
      </p:nvGrpSpPr>
      <p:grpSpPr>
        <a:xfrm>
          <a:off x="0" y="0"/>
          <a:ext cx="0" cy="0"/>
          <a:chOff x="0" y="0"/>
          <a:chExt cx="0" cy="0"/>
        </a:xfrm>
      </p:grpSpPr>
      <p:sp>
        <p:nvSpPr>
          <p:cNvPr id="2637" name="Google Shape;2637;p154"/>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④状態遷移テストのカバレッジ</a:t>
            </a:r>
            <a:endParaRPr sz="3600"/>
          </a:p>
        </p:txBody>
      </p:sp>
      <p:sp>
        <p:nvSpPr>
          <p:cNvPr id="2638" name="Google Shape;2638;p154"/>
          <p:cNvSpPr txBox="1"/>
          <p:nvPr>
            <p:ph idx="1" type="body"/>
          </p:nvPr>
        </p:nvSpPr>
        <p:spPr>
          <a:xfrm>
            <a:off x="495300" y="1325550"/>
            <a:ext cx="8915400" cy="1961400"/>
          </a:xfrm>
          <a:prstGeom prst="rect">
            <a:avLst/>
          </a:prstGeom>
          <a:noFill/>
          <a:ln>
            <a:noFill/>
          </a:ln>
        </p:spPr>
        <p:txBody>
          <a:bodyPr anchorCtr="0" anchor="t" bIns="45700" lIns="91425" spcFirstLastPara="1" rIns="91425" wrap="square" tIns="45700">
            <a:noAutofit/>
          </a:bodyPr>
          <a:lstStyle/>
          <a:p>
            <a:pPr indent="-266700" lvl="0" marL="342900" rtl="0" algn="l">
              <a:lnSpc>
                <a:spcPct val="115000"/>
              </a:lnSpc>
              <a:spcBef>
                <a:spcPts val="0"/>
              </a:spcBef>
              <a:spcAft>
                <a:spcPts val="0"/>
              </a:spcAft>
              <a:buClr>
                <a:schemeClr val="dk1"/>
              </a:buClr>
              <a:buSzPts val="2000"/>
              <a:buFont typeface="Arial"/>
              <a:buChar char="•"/>
            </a:pPr>
            <a:r>
              <a:rPr lang="ja-JP" sz="2000"/>
              <a:t>全遷移カバレッジ</a:t>
            </a:r>
            <a:endParaRPr sz="2000"/>
          </a:p>
          <a:p>
            <a:pPr indent="-298450" lvl="1" marL="742950" rtl="0" algn="l">
              <a:lnSpc>
                <a:spcPct val="115000"/>
              </a:lnSpc>
              <a:spcBef>
                <a:spcPts val="0"/>
              </a:spcBef>
              <a:spcAft>
                <a:spcPts val="0"/>
              </a:spcAft>
              <a:buSzPts val="2000"/>
              <a:buChar char="–"/>
            </a:pPr>
            <a:r>
              <a:rPr lang="ja-JP" sz="2000"/>
              <a:t>カバレッジアイテムは状態表のすべての遷移。すべての有効な遷移と無効な遷移を確認するようにテストケースを設計する</a:t>
            </a:r>
            <a:endParaRPr sz="2000"/>
          </a:p>
          <a:p>
            <a:pPr indent="-298450" lvl="1" marL="742950" rtl="0" algn="l">
              <a:lnSpc>
                <a:spcPct val="115000"/>
              </a:lnSpc>
              <a:spcBef>
                <a:spcPts val="0"/>
              </a:spcBef>
              <a:spcAft>
                <a:spcPts val="0"/>
              </a:spcAft>
              <a:buSzPts val="2000"/>
              <a:buChar char="–"/>
            </a:pPr>
            <a:r>
              <a:rPr lang="ja-JP" sz="2000"/>
              <a:t>カバレッジ(%)</a:t>
            </a:r>
            <a:endParaRPr sz="2000"/>
          </a:p>
          <a:p>
            <a:pPr indent="-241300" lvl="2" marL="1143000" rtl="0" algn="l">
              <a:lnSpc>
                <a:spcPct val="115000"/>
              </a:lnSpc>
              <a:spcBef>
                <a:spcPts val="0"/>
              </a:spcBef>
              <a:spcAft>
                <a:spcPts val="0"/>
              </a:spcAft>
              <a:buSzPts val="2000"/>
              <a:buChar char="•"/>
            </a:pPr>
            <a:r>
              <a:rPr lang="ja-JP" sz="2000"/>
              <a:t>試した遷移(有効/無効)の数 / 状態表のすべての遷移 * 100</a:t>
            </a:r>
            <a:endParaRPr sz="2000"/>
          </a:p>
          <a:p>
            <a:pPr indent="-139700" lvl="0" marL="342900" rtl="0" algn="l">
              <a:lnSpc>
                <a:spcPct val="115000"/>
              </a:lnSpc>
              <a:spcBef>
                <a:spcPts val="640"/>
              </a:spcBef>
              <a:spcAft>
                <a:spcPts val="0"/>
              </a:spcAft>
              <a:buClr>
                <a:schemeClr val="dk1"/>
              </a:buClr>
              <a:buSzPts val="3200"/>
              <a:buFont typeface="Arial"/>
              <a:buNone/>
            </a:pPr>
            <a:r>
              <a:t/>
            </a:r>
            <a:endParaRPr sz="2000"/>
          </a:p>
        </p:txBody>
      </p:sp>
      <p:sp>
        <p:nvSpPr>
          <p:cNvPr id="2639" name="Google Shape;2639;p154"/>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640" name="Google Shape;2640;p15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641" name="Google Shape;2641;p154"/>
          <p:cNvSpPr/>
          <p:nvPr/>
        </p:nvSpPr>
        <p:spPr>
          <a:xfrm>
            <a:off x="901675" y="5162900"/>
            <a:ext cx="8385000" cy="10023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この例の場合、無効な遷移を含め遷移の総数は6つ。</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計測中状態での”スタートボタン押下”(有効な遷移)と計測準備中での”リセットボタン押下”(無効な遷移)を試したならカバレッジは以下</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5252"/>
                </a:solidFill>
                <a:latin typeface="Arial"/>
                <a:ea typeface="Arial"/>
                <a:cs typeface="Arial"/>
                <a:sym typeface="Arial"/>
              </a:rPr>
              <a:t>2 / 6 * 100 = 33.33… ≒ 33.3%</a:t>
            </a:r>
            <a:endParaRPr b="0" i="0" sz="1400" u="none" cap="none" strike="noStrike">
              <a:solidFill>
                <a:srgbClr val="FF5252"/>
              </a:solidFill>
              <a:latin typeface="Arial"/>
              <a:ea typeface="Arial"/>
              <a:cs typeface="Arial"/>
              <a:sym typeface="Arial"/>
            </a:endParaRPr>
          </a:p>
        </p:txBody>
      </p:sp>
      <p:graphicFrame>
        <p:nvGraphicFramePr>
          <p:cNvPr id="2642" name="Google Shape;2642;p154"/>
          <p:cNvGraphicFramePr/>
          <p:nvPr/>
        </p:nvGraphicFramePr>
        <p:xfrm>
          <a:off x="1497000" y="3386466"/>
          <a:ext cx="3000000" cy="3000000"/>
        </p:xfrm>
        <a:graphic>
          <a:graphicData uri="http://schemas.openxmlformats.org/drawingml/2006/table">
            <a:tbl>
              <a:tblPr>
                <a:noFill/>
                <a:tableStyleId>{95F2F953-0520-40EB-800D-10ADAA6F2BA1}</a:tableStyleId>
              </a:tblPr>
              <a:tblGrid>
                <a:gridCol w="1944000"/>
                <a:gridCol w="1656000"/>
                <a:gridCol w="1656000"/>
                <a:gridCol w="1656000"/>
              </a:tblGrid>
              <a:tr h="449175">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               状態</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36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イベント</a:t>
                      </a:r>
                      <a:endParaRPr b="0" i="0" sz="1800" u="none" cap="none" strike="noStrike">
                        <a:solidFill>
                          <a:schemeClr val="dk1"/>
                        </a:solidFill>
                        <a:latin typeface="Arial"/>
                        <a:ea typeface="Arial"/>
                        <a:cs typeface="Arial"/>
                        <a:sym typeface="Arial"/>
                      </a:endParaRPr>
                    </a:p>
                  </a:txBody>
                  <a:tcPr marT="36000" marB="36000" marR="36000" marL="36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計測準備中</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計測中</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一時停止中</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r>
              <a:tr h="188600">
                <a:tc>
                  <a:txBody>
                    <a:bodyPr/>
                    <a:lstStyle/>
                    <a:p>
                      <a:pPr indent="0" lvl="0" marL="0" marR="0" rtl="0" algn="l">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スタートボタン押下</a:t>
                      </a:r>
                      <a:endParaRPr sz="1400" u="none" cap="none" strike="noStrike"/>
                    </a:p>
                  </a:txBody>
                  <a:tcPr marT="36000" marB="36000" marR="36000" marL="36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計測中</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一時停止中</a:t>
                      </a:r>
                      <a:endParaRPr b="0" i="0" sz="1400" u="none" cap="none" strike="noStrike">
                        <a:solidFill>
                          <a:schemeClr val="dk1"/>
                        </a:solidFill>
                        <a:latin typeface="Arial"/>
                        <a:ea typeface="Arial"/>
                        <a:cs typeface="Arial"/>
                        <a:sym typeface="Arial"/>
                      </a:endParaRPr>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計測中</a:t>
                      </a:r>
                      <a:endParaRPr b="0" i="0" sz="1400" u="none" cap="none" strike="noStrike">
                        <a:solidFill>
                          <a:schemeClr val="dk1"/>
                        </a:solidFill>
                        <a:latin typeface="Arial"/>
                        <a:ea typeface="Arial"/>
                        <a:cs typeface="Arial"/>
                        <a:sym typeface="Arial"/>
                      </a:endParaRPr>
                    </a:p>
                  </a:txBody>
                  <a:tcPr marT="36000" marB="36000" marR="36000" marL="36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07950">
                <a:tc>
                  <a:txBody>
                    <a:bodyPr/>
                    <a:lstStyle/>
                    <a:p>
                      <a:pPr indent="0" lvl="0" marL="0" marR="0" rtl="0" algn="l">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リセットボタン押下</a:t>
                      </a:r>
                      <a:endParaRPr sz="1400" u="none" cap="none" strike="noStrike"/>
                    </a:p>
                  </a:txBody>
                  <a:tcPr marT="36000" marB="36000" marR="36000" marL="36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sz="1400" u="none" cap="none" strike="noStrike"/>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400" u="none" cap="none" strike="noStrike">
                        <a:solidFill>
                          <a:schemeClr val="dk1"/>
                        </a:solidFill>
                        <a:latin typeface="Arial"/>
                        <a:ea typeface="Arial"/>
                        <a:cs typeface="Arial"/>
                        <a:sym typeface="Arial"/>
                      </a:endParaRPr>
                    </a:p>
                  </a:txBody>
                  <a:tcPr marT="36000" marB="36000" marR="36000" marL="36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1800"/>
                        <a:buFont typeface="Arial"/>
                        <a:buNone/>
                      </a:pPr>
                      <a:r>
                        <a:rPr b="0" i="0" lang="ja-JP" sz="1400" u="none" cap="none" strike="noStrike">
                          <a:solidFill>
                            <a:schemeClr val="dk1"/>
                          </a:solidFill>
                          <a:latin typeface="Arial"/>
                          <a:ea typeface="Arial"/>
                          <a:cs typeface="Arial"/>
                          <a:sym typeface="Arial"/>
                        </a:rPr>
                        <a:t>計測準備中</a:t>
                      </a:r>
                      <a:endParaRPr b="0" i="0" sz="1400" u="none" cap="none" strike="noStrike">
                        <a:solidFill>
                          <a:schemeClr val="dk1"/>
                        </a:solidFill>
                        <a:latin typeface="Arial"/>
                        <a:ea typeface="Arial"/>
                        <a:cs typeface="Arial"/>
                        <a:sym typeface="Arial"/>
                      </a:endParaRPr>
                    </a:p>
                  </a:txBody>
                  <a:tcPr marT="36000" marB="36000" marR="36000" marL="36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2643" name="Google Shape;2643;p154"/>
          <p:cNvSpPr/>
          <p:nvPr/>
        </p:nvSpPr>
        <p:spPr>
          <a:xfrm>
            <a:off x="3441875" y="4051325"/>
            <a:ext cx="4967100" cy="694800"/>
          </a:xfrm>
          <a:prstGeom prst="rect">
            <a:avLst/>
          </a:prstGeom>
          <a:solidFill>
            <a:srgbClr val="000000">
              <a:alpha val="0"/>
            </a:srgbClr>
          </a:solidFill>
          <a:ln cap="flat" cmpd="sng" w="19050">
            <a:solidFill>
              <a:srgbClr val="FF525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44" name="Google Shape;2644;p154"/>
          <p:cNvSpPr txBox="1"/>
          <p:nvPr/>
        </p:nvSpPr>
        <p:spPr>
          <a:xfrm>
            <a:off x="8409000" y="3377063"/>
            <a:ext cx="15033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出典：</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ソフトウェアテストの</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ja-JP" sz="1000" u="none" cap="none" strike="noStrike">
                <a:solidFill>
                  <a:schemeClr val="dk1"/>
                </a:solidFill>
                <a:latin typeface="Arial"/>
                <a:ea typeface="Arial"/>
                <a:cs typeface="Arial"/>
                <a:sym typeface="Arial"/>
              </a:rPr>
              <a:t>練習帳～技法編～</a:t>
            </a:r>
            <a:endParaRPr b="0" i="0" sz="1000" u="none" cap="none" strike="noStrike">
              <a:solidFill>
                <a:schemeClr val="dk1"/>
              </a:solidFill>
              <a:latin typeface="Arial"/>
              <a:ea typeface="Arial"/>
              <a:cs typeface="Arial"/>
              <a:sym typeface="Arial"/>
            </a:endParaRPr>
          </a:p>
        </p:txBody>
      </p:sp>
      <p:sp>
        <p:nvSpPr>
          <p:cNvPr id="2645" name="Google Shape;2645;p154"/>
          <p:cNvSpPr txBox="1"/>
          <p:nvPr/>
        </p:nvSpPr>
        <p:spPr>
          <a:xfrm>
            <a:off x="306938" y="62452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3" name="Shape 2653"/>
        <p:cNvGrpSpPr/>
        <p:nvPr/>
      </p:nvGrpSpPr>
      <p:grpSpPr>
        <a:xfrm>
          <a:off x="0" y="0"/>
          <a:ext cx="0" cy="0"/>
          <a:chOff x="0" y="0"/>
          <a:chExt cx="0" cy="0"/>
        </a:xfrm>
      </p:grpSpPr>
      <p:sp>
        <p:nvSpPr>
          <p:cNvPr id="2654" name="Google Shape;2654;p15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655" name="Google Shape;2655;p155"/>
          <p:cNvSpPr txBox="1"/>
          <p:nvPr>
            <p:ph type="title"/>
          </p:nvPr>
        </p:nvSpPr>
        <p:spPr>
          <a:xfrm>
            <a:off x="488950" y="333375"/>
            <a:ext cx="8915400" cy="1143000"/>
          </a:xfrm>
          <a:prstGeom prst="rect">
            <a:avLst/>
          </a:prstGeom>
          <a:solidFill>
            <a:srgbClr val="C0C0C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演習：状態遷移図の作成</a:t>
            </a:r>
            <a:endParaRPr sz="3600"/>
          </a:p>
        </p:txBody>
      </p:sp>
      <p:sp>
        <p:nvSpPr>
          <p:cNvPr id="2656" name="Google Shape;2656;p155"/>
          <p:cNvSpPr txBox="1"/>
          <p:nvPr>
            <p:ph idx="1" type="body"/>
          </p:nvPr>
        </p:nvSpPr>
        <p:spPr>
          <a:xfrm>
            <a:off x="631825" y="1628775"/>
            <a:ext cx="8713788" cy="4537075"/>
          </a:xfrm>
          <a:prstGeom prst="rect">
            <a:avLst/>
          </a:prstGeom>
          <a:noFill/>
          <a:ln>
            <a:noFill/>
          </a:ln>
        </p:spPr>
        <p:txBody>
          <a:bodyPr anchorCtr="0" anchor="t" bIns="45700" lIns="91425" spcFirstLastPara="1" rIns="91425" wrap="square" tIns="45700">
            <a:noAutofit/>
          </a:bodyPr>
          <a:lstStyle/>
          <a:p>
            <a:pPr indent="-292100" lvl="0" marL="342900" rtl="0" algn="l">
              <a:lnSpc>
                <a:spcPct val="115000"/>
              </a:lnSpc>
              <a:spcBef>
                <a:spcPts val="0"/>
              </a:spcBef>
              <a:spcAft>
                <a:spcPts val="0"/>
              </a:spcAft>
              <a:buClr>
                <a:schemeClr val="dk1"/>
              </a:buClr>
              <a:buSzPts val="2000"/>
              <a:buFont typeface="Arial"/>
              <a:buChar char="•"/>
            </a:pPr>
            <a:r>
              <a:rPr lang="ja-JP" sz="2000"/>
              <a:t>自動販売機</a:t>
            </a:r>
            <a:endParaRPr sz="2000"/>
          </a:p>
          <a:p>
            <a:pPr indent="-260350" lvl="1" marL="742950" rtl="0" algn="l">
              <a:lnSpc>
                <a:spcPct val="115000"/>
              </a:lnSpc>
              <a:spcBef>
                <a:spcPts val="480"/>
              </a:spcBef>
              <a:spcAft>
                <a:spcPts val="0"/>
              </a:spcAft>
              <a:buClr>
                <a:schemeClr val="dk1"/>
              </a:buClr>
              <a:buSzPts val="2000"/>
              <a:buFont typeface="Noto Sans Symbols"/>
              <a:buChar char="✔"/>
            </a:pPr>
            <a:r>
              <a:rPr lang="ja-JP" sz="2000"/>
              <a:t>100円硬貨のみ受け付ける。</a:t>
            </a:r>
            <a:endParaRPr sz="2000"/>
          </a:p>
          <a:p>
            <a:pPr indent="-260350" lvl="1" marL="742950" rtl="0" algn="l">
              <a:lnSpc>
                <a:spcPct val="115000"/>
              </a:lnSpc>
              <a:spcBef>
                <a:spcPts val="480"/>
              </a:spcBef>
              <a:spcAft>
                <a:spcPts val="0"/>
              </a:spcAft>
              <a:buClr>
                <a:schemeClr val="dk1"/>
              </a:buClr>
              <a:buSzPts val="2000"/>
              <a:buFont typeface="Noto Sans Symbols"/>
              <a:buChar char="✔"/>
            </a:pPr>
            <a:r>
              <a:rPr lang="ja-JP" sz="2000"/>
              <a:t>ジュースは100円と150円の2種類のみである。</a:t>
            </a:r>
            <a:br>
              <a:rPr lang="ja-JP" sz="2000"/>
            </a:br>
            <a:r>
              <a:rPr lang="ja-JP" sz="2000"/>
              <a:t>（ジュースボタンが2個ある。）</a:t>
            </a:r>
            <a:endParaRPr sz="2000"/>
          </a:p>
          <a:p>
            <a:pPr indent="-260350" lvl="1" marL="742950" rtl="0" algn="l">
              <a:lnSpc>
                <a:spcPct val="115000"/>
              </a:lnSpc>
              <a:spcBef>
                <a:spcPts val="480"/>
              </a:spcBef>
              <a:spcAft>
                <a:spcPts val="0"/>
              </a:spcAft>
              <a:buClr>
                <a:schemeClr val="dk1"/>
              </a:buClr>
              <a:buSzPts val="2000"/>
              <a:buFont typeface="Noto Sans Symbols"/>
              <a:buChar char="✔"/>
            </a:pPr>
            <a:r>
              <a:rPr lang="ja-JP" sz="2000"/>
              <a:t>ジュースボタンを押して購入後に残高があれば、おつりとして商品と同時に返却される。</a:t>
            </a:r>
            <a:endParaRPr sz="2000"/>
          </a:p>
          <a:p>
            <a:pPr indent="-260350" lvl="1" marL="742950" rtl="0" algn="l">
              <a:lnSpc>
                <a:spcPct val="115000"/>
              </a:lnSpc>
              <a:spcBef>
                <a:spcPts val="480"/>
              </a:spcBef>
              <a:spcAft>
                <a:spcPts val="0"/>
              </a:spcAft>
              <a:buClr>
                <a:schemeClr val="dk1"/>
              </a:buClr>
              <a:buSzPts val="2000"/>
              <a:buFont typeface="Noto Sans Symbols"/>
              <a:buChar char="✔"/>
            </a:pPr>
            <a:r>
              <a:rPr lang="ja-JP" sz="2000"/>
              <a:t>コイン返却ボタンがある。</a:t>
            </a:r>
            <a:endParaRPr sz="2000"/>
          </a:p>
          <a:p>
            <a:pPr indent="-260350" lvl="1" marL="742950" rtl="0" algn="l">
              <a:lnSpc>
                <a:spcPct val="115000"/>
              </a:lnSpc>
              <a:spcBef>
                <a:spcPts val="480"/>
              </a:spcBef>
              <a:spcAft>
                <a:spcPts val="0"/>
              </a:spcAft>
              <a:buClr>
                <a:schemeClr val="dk1"/>
              </a:buClr>
              <a:buSzPts val="2000"/>
              <a:buFont typeface="Noto Sans Symbols"/>
              <a:buChar char="✔"/>
            </a:pPr>
            <a:r>
              <a:rPr lang="ja-JP" sz="2000"/>
              <a:t>その他の仕様（ジュースの在庫、ジュースの温度、自動販売機内のおつりの有無、取り出し口の商品詰まり、偽造コインなど）は考慮しない。</a:t>
            </a:r>
            <a:endParaRPr sz="2000"/>
          </a:p>
          <a:p>
            <a:pPr indent="-292100" lvl="0" marL="342900" rtl="0" algn="l">
              <a:lnSpc>
                <a:spcPct val="115000"/>
              </a:lnSpc>
              <a:spcBef>
                <a:spcPts val="560"/>
              </a:spcBef>
              <a:spcAft>
                <a:spcPts val="0"/>
              </a:spcAft>
              <a:buClr>
                <a:schemeClr val="dk1"/>
              </a:buClr>
              <a:buSzPts val="2000"/>
              <a:buFont typeface="Arial"/>
              <a:buChar char="•"/>
            </a:pPr>
            <a:r>
              <a:rPr lang="ja-JP" sz="2000"/>
              <a:t>投入済金額（0円、100円、200円など）を状態として状態遷移図と状態表を作成しなさい。</a:t>
            </a:r>
            <a:endParaRPr sz="2000"/>
          </a:p>
        </p:txBody>
      </p:sp>
      <p:sp>
        <p:nvSpPr>
          <p:cNvPr id="2657" name="Google Shape;2657;p15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5" name="Shape 2665"/>
        <p:cNvGrpSpPr/>
        <p:nvPr/>
      </p:nvGrpSpPr>
      <p:grpSpPr>
        <a:xfrm>
          <a:off x="0" y="0"/>
          <a:ext cx="0" cy="0"/>
          <a:chOff x="0" y="0"/>
          <a:chExt cx="0" cy="0"/>
        </a:xfrm>
      </p:grpSpPr>
      <p:sp>
        <p:nvSpPr>
          <p:cNvPr id="2666" name="Google Shape;2666;p18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667" name="Google Shape;2667;p18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668" name="Google Shape;2668;p182"/>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4.3 ホワイトボックステスト技法</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1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2" name="Shape 2672"/>
        <p:cNvGrpSpPr/>
        <p:nvPr/>
      </p:nvGrpSpPr>
      <p:grpSpPr>
        <a:xfrm>
          <a:off x="0" y="0"/>
          <a:ext cx="0" cy="0"/>
          <a:chOff x="0" y="0"/>
          <a:chExt cx="0" cy="0"/>
        </a:xfrm>
      </p:grpSpPr>
      <p:sp>
        <p:nvSpPr>
          <p:cNvPr id="2673" name="Google Shape;2673;p18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代表的なホワイトボックステスト技法</a:t>
            </a:r>
            <a:endParaRPr sz="3600"/>
          </a:p>
        </p:txBody>
      </p:sp>
      <p:sp>
        <p:nvSpPr>
          <p:cNvPr id="2674" name="Google Shape;2674;p183"/>
          <p:cNvSpPr txBox="1"/>
          <p:nvPr>
            <p:ph idx="1" type="body"/>
          </p:nvPr>
        </p:nvSpPr>
        <p:spPr>
          <a:xfrm>
            <a:off x="277812" y="1600199"/>
            <a:ext cx="9350376" cy="5121275"/>
          </a:xfrm>
          <a:prstGeom prst="rect">
            <a:avLst/>
          </a:prstGeom>
          <a:noFill/>
          <a:ln>
            <a:noFill/>
          </a:ln>
        </p:spPr>
        <p:txBody>
          <a:bodyPr anchorCtr="0" anchor="t" bIns="45700" lIns="91425" spcFirstLastPara="1" rIns="91425" wrap="square" tIns="45700">
            <a:normAutofit/>
          </a:bodyPr>
          <a:lstStyle/>
          <a:p>
            <a:pPr indent="-457200" lvl="0" marL="457200" rtl="0" algn="l">
              <a:lnSpc>
                <a:spcPct val="110000"/>
              </a:lnSpc>
              <a:spcBef>
                <a:spcPts val="0"/>
              </a:spcBef>
              <a:spcAft>
                <a:spcPts val="0"/>
              </a:spcAft>
              <a:buClr>
                <a:srgbClr val="FF0000"/>
              </a:buClr>
              <a:buSzPts val="2400"/>
              <a:buFont typeface="MS PGothic"/>
              <a:buAutoNum type="arabicPeriod"/>
            </a:pPr>
            <a:r>
              <a:rPr b="1" lang="ja-JP" sz="2400">
                <a:solidFill>
                  <a:srgbClr val="FF0000"/>
                </a:solidFill>
              </a:rPr>
              <a:t>ステートメントテスト</a:t>
            </a:r>
            <a:endParaRPr sz="2000"/>
          </a:p>
          <a:p>
            <a:pPr indent="0" lvl="1" marL="584200" rtl="0" algn="l">
              <a:lnSpc>
                <a:spcPct val="110000"/>
              </a:lnSpc>
              <a:spcBef>
                <a:spcPts val="400"/>
              </a:spcBef>
              <a:spcAft>
                <a:spcPts val="0"/>
              </a:spcAft>
              <a:buClr>
                <a:schemeClr val="dk1"/>
              </a:buClr>
              <a:buSzPts val="2000"/>
              <a:buFont typeface="Arial"/>
              <a:buNone/>
            </a:pPr>
            <a:r>
              <a:t/>
            </a:r>
            <a:endParaRPr sz="2000"/>
          </a:p>
          <a:p>
            <a:pPr indent="-457200" lvl="0" marL="457200" rtl="0" algn="l">
              <a:lnSpc>
                <a:spcPct val="110000"/>
              </a:lnSpc>
              <a:spcBef>
                <a:spcPts val="480"/>
              </a:spcBef>
              <a:spcAft>
                <a:spcPts val="0"/>
              </a:spcAft>
              <a:buClr>
                <a:srgbClr val="FF0000"/>
              </a:buClr>
              <a:buSzPts val="2400"/>
              <a:buFont typeface="MS PGothic"/>
              <a:buAutoNum type="arabicPeriod"/>
            </a:pPr>
            <a:r>
              <a:rPr b="1" lang="ja-JP" sz="2400">
                <a:solidFill>
                  <a:srgbClr val="FF0000"/>
                </a:solidFill>
              </a:rPr>
              <a:t>ブランチテスト</a:t>
            </a:r>
            <a:endParaRPr b="1" sz="2400">
              <a:solidFill>
                <a:srgbClr val="FF0000"/>
              </a:solidFill>
            </a:endParaRPr>
          </a:p>
          <a:p>
            <a:pPr indent="0" lvl="0" marL="0" rtl="0" algn="l">
              <a:lnSpc>
                <a:spcPct val="110000"/>
              </a:lnSpc>
              <a:spcBef>
                <a:spcPts val="480"/>
              </a:spcBef>
              <a:spcAft>
                <a:spcPts val="0"/>
              </a:spcAft>
              <a:buSzPts val="1800"/>
              <a:buNone/>
            </a:pPr>
            <a:r>
              <a:t/>
            </a:r>
            <a:endParaRPr b="1" sz="2400">
              <a:solidFill>
                <a:srgbClr val="FF0000"/>
              </a:solidFill>
            </a:endParaRPr>
          </a:p>
          <a:p>
            <a:pPr indent="0" lvl="0" marL="0" rtl="0" algn="l">
              <a:lnSpc>
                <a:spcPct val="110000"/>
              </a:lnSpc>
              <a:spcBef>
                <a:spcPts val="480"/>
              </a:spcBef>
              <a:spcAft>
                <a:spcPts val="0"/>
              </a:spcAft>
              <a:buSzPts val="1800"/>
              <a:buNone/>
            </a:pPr>
            <a:r>
              <a:rPr lang="ja-JP" sz="2400"/>
              <a:t>コードに対するカバレッジに着目したテスト技法。</a:t>
            </a:r>
            <a:endParaRPr sz="2400"/>
          </a:p>
          <a:p>
            <a:pPr indent="0" lvl="0" marL="0" rtl="0" algn="l">
              <a:lnSpc>
                <a:spcPct val="110000"/>
              </a:lnSpc>
              <a:spcBef>
                <a:spcPts val="480"/>
              </a:spcBef>
              <a:spcAft>
                <a:spcPts val="0"/>
              </a:spcAft>
              <a:buSzPts val="1800"/>
              <a:buNone/>
            </a:pPr>
            <a:r>
              <a:rPr lang="ja-JP" sz="2400"/>
              <a:t>セーフクリティカルやミッションクリティカルなどの、より徹底したコードカバレッジを実現するためのより厳密な技法も存在する。</a:t>
            </a:r>
            <a:endParaRPr sz="2400"/>
          </a:p>
        </p:txBody>
      </p:sp>
      <p:sp>
        <p:nvSpPr>
          <p:cNvPr id="2675" name="Google Shape;2675;p18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676" name="Google Shape;2676;p18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677" name="Google Shape;2677;p183"/>
          <p:cNvSpPr txBox="1"/>
          <p:nvPr/>
        </p:nvSpPr>
        <p:spPr>
          <a:xfrm>
            <a:off x="315913" y="6021288"/>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a:t>
            </a:r>
            <a:r>
              <a:rPr lang="ja-JP">
                <a:solidFill>
                  <a:schemeClr val="dk1"/>
                </a:solidFill>
              </a:rPr>
              <a:t>ISTQBテスト技術者資格制度　ソフトウェアテスト標準用語集（日本語版）Version 2.3.J02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5" name="Shape 2685"/>
        <p:cNvGrpSpPr/>
        <p:nvPr/>
      </p:nvGrpSpPr>
      <p:grpSpPr>
        <a:xfrm>
          <a:off x="0" y="0"/>
          <a:ext cx="0" cy="0"/>
          <a:chOff x="0" y="0"/>
          <a:chExt cx="0" cy="0"/>
        </a:xfrm>
      </p:grpSpPr>
      <p:sp>
        <p:nvSpPr>
          <p:cNvPr id="2686" name="Google Shape;2686;p184"/>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687" name="Google Shape;2687;p184"/>
          <p:cNvSpPr txBox="1"/>
          <p:nvPr>
            <p:ph idx="1" type="body"/>
          </p:nvPr>
        </p:nvSpPr>
        <p:spPr>
          <a:xfrm>
            <a:off x="495300" y="1462005"/>
            <a:ext cx="9432900" cy="1810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ja-JP" sz="2000"/>
              <a:t>ステートメントテスト</a:t>
            </a:r>
            <a:endParaRPr sz="2000"/>
          </a:p>
          <a:p>
            <a:pPr indent="-355600" lvl="0" marL="457200" rtl="0" algn="l">
              <a:lnSpc>
                <a:spcPct val="90000"/>
              </a:lnSpc>
              <a:spcBef>
                <a:spcPts val="0"/>
              </a:spcBef>
              <a:spcAft>
                <a:spcPts val="0"/>
              </a:spcAft>
              <a:buSzPts val="2000"/>
              <a:buChar char="•"/>
            </a:pPr>
            <a:r>
              <a:rPr lang="ja-JP" sz="2000"/>
              <a:t>コード内のステートメント通すテストケースを設計するテスト技法。</a:t>
            </a:r>
            <a:endParaRPr sz="2000"/>
          </a:p>
          <a:p>
            <a:pPr indent="-355600" lvl="1" marL="914400" rtl="0" algn="l">
              <a:lnSpc>
                <a:spcPct val="90000"/>
              </a:lnSpc>
              <a:spcBef>
                <a:spcPts val="0"/>
              </a:spcBef>
              <a:spcAft>
                <a:spcPts val="0"/>
              </a:spcAft>
              <a:buSzPts val="2000"/>
              <a:buChar char="–"/>
            </a:pPr>
            <a:r>
              <a:rPr lang="ja-JP" sz="2000"/>
              <a:t>ステートメントとは、プログラムを構成する命令や処理のこと</a:t>
            </a:r>
            <a:endParaRPr sz="2000"/>
          </a:p>
          <a:p>
            <a:pPr indent="-355600" lvl="0" marL="457200" rtl="0" algn="l">
              <a:lnSpc>
                <a:spcPct val="90000"/>
              </a:lnSpc>
              <a:spcBef>
                <a:spcPts val="0"/>
              </a:spcBef>
              <a:spcAft>
                <a:spcPts val="0"/>
              </a:spcAft>
              <a:buSzPts val="2000"/>
              <a:buChar char="•"/>
            </a:pPr>
            <a:r>
              <a:rPr lang="ja-JP" sz="2000"/>
              <a:t>ステートメントカバレッジ</a:t>
            </a:r>
            <a:endParaRPr sz="2000"/>
          </a:p>
          <a:p>
            <a:pPr indent="-355600" lvl="1" marL="914400" rtl="0" algn="l">
              <a:lnSpc>
                <a:spcPct val="90000"/>
              </a:lnSpc>
              <a:spcBef>
                <a:spcPts val="0"/>
              </a:spcBef>
              <a:spcAft>
                <a:spcPts val="0"/>
              </a:spcAft>
              <a:buSzPts val="2000"/>
              <a:buChar char="–"/>
            </a:pPr>
            <a:r>
              <a:rPr lang="ja-JP" sz="2000"/>
              <a:t>テストにより通過したステートメント数/実行可能なステートメント数*100(%)</a:t>
            </a:r>
            <a:endParaRPr sz="2000"/>
          </a:p>
        </p:txBody>
      </p:sp>
      <p:sp>
        <p:nvSpPr>
          <p:cNvPr id="2688" name="Google Shape;2688;p184"/>
          <p:cNvSpPr txBox="1"/>
          <p:nvPr>
            <p:ph type="title"/>
          </p:nvPr>
        </p:nvSpPr>
        <p:spPr>
          <a:xfrm>
            <a:off x="566750" y="11458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ステートメントテストと</a:t>
            </a:r>
            <a:endParaRPr sz="3600"/>
          </a:p>
          <a:p>
            <a:pPr indent="0" lvl="0" marL="0" rtl="0" algn="ctr">
              <a:lnSpc>
                <a:spcPct val="100000"/>
              </a:lnSpc>
              <a:spcBef>
                <a:spcPts val="0"/>
              </a:spcBef>
              <a:spcAft>
                <a:spcPts val="0"/>
              </a:spcAft>
              <a:buSzPts val="1400"/>
              <a:buNone/>
            </a:pPr>
            <a:r>
              <a:rPr lang="ja-JP" sz="3600"/>
              <a:t>ステートメントカバレッジ</a:t>
            </a:r>
            <a:endParaRPr sz="3600"/>
          </a:p>
        </p:txBody>
      </p:sp>
      <p:sp>
        <p:nvSpPr>
          <p:cNvPr id="2689" name="Google Shape;2689;p18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690" name="Google Shape;2690;p184"/>
          <p:cNvSpPr txBox="1"/>
          <p:nvPr/>
        </p:nvSpPr>
        <p:spPr>
          <a:xfrm>
            <a:off x="7099300" y="3476888"/>
            <a:ext cx="2454900" cy="1569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FUNCTION checkValue(x)</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  IF x &gt; 0 THEN</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    PRINT "Positive"</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  ENDIF</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　PRINT “End”</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ENDFUNCTION</a:t>
            </a:r>
            <a:endParaRPr b="0" i="0" sz="1500" u="none" cap="none" strike="noStrike">
              <a:solidFill>
                <a:schemeClr val="lt1"/>
              </a:solidFill>
              <a:latin typeface="Arial"/>
              <a:ea typeface="Arial"/>
              <a:cs typeface="Arial"/>
              <a:sym typeface="Arial"/>
            </a:endParaRPr>
          </a:p>
        </p:txBody>
      </p:sp>
      <p:grpSp>
        <p:nvGrpSpPr>
          <p:cNvPr id="2691" name="Google Shape;2691;p184"/>
          <p:cNvGrpSpPr/>
          <p:nvPr/>
        </p:nvGrpSpPr>
        <p:grpSpPr>
          <a:xfrm>
            <a:off x="3568363" y="2951375"/>
            <a:ext cx="3354165" cy="2620950"/>
            <a:chOff x="640650" y="3486225"/>
            <a:chExt cx="3226400" cy="2620950"/>
          </a:xfrm>
        </p:grpSpPr>
        <p:cxnSp>
          <p:nvCxnSpPr>
            <p:cNvPr id="2692" name="Google Shape;2692;p184"/>
            <p:cNvCxnSpPr/>
            <p:nvPr/>
          </p:nvCxnSpPr>
          <p:spPr>
            <a:xfrm>
              <a:off x="1907975" y="3486225"/>
              <a:ext cx="0" cy="346800"/>
            </a:xfrm>
            <a:prstGeom prst="straightConnector1">
              <a:avLst/>
            </a:prstGeom>
            <a:noFill/>
            <a:ln cap="flat" cmpd="sng" w="9525">
              <a:solidFill>
                <a:schemeClr val="dk2"/>
              </a:solidFill>
              <a:prstDash val="solid"/>
              <a:round/>
              <a:headEnd len="sm" w="sm" type="none"/>
              <a:tailEnd len="med" w="med" type="triangle"/>
            </a:ln>
          </p:spPr>
        </p:cxnSp>
        <p:sp>
          <p:nvSpPr>
            <p:cNvPr id="2693" name="Google Shape;2693;p184"/>
            <p:cNvSpPr/>
            <p:nvPr/>
          </p:nvSpPr>
          <p:spPr>
            <a:xfrm>
              <a:off x="1160825" y="3842550"/>
              <a:ext cx="1494300" cy="867300"/>
            </a:xfrm>
            <a:prstGeom prst="diamond">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x&gt;0</a:t>
              </a:r>
              <a:endParaRPr b="0" i="0" sz="1400" u="none" cap="none" strike="noStrike">
                <a:solidFill>
                  <a:srgbClr val="000000"/>
                </a:solidFill>
                <a:latin typeface="Arial"/>
                <a:ea typeface="Arial"/>
                <a:cs typeface="Arial"/>
                <a:sym typeface="Arial"/>
              </a:endParaRPr>
            </a:p>
          </p:txBody>
        </p:sp>
        <p:sp>
          <p:nvSpPr>
            <p:cNvPr id="2694" name="Google Shape;2694;p184"/>
            <p:cNvSpPr/>
            <p:nvPr/>
          </p:nvSpPr>
          <p:spPr>
            <a:xfrm>
              <a:off x="1421075" y="4991350"/>
              <a:ext cx="973800" cy="3468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Positive</a:t>
              </a:r>
              <a:endParaRPr b="0" i="0" sz="1400" u="none" cap="none" strike="noStrike">
                <a:solidFill>
                  <a:srgbClr val="000000"/>
                </a:solidFill>
                <a:latin typeface="Arial"/>
                <a:ea typeface="Arial"/>
                <a:cs typeface="Arial"/>
                <a:sym typeface="Arial"/>
              </a:endParaRPr>
            </a:p>
          </p:txBody>
        </p:sp>
        <p:cxnSp>
          <p:nvCxnSpPr>
            <p:cNvPr id="2695" name="Google Shape;2695;p184"/>
            <p:cNvCxnSpPr>
              <a:endCxn id="2694" idx="0"/>
            </p:cNvCxnSpPr>
            <p:nvPr/>
          </p:nvCxnSpPr>
          <p:spPr>
            <a:xfrm>
              <a:off x="1907975" y="4709950"/>
              <a:ext cx="0" cy="281400"/>
            </a:xfrm>
            <a:prstGeom prst="straightConnector1">
              <a:avLst/>
            </a:prstGeom>
            <a:noFill/>
            <a:ln cap="flat" cmpd="sng" w="9525">
              <a:solidFill>
                <a:srgbClr val="C00000"/>
              </a:solidFill>
              <a:prstDash val="solid"/>
              <a:round/>
              <a:headEnd len="sm" w="sm" type="none"/>
              <a:tailEnd len="med" w="med" type="triangle"/>
            </a:ln>
          </p:spPr>
        </p:cxnSp>
        <p:sp>
          <p:nvSpPr>
            <p:cNvPr id="2696" name="Google Shape;2696;p184"/>
            <p:cNvSpPr/>
            <p:nvPr/>
          </p:nvSpPr>
          <p:spPr>
            <a:xfrm>
              <a:off x="1421075" y="5760375"/>
              <a:ext cx="973800" cy="3468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End</a:t>
              </a:r>
              <a:endParaRPr b="0" i="0" sz="1400" u="none" cap="none" strike="noStrike">
                <a:solidFill>
                  <a:srgbClr val="000000"/>
                </a:solidFill>
                <a:latin typeface="Arial"/>
                <a:ea typeface="Arial"/>
                <a:cs typeface="Arial"/>
                <a:sym typeface="Arial"/>
              </a:endParaRPr>
            </a:p>
          </p:txBody>
        </p:sp>
        <p:cxnSp>
          <p:nvCxnSpPr>
            <p:cNvPr id="2697" name="Google Shape;2697;p184"/>
            <p:cNvCxnSpPr/>
            <p:nvPr/>
          </p:nvCxnSpPr>
          <p:spPr>
            <a:xfrm>
              <a:off x="1907975" y="5408125"/>
              <a:ext cx="0" cy="346800"/>
            </a:xfrm>
            <a:prstGeom prst="straightConnector1">
              <a:avLst/>
            </a:prstGeom>
            <a:noFill/>
            <a:ln cap="flat" cmpd="sng" w="9525">
              <a:solidFill>
                <a:srgbClr val="C00000"/>
              </a:solidFill>
              <a:prstDash val="solid"/>
              <a:round/>
              <a:headEnd len="sm" w="sm" type="none"/>
              <a:tailEnd len="med" w="med" type="triangle"/>
            </a:ln>
          </p:spPr>
        </p:cxnSp>
        <p:cxnSp>
          <p:nvCxnSpPr>
            <p:cNvPr id="2698" name="Google Shape;2698;p184"/>
            <p:cNvCxnSpPr>
              <a:stCxn id="2693" idx="3"/>
              <a:endCxn id="2696" idx="3"/>
            </p:cNvCxnSpPr>
            <p:nvPr/>
          </p:nvCxnSpPr>
          <p:spPr>
            <a:xfrm flipH="1">
              <a:off x="2394725" y="4276200"/>
              <a:ext cx="260400" cy="1657500"/>
            </a:xfrm>
            <a:prstGeom prst="bentConnector3">
              <a:avLst>
                <a:gd fmla="val -87963" name="adj1"/>
              </a:avLst>
            </a:prstGeom>
            <a:noFill/>
            <a:ln cap="flat" cmpd="sng" w="9525">
              <a:solidFill>
                <a:schemeClr val="dk2"/>
              </a:solidFill>
              <a:prstDash val="solid"/>
              <a:round/>
              <a:headEnd len="sm" w="sm" type="none"/>
              <a:tailEnd len="med" w="med" type="stealth"/>
            </a:ln>
          </p:spPr>
        </p:cxnSp>
        <p:sp>
          <p:nvSpPr>
            <p:cNvPr id="2699" name="Google Shape;2699;p184"/>
            <p:cNvSpPr txBox="1"/>
            <p:nvPr/>
          </p:nvSpPr>
          <p:spPr>
            <a:xfrm>
              <a:off x="640650" y="4391050"/>
              <a:ext cx="9738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700"/>
                <a:buFont typeface="Arial"/>
                <a:buNone/>
              </a:pPr>
              <a:r>
                <a:rPr b="0" i="0" lang="ja-JP" sz="2700" u="none" cap="none" strike="noStrike">
                  <a:solidFill>
                    <a:schemeClr val="dk1"/>
                  </a:solidFill>
                  <a:latin typeface="Arial"/>
                  <a:ea typeface="Arial"/>
                  <a:cs typeface="Arial"/>
                  <a:sym typeface="Arial"/>
                </a:rPr>
                <a:t>yes</a:t>
              </a:r>
              <a:endParaRPr b="0" i="0" sz="2700" u="none" cap="none" strike="noStrike">
                <a:solidFill>
                  <a:schemeClr val="dk1"/>
                </a:solidFill>
                <a:latin typeface="Arial"/>
                <a:ea typeface="Arial"/>
                <a:cs typeface="Arial"/>
                <a:sym typeface="Arial"/>
              </a:endParaRPr>
            </a:p>
          </p:txBody>
        </p:sp>
        <p:sp>
          <p:nvSpPr>
            <p:cNvPr id="2700" name="Google Shape;2700;p184"/>
            <p:cNvSpPr txBox="1"/>
            <p:nvPr/>
          </p:nvSpPr>
          <p:spPr>
            <a:xfrm>
              <a:off x="2893250" y="3976050"/>
              <a:ext cx="9738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700"/>
                <a:buFont typeface="Arial"/>
                <a:buNone/>
              </a:pPr>
              <a:r>
                <a:rPr b="0" i="0" lang="ja-JP" sz="2700" u="none" cap="none" strike="noStrike">
                  <a:solidFill>
                    <a:schemeClr val="dk1"/>
                  </a:solidFill>
                  <a:latin typeface="Arial"/>
                  <a:ea typeface="Arial"/>
                  <a:cs typeface="Arial"/>
                  <a:sym typeface="Arial"/>
                </a:rPr>
                <a:t>no</a:t>
              </a:r>
              <a:endParaRPr b="0" i="0" sz="2700" u="none" cap="none" strike="noStrike">
                <a:solidFill>
                  <a:schemeClr val="dk1"/>
                </a:solidFill>
                <a:latin typeface="Arial"/>
                <a:ea typeface="Arial"/>
                <a:cs typeface="Arial"/>
                <a:sym typeface="Arial"/>
              </a:endParaRPr>
            </a:p>
          </p:txBody>
        </p:sp>
      </p:grpSp>
      <p:sp>
        <p:nvSpPr>
          <p:cNvPr id="2701" name="Google Shape;2701;p184"/>
          <p:cNvSpPr txBox="1"/>
          <p:nvPr/>
        </p:nvSpPr>
        <p:spPr>
          <a:xfrm>
            <a:off x="473100" y="3476900"/>
            <a:ext cx="3369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右の例の場合、</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x=1のテストで</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ステートメントカバレッジは</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100パーセントとなる</a:t>
            </a:r>
            <a:endParaRPr b="0" i="0" sz="2200" u="none" cap="none" strike="noStrike">
              <a:solidFill>
                <a:schemeClr val="dk1"/>
              </a:solidFill>
              <a:latin typeface="Arial"/>
              <a:ea typeface="Arial"/>
              <a:cs typeface="Arial"/>
              <a:sym typeface="Arial"/>
            </a:endParaRPr>
          </a:p>
        </p:txBody>
      </p:sp>
      <p:sp>
        <p:nvSpPr>
          <p:cNvPr id="2702" name="Google Shape;2702;p184"/>
          <p:cNvSpPr txBox="1"/>
          <p:nvPr>
            <p:ph idx="1" type="body"/>
          </p:nvPr>
        </p:nvSpPr>
        <p:spPr>
          <a:xfrm>
            <a:off x="407550" y="5805204"/>
            <a:ext cx="9432900" cy="648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ja-JP" sz="2000"/>
              <a:t>ステートメントカバレッジが100%であっても、判定ロジックをすべてテストしていないため欠陥に気づけない可能性がある</a:t>
            </a:r>
            <a:endParaRPr sz="2000"/>
          </a:p>
        </p:txBody>
      </p:sp>
    </p:spTree>
  </p:cSld>
  <p:clrMapOvr>
    <a:masterClrMapping/>
  </p:clrMapOvr>
</p:sld>
</file>

<file path=ppt/slides/slide1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0" name="Shape 2710"/>
        <p:cNvGrpSpPr/>
        <p:nvPr/>
      </p:nvGrpSpPr>
      <p:grpSpPr>
        <a:xfrm>
          <a:off x="0" y="0"/>
          <a:ext cx="0" cy="0"/>
          <a:chOff x="0" y="0"/>
          <a:chExt cx="0" cy="0"/>
        </a:xfrm>
      </p:grpSpPr>
      <p:sp>
        <p:nvSpPr>
          <p:cNvPr id="2711" name="Google Shape;2711;p185"/>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12" name="Google Shape;2712;p185"/>
          <p:cNvSpPr txBox="1"/>
          <p:nvPr>
            <p:ph idx="1" type="body"/>
          </p:nvPr>
        </p:nvSpPr>
        <p:spPr>
          <a:xfrm>
            <a:off x="495300" y="1462005"/>
            <a:ext cx="9432900" cy="1810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ja-JP" sz="2000"/>
              <a:t>ブランチテスト</a:t>
            </a:r>
            <a:endParaRPr sz="2000"/>
          </a:p>
          <a:p>
            <a:pPr indent="-355600" lvl="0" marL="457200" rtl="0" algn="l">
              <a:lnSpc>
                <a:spcPct val="90000"/>
              </a:lnSpc>
              <a:spcBef>
                <a:spcPts val="0"/>
              </a:spcBef>
              <a:spcAft>
                <a:spcPts val="0"/>
              </a:spcAft>
              <a:buSzPts val="2000"/>
              <a:buChar char="•"/>
            </a:pPr>
            <a:r>
              <a:rPr lang="ja-JP" sz="2000"/>
              <a:t>コード内の各分岐を通過するようにテストケースを設計するテスト技法。</a:t>
            </a:r>
            <a:endParaRPr sz="2000"/>
          </a:p>
          <a:p>
            <a:pPr indent="-355600" lvl="1" marL="914400" rtl="0" algn="l">
              <a:lnSpc>
                <a:spcPct val="90000"/>
              </a:lnSpc>
              <a:spcBef>
                <a:spcPts val="0"/>
              </a:spcBef>
              <a:spcAft>
                <a:spcPts val="0"/>
              </a:spcAft>
              <a:buSzPts val="2000"/>
              <a:buChar char="–"/>
            </a:pPr>
            <a:r>
              <a:rPr lang="ja-JP" sz="2000"/>
              <a:t>ブランチとは、プログラムの実行の流れが分岐する箇所のこと</a:t>
            </a:r>
            <a:endParaRPr sz="2000"/>
          </a:p>
          <a:p>
            <a:pPr indent="-355600" lvl="0" marL="457200" rtl="0" algn="l">
              <a:lnSpc>
                <a:spcPct val="90000"/>
              </a:lnSpc>
              <a:spcBef>
                <a:spcPts val="0"/>
              </a:spcBef>
              <a:spcAft>
                <a:spcPts val="0"/>
              </a:spcAft>
              <a:buSzPts val="2000"/>
              <a:buChar char="•"/>
            </a:pPr>
            <a:r>
              <a:rPr lang="ja-JP" sz="2000"/>
              <a:t>ブランチカバレッジ</a:t>
            </a:r>
            <a:endParaRPr sz="2000"/>
          </a:p>
          <a:p>
            <a:pPr indent="-355600" lvl="1" marL="914400" rtl="0" algn="l">
              <a:lnSpc>
                <a:spcPct val="90000"/>
              </a:lnSpc>
              <a:spcBef>
                <a:spcPts val="0"/>
              </a:spcBef>
              <a:spcAft>
                <a:spcPts val="0"/>
              </a:spcAft>
              <a:buSzPts val="2000"/>
              <a:buChar char="–"/>
            </a:pPr>
            <a:r>
              <a:rPr lang="ja-JP" sz="2000"/>
              <a:t>テストにより通過したブランチ数/ブランチの総数*100(%)</a:t>
            </a:r>
            <a:endParaRPr sz="2000"/>
          </a:p>
        </p:txBody>
      </p:sp>
      <p:sp>
        <p:nvSpPr>
          <p:cNvPr id="2713" name="Google Shape;2713;p185"/>
          <p:cNvSpPr txBox="1"/>
          <p:nvPr>
            <p:ph type="title"/>
          </p:nvPr>
        </p:nvSpPr>
        <p:spPr>
          <a:xfrm>
            <a:off x="495300" y="61513"/>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ブランチテストと</a:t>
            </a:r>
            <a:endParaRPr sz="3600"/>
          </a:p>
          <a:p>
            <a:pPr indent="0" lvl="0" marL="0" rtl="0" algn="ctr">
              <a:lnSpc>
                <a:spcPct val="100000"/>
              </a:lnSpc>
              <a:spcBef>
                <a:spcPts val="0"/>
              </a:spcBef>
              <a:spcAft>
                <a:spcPts val="0"/>
              </a:spcAft>
              <a:buSzPts val="1400"/>
              <a:buNone/>
            </a:pPr>
            <a:r>
              <a:rPr lang="ja-JP" sz="3600"/>
              <a:t>ブランチカバレッジ</a:t>
            </a:r>
            <a:endParaRPr sz="3600"/>
          </a:p>
        </p:txBody>
      </p:sp>
      <p:sp>
        <p:nvSpPr>
          <p:cNvPr id="2714" name="Google Shape;2714;p18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715" name="Google Shape;2715;p185"/>
          <p:cNvSpPr txBox="1"/>
          <p:nvPr/>
        </p:nvSpPr>
        <p:spPr>
          <a:xfrm>
            <a:off x="7099300" y="3476888"/>
            <a:ext cx="2454900" cy="15699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FUNCTION checkValue(x)</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  IF x &gt; 0 THEN</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    PRINT "Positive"</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  ENDIF</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　PRINT “End”</a:t>
            </a:r>
            <a:endParaRPr b="0" i="0" sz="15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lt1"/>
                </a:solidFill>
                <a:latin typeface="Arial"/>
                <a:ea typeface="Arial"/>
                <a:cs typeface="Arial"/>
                <a:sym typeface="Arial"/>
              </a:rPr>
              <a:t>ENDFUNCTION</a:t>
            </a:r>
            <a:endParaRPr b="0" i="0" sz="1500" u="none" cap="none" strike="noStrike">
              <a:solidFill>
                <a:schemeClr val="lt1"/>
              </a:solidFill>
              <a:latin typeface="Arial"/>
              <a:ea typeface="Arial"/>
              <a:cs typeface="Arial"/>
              <a:sym typeface="Arial"/>
            </a:endParaRPr>
          </a:p>
        </p:txBody>
      </p:sp>
      <p:grpSp>
        <p:nvGrpSpPr>
          <p:cNvPr id="2716" name="Google Shape;2716;p185"/>
          <p:cNvGrpSpPr/>
          <p:nvPr/>
        </p:nvGrpSpPr>
        <p:grpSpPr>
          <a:xfrm>
            <a:off x="3795423" y="2951375"/>
            <a:ext cx="3127027" cy="2620950"/>
            <a:chOff x="640650" y="3486225"/>
            <a:chExt cx="3226400" cy="2620950"/>
          </a:xfrm>
        </p:grpSpPr>
        <p:cxnSp>
          <p:nvCxnSpPr>
            <p:cNvPr id="2717" name="Google Shape;2717;p185"/>
            <p:cNvCxnSpPr/>
            <p:nvPr/>
          </p:nvCxnSpPr>
          <p:spPr>
            <a:xfrm>
              <a:off x="1907975" y="3486225"/>
              <a:ext cx="0" cy="346800"/>
            </a:xfrm>
            <a:prstGeom prst="straightConnector1">
              <a:avLst/>
            </a:prstGeom>
            <a:noFill/>
            <a:ln cap="flat" cmpd="sng" w="9525">
              <a:solidFill>
                <a:schemeClr val="dk2"/>
              </a:solidFill>
              <a:prstDash val="solid"/>
              <a:round/>
              <a:headEnd len="sm" w="sm" type="none"/>
              <a:tailEnd len="med" w="med" type="triangle"/>
            </a:ln>
          </p:spPr>
        </p:cxnSp>
        <p:sp>
          <p:nvSpPr>
            <p:cNvPr id="2718" name="Google Shape;2718;p185"/>
            <p:cNvSpPr/>
            <p:nvPr/>
          </p:nvSpPr>
          <p:spPr>
            <a:xfrm>
              <a:off x="1160825" y="3842550"/>
              <a:ext cx="1494300" cy="867300"/>
            </a:xfrm>
            <a:prstGeom prst="diamond">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x&gt;0</a:t>
              </a:r>
              <a:endParaRPr b="0" i="0" sz="1400" u="none" cap="none" strike="noStrike">
                <a:solidFill>
                  <a:srgbClr val="000000"/>
                </a:solidFill>
                <a:latin typeface="Arial"/>
                <a:ea typeface="Arial"/>
                <a:cs typeface="Arial"/>
                <a:sym typeface="Arial"/>
              </a:endParaRPr>
            </a:p>
          </p:txBody>
        </p:sp>
        <p:sp>
          <p:nvSpPr>
            <p:cNvPr id="2719" name="Google Shape;2719;p185"/>
            <p:cNvSpPr/>
            <p:nvPr/>
          </p:nvSpPr>
          <p:spPr>
            <a:xfrm>
              <a:off x="1421075" y="4991350"/>
              <a:ext cx="973800" cy="3468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Positive</a:t>
              </a:r>
              <a:endParaRPr b="0" i="0" sz="1400" u="none" cap="none" strike="noStrike">
                <a:solidFill>
                  <a:srgbClr val="000000"/>
                </a:solidFill>
                <a:latin typeface="Arial"/>
                <a:ea typeface="Arial"/>
                <a:cs typeface="Arial"/>
                <a:sym typeface="Arial"/>
              </a:endParaRPr>
            </a:p>
          </p:txBody>
        </p:sp>
        <p:cxnSp>
          <p:nvCxnSpPr>
            <p:cNvPr id="2720" name="Google Shape;2720;p185"/>
            <p:cNvCxnSpPr>
              <a:endCxn id="2719" idx="0"/>
            </p:cNvCxnSpPr>
            <p:nvPr/>
          </p:nvCxnSpPr>
          <p:spPr>
            <a:xfrm>
              <a:off x="1907975" y="4709950"/>
              <a:ext cx="0" cy="281400"/>
            </a:xfrm>
            <a:prstGeom prst="straightConnector1">
              <a:avLst/>
            </a:prstGeom>
            <a:noFill/>
            <a:ln cap="flat" cmpd="sng" w="9525">
              <a:solidFill>
                <a:srgbClr val="C00000"/>
              </a:solidFill>
              <a:prstDash val="solid"/>
              <a:round/>
              <a:headEnd len="sm" w="sm" type="none"/>
              <a:tailEnd len="med" w="med" type="triangle"/>
            </a:ln>
          </p:spPr>
        </p:cxnSp>
        <p:sp>
          <p:nvSpPr>
            <p:cNvPr id="2721" name="Google Shape;2721;p185"/>
            <p:cNvSpPr/>
            <p:nvPr/>
          </p:nvSpPr>
          <p:spPr>
            <a:xfrm>
              <a:off x="1421075" y="5760375"/>
              <a:ext cx="973800" cy="3468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End</a:t>
              </a:r>
              <a:endParaRPr b="0" i="0" sz="1400" u="none" cap="none" strike="noStrike">
                <a:solidFill>
                  <a:srgbClr val="000000"/>
                </a:solidFill>
                <a:latin typeface="Arial"/>
                <a:ea typeface="Arial"/>
                <a:cs typeface="Arial"/>
                <a:sym typeface="Arial"/>
              </a:endParaRPr>
            </a:p>
          </p:txBody>
        </p:sp>
        <p:cxnSp>
          <p:nvCxnSpPr>
            <p:cNvPr id="2722" name="Google Shape;2722;p185"/>
            <p:cNvCxnSpPr/>
            <p:nvPr/>
          </p:nvCxnSpPr>
          <p:spPr>
            <a:xfrm>
              <a:off x="1907975" y="5408125"/>
              <a:ext cx="0" cy="346800"/>
            </a:xfrm>
            <a:prstGeom prst="straightConnector1">
              <a:avLst/>
            </a:prstGeom>
            <a:noFill/>
            <a:ln cap="flat" cmpd="sng" w="9525">
              <a:solidFill>
                <a:srgbClr val="C00000"/>
              </a:solidFill>
              <a:prstDash val="solid"/>
              <a:round/>
              <a:headEnd len="sm" w="sm" type="none"/>
              <a:tailEnd len="med" w="med" type="triangle"/>
            </a:ln>
          </p:spPr>
        </p:cxnSp>
        <p:cxnSp>
          <p:nvCxnSpPr>
            <p:cNvPr id="2723" name="Google Shape;2723;p185"/>
            <p:cNvCxnSpPr>
              <a:stCxn id="2718" idx="3"/>
              <a:endCxn id="2721" idx="3"/>
            </p:cNvCxnSpPr>
            <p:nvPr/>
          </p:nvCxnSpPr>
          <p:spPr>
            <a:xfrm flipH="1">
              <a:off x="2394725" y="4276200"/>
              <a:ext cx="260400" cy="1657500"/>
            </a:xfrm>
            <a:prstGeom prst="bentConnector3">
              <a:avLst>
                <a:gd fmla="val -94352" name="adj1"/>
              </a:avLst>
            </a:prstGeom>
            <a:noFill/>
            <a:ln cap="flat" cmpd="sng" w="9525">
              <a:solidFill>
                <a:srgbClr val="C00000"/>
              </a:solidFill>
              <a:prstDash val="solid"/>
              <a:round/>
              <a:headEnd len="sm" w="sm" type="none"/>
              <a:tailEnd len="med" w="med" type="stealth"/>
            </a:ln>
          </p:spPr>
        </p:cxnSp>
        <p:sp>
          <p:nvSpPr>
            <p:cNvPr id="2724" name="Google Shape;2724;p185"/>
            <p:cNvSpPr txBox="1"/>
            <p:nvPr/>
          </p:nvSpPr>
          <p:spPr>
            <a:xfrm>
              <a:off x="640650" y="4391050"/>
              <a:ext cx="9738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700"/>
                <a:buFont typeface="Arial"/>
                <a:buNone/>
              </a:pPr>
              <a:r>
                <a:rPr b="0" i="0" lang="ja-JP" sz="2700" u="none" cap="none" strike="noStrike">
                  <a:solidFill>
                    <a:schemeClr val="dk1"/>
                  </a:solidFill>
                  <a:latin typeface="Arial"/>
                  <a:ea typeface="Arial"/>
                  <a:cs typeface="Arial"/>
                  <a:sym typeface="Arial"/>
                </a:rPr>
                <a:t>yes</a:t>
              </a:r>
              <a:endParaRPr b="0" i="0" sz="2700" u="none" cap="none" strike="noStrike">
                <a:solidFill>
                  <a:schemeClr val="dk1"/>
                </a:solidFill>
                <a:latin typeface="Arial"/>
                <a:ea typeface="Arial"/>
                <a:cs typeface="Arial"/>
                <a:sym typeface="Arial"/>
              </a:endParaRPr>
            </a:p>
          </p:txBody>
        </p:sp>
        <p:sp>
          <p:nvSpPr>
            <p:cNvPr id="2725" name="Google Shape;2725;p185"/>
            <p:cNvSpPr txBox="1"/>
            <p:nvPr/>
          </p:nvSpPr>
          <p:spPr>
            <a:xfrm>
              <a:off x="2893250" y="3976050"/>
              <a:ext cx="9738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700"/>
                <a:buFont typeface="Arial"/>
                <a:buNone/>
              </a:pPr>
              <a:r>
                <a:rPr b="0" i="0" lang="ja-JP" sz="2700" u="none" cap="none" strike="noStrike">
                  <a:solidFill>
                    <a:schemeClr val="dk1"/>
                  </a:solidFill>
                  <a:latin typeface="Arial"/>
                  <a:ea typeface="Arial"/>
                  <a:cs typeface="Arial"/>
                  <a:sym typeface="Arial"/>
                </a:rPr>
                <a:t>no</a:t>
              </a:r>
              <a:endParaRPr b="0" i="0" sz="2700" u="none" cap="none" strike="noStrike">
                <a:solidFill>
                  <a:schemeClr val="dk1"/>
                </a:solidFill>
                <a:latin typeface="Arial"/>
                <a:ea typeface="Arial"/>
                <a:cs typeface="Arial"/>
                <a:sym typeface="Arial"/>
              </a:endParaRPr>
            </a:p>
          </p:txBody>
        </p:sp>
      </p:grpSp>
      <p:sp>
        <p:nvSpPr>
          <p:cNvPr id="2726" name="Google Shape;2726;p185"/>
          <p:cNvSpPr txBox="1"/>
          <p:nvPr/>
        </p:nvSpPr>
        <p:spPr>
          <a:xfrm>
            <a:off x="473100" y="3476900"/>
            <a:ext cx="3369600" cy="153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右の例の場合、</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x=1とx=0のテストで</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ブランチカバレッジは</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100パーセントとなる</a:t>
            </a:r>
            <a:endParaRPr b="0" i="0" sz="2200" u="none" cap="none" strike="noStrike">
              <a:solidFill>
                <a:schemeClr val="dk1"/>
              </a:solidFill>
              <a:latin typeface="Arial"/>
              <a:ea typeface="Arial"/>
              <a:cs typeface="Arial"/>
              <a:sym typeface="Arial"/>
            </a:endParaRPr>
          </a:p>
        </p:txBody>
      </p:sp>
      <p:sp>
        <p:nvSpPr>
          <p:cNvPr id="2727" name="Google Shape;2727;p185"/>
          <p:cNvSpPr txBox="1"/>
          <p:nvPr>
            <p:ph idx="1" type="body"/>
          </p:nvPr>
        </p:nvSpPr>
        <p:spPr>
          <a:xfrm>
            <a:off x="407550" y="5805204"/>
            <a:ext cx="9432900" cy="648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ja-JP" sz="2000"/>
              <a:t>ブランチカバレッジ100%を達成した一連のテストケースは、ステートメントカバレッジも100パーセントとなる</a:t>
            </a:r>
            <a:endParaRPr sz="2000"/>
          </a:p>
        </p:txBody>
      </p:sp>
    </p:spTree>
  </p:cSld>
  <p:clrMapOvr>
    <a:masterClrMapping/>
  </p:clrMapOvr>
</p:sld>
</file>

<file path=ppt/slides/slide1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5" name="Shape 2735"/>
        <p:cNvGrpSpPr/>
        <p:nvPr/>
      </p:nvGrpSpPr>
      <p:grpSpPr>
        <a:xfrm>
          <a:off x="0" y="0"/>
          <a:ext cx="0" cy="0"/>
          <a:chOff x="0" y="0"/>
          <a:chExt cx="0" cy="0"/>
        </a:xfrm>
      </p:grpSpPr>
      <p:sp>
        <p:nvSpPr>
          <p:cNvPr id="2736" name="Google Shape;2736;p18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37" name="Google Shape;2737;p186"/>
          <p:cNvSpPr txBox="1"/>
          <p:nvPr>
            <p:ph idx="1" type="body"/>
          </p:nvPr>
        </p:nvSpPr>
        <p:spPr>
          <a:xfrm>
            <a:off x="495300" y="1461995"/>
            <a:ext cx="9432900" cy="3541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ja-JP" sz="2000"/>
              <a:t>ホワイトボックステスト技法に共通する強み</a:t>
            </a:r>
            <a:endParaRPr sz="2000"/>
          </a:p>
          <a:p>
            <a:pPr indent="-355600" lvl="0" marL="457200" rtl="0" algn="l">
              <a:lnSpc>
                <a:spcPct val="90000"/>
              </a:lnSpc>
              <a:spcBef>
                <a:spcPts val="0"/>
              </a:spcBef>
              <a:spcAft>
                <a:spcPts val="0"/>
              </a:spcAft>
              <a:buSzPts val="2000"/>
              <a:buChar char="-"/>
            </a:pPr>
            <a:r>
              <a:rPr lang="ja-JP" sz="2000"/>
              <a:t>仕様が曖昧、古い、不完全であっても欠陥の検出を容易にする</a:t>
            </a:r>
            <a:endParaRPr sz="2000"/>
          </a:p>
          <a:p>
            <a:pPr indent="0" lvl="0" marL="0" rtl="0" algn="l">
              <a:lnSpc>
                <a:spcPct val="90000"/>
              </a:lnSpc>
              <a:spcBef>
                <a:spcPts val="0"/>
              </a:spcBef>
              <a:spcAft>
                <a:spcPts val="0"/>
              </a:spcAft>
              <a:buSzPts val="1800"/>
              <a:buNone/>
            </a:pPr>
            <a:r>
              <a:rPr lang="ja-JP" sz="2000"/>
              <a:t>ホワイトボックステスト技法に共通する弱み</a:t>
            </a:r>
            <a:endParaRPr sz="2000"/>
          </a:p>
          <a:p>
            <a:pPr indent="-355600" lvl="0" marL="457200" rtl="0" algn="l">
              <a:lnSpc>
                <a:spcPct val="90000"/>
              </a:lnSpc>
              <a:spcBef>
                <a:spcPts val="0"/>
              </a:spcBef>
              <a:spcAft>
                <a:spcPts val="0"/>
              </a:spcAft>
              <a:buSzPts val="2000"/>
              <a:buChar char="-"/>
            </a:pPr>
            <a:r>
              <a:rPr lang="ja-JP" sz="2000"/>
              <a:t>要件を実装していない場合、結果として生じる欠落を検出できない可能性がある</a:t>
            </a:r>
            <a:endParaRPr sz="2000"/>
          </a:p>
          <a:p>
            <a:pPr indent="0" lvl="0" marL="0" rtl="0" algn="l">
              <a:lnSpc>
                <a:spcPct val="90000"/>
              </a:lnSpc>
              <a:spcBef>
                <a:spcPts val="0"/>
              </a:spcBef>
              <a:spcAft>
                <a:spcPts val="0"/>
              </a:spcAft>
              <a:buSzPts val="1800"/>
              <a:buNone/>
            </a:pPr>
            <a:r>
              <a:t/>
            </a:r>
            <a:endParaRPr sz="2000"/>
          </a:p>
          <a:p>
            <a:pPr indent="0" lvl="0" marL="0" rtl="0" algn="l">
              <a:lnSpc>
                <a:spcPct val="90000"/>
              </a:lnSpc>
              <a:spcBef>
                <a:spcPts val="0"/>
              </a:spcBef>
              <a:spcAft>
                <a:spcPts val="0"/>
              </a:spcAft>
              <a:buSzPts val="1800"/>
              <a:buNone/>
            </a:pPr>
            <a:r>
              <a:rPr lang="ja-JP" sz="2000"/>
              <a:t>ホワイトボックステストは静的テストに使用できる。</a:t>
            </a:r>
            <a:endParaRPr sz="2000"/>
          </a:p>
          <a:p>
            <a:pPr indent="0" lvl="0" marL="0" rtl="0" algn="l">
              <a:lnSpc>
                <a:spcPct val="90000"/>
              </a:lnSpc>
              <a:spcBef>
                <a:spcPts val="0"/>
              </a:spcBef>
              <a:spcAft>
                <a:spcPts val="0"/>
              </a:spcAft>
              <a:buSzPts val="1800"/>
              <a:buNone/>
            </a:pPr>
            <a:r>
              <a:t/>
            </a:r>
            <a:endParaRPr sz="2000"/>
          </a:p>
          <a:p>
            <a:pPr indent="0" lvl="0" marL="0" rtl="0" algn="l">
              <a:lnSpc>
                <a:spcPct val="90000"/>
              </a:lnSpc>
              <a:spcBef>
                <a:spcPts val="0"/>
              </a:spcBef>
              <a:spcAft>
                <a:spcPts val="0"/>
              </a:spcAft>
              <a:buSzPts val="1800"/>
              <a:buNone/>
            </a:pPr>
            <a:r>
              <a:rPr lang="ja-JP" sz="2000"/>
              <a:t>ブラックボックステストだけを実施しても実際のコードカバレッジを測定することはできない。</a:t>
            </a:r>
            <a:endParaRPr sz="2000"/>
          </a:p>
          <a:p>
            <a:pPr indent="0" lvl="0" marL="0" rtl="0" algn="l">
              <a:lnSpc>
                <a:spcPct val="90000"/>
              </a:lnSpc>
              <a:spcBef>
                <a:spcPts val="0"/>
              </a:spcBef>
              <a:spcAft>
                <a:spcPts val="0"/>
              </a:spcAft>
              <a:buSzPts val="1800"/>
              <a:buNone/>
            </a:pPr>
            <a:r>
              <a:t/>
            </a:r>
            <a:endParaRPr sz="2000"/>
          </a:p>
          <a:p>
            <a:pPr indent="0" lvl="0" marL="0" rtl="0" algn="l">
              <a:lnSpc>
                <a:spcPct val="90000"/>
              </a:lnSpc>
              <a:spcBef>
                <a:spcPts val="0"/>
              </a:spcBef>
              <a:spcAft>
                <a:spcPts val="0"/>
              </a:spcAft>
              <a:buSzPts val="1800"/>
              <a:buNone/>
            </a:pPr>
            <a:r>
              <a:rPr lang="ja-JP" sz="2000"/>
              <a:t>ホワイトボックステストは、カバレッジを客観的に測定し、テストを追加で作りカバレッジを向上させ、コードの信頼性を高めるために必要な情報を提供するものである。</a:t>
            </a:r>
            <a:endParaRPr sz="2000"/>
          </a:p>
        </p:txBody>
      </p:sp>
      <p:sp>
        <p:nvSpPr>
          <p:cNvPr id="2738" name="Google Shape;2738;p18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ホワイトボックステストの価値</a:t>
            </a:r>
            <a:endParaRPr sz="3600"/>
          </a:p>
        </p:txBody>
      </p:sp>
      <p:sp>
        <p:nvSpPr>
          <p:cNvPr id="2739" name="Google Shape;2739;p18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1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83" name="Google Shape;383;p15"/>
          <p:cNvSpPr txBox="1"/>
          <p:nvPr>
            <p:ph type="title"/>
          </p:nvPr>
        </p:nvSpPr>
        <p:spPr>
          <a:xfrm>
            <a:off x="738188" y="28575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テストとは？（続き）</a:t>
            </a:r>
            <a:endParaRPr sz="3600"/>
          </a:p>
        </p:txBody>
      </p:sp>
      <p:sp>
        <p:nvSpPr>
          <p:cNvPr id="384" name="Google Shape;384;p15"/>
          <p:cNvSpPr txBox="1"/>
          <p:nvPr/>
        </p:nvSpPr>
        <p:spPr>
          <a:xfrm>
            <a:off x="631825" y="4076700"/>
            <a:ext cx="8678863" cy="1236236"/>
          </a:xfrm>
          <a:prstGeom prst="rect">
            <a:avLst/>
          </a:prstGeom>
          <a:noFill/>
          <a:ln>
            <a:noFill/>
          </a:ln>
        </p:spPr>
        <p:txBody>
          <a:bodyPr anchorCtr="0" anchor="t" bIns="45700" lIns="91425" spcFirstLastPara="1" rIns="91425" wrap="square" tIns="45700">
            <a:spAutoFit/>
          </a:bodyPr>
          <a:lstStyle/>
          <a:p>
            <a:pPr indent="0" lvl="0" marL="0" marR="0" rtl="0" algn="l">
              <a:lnSpc>
                <a:spcPct val="75000"/>
              </a:lnSpc>
              <a:spcBef>
                <a:spcPts val="0"/>
              </a:spcBef>
              <a:spcAft>
                <a:spcPts val="0"/>
              </a:spcAft>
              <a:buClr>
                <a:srgbClr val="003300"/>
              </a:buClr>
              <a:buSzPts val="2800"/>
              <a:buFont typeface="Noto Sans Symbols"/>
              <a:buNone/>
            </a:pPr>
            <a:r>
              <a:rPr b="0" i="0" lang="ja-JP" sz="2800" u="none" cap="none" strike="noStrike">
                <a:solidFill>
                  <a:srgbClr val="003300"/>
                </a:solidFill>
                <a:latin typeface="Times New Roman"/>
                <a:ea typeface="Times New Roman"/>
                <a:cs typeface="Times New Roman"/>
                <a:sym typeface="Times New Roman"/>
              </a:rPr>
              <a:t>『実践的プログラムテスト入門』（1997年）</a:t>
            </a:r>
            <a:endParaRPr b="0" i="0" sz="2800" u="none" cap="none" strike="noStrike">
              <a:solidFill>
                <a:srgbClr val="003300"/>
              </a:solidFill>
              <a:latin typeface="Times New Roman"/>
              <a:ea typeface="Times New Roman"/>
              <a:cs typeface="Times New Roman"/>
              <a:sym typeface="Times New Roman"/>
            </a:endParaRPr>
          </a:p>
          <a:p>
            <a:pPr indent="0" lvl="0" marL="0" marR="0" rtl="0" algn="l">
              <a:lnSpc>
                <a:spcPct val="60000"/>
              </a:lnSpc>
              <a:spcBef>
                <a:spcPts val="140"/>
              </a:spcBef>
              <a:spcAft>
                <a:spcPts val="0"/>
              </a:spcAft>
              <a:buClr>
                <a:srgbClr val="003300"/>
              </a:buClr>
              <a:buSzPts val="2800"/>
              <a:buFont typeface="Noto Sans Symbols"/>
              <a:buNone/>
            </a:pPr>
            <a:r>
              <a:rPr b="0" i="0" lang="ja-JP" sz="2800" u="none" cap="none" strike="noStrike">
                <a:solidFill>
                  <a:srgbClr val="003300"/>
                </a:solidFill>
                <a:latin typeface="Times New Roman"/>
                <a:ea typeface="Times New Roman"/>
                <a:cs typeface="Times New Roman"/>
                <a:sym typeface="Times New Roman"/>
              </a:rPr>
              <a:t>   </a:t>
            </a:r>
            <a:r>
              <a:rPr b="0" i="0" lang="ja-JP" sz="2000" u="none" cap="none" strike="noStrike">
                <a:solidFill>
                  <a:srgbClr val="003300"/>
                </a:solidFill>
                <a:latin typeface="Times New Roman"/>
                <a:ea typeface="Times New Roman"/>
                <a:cs typeface="Times New Roman"/>
                <a:sym typeface="Times New Roman"/>
              </a:rPr>
              <a:t>～ソフトウェアのブラックボックステスト～</a:t>
            </a:r>
            <a:endParaRPr b="0" i="0" sz="1400" u="none" cap="none" strike="noStrike">
              <a:solidFill>
                <a:srgbClr val="000000"/>
              </a:solidFill>
              <a:latin typeface="Arial"/>
              <a:ea typeface="Arial"/>
              <a:cs typeface="Arial"/>
              <a:sym typeface="Arial"/>
            </a:endParaRPr>
          </a:p>
          <a:p>
            <a:pPr indent="0" lvl="0" marL="0" marR="0" rtl="0" algn="l">
              <a:lnSpc>
                <a:spcPct val="60000"/>
              </a:lnSpc>
              <a:spcBef>
                <a:spcPts val="420"/>
              </a:spcBef>
              <a:spcAft>
                <a:spcPts val="0"/>
              </a:spcAft>
              <a:buClr>
                <a:srgbClr val="003300"/>
              </a:buClr>
              <a:buSzPts val="2800"/>
              <a:buFont typeface="Noto Sans Symbols"/>
              <a:buNone/>
            </a:pPr>
            <a:r>
              <a:rPr b="0" i="0" lang="ja-JP" sz="2800" u="none" cap="none" strike="noStrike">
                <a:solidFill>
                  <a:srgbClr val="003300"/>
                </a:solidFill>
                <a:latin typeface="Times New Roman"/>
                <a:ea typeface="Times New Roman"/>
                <a:cs typeface="Times New Roman"/>
                <a:sym typeface="Times New Roman"/>
              </a:rPr>
              <a:t>   </a:t>
            </a:r>
            <a:r>
              <a:rPr b="0" i="0" lang="ja-JP" sz="1800" u="none" cap="none" strike="noStrike">
                <a:solidFill>
                  <a:srgbClr val="003300"/>
                </a:solidFill>
                <a:latin typeface="Times New Roman"/>
                <a:ea typeface="Times New Roman"/>
                <a:cs typeface="Times New Roman"/>
                <a:sym typeface="Times New Roman"/>
              </a:rPr>
              <a:t>ボーリス・バイザー著／小野間彰、山浦恒央、石原成夫訳</a:t>
            </a:r>
            <a:endParaRPr b="0" i="0" sz="1400" u="none" cap="none" strike="noStrike">
              <a:solidFill>
                <a:srgbClr val="000000"/>
              </a:solidFill>
              <a:latin typeface="Arial"/>
              <a:ea typeface="Arial"/>
              <a:cs typeface="Arial"/>
              <a:sym typeface="Arial"/>
            </a:endParaRPr>
          </a:p>
          <a:p>
            <a:pPr indent="0" lvl="0" marL="0" marR="0" rtl="0" algn="l">
              <a:lnSpc>
                <a:spcPct val="60000"/>
              </a:lnSpc>
              <a:spcBef>
                <a:spcPts val="270"/>
              </a:spcBef>
              <a:spcAft>
                <a:spcPts val="0"/>
              </a:spcAft>
              <a:buClr>
                <a:srgbClr val="003300"/>
              </a:buClr>
              <a:buSzPts val="1800"/>
              <a:buFont typeface="Noto Sans Symbols"/>
              <a:buNone/>
            </a:pPr>
            <a:r>
              <a:rPr b="0" i="0" lang="ja-JP" sz="1800" u="none" cap="none" strike="noStrike">
                <a:solidFill>
                  <a:srgbClr val="003300"/>
                </a:solidFill>
                <a:latin typeface="Times New Roman"/>
                <a:ea typeface="Times New Roman"/>
                <a:cs typeface="Times New Roman"/>
                <a:sym typeface="Times New Roman"/>
              </a:rPr>
              <a:t>    「1.3.2 ソフトウェアテストの理由づけ」より。</a:t>
            </a:r>
            <a:endParaRPr b="0" i="0" sz="1400" u="none" cap="none" strike="noStrike">
              <a:solidFill>
                <a:srgbClr val="000000"/>
              </a:solidFill>
              <a:latin typeface="Arial"/>
              <a:ea typeface="Arial"/>
              <a:cs typeface="Arial"/>
              <a:sym typeface="Arial"/>
            </a:endParaRPr>
          </a:p>
        </p:txBody>
      </p:sp>
      <p:sp>
        <p:nvSpPr>
          <p:cNvPr id="385" name="Google Shape;385;p15"/>
          <p:cNvSpPr/>
          <p:nvPr/>
        </p:nvSpPr>
        <p:spPr>
          <a:xfrm>
            <a:off x="631825" y="1557338"/>
            <a:ext cx="8785225" cy="2303462"/>
          </a:xfrm>
          <a:prstGeom prst="rect">
            <a:avLst/>
          </a:prstGeom>
          <a:solidFill>
            <a:srgbClr val="FFFF99"/>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2800"/>
              <a:buFont typeface="Arial"/>
              <a:buNone/>
            </a:pPr>
            <a:r>
              <a:rPr b="1" i="0" lang="ja-JP" sz="2800" u="none" cap="none" strike="noStrike">
                <a:solidFill>
                  <a:schemeClr val="dk1"/>
                </a:solidFill>
                <a:latin typeface="Times New Roman"/>
                <a:ea typeface="Times New Roman"/>
                <a:cs typeface="Times New Roman"/>
                <a:sym typeface="Times New Roman"/>
              </a:rPr>
              <a:t>品質保証を支援することにある。すなわち、</a:t>
            </a:r>
            <a:r>
              <a:rPr b="1" i="0" lang="ja-JP" sz="2800" u="none" cap="none" strike="noStrike">
                <a:solidFill>
                  <a:srgbClr val="FF0000"/>
                </a:solidFill>
                <a:latin typeface="Times New Roman"/>
                <a:ea typeface="Times New Roman"/>
                <a:cs typeface="Times New Roman"/>
                <a:sym typeface="Times New Roman"/>
              </a:rPr>
              <a:t>品質に関連した情報を収集</a:t>
            </a:r>
            <a:r>
              <a:rPr b="1" i="0" lang="ja-JP" sz="2800" u="none" cap="none" strike="noStrike">
                <a:solidFill>
                  <a:schemeClr val="dk1"/>
                </a:solidFill>
                <a:latin typeface="Times New Roman"/>
                <a:ea typeface="Times New Roman"/>
                <a:cs typeface="Times New Roman"/>
                <a:sym typeface="Times New Roman"/>
              </a:rPr>
              <a:t>し、プログラマーにその</a:t>
            </a:r>
            <a:r>
              <a:rPr b="1" i="0" lang="ja-JP" sz="2800" u="none" cap="none" strike="noStrike">
                <a:solidFill>
                  <a:srgbClr val="FF0000"/>
                </a:solidFill>
                <a:latin typeface="Times New Roman"/>
                <a:ea typeface="Times New Roman"/>
                <a:cs typeface="Times New Roman"/>
                <a:sym typeface="Times New Roman"/>
              </a:rPr>
              <a:t>情報をフィードバックする</a:t>
            </a:r>
            <a:r>
              <a:rPr b="1" i="0" lang="ja-JP" sz="2800" u="none" cap="none" strike="noStrike">
                <a:solidFill>
                  <a:schemeClr val="dk1"/>
                </a:solidFill>
                <a:latin typeface="Times New Roman"/>
                <a:ea typeface="Times New Roman"/>
                <a:cs typeface="Times New Roman"/>
                <a:sym typeface="Times New Roman"/>
              </a:rPr>
              <a:t>ことで、過去に発生した不良の再発を防止し、ソフトウェアの品質をよい方向へと導くことである。</a:t>
            </a:r>
            <a:endParaRPr b="0" i="0" sz="1800" u="none" cap="none" strike="noStrike">
              <a:solidFill>
                <a:schemeClr val="dk1"/>
              </a:solidFill>
              <a:latin typeface="Arial"/>
              <a:ea typeface="Arial"/>
              <a:cs typeface="Arial"/>
              <a:sym typeface="Arial"/>
            </a:endParaRPr>
          </a:p>
        </p:txBody>
      </p:sp>
      <p:pic>
        <p:nvPicPr>
          <p:cNvPr descr="j0232041" id="386" name="Google Shape;386;p15"/>
          <p:cNvPicPr preferRelativeResize="0"/>
          <p:nvPr/>
        </p:nvPicPr>
        <p:blipFill rotWithShape="1">
          <a:blip r:embed="rId3">
            <a:alphaModFix/>
          </a:blip>
          <a:srcRect b="0" l="0" r="0" t="0"/>
          <a:stretch/>
        </p:blipFill>
        <p:spPr>
          <a:xfrm>
            <a:off x="7761288" y="4293096"/>
            <a:ext cx="1851025" cy="1782763"/>
          </a:xfrm>
          <a:prstGeom prst="rect">
            <a:avLst/>
          </a:prstGeom>
          <a:noFill/>
          <a:ln>
            <a:noFill/>
          </a:ln>
        </p:spPr>
      </p:pic>
      <p:sp>
        <p:nvSpPr>
          <p:cNvPr id="387" name="Google Shape;387;p1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7" name="Shape 2747"/>
        <p:cNvGrpSpPr/>
        <p:nvPr/>
      </p:nvGrpSpPr>
      <p:grpSpPr>
        <a:xfrm>
          <a:off x="0" y="0"/>
          <a:ext cx="0" cy="0"/>
          <a:chOff x="0" y="0"/>
          <a:chExt cx="0" cy="0"/>
        </a:xfrm>
      </p:grpSpPr>
      <p:sp>
        <p:nvSpPr>
          <p:cNvPr id="2748" name="Google Shape;2748;p19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49" name="Google Shape;2749;p191"/>
          <p:cNvSpPr txBox="1"/>
          <p:nvPr>
            <p:ph type="title"/>
          </p:nvPr>
        </p:nvSpPr>
        <p:spPr>
          <a:xfrm>
            <a:off x="344488" y="333375"/>
            <a:ext cx="9288900" cy="1143000"/>
          </a:xfrm>
          <a:prstGeom prst="rect">
            <a:avLst/>
          </a:prstGeom>
          <a:solidFill>
            <a:srgbClr val="C0C0C0"/>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演習：ホワイトボックテストのテストケース作成</a:t>
            </a:r>
            <a:endParaRPr sz="3600"/>
          </a:p>
        </p:txBody>
      </p:sp>
      <p:sp>
        <p:nvSpPr>
          <p:cNvPr id="2750" name="Google Shape;2750;p191"/>
          <p:cNvSpPr txBox="1"/>
          <p:nvPr>
            <p:ph idx="1" type="body"/>
          </p:nvPr>
        </p:nvSpPr>
        <p:spPr>
          <a:xfrm>
            <a:off x="495300" y="1600200"/>
            <a:ext cx="8915400" cy="4526100"/>
          </a:xfrm>
          <a:prstGeom prst="rect">
            <a:avLst/>
          </a:prstGeom>
          <a:noFill/>
          <a:ln>
            <a:noFill/>
          </a:ln>
        </p:spPr>
        <p:txBody>
          <a:bodyPr anchorCtr="0" anchor="t" bIns="45700" lIns="91425" spcFirstLastPara="1" rIns="91425" wrap="square" tIns="45700">
            <a:noAutofit/>
          </a:bodyPr>
          <a:lstStyle/>
          <a:p>
            <a:pPr indent="-330200" lvl="0" marL="342900" rtl="0" algn="l">
              <a:lnSpc>
                <a:spcPct val="100000"/>
              </a:lnSpc>
              <a:spcBef>
                <a:spcPts val="0"/>
              </a:spcBef>
              <a:spcAft>
                <a:spcPts val="0"/>
              </a:spcAft>
              <a:buClr>
                <a:schemeClr val="dk1"/>
              </a:buClr>
              <a:buSzPts val="2600"/>
              <a:buFont typeface="Arial"/>
              <a:buChar char="•"/>
            </a:pPr>
            <a:r>
              <a:rPr lang="ja-JP" sz="2600"/>
              <a:t>次のC言語で書かれたソースコードのロジックをすべて通す（ブランチカバレッジを満たす）テストデータの組み合わせを考えなさい。ソースコードの一部を切り出したものなので特に意味のあるコードではありません。</a:t>
            </a:r>
            <a:endParaRPr sz="3000"/>
          </a:p>
        </p:txBody>
      </p:sp>
      <p:sp>
        <p:nvSpPr>
          <p:cNvPr id="2751" name="Google Shape;2751;p191"/>
          <p:cNvSpPr/>
          <p:nvPr/>
        </p:nvSpPr>
        <p:spPr>
          <a:xfrm>
            <a:off x="1497013" y="3501032"/>
            <a:ext cx="6913500" cy="2808300"/>
          </a:xfrm>
          <a:prstGeom prst="rect">
            <a:avLst/>
          </a:prstGeom>
          <a:solidFill>
            <a:srgbClr val="FFFF66"/>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80000"/>
              </a:lnSpc>
              <a:spcBef>
                <a:spcPts val="0"/>
              </a:spcBef>
              <a:spcAft>
                <a:spcPts val="0"/>
              </a:spcAft>
              <a:buClr>
                <a:srgbClr val="000000"/>
              </a:buClr>
              <a:buSzPts val="2400"/>
              <a:buFont typeface="Arial"/>
              <a:buNone/>
            </a:pPr>
            <a:r>
              <a:rPr b="0" i="0" lang="ja-JP" sz="2400" u="none" cap="none" strike="noStrike">
                <a:solidFill>
                  <a:schemeClr val="dk1"/>
                </a:solidFill>
                <a:latin typeface="Times New Roman"/>
                <a:ea typeface="Times New Roman"/>
                <a:cs typeface="Times New Roman"/>
                <a:sym typeface="Times New Roman"/>
              </a:rPr>
              <a:t>void foo(int x, int y){</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400"/>
              <a:buFont typeface="Arial"/>
              <a:buNone/>
            </a:pPr>
            <a:r>
              <a:rPr b="0" i="0" lang="ja-JP" sz="2400" u="none" cap="none" strike="noStrike">
                <a:solidFill>
                  <a:schemeClr val="dk1"/>
                </a:solidFill>
                <a:latin typeface="Times New Roman"/>
                <a:ea typeface="Times New Roman"/>
                <a:cs typeface="Times New Roman"/>
                <a:sym typeface="Times New Roman"/>
              </a:rPr>
              <a:t>    if ( x != 0)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400"/>
              <a:buFont typeface="Arial"/>
              <a:buNone/>
            </a:pPr>
            <a:r>
              <a:rPr b="0" i="0" lang="ja-JP" sz="2400" u="none" cap="none" strike="noStrike">
                <a:solidFill>
                  <a:schemeClr val="dk1"/>
                </a:solidFill>
                <a:latin typeface="Times New Roman"/>
                <a:ea typeface="Times New Roman"/>
                <a:cs typeface="Times New Roman"/>
                <a:sym typeface="Times New Roman"/>
              </a:rPr>
              <a:t>          y = y / x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400"/>
              <a:buFont typeface="Arial"/>
              <a:buNone/>
            </a:pPr>
            <a:r>
              <a:rPr b="0" i="0" lang="ja-JP" sz="2400" u="none" cap="none" strike="noStrike">
                <a:solidFill>
                  <a:schemeClr val="dk1"/>
                </a:solidFill>
                <a:latin typeface="Times New Roman"/>
                <a:ea typeface="Times New Roman"/>
                <a:cs typeface="Times New Roman"/>
                <a:sym typeface="Times New Roman"/>
              </a:rPr>
              <a:t>          if ( y &gt; 0 )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400"/>
              <a:buFont typeface="Arial"/>
              <a:buNone/>
            </a:pPr>
            <a:r>
              <a:rPr b="0" i="0" lang="ja-JP" sz="2400" u="none" cap="none" strike="noStrike">
                <a:solidFill>
                  <a:schemeClr val="dk1"/>
                </a:solidFill>
                <a:latin typeface="Times New Roman"/>
                <a:ea typeface="Times New Roman"/>
                <a:cs typeface="Times New Roman"/>
                <a:sym typeface="Times New Roman"/>
              </a:rPr>
              <a:t>                 y = y -1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400"/>
              <a:buFont typeface="Arial"/>
              <a:buNone/>
            </a:pPr>
            <a:r>
              <a:rPr b="0" i="0" lang="ja-JP" sz="24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400"/>
              <a:buFont typeface="Arial"/>
              <a:buNone/>
            </a:pPr>
            <a:r>
              <a:rPr b="0" i="0" lang="ja-JP" sz="24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a:p>
            <a:pPr indent="0" lvl="0" marL="0" marR="0" rtl="0" algn="l">
              <a:lnSpc>
                <a:spcPct val="80000"/>
              </a:lnSpc>
              <a:spcBef>
                <a:spcPts val="0"/>
              </a:spcBef>
              <a:spcAft>
                <a:spcPts val="0"/>
              </a:spcAft>
              <a:buClr>
                <a:srgbClr val="000000"/>
              </a:buClr>
              <a:buSzPts val="2400"/>
              <a:buFont typeface="Arial"/>
              <a:buNone/>
            </a:pPr>
            <a:r>
              <a:rPr b="0" i="0" lang="ja-JP" sz="2400" u="none" cap="none" strike="noStrike">
                <a:solidFill>
                  <a:schemeClr val="dk1"/>
                </a:solidFill>
                <a:latin typeface="Times New Roman"/>
                <a:ea typeface="Times New Roman"/>
                <a:cs typeface="Times New Roman"/>
                <a:sym typeface="Times New Roman"/>
              </a:rPr>
              <a:t>}</a:t>
            </a:r>
            <a:endParaRPr b="0" i="0" sz="1400" u="none" cap="none" strike="noStrike">
              <a:solidFill>
                <a:srgbClr val="000000"/>
              </a:solidFill>
              <a:latin typeface="Arial"/>
              <a:ea typeface="Arial"/>
              <a:cs typeface="Arial"/>
              <a:sym typeface="Arial"/>
            </a:endParaRPr>
          </a:p>
        </p:txBody>
      </p:sp>
      <p:sp>
        <p:nvSpPr>
          <p:cNvPr id="2752" name="Google Shape;2752;p19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0" name="Shape 2760"/>
        <p:cNvGrpSpPr/>
        <p:nvPr/>
      </p:nvGrpSpPr>
      <p:grpSpPr>
        <a:xfrm>
          <a:off x="0" y="0"/>
          <a:ext cx="0" cy="0"/>
          <a:chOff x="0" y="0"/>
          <a:chExt cx="0" cy="0"/>
        </a:xfrm>
      </p:grpSpPr>
      <p:sp>
        <p:nvSpPr>
          <p:cNvPr id="2761" name="Google Shape;2761;p19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62" name="Google Shape;2762;p194"/>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4.4 経験ベースのテスト技法</a:t>
            </a:r>
            <a:endParaRPr b="0" i="0" sz="4400" u="none" cap="none" strike="noStrike">
              <a:solidFill>
                <a:schemeClr val="dk2"/>
              </a:solidFill>
              <a:latin typeface="MS PGothic"/>
              <a:ea typeface="MS PGothic"/>
              <a:cs typeface="MS PGothic"/>
              <a:sym typeface="MS PGothic"/>
            </a:endParaRPr>
          </a:p>
        </p:txBody>
      </p:sp>
      <p:sp>
        <p:nvSpPr>
          <p:cNvPr id="2763" name="Google Shape;2763;p19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7" name="Shape 2767"/>
        <p:cNvGrpSpPr/>
        <p:nvPr/>
      </p:nvGrpSpPr>
      <p:grpSpPr>
        <a:xfrm>
          <a:off x="0" y="0"/>
          <a:ext cx="0" cy="0"/>
          <a:chOff x="0" y="0"/>
          <a:chExt cx="0" cy="0"/>
        </a:xfrm>
      </p:grpSpPr>
      <p:sp>
        <p:nvSpPr>
          <p:cNvPr id="2768" name="Google Shape;2768;p19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代表的な経験ベースのテスト技法</a:t>
            </a:r>
            <a:endParaRPr sz="3600"/>
          </a:p>
        </p:txBody>
      </p:sp>
      <p:sp>
        <p:nvSpPr>
          <p:cNvPr id="2769" name="Google Shape;2769;p195"/>
          <p:cNvSpPr txBox="1"/>
          <p:nvPr>
            <p:ph idx="1" type="body"/>
          </p:nvPr>
        </p:nvSpPr>
        <p:spPr>
          <a:xfrm>
            <a:off x="495299" y="1600199"/>
            <a:ext cx="9074151" cy="4852989"/>
          </a:xfrm>
          <a:prstGeom prst="rect">
            <a:avLst/>
          </a:prstGeom>
          <a:noFill/>
          <a:ln>
            <a:noFill/>
          </a:ln>
        </p:spPr>
        <p:txBody>
          <a:bodyPr anchorCtr="0" anchor="t" bIns="45700" lIns="91425" spcFirstLastPara="1" rIns="91425" wrap="square" tIns="45700">
            <a:normAutofit lnSpcReduction="10000"/>
          </a:bodyPr>
          <a:lstStyle/>
          <a:p>
            <a:pPr indent="-381000" lvl="0" marL="457200" rtl="0" algn="l">
              <a:lnSpc>
                <a:spcPct val="110000"/>
              </a:lnSpc>
              <a:spcBef>
                <a:spcPts val="0"/>
              </a:spcBef>
              <a:spcAft>
                <a:spcPts val="0"/>
              </a:spcAft>
              <a:buClr>
                <a:srgbClr val="FF0000"/>
              </a:buClr>
              <a:buSzPts val="2400"/>
              <a:buChar char="●"/>
            </a:pPr>
            <a:r>
              <a:rPr b="1" lang="ja-JP" sz="2400">
                <a:solidFill>
                  <a:srgbClr val="FF0000"/>
                </a:solidFill>
              </a:rPr>
              <a:t>エラー推測</a:t>
            </a:r>
            <a:endParaRPr b="1" sz="2400">
              <a:solidFill>
                <a:srgbClr val="FF0000"/>
              </a:solidFill>
            </a:endParaRPr>
          </a:p>
          <a:p>
            <a:pPr indent="-323850" lvl="1" marL="742950" rtl="0" algn="l">
              <a:lnSpc>
                <a:spcPct val="110000"/>
              </a:lnSpc>
              <a:spcBef>
                <a:spcPts val="0"/>
              </a:spcBef>
              <a:spcAft>
                <a:spcPts val="0"/>
              </a:spcAft>
              <a:buSzPts val="2400"/>
              <a:buChar char="–"/>
            </a:pPr>
            <a:r>
              <a:rPr lang="ja-JP" sz="2400"/>
              <a:t>エラー、欠陥、故障の発生をテスト担当者の知識に基づいて予測する</a:t>
            </a:r>
            <a:endParaRPr sz="2400"/>
          </a:p>
          <a:p>
            <a:pPr indent="0" lvl="0" marL="0" rtl="0" algn="l">
              <a:lnSpc>
                <a:spcPct val="110000"/>
              </a:lnSpc>
              <a:spcBef>
                <a:spcPts val="400"/>
              </a:spcBef>
              <a:spcAft>
                <a:spcPts val="0"/>
              </a:spcAft>
              <a:buSzPts val="1800"/>
              <a:buNone/>
            </a:pPr>
            <a:r>
              <a:t/>
            </a:r>
            <a:endParaRPr sz="1600"/>
          </a:p>
          <a:p>
            <a:pPr indent="-381000" lvl="0" marL="457200" rtl="0" algn="l">
              <a:lnSpc>
                <a:spcPct val="110000"/>
              </a:lnSpc>
              <a:spcBef>
                <a:spcPts val="480"/>
              </a:spcBef>
              <a:spcAft>
                <a:spcPts val="0"/>
              </a:spcAft>
              <a:buClr>
                <a:srgbClr val="FF0000"/>
              </a:buClr>
              <a:buSzPts val="2400"/>
              <a:buChar char="●"/>
            </a:pPr>
            <a:r>
              <a:rPr b="1" lang="ja-JP" sz="2400">
                <a:solidFill>
                  <a:srgbClr val="FF0000"/>
                </a:solidFill>
              </a:rPr>
              <a:t>探索的テスト</a:t>
            </a:r>
            <a:endParaRPr b="1" sz="2400">
              <a:solidFill>
                <a:srgbClr val="FF0000"/>
              </a:solidFill>
            </a:endParaRPr>
          </a:p>
          <a:p>
            <a:pPr indent="-323850" lvl="1" marL="742950" rtl="0" algn="l">
              <a:lnSpc>
                <a:spcPct val="110000"/>
              </a:lnSpc>
              <a:spcBef>
                <a:spcPts val="480"/>
              </a:spcBef>
              <a:spcAft>
                <a:spcPts val="0"/>
              </a:spcAft>
              <a:buSzPts val="2400"/>
              <a:buChar char="–"/>
            </a:pPr>
            <a:r>
              <a:rPr lang="ja-JP" sz="2400"/>
              <a:t>テスト担当者がテスト対象について学習しながら、テストケースを同時に設計、実行、評価する</a:t>
            </a:r>
            <a:endParaRPr sz="2400"/>
          </a:p>
          <a:p>
            <a:pPr indent="0" lvl="0" marL="742950" rtl="0" algn="l">
              <a:lnSpc>
                <a:spcPct val="110000"/>
              </a:lnSpc>
              <a:spcBef>
                <a:spcPts val="480"/>
              </a:spcBef>
              <a:spcAft>
                <a:spcPts val="0"/>
              </a:spcAft>
              <a:buSzPts val="1800"/>
              <a:buNone/>
            </a:pPr>
            <a:r>
              <a:t/>
            </a:r>
            <a:endParaRPr sz="2000"/>
          </a:p>
          <a:p>
            <a:pPr indent="-381000" lvl="0" marL="457200" rtl="0" algn="l">
              <a:lnSpc>
                <a:spcPct val="110000"/>
              </a:lnSpc>
              <a:spcBef>
                <a:spcPts val="480"/>
              </a:spcBef>
              <a:spcAft>
                <a:spcPts val="0"/>
              </a:spcAft>
              <a:buClr>
                <a:srgbClr val="FF0000"/>
              </a:buClr>
              <a:buSzPts val="2400"/>
              <a:buChar char="●"/>
            </a:pPr>
            <a:r>
              <a:rPr b="1" lang="ja-JP" sz="2400">
                <a:solidFill>
                  <a:srgbClr val="FF0000"/>
                </a:solidFill>
              </a:rPr>
              <a:t>チェックリストベースドテスト</a:t>
            </a:r>
            <a:endParaRPr b="1" sz="2400">
              <a:solidFill>
                <a:srgbClr val="FF0000"/>
              </a:solidFill>
            </a:endParaRPr>
          </a:p>
          <a:p>
            <a:pPr indent="-323850" lvl="1" marL="742950" rtl="0" algn="l">
              <a:lnSpc>
                <a:spcPct val="110000"/>
              </a:lnSpc>
              <a:spcBef>
                <a:spcPts val="480"/>
              </a:spcBef>
              <a:spcAft>
                <a:spcPts val="0"/>
              </a:spcAft>
              <a:buSzPts val="2400"/>
              <a:buChar char="–"/>
            </a:pPr>
            <a:r>
              <a:rPr lang="ja-JP" sz="2400"/>
              <a:t>チェックリストのテスト条件をカバーするように、テストケースを設計、実装、および実行する</a:t>
            </a:r>
            <a:endParaRPr sz="2400"/>
          </a:p>
          <a:p>
            <a:pPr indent="0" lvl="0" marL="0" rtl="0" algn="l">
              <a:lnSpc>
                <a:spcPct val="110000"/>
              </a:lnSpc>
              <a:spcBef>
                <a:spcPts val="400"/>
              </a:spcBef>
              <a:spcAft>
                <a:spcPts val="0"/>
              </a:spcAft>
              <a:buSzPts val="1800"/>
              <a:buNone/>
            </a:pPr>
            <a:r>
              <a:t/>
            </a:r>
            <a:endParaRPr sz="2000"/>
          </a:p>
        </p:txBody>
      </p:sp>
      <p:sp>
        <p:nvSpPr>
          <p:cNvPr id="2770" name="Google Shape;2770;p19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71" name="Google Shape;2771;p195"/>
          <p:cNvSpPr txBox="1"/>
          <p:nvPr/>
        </p:nvSpPr>
        <p:spPr>
          <a:xfrm>
            <a:off x="272480" y="6145411"/>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2772" name="Google Shape;2772;p19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6" name="Shape 2776"/>
        <p:cNvGrpSpPr/>
        <p:nvPr/>
      </p:nvGrpSpPr>
      <p:grpSpPr>
        <a:xfrm>
          <a:off x="0" y="0"/>
          <a:ext cx="0" cy="0"/>
          <a:chOff x="0" y="0"/>
          <a:chExt cx="0" cy="0"/>
        </a:xfrm>
      </p:grpSpPr>
      <p:sp>
        <p:nvSpPr>
          <p:cNvPr id="2777" name="Google Shape;2777;p19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1.エラー推測</a:t>
            </a:r>
            <a:endParaRPr sz="3600"/>
          </a:p>
        </p:txBody>
      </p:sp>
      <p:sp>
        <p:nvSpPr>
          <p:cNvPr id="2778" name="Google Shape;2778;p196"/>
          <p:cNvSpPr txBox="1"/>
          <p:nvPr>
            <p:ph idx="1" type="body"/>
          </p:nvPr>
        </p:nvSpPr>
        <p:spPr>
          <a:xfrm>
            <a:off x="487399" y="1417649"/>
            <a:ext cx="9074100" cy="4853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800"/>
              <a:buNone/>
            </a:pPr>
            <a:r>
              <a:rPr lang="ja-JP" sz="2100"/>
              <a:t>エラー、欠陥、故障の発生をテスト担当者の以下の知識に基づいて予測する技法</a:t>
            </a:r>
            <a:endParaRPr sz="2100"/>
          </a:p>
          <a:p>
            <a:pPr indent="-361950" lvl="0" marL="457200" rtl="0" algn="l">
              <a:lnSpc>
                <a:spcPct val="115000"/>
              </a:lnSpc>
              <a:spcBef>
                <a:spcPts val="0"/>
              </a:spcBef>
              <a:spcAft>
                <a:spcPts val="0"/>
              </a:spcAft>
              <a:buSzPts val="2100"/>
              <a:buChar char="●"/>
            </a:pPr>
            <a:r>
              <a:rPr lang="ja-JP" sz="2100"/>
              <a:t>アプリケーションの過去の動作状況</a:t>
            </a:r>
            <a:endParaRPr sz="2100"/>
          </a:p>
          <a:p>
            <a:pPr indent="-361950" lvl="0" marL="457200" rtl="0" algn="l">
              <a:lnSpc>
                <a:spcPct val="115000"/>
              </a:lnSpc>
              <a:spcBef>
                <a:spcPts val="0"/>
              </a:spcBef>
              <a:spcAft>
                <a:spcPts val="0"/>
              </a:spcAft>
              <a:buSzPts val="2100"/>
              <a:buChar char="●"/>
            </a:pPr>
            <a:r>
              <a:rPr lang="ja-JP" sz="2100"/>
              <a:t>開発担当者が起こしやすいエラーの種類と、そのエラーに起因する欠陥の種類</a:t>
            </a:r>
            <a:endParaRPr sz="2100"/>
          </a:p>
          <a:p>
            <a:pPr indent="-361950" lvl="0" marL="457200" rtl="0" algn="l">
              <a:lnSpc>
                <a:spcPct val="115000"/>
              </a:lnSpc>
              <a:spcBef>
                <a:spcPts val="0"/>
              </a:spcBef>
              <a:spcAft>
                <a:spcPts val="0"/>
              </a:spcAft>
              <a:buSzPts val="2100"/>
              <a:buChar char="●"/>
            </a:pPr>
            <a:r>
              <a:rPr lang="ja-JP" sz="2100"/>
              <a:t>他の類似アプリケーションで発生した故障の種類</a:t>
            </a:r>
            <a:endParaRPr sz="2100"/>
          </a:p>
          <a:p>
            <a:pPr indent="0" lvl="0" marL="0" rtl="0" algn="l">
              <a:lnSpc>
                <a:spcPct val="115000"/>
              </a:lnSpc>
              <a:spcBef>
                <a:spcPts val="0"/>
              </a:spcBef>
              <a:spcAft>
                <a:spcPts val="0"/>
              </a:spcAft>
              <a:buSzPts val="1800"/>
              <a:buNone/>
            </a:pPr>
            <a:r>
              <a:t/>
            </a:r>
            <a:endParaRPr sz="2100"/>
          </a:p>
          <a:p>
            <a:pPr indent="0" lvl="0" marL="0" rtl="0" algn="l">
              <a:lnSpc>
                <a:spcPct val="115000"/>
              </a:lnSpc>
              <a:spcBef>
                <a:spcPts val="0"/>
              </a:spcBef>
              <a:spcAft>
                <a:spcPts val="0"/>
              </a:spcAft>
              <a:buSzPts val="1800"/>
              <a:buNone/>
            </a:pPr>
            <a:r>
              <a:rPr b="1" lang="ja-JP" sz="2100"/>
              <a:t>フォールト攻撃</a:t>
            </a:r>
            <a:r>
              <a:rPr lang="ja-JP" sz="2100"/>
              <a:t>は、エラー推測を実施するための系統的なアプローチ。</a:t>
            </a:r>
            <a:endParaRPr sz="2100"/>
          </a:p>
          <a:p>
            <a:pPr indent="-361950" lvl="0" marL="457200" rtl="0" algn="l">
              <a:lnSpc>
                <a:spcPct val="115000"/>
              </a:lnSpc>
              <a:spcBef>
                <a:spcPts val="0"/>
              </a:spcBef>
              <a:spcAft>
                <a:spcPts val="0"/>
              </a:spcAft>
              <a:buSzPts val="2100"/>
              <a:buAutoNum type="arabicPeriod"/>
            </a:pPr>
            <a:r>
              <a:rPr lang="ja-JP" sz="2100"/>
              <a:t>想定されるエラー、欠陥、故障のリストを作成または入手</a:t>
            </a:r>
            <a:endParaRPr sz="2100"/>
          </a:p>
          <a:p>
            <a:pPr indent="-361950" lvl="0" marL="457200" rtl="0" algn="l">
              <a:lnSpc>
                <a:spcPct val="115000"/>
              </a:lnSpc>
              <a:spcBef>
                <a:spcPts val="0"/>
              </a:spcBef>
              <a:spcAft>
                <a:spcPts val="0"/>
              </a:spcAft>
              <a:buSzPts val="2100"/>
              <a:buAutoNum type="arabicPeriod"/>
            </a:pPr>
            <a:r>
              <a:rPr lang="ja-JP" sz="2100"/>
              <a:t>エラーに関連する欠陥を特定する</a:t>
            </a:r>
            <a:endParaRPr sz="2100"/>
          </a:p>
          <a:p>
            <a:pPr indent="-361950" lvl="0" marL="457200" rtl="0" algn="l">
              <a:lnSpc>
                <a:spcPct val="115000"/>
              </a:lnSpc>
              <a:spcBef>
                <a:spcPts val="0"/>
              </a:spcBef>
              <a:spcAft>
                <a:spcPts val="0"/>
              </a:spcAft>
              <a:buSzPts val="2100"/>
              <a:buAutoNum type="arabicPeriod"/>
            </a:pPr>
            <a:r>
              <a:rPr lang="ja-JP" sz="2100"/>
              <a:t>欠陥を露呈させ、あるいは故障を引き起こすようなテストケースを設計する</a:t>
            </a:r>
            <a:endParaRPr sz="2100"/>
          </a:p>
        </p:txBody>
      </p:sp>
      <p:sp>
        <p:nvSpPr>
          <p:cNvPr id="2779" name="Google Shape;2779;p19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80" name="Google Shape;2780;p19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781" name="Google Shape;2781;p196"/>
          <p:cNvSpPr txBox="1"/>
          <p:nvPr/>
        </p:nvSpPr>
        <p:spPr>
          <a:xfrm>
            <a:off x="272480"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5" name="Shape 2785"/>
        <p:cNvGrpSpPr/>
        <p:nvPr/>
      </p:nvGrpSpPr>
      <p:grpSpPr>
        <a:xfrm>
          <a:off x="0" y="0"/>
          <a:ext cx="0" cy="0"/>
          <a:chOff x="0" y="0"/>
          <a:chExt cx="0" cy="0"/>
        </a:xfrm>
      </p:grpSpPr>
      <p:sp>
        <p:nvSpPr>
          <p:cNvPr id="2786" name="Google Shape;2786;p197"/>
          <p:cNvSpPr txBox="1"/>
          <p:nvPr>
            <p:ph type="title"/>
          </p:nvPr>
        </p:nvSpPr>
        <p:spPr>
          <a:xfrm>
            <a:off x="495300" y="365863"/>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2.探索的テスト</a:t>
            </a:r>
            <a:endParaRPr sz="3600"/>
          </a:p>
        </p:txBody>
      </p:sp>
      <p:sp>
        <p:nvSpPr>
          <p:cNvPr id="2787" name="Google Shape;2787;p197"/>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88" name="Google Shape;2788;p19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789" name="Google Shape;2789;p197"/>
          <p:cNvSpPr txBox="1"/>
          <p:nvPr/>
        </p:nvSpPr>
        <p:spPr>
          <a:xfrm>
            <a:off x="272480"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2790" name="Google Shape;2790;p197"/>
          <p:cNvSpPr txBox="1"/>
          <p:nvPr>
            <p:ph idx="1" type="body"/>
          </p:nvPr>
        </p:nvSpPr>
        <p:spPr>
          <a:xfrm>
            <a:off x="487399" y="1356474"/>
            <a:ext cx="9074100" cy="4853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800"/>
              <a:buNone/>
            </a:pPr>
            <a:r>
              <a:rPr lang="ja-JP" sz="2100"/>
              <a:t>テスト対象について学習しながら、</a:t>
            </a:r>
            <a:r>
              <a:rPr b="1" lang="ja-JP" sz="2100"/>
              <a:t>テストケースを同時に設計、実行、評価する</a:t>
            </a:r>
            <a:r>
              <a:rPr lang="ja-JP" sz="2100"/>
              <a:t>。</a:t>
            </a:r>
            <a:endParaRPr sz="2100"/>
          </a:p>
          <a:p>
            <a:pPr indent="-361950" lvl="0" marL="457200" rtl="0" algn="l">
              <a:lnSpc>
                <a:spcPct val="115000"/>
              </a:lnSpc>
              <a:spcBef>
                <a:spcPts val="0"/>
              </a:spcBef>
              <a:spcAft>
                <a:spcPts val="0"/>
              </a:spcAft>
              <a:buSzPts val="2100"/>
              <a:buChar char="●"/>
            </a:pPr>
            <a:r>
              <a:rPr lang="ja-JP" sz="2100"/>
              <a:t>仕様がほとんどなかったり、不十分であったり、テストのスケジュールに余裕がなかったりする場合に役立つ</a:t>
            </a:r>
            <a:endParaRPr sz="2100"/>
          </a:p>
          <a:p>
            <a:pPr indent="-361950" lvl="0" marL="457200" rtl="0" algn="l">
              <a:lnSpc>
                <a:spcPct val="115000"/>
              </a:lnSpc>
              <a:spcBef>
                <a:spcPts val="0"/>
              </a:spcBef>
              <a:spcAft>
                <a:spcPts val="0"/>
              </a:spcAft>
              <a:buSzPts val="2100"/>
              <a:buChar char="●"/>
            </a:pPr>
            <a:r>
              <a:rPr lang="ja-JP" sz="2100"/>
              <a:t>他の形式的なテスト技法を補完する場合にも効果が大きい</a:t>
            </a:r>
            <a:endParaRPr sz="2100"/>
          </a:p>
          <a:p>
            <a:pPr indent="0" lvl="0" marL="0" rtl="0" algn="l">
              <a:lnSpc>
                <a:spcPct val="115000"/>
              </a:lnSpc>
              <a:spcBef>
                <a:spcPts val="0"/>
              </a:spcBef>
              <a:spcAft>
                <a:spcPts val="0"/>
              </a:spcAft>
              <a:buSzPts val="1800"/>
              <a:buNone/>
            </a:pPr>
            <a:r>
              <a:t/>
            </a:r>
            <a:endParaRPr sz="2100"/>
          </a:p>
          <a:p>
            <a:pPr indent="0" lvl="0" marL="0" rtl="0" algn="l">
              <a:lnSpc>
                <a:spcPct val="115000"/>
              </a:lnSpc>
              <a:spcBef>
                <a:spcPts val="0"/>
              </a:spcBef>
              <a:spcAft>
                <a:spcPts val="0"/>
              </a:spcAft>
              <a:buSzPts val="1800"/>
              <a:buNone/>
            </a:pPr>
            <a:r>
              <a:rPr b="1" lang="ja-JP" sz="2100"/>
              <a:t>セッションベースドテスト</a:t>
            </a:r>
            <a:endParaRPr b="1" sz="2100"/>
          </a:p>
          <a:p>
            <a:pPr indent="0" lvl="0" marL="0" rtl="0" algn="l">
              <a:lnSpc>
                <a:spcPct val="115000"/>
              </a:lnSpc>
              <a:spcBef>
                <a:spcPts val="0"/>
              </a:spcBef>
              <a:spcAft>
                <a:spcPts val="0"/>
              </a:spcAft>
              <a:buSzPts val="1800"/>
              <a:buNone/>
            </a:pPr>
            <a:r>
              <a:rPr lang="ja-JP" sz="2100"/>
              <a:t>探索的テストの活動を体系的にするための手法</a:t>
            </a:r>
            <a:endParaRPr sz="2100"/>
          </a:p>
          <a:p>
            <a:pPr indent="-361950" lvl="0" marL="457200" rtl="0" algn="l">
              <a:lnSpc>
                <a:spcPct val="115000"/>
              </a:lnSpc>
              <a:spcBef>
                <a:spcPts val="0"/>
              </a:spcBef>
              <a:spcAft>
                <a:spcPts val="0"/>
              </a:spcAft>
              <a:buSzPts val="2100"/>
              <a:buChar char="-"/>
            </a:pPr>
            <a:r>
              <a:rPr lang="ja-JP" sz="2100"/>
              <a:t>定められた時間内で実施する</a:t>
            </a:r>
            <a:endParaRPr sz="2100"/>
          </a:p>
          <a:p>
            <a:pPr indent="-361950" lvl="0" marL="457200" rtl="0" algn="l">
              <a:lnSpc>
                <a:spcPct val="115000"/>
              </a:lnSpc>
              <a:spcBef>
                <a:spcPts val="0"/>
              </a:spcBef>
              <a:spcAft>
                <a:spcPts val="0"/>
              </a:spcAft>
              <a:buSzPts val="2100"/>
              <a:buChar char="-"/>
            </a:pPr>
            <a:r>
              <a:rPr lang="ja-JP" sz="2100"/>
              <a:t>テストチャーターに従ってテスト実行をする</a:t>
            </a:r>
            <a:endParaRPr sz="2100"/>
          </a:p>
          <a:p>
            <a:pPr indent="-361950" lvl="0" marL="457200" rtl="0" algn="l">
              <a:lnSpc>
                <a:spcPct val="115000"/>
              </a:lnSpc>
              <a:spcBef>
                <a:spcPts val="0"/>
              </a:spcBef>
              <a:spcAft>
                <a:spcPts val="0"/>
              </a:spcAft>
              <a:buSzPts val="2100"/>
              <a:buChar char="-"/>
            </a:pPr>
            <a:r>
              <a:rPr lang="ja-JP" sz="2100"/>
              <a:t>テスト結果を用いてステークホルダ間とのデブリーフィングを行う</a:t>
            </a:r>
            <a:endParaRPr sz="2100"/>
          </a:p>
          <a:p>
            <a:pPr indent="0" lvl="0" marL="0" rtl="0" algn="l">
              <a:lnSpc>
                <a:spcPct val="115000"/>
              </a:lnSpc>
              <a:spcBef>
                <a:spcPts val="0"/>
              </a:spcBef>
              <a:spcAft>
                <a:spcPts val="0"/>
              </a:spcAft>
              <a:buSzPts val="1800"/>
              <a:buNone/>
            </a:pPr>
            <a:r>
              <a:t/>
            </a:r>
            <a:endParaRPr sz="2100"/>
          </a:p>
          <a:p>
            <a:pPr indent="0" lvl="0" marL="0" rtl="0" algn="l">
              <a:lnSpc>
                <a:spcPct val="115000"/>
              </a:lnSpc>
              <a:spcBef>
                <a:spcPts val="0"/>
              </a:spcBef>
              <a:spcAft>
                <a:spcPts val="0"/>
              </a:spcAft>
              <a:buSzPts val="1800"/>
              <a:buNone/>
            </a:pPr>
            <a:r>
              <a:rPr lang="ja-JP" sz="2100"/>
              <a:t>探索的テストは、他のテスト技法と併用できる</a:t>
            </a:r>
            <a:endParaRPr b="1" sz="2100"/>
          </a:p>
        </p:txBody>
      </p:sp>
    </p:spTree>
  </p:cSld>
  <p:clrMapOvr>
    <a:masterClrMapping/>
  </p:clrMapOvr>
</p:sld>
</file>

<file path=ppt/slides/slide1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4" name="Shape 2794"/>
        <p:cNvGrpSpPr/>
        <p:nvPr/>
      </p:nvGrpSpPr>
      <p:grpSpPr>
        <a:xfrm>
          <a:off x="0" y="0"/>
          <a:ext cx="0" cy="0"/>
          <a:chOff x="0" y="0"/>
          <a:chExt cx="0" cy="0"/>
        </a:xfrm>
      </p:grpSpPr>
      <p:sp>
        <p:nvSpPr>
          <p:cNvPr id="2795" name="Google Shape;2795;p19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3.チェックリストベースドテスト</a:t>
            </a:r>
            <a:endParaRPr sz="3600"/>
          </a:p>
        </p:txBody>
      </p:sp>
      <p:sp>
        <p:nvSpPr>
          <p:cNvPr id="2796" name="Google Shape;2796;p198"/>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97" name="Google Shape;2797;p19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798" name="Google Shape;2798;p198"/>
          <p:cNvSpPr txBox="1"/>
          <p:nvPr/>
        </p:nvSpPr>
        <p:spPr>
          <a:xfrm>
            <a:off x="272480"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2799" name="Google Shape;2799;p198"/>
          <p:cNvSpPr txBox="1"/>
          <p:nvPr>
            <p:ph idx="1" type="body"/>
          </p:nvPr>
        </p:nvSpPr>
        <p:spPr>
          <a:xfrm>
            <a:off x="487399" y="1356474"/>
            <a:ext cx="9074100" cy="4853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ja-JP" sz="2100"/>
              <a:t>チェックリストのテスト条件をカバーするように、テストケースを設計、実装、および実行する。</a:t>
            </a:r>
            <a:endParaRPr sz="2100"/>
          </a:p>
          <a:p>
            <a:pPr indent="-361950" lvl="0" marL="457200" rtl="0" algn="l">
              <a:lnSpc>
                <a:spcPct val="115000"/>
              </a:lnSpc>
              <a:spcBef>
                <a:spcPts val="0"/>
              </a:spcBef>
              <a:spcAft>
                <a:spcPts val="0"/>
              </a:spcAft>
              <a:buSzPts val="2100"/>
              <a:buChar char="-"/>
            </a:pPr>
            <a:r>
              <a:rPr lang="ja-JP" sz="2100"/>
              <a:t>チェックリストは</a:t>
            </a:r>
            <a:r>
              <a:rPr b="1" lang="ja-JP" sz="2100"/>
              <a:t>経験、ユーザー視点、過去の不具合</a:t>
            </a:r>
            <a:r>
              <a:rPr lang="ja-JP" sz="2100"/>
              <a:t>を参考に作成</a:t>
            </a:r>
            <a:endParaRPr sz="2100"/>
          </a:p>
          <a:p>
            <a:pPr indent="-361950" lvl="0" marL="457200" rtl="0" algn="l">
              <a:lnSpc>
                <a:spcPct val="115000"/>
              </a:lnSpc>
              <a:spcBef>
                <a:spcPts val="0"/>
              </a:spcBef>
              <a:spcAft>
                <a:spcPts val="0"/>
              </a:spcAft>
              <a:buSzPts val="2100"/>
              <a:buChar char="-"/>
            </a:pPr>
            <a:r>
              <a:rPr lang="ja-JP" sz="2100"/>
              <a:t>自動的にチェックできる項目、開始・終了基準に適した項目、一般的すぎる項目は</a:t>
            </a:r>
            <a:r>
              <a:rPr b="1" lang="ja-JP" sz="2100"/>
              <a:t>含めない方がよい</a:t>
            </a:r>
            <a:endParaRPr b="1" sz="2100"/>
          </a:p>
          <a:p>
            <a:pPr indent="-361950" lvl="0" marL="457200" rtl="0" algn="l">
              <a:lnSpc>
                <a:spcPct val="115000"/>
              </a:lnSpc>
              <a:spcBef>
                <a:spcPts val="0"/>
              </a:spcBef>
              <a:spcAft>
                <a:spcPts val="0"/>
              </a:spcAft>
              <a:buSzPts val="2100"/>
              <a:buChar char="-"/>
            </a:pPr>
            <a:r>
              <a:rPr lang="ja-JP" sz="2100"/>
              <a:t>開発担当者は同じエラーを避けることを学び、また新しい重要な欠陥を反映させる必要があるので、</a:t>
            </a:r>
            <a:r>
              <a:rPr b="1" lang="ja-JP" sz="2100"/>
              <a:t>定期的に更新すべき</a:t>
            </a:r>
            <a:endParaRPr b="1" sz="2100"/>
          </a:p>
          <a:p>
            <a:pPr indent="-361950" lvl="0" marL="457200" rtl="0" algn="l">
              <a:lnSpc>
                <a:spcPct val="115000"/>
              </a:lnSpc>
              <a:spcBef>
                <a:spcPts val="0"/>
              </a:spcBef>
              <a:spcAft>
                <a:spcPts val="0"/>
              </a:spcAft>
              <a:buSzPts val="2100"/>
              <a:buChar char="-"/>
            </a:pPr>
            <a:r>
              <a:rPr lang="ja-JP" sz="2100"/>
              <a:t>ただし、チェックリストが長くなりすぎないように注意すべき</a:t>
            </a:r>
            <a:endParaRPr b="1" sz="2100"/>
          </a:p>
        </p:txBody>
      </p:sp>
    </p:spTree>
  </p:cSld>
  <p:clrMapOvr>
    <a:masterClrMapping/>
  </p:clrMapOvr>
</p:sld>
</file>

<file path=ppt/slides/slide1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7" name="Shape 2807"/>
        <p:cNvGrpSpPr/>
        <p:nvPr/>
      </p:nvGrpSpPr>
      <p:grpSpPr>
        <a:xfrm>
          <a:off x="0" y="0"/>
          <a:ext cx="0" cy="0"/>
          <a:chOff x="0" y="0"/>
          <a:chExt cx="0" cy="0"/>
        </a:xfrm>
      </p:grpSpPr>
      <p:sp>
        <p:nvSpPr>
          <p:cNvPr id="2808" name="Google Shape;2808;p19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809" name="Google Shape;2809;p199"/>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10" name="Google Shape;2810;p199"/>
          <p:cNvSpPr txBox="1"/>
          <p:nvPr/>
        </p:nvSpPr>
        <p:spPr>
          <a:xfrm>
            <a:off x="742950" y="2420938"/>
            <a:ext cx="8420100" cy="1470000"/>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4.5 コラボレーションベースの</a:t>
            </a:r>
            <a:endParaRPr b="0" i="0" sz="4400" u="none" cap="none" strike="noStrike">
              <a:solidFill>
                <a:schemeClr val="dk2"/>
              </a:solidFill>
              <a:latin typeface="MS PGothic"/>
              <a:ea typeface="MS PGothic"/>
              <a:cs typeface="MS PGothic"/>
              <a:sym typeface="MS PGothic"/>
            </a:endParaRPr>
          </a:p>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テストアプローチ</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1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4" name="Shape 2814"/>
        <p:cNvGrpSpPr/>
        <p:nvPr/>
      </p:nvGrpSpPr>
      <p:grpSpPr>
        <a:xfrm>
          <a:off x="0" y="0"/>
          <a:ext cx="0" cy="0"/>
          <a:chOff x="0" y="0"/>
          <a:chExt cx="0" cy="0"/>
        </a:xfrm>
      </p:grpSpPr>
      <p:sp>
        <p:nvSpPr>
          <p:cNvPr id="2815" name="Google Shape;2815;p20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代表的なコラボレーションベースの</a:t>
            </a:r>
            <a:endParaRPr sz="3600"/>
          </a:p>
          <a:p>
            <a:pPr indent="0" lvl="0" marL="0" rtl="0" algn="ctr">
              <a:lnSpc>
                <a:spcPct val="100000"/>
              </a:lnSpc>
              <a:spcBef>
                <a:spcPts val="0"/>
              </a:spcBef>
              <a:spcAft>
                <a:spcPts val="0"/>
              </a:spcAft>
              <a:buSzPts val="1400"/>
              <a:buNone/>
            </a:pPr>
            <a:r>
              <a:rPr lang="ja-JP" sz="3600"/>
              <a:t>テストアプローチ</a:t>
            </a:r>
            <a:endParaRPr sz="3600"/>
          </a:p>
        </p:txBody>
      </p:sp>
      <p:sp>
        <p:nvSpPr>
          <p:cNvPr id="2816" name="Google Shape;2816;p200"/>
          <p:cNvSpPr txBox="1"/>
          <p:nvPr>
            <p:ph idx="1" type="body"/>
          </p:nvPr>
        </p:nvSpPr>
        <p:spPr>
          <a:xfrm>
            <a:off x="495299" y="1600199"/>
            <a:ext cx="9074100" cy="4853100"/>
          </a:xfrm>
          <a:prstGeom prst="rect">
            <a:avLst/>
          </a:prstGeom>
          <a:noFill/>
          <a:ln>
            <a:noFill/>
          </a:ln>
        </p:spPr>
        <p:txBody>
          <a:bodyPr anchorCtr="0" anchor="t" bIns="45700" lIns="91425" spcFirstLastPara="1" rIns="91425" wrap="square" tIns="45700">
            <a:normAutofit/>
          </a:bodyPr>
          <a:lstStyle/>
          <a:p>
            <a:pPr indent="0" lvl="0" marL="0" rtl="0" algn="l">
              <a:lnSpc>
                <a:spcPct val="110000"/>
              </a:lnSpc>
              <a:spcBef>
                <a:spcPts val="0"/>
              </a:spcBef>
              <a:spcAft>
                <a:spcPts val="0"/>
              </a:spcAft>
              <a:buSzPts val="1800"/>
              <a:buNone/>
            </a:pPr>
            <a:r>
              <a:rPr lang="ja-JP" sz="2400"/>
              <a:t>これまでのテスト技法は欠陥検出に関して特定の目的を持っている。</a:t>
            </a:r>
            <a:endParaRPr sz="2400"/>
          </a:p>
          <a:p>
            <a:pPr indent="0" lvl="0" marL="0" rtl="0" algn="l">
              <a:lnSpc>
                <a:spcPct val="110000"/>
              </a:lnSpc>
              <a:spcBef>
                <a:spcPts val="0"/>
              </a:spcBef>
              <a:spcAft>
                <a:spcPts val="0"/>
              </a:spcAft>
              <a:buSzPts val="1800"/>
              <a:buNone/>
            </a:pPr>
            <a:r>
              <a:rPr lang="ja-JP" sz="2400"/>
              <a:t>コラボレーションベースのアプローチはコラボレーションとコミュニケーションによる</a:t>
            </a:r>
            <a:r>
              <a:rPr b="1" lang="ja-JP" sz="2400"/>
              <a:t>欠陥を回避すること</a:t>
            </a:r>
            <a:r>
              <a:rPr lang="ja-JP" sz="2400"/>
              <a:t>にも焦点を当てる。</a:t>
            </a:r>
            <a:endParaRPr sz="2400"/>
          </a:p>
          <a:p>
            <a:pPr indent="-457200" lvl="0" marL="457200" rtl="0" algn="l">
              <a:lnSpc>
                <a:spcPct val="110000"/>
              </a:lnSpc>
              <a:spcBef>
                <a:spcPts val="0"/>
              </a:spcBef>
              <a:spcAft>
                <a:spcPts val="0"/>
              </a:spcAft>
              <a:buClr>
                <a:srgbClr val="FF0000"/>
              </a:buClr>
              <a:buSzPts val="2400"/>
              <a:buFont typeface="MS PGothic"/>
              <a:buAutoNum type="arabicPeriod"/>
            </a:pPr>
            <a:r>
              <a:rPr b="1" lang="ja-JP" sz="2400">
                <a:solidFill>
                  <a:srgbClr val="FF0000"/>
                </a:solidFill>
              </a:rPr>
              <a:t>ユーザーストーリーの共同執筆</a:t>
            </a:r>
            <a:endParaRPr/>
          </a:p>
          <a:p>
            <a:pPr indent="-298450" lvl="1" marL="742950" rtl="0" algn="l">
              <a:lnSpc>
                <a:spcPct val="110000"/>
              </a:lnSpc>
              <a:spcBef>
                <a:spcPts val="400"/>
              </a:spcBef>
              <a:spcAft>
                <a:spcPts val="0"/>
              </a:spcAft>
              <a:buSzPts val="2000"/>
              <a:buChar char="–"/>
            </a:pPr>
            <a:r>
              <a:rPr lang="ja-JP" sz="2000"/>
              <a:t>ビジネス、開発、テストの 3 つの視点を考慮してユーザーストーリーを共同執筆する</a:t>
            </a:r>
            <a:endParaRPr sz="2000"/>
          </a:p>
          <a:p>
            <a:pPr indent="-457200" lvl="0" marL="457200" rtl="0" algn="l">
              <a:lnSpc>
                <a:spcPct val="110000"/>
              </a:lnSpc>
              <a:spcBef>
                <a:spcPts val="480"/>
              </a:spcBef>
              <a:spcAft>
                <a:spcPts val="0"/>
              </a:spcAft>
              <a:buClr>
                <a:srgbClr val="FF0000"/>
              </a:buClr>
              <a:buSzPts val="2400"/>
              <a:buFont typeface="MS PGothic"/>
              <a:buAutoNum type="arabicPeriod"/>
            </a:pPr>
            <a:r>
              <a:rPr b="1" lang="ja-JP" sz="2400">
                <a:solidFill>
                  <a:srgbClr val="FF0000"/>
                </a:solidFill>
              </a:rPr>
              <a:t>受け入れ基準</a:t>
            </a:r>
            <a:endParaRPr/>
          </a:p>
          <a:p>
            <a:pPr indent="-298450" lvl="1" marL="742950" rtl="0" algn="l">
              <a:lnSpc>
                <a:spcPct val="110000"/>
              </a:lnSpc>
              <a:spcBef>
                <a:spcPts val="480"/>
              </a:spcBef>
              <a:spcAft>
                <a:spcPts val="0"/>
              </a:spcAft>
              <a:buSzPts val="2000"/>
              <a:buChar char="–"/>
            </a:pPr>
            <a:r>
              <a:rPr lang="ja-JP" sz="2000"/>
              <a:t>受け入れ基準をテスト条件とみなす</a:t>
            </a:r>
            <a:endParaRPr sz="2000"/>
          </a:p>
          <a:p>
            <a:pPr indent="-457200" lvl="0" marL="457200" rtl="0" algn="l">
              <a:lnSpc>
                <a:spcPct val="110000"/>
              </a:lnSpc>
              <a:spcBef>
                <a:spcPts val="480"/>
              </a:spcBef>
              <a:spcAft>
                <a:spcPts val="0"/>
              </a:spcAft>
              <a:buClr>
                <a:srgbClr val="FF0000"/>
              </a:buClr>
              <a:buSzPts val="2400"/>
              <a:buFont typeface="MS PGothic"/>
              <a:buAutoNum type="arabicPeriod"/>
            </a:pPr>
            <a:r>
              <a:rPr b="1" lang="ja-JP" sz="2400">
                <a:solidFill>
                  <a:srgbClr val="FF0000"/>
                </a:solidFill>
              </a:rPr>
              <a:t>受け入れテスト駆動開発（ATDD）</a:t>
            </a:r>
            <a:endParaRPr/>
          </a:p>
          <a:p>
            <a:pPr indent="-285750" lvl="1" marL="742950" rtl="0" algn="l">
              <a:lnSpc>
                <a:spcPct val="110000"/>
              </a:lnSpc>
              <a:spcBef>
                <a:spcPts val="400"/>
              </a:spcBef>
              <a:spcAft>
                <a:spcPts val="0"/>
              </a:spcAft>
              <a:buClr>
                <a:schemeClr val="dk1"/>
              </a:buClr>
              <a:buSzPts val="2000"/>
              <a:buFont typeface="Arial"/>
              <a:buChar char="–"/>
            </a:pPr>
            <a:r>
              <a:rPr lang="ja-JP" sz="2000"/>
              <a:t>テストファーストのアプローチ</a:t>
            </a:r>
            <a:endParaRPr sz="2000"/>
          </a:p>
        </p:txBody>
      </p:sp>
      <p:sp>
        <p:nvSpPr>
          <p:cNvPr id="2817" name="Google Shape;2817;p200"/>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18" name="Google Shape;2818;p20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819" name="Google Shape;2819;p200"/>
          <p:cNvSpPr txBox="1"/>
          <p:nvPr/>
        </p:nvSpPr>
        <p:spPr>
          <a:xfrm>
            <a:off x="272480"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3" name="Shape 2823"/>
        <p:cNvGrpSpPr/>
        <p:nvPr/>
      </p:nvGrpSpPr>
      <p:grpSpPr>
        <a:xfrm>
          <a:off x="0" y="0"/>
          <a:ext cx="0" cy="0"/>
          <a:chOff x="0" y="0"/>
          <a:chExt cx="0" cy="0"/>
        </a:xfrm>
      </p:grpSpPr>
      <p:sp>
        <p:nvSpPr>
          <p:cNvPr id="2824" name="Google Shape;2824;p20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1.ユーザーストーリーの共同執筆</a:t>
            </a:r>
            <a:endParaRPr sz="3600"/>
          </a:p>
        </p:txBody>
      </p:sp>
      <p:sp>
        <p:nvSpPr>
          <p:cNvPr id="2825" name="Google Shape;2825;p20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26" name="Google Shape;2826;p20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827" name="Google Shape;2827;p201"/>
          <p:cNvSpPr txBox="1"/>
          <p:nvPr/>
        </p:nvSpPr>
        <p:spPr>
          <a:xfrm>
            <a:off x="272480"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2828" name="Google Shape;2828;p201"/>
          <p:cNvSpPr txBox="1"/>
          <p:nvPr>
            <p:ph idx="1" type="body"/>
          </p:nvPr>
        </p:nvSpPr>
        <p:spPr>
          <a:xfrm>
            <a:off x="487399" y="1356474"/>
            <a:ext cx="9074100" cy="48531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800"/>
              <a:buNone/>
            </a:pPr>
            <a:r>
              <a:rPr lang="ja-JP" sz="2200"/>
              <a:t>ユーザーストーリーはシステムやソフトウェアのユーザーや購入者にとって価値のある機能であることを表す。</a:t>
            </a:r>
            <a:endParaRPr sz="2200"/>
          </a:p>
          <a:p>
            <a:pPr indent="0" lvl="0" marL="0" rtl="0" algn="l">
              <a:lnSpc>
                <a:spcPct val="110000"/>
              </a:lnSpc>
              <a:spcBef>
                <a:spcPts val="0"/>
              </a:spcBef>
              <a:spcAft>
                <a:spcPts val="0"/>
              </a:spcAft>
              <a:buSzPts val="1800"/>
              <a:buNone/>
            </a:pPr>
            <a:r>
              <a:t/>
            </a:r>
            <a:endParaRPr sz="2200"/>
          </a:p>
          <a:p>
            <a:pPr indent="0" lvl="0" marL="0" rtl="0" algn="l">
              <a:lnSpc>
                <a:spcPct val="110000"/>
              </a:lnSpc>
              <a:spcBef>
                <a:spcPts val="0"/>
              </a:spcBef>
              <a:spcAft>
                <a:spcPts val="0"/>
              </a:spcAft>
              <a:buSzPts val="1800"/>
              <a:buNone/>
            </a:pPr>
            <a:r>
              <a:rPr b="1" lang="ja-JP" sz="2200"/>
              <a:t>ブレーンストーミング</a:t>
            </a:r>
            <a:r>
              <a:rPr lang="ja-JP" sz="2200"/>
              <a:t>や</a:t>
            </a:r>
            <a:r>
              <a:rPr b="1" lang="ja-JP" sz="2200"/>
              <a:t>マインドマップ</a:t>
            </a:r>
            <a:r>
              <a:rPr lang="ja-JP" sz="2200"/>
              <a:t>などの技法を用いることができる。</a:t>
            </a:r>
            <a:endParaRPr sz="2200"/>
          </a:p>
          <a:p>
            <a:pPr indent="0" lvl="0" marL="0" rtl="0" algn="l">
              <a:lnSpc>
                <a:spcPct val="110000"/>
              </a:lnSpc>
              <a:spcBef>
                <a:spcPts val="0"/>
              </a:spcBef>
              <a:spcAft>
                <a:spcPts val="0"/>
              </a:spcAft>
              <a:buSzPts val="1800"/>
              <a:buNone/>
            </a:pPr>
            <a:r>
              <a:rPr lang="ja-JP" sz="2200"/>
              <a:t>ビジネス、開発、テストの3つの視点を考慮して、チームが提供すべきものに対する共通のビジョンを得る。</a:t>
            </a:r>
            <a:endParaRPr sz="2200"/>
          </a:p>
          <a:p>
            <a:pPr indent="0" lvl="0" marL="0" rtl="0" algn="l">
              <a:lnSpc>
                <a:spcPct val="110000"/>
              </a:lnSpc>
              <a:spcBef>
                <a:spcPts val="0"/>
              </a:spcBef>
              <a:spcAft>
                <a:spcPts val="0"/>
              </a:spcAft>
              <a:buSzPts val="1800"/>
              <a:buNone/>
            </a:pPr>
            <a:r>
              <a:t/>
            </a:r>
            <a:endParaRPr sz="2200"/>
          </a:p>
          <a:p>
            <a:pPr indent="0" lvl="0" marL="0" rtl="0" algn="l">
              <a:lnSpc>
                <a:spcPct val="110000"/>
              </a:lnSpc>
              <a:spcBef>
                <a:spcPts val="0"/>
              </a:spcBef>
              <a:spcAft>
                <a:spcPts val="0"/>
              </a:spcAft>
              <a:buSzPts val="1800"/>
              <a:buNone/>
            </a:pPr>
            <a:r>
              <a:rPr lang="ja-JP" sz="2200"/>
              <a:t>優れたユーザーストーリーはINVESTであるべきという指針がある。</a:t>
            </a:r>
            <a:endParaRPr sz="2200"/>
          </a:p>
          <a:p>
            <a:pPr indent="0" lvl="0" marL="0" rtl="0" algn="l">
              <a:lnSpc>
                <a:spcPct val="110000"/>
              </a:lnSpc>
              <a:spcBef>
                <a:spcPts val="0"/>
              </a:spcBef>
              <a:spcAft>
                <a:spcPts val="0"/>
              </a:spcAft>
              <a:buSzPts val="1800"/>
              <a:buNone/>
            </a:pPr>
            <a:r>
              <a:rPr lang="ja-JP" sz="2200"/>
              <a:t>Independent：独立性、Negotiable：交渉可能、Valuable：価値がある</a:t>
            </a:r>
            <a:endParaRPr sz="2200"/>
          </a:p>
          <a:p>
            <a:pPr indent="0" lvl="0" marL="0" rtl="0" algn="l">
              <a:lnSpc>
                <a:spcPct val="110000"/>
              </a:lnSpc>
              <a:spcBef>
                <a:spcPts val="0"/>
              </a:spcBef>
              <a:spcAft>
                <a:spcPts val="0"/>
              </a:spcAft>
              <a:buSzPts val="1800"/>
              <a:buNone/>
            </a:pPr>
            <a:r>
              <a:rPr lang="ja-JP" sz="2200"/>
              <a:t>Estimable：見積り可能、Small：小さい、Testable：テスト可能</a:t>
            </a:r>
            <a:endParaRPr sz="2200"/>
          </a:p>
          <a:p>
            <a:pPr indent="0" lvl="0" marL="0" rtl="0" algn="l">
              <a:lnSpc>
                <a:spcPct val="110000"/>
              </a:lnSpc>
              <a:spcBef>
                <a:spcPts val="0"/>
              </a:spcBef>
              <a:spcAft>
                <a:spcPts val="0"/>
              </a:spcAft>
              <a:buSzPts val="1800"/>
              <a:buNone/>
            </a:pPr>
            <a:r>
              <a:t/>
            </a:r>
            <a:endParaRPr sz="2200"/>
          </a:p>
        </p:txBody>
      </p:sp>
    </p:spTree>
  </p:cSld>
  <p:clrMapOvr>
    <a:masterClrMapping/>
  </p:clrMapOvr>
</p:sld>
</file>

<file path=ppt/slides/slide1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2" name="Shape 2832"/>
        <p:cNvGrpSpPr/>
        <p:nvPr/>
      </p:nvGrpSpPr>
      <p:grpSpPr>
        <a:xfrm>
          <a:off x="0" y="0"/>
          <a:ext cx="0" cy="0"/>
          <a:chOff x="0" y="0"/>
          <a:chExt cx="0" cy="0"/>
        </a:xfrm>
      </p:grpSpPr>
      <p:sp>
        <p:nvSpPr>
          <p:cNvPr id="2833" name="Google Shape;2833;p20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2.受け入れ基準</a:t>
            </a:r>
            <a:endParaRPr sz="3600"/>
          </a:p>
        </p:txBody>
      </p:sp>
      <p:sp>
        <p:nvSpPr>
          <p:cNvPr id="2834" name="Google Shape;2834;p202"/>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35" name="Google Shape;2835;p20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836" name="Google Shape;2836;p202"/>
          <p:cNvSpPr txBox="1"/>
          <p:nvPr/>
        </p:nvSpPr>
        <p:spPr>
          <a:xfrm>
            <a:off x="272480"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2837" name="Google Shape;2837;p202"/>
          <p:cNvSpPr txBox="1"/>
          <p:nvPr>
            <p:ph idx="1" type="body"/>
          </p:nvPr>
        </p:nvSpPr>
        <p:spPr>
          <a:xfrm>
            <a:off x="487399" y="1292299"/>
            <a:ext cx="9074100" cy="48531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800"/>
              <a:buNone/>
            </a:pPr>
            <a:r>
              <a:rPr lang="ja-JP" sz="2200"/>
              <a:t>受け入れ基準とは、ユーザーストーリーの実装をステークホルダーが受け入れるために満たさなければならない条件のことである。</a:t>
            </a:r>
            <a:endParaRPr sz="2200"/>
          </a:p>
          <a:p>
            <a:pPr indent="0" lvl="0" marL="0" rtl="0" algn="l">
              <a:lnSpc>
                <a:spcPct val="110000"/>
              </a:lnSpc>
              <a:spcBef>
                <a:spcPts val="0"/>
              </a:spcBef>
              <a:spcAft>
                <a:spcPts val="0"/>
              </a:spcAft>
              <a:buSzPts val="1800"/>
              <a:buNone/>
            </a:pPr>
            <a:r>
              <a:rPr lang="ja-JP" sz="2200"/>
              <a:t>受け入れ基準は</a:t>
            </a:r>
            <a:r>
              <a:rPr b="1" lang="ja-JP" sz="2200"/>
              <a:t>テストケースによって確認すべきテスト条件</a:t>
            </a:r>
            <a:r>
              <a:rPr lang="ja-JP" sz="2200"/>
              <a:t>とみなすことができる。</a:t>
            </a:r>
            <a:endParaRPr sz="2200"/>
          </a:p>
          <a:p>
            <a:pPr indent="0" lvl="0" marL="0" rtl="0" algn="l">
              <a:lnSpc>
                <a:spcPct val="110000"/>
              </a:lnSpc>
              <a:spcBef>
                <a:spcPts val="0"/>
              </a:spcBef>
              <a:spcAft>
                <a:spcPts val="0"/>
              </a:spcAft>
              <a:buSzPts val="1800"/>
              <a:buNone/>
            </a:pPr>
            <a:r>
              <a:t/>
            </a:r>
            <a:endParaRPr sz="2200"/>
          </a:p>
          <a:p>
            <a:pPr indent="0" lvl="0" marL="0" rtl="0" algn="l">
              <a:lnSpc>
                <a:spcPct val="110000"/>
              </a:lnSpc>
              <a:spcBef>
                <a:spcPts val="0"/>
              </a:spcBef>
              <a:spcAft>
                <a:spcPts val="0"/>
              </a:spcAft>
              <a:buSzPts val="1800"/>
              <a:buNone/>
            </a:pPr>
            <a:r>
              <a:rPr lang="ja-JP" sz="2200"/>
              <a:t>受け入れ基準の書き方には主に以下の方法がある。</a:t>
            </a:r>
            <a:endParaRPr sz="2200"/>
          </a:p>
          <a:p>
            <a:pPr indent="-368300" lvl="0" marL="457200" rtl="0" algn="l">
              <a:lnSpc>
                <a:spcPct val="110000"/>
              </a:lnSpc>
              <a:spcBef>
                <a:spcPts val="0"/>
              </a:spcBef>
              <a:spcAft>
                <a:spcPts val="0"/>
              </a:spcAft>
              <a:buSzPts val="2200"/>
              <a:buChar char="●"/>
            </a:pPr>
            <a:r>
              <a:rPr b="1" lang="ja-JP" sz="2200"/>
              <a:t>シナリオ志向</a:t>
            </a:r>
            <a:endParaRPr b="1" sz="2200"/>
          </a:p>
          <a:p>
            <a:pPr indent="-368300" lvl="1" marL="914400" rtl="0" algn="l">
              <a:lnSpc>
                <a:spcPct val="110000"/>
              </a:lnSpc>
              <a:spcBef>
                <a:spcPts val="0"/>
              </a:spcBef>
              <a:spcAft>
                <a:spcPts val="0"/>
              </a:spcAft>
              <a:buSzPts val="2200"/>
              <a:buChar char="○"/>
            </a:pPr>
            <a:r>
              <a:rPr lang="ja-JP" sz="2200"/>
              <a:t>例えば、BDDのGiven/When/Then形式</a:t>
            </a:r>
            <a:endParaRPr sz="2200"/>
          </a:p>
          <a:p>
            <a:pPr indent="-368300" lvl="0" marL="457200" rtl="0" algn="l">
              <a:lnSpc>
                <a:spcPct val="110000"/>
              </a:lnSpc>
              <a:spcBef>
                <a:spcPts val="0"/>
              </a:spcBef>
              <a:spcAft>
                <a:spcPts val="0"/>
              </a:spcAft>
              <a:buSzPts val="2200"/>
              <a:buChar char="●"/>
            </a:pPr>
            <a:r>
              <a:rPr b="1" lang="ja-JP" sz="2200"/>
              <a:t>ルール志向</a:t>
            </a:r>
            <a:endParaRPr b="1" sz="2200"/>
          </a:p>
          <a:p>
            <a:pPr indent="-368300" lvl="1" marL="914400" rtl="0" algn="l">
              <a:lnSpc>
                <a:spcPct val="110000"/>
              </a:lnSpc>
              <a:spcBef>
                <a:spcPts val="0"/>
              </a:spcBef>
              <a:spcAft>
                <a:spcPts val="0"/>
              </a:spcAft>
              <a:buSzPts val="2200"/>
              <a:buChar char="○"/>
            </a:pPr>
            <a:r>
              <a:rPr lang="ja-JP" sz="2200"/>
              <a:t>例えば、箇条書きのリストや入出力マッピングの表形式</a:t>
            </a:r>
            <a:endParaRPr sz="2200"/>
          </a:p>
          <a:p>
            <a:pPr indent="0" lvl="0" marL="0" rtl="0" algn="l">
              <a:lnSpc>
                <a:spcPct val="110000"/>
              </a:lnSpc>
              <a:spcBef>
                <a:spcPts val="0"/>
              </a:spcBef>
              <a:spcAft>
                <a:spcPts val="0"/>
              </a:spcAft>
              <a:buSzPts val="1800"/>
              <a:buNone/>
            </a:pPr>
            <a:r>
              <a:t/>
            </a:r>
            <a:endParaRPr sz="2200"/>
          </a:p>
          <a:p>
            <a:pPr indent="0" lvl="0" marL="0" rtl="0" algn="l">
              <a:lnSpc>
                <a:spcPct val="110000"/>
              </a:lnSpc>
              <a:spcBef>
                <a:spcPts val="0"/>
              </a:spcBef>
              <a:spcAft>
                <a:spcPts val="0"/>
              </a:spcAft>
              <a:buSzPts val="1800"/>
              <a:buNone/>
            </a:pPr>
            <a:r>
              <a:rPr lang="ja-JP" sz="2200"/>
              <a:t>受け入れ基準が十分に定義され、曖昧さがない限り、チームは別の独自の形式を使用してもよい。</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1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97" name="Google Shape;397;p16"/>
          <p:cNvSpPr txBox="1"/>
          <p:nvPr>
            <p:ph type="title"/>
          </p:nvPr>
        </p:nvSpPr>
        <p:spPr>
          <a:xfrm>
            <a:off x="738188" y="28575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テストとは？（続き）</a:t>
            </a:r>
            <a:endParaRPr sz="3600"/>
          </a:p>
        </p:txBody>
      </p:sp>
      <p:sp>
        <p:nvSpPr>
          <p:cNvPr id="398" name="Google Shape;398;p1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99" name="Google Shape;399;p16"/>
          <p:cNvSpPr txBox="1"/>
          <p:nvPr/>
        </p:nvSpPr>
        <p:spPr>
          <a:xfrm>
            <a:off x="300025" y="55143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ISTQBテスト技術者資格制度　ソフトウェアテスト標準用語集（日本語版）Version 2.3.J02</a:t>
            </a:r>
            <a:endParaRPr b="0" i="0" sz="1400" u="none" cap="none" strike="noStrike">
              <a:solidFill>
                <a:schemeClr val="dk1"/>
              </a:solidFill>
              <a:latin typeface="Arial"/>
              <a:ea typeface="Arial"/>
              <a:cs typeface="Arial"/>
              <a:sym typeface="Arial"/>
            </a:endParaRPr>
          </a:p>
        </p:txBody>
      </p:sp>
      <p:sp>
        <p:nvSpPr>
          <p:cNvPr id="400" name="Google Shape;400;p16"/>
          <p:cNvSpPr txBox="1"/>
          <p:nvPr>
            <p:ph idx="1" type="body"/>
          </p:nvPr>
        </p:nvSpPr>
        <p:spPr>
          <a:xfrm>
            <a:off x="495300" y="1600200"/>
            <a:ext cx="4457700" cy="6768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ja-JP"/>
              <a:t>テスト（testing）： </a:t>
            </a:r>
            <a:endParaRPr sz="1700"/>
          </a:p>
        </p:txBody>
      </p:sp>
      <p:sp>
        <p:nvSpPr>
          <p:cNvPr id="401" name="Google Shape;401;p16"/>
          <p:cNvSpPr/>
          <p:nvPr/>
        </p:nvSpPr>
        <p:spPr>
          <a:xfrm>
            <a:off x="495301" y="2276872"/>
            <a:ext cx="8921750" cy="3168352"/>
          </a:xfrm>
          <a:prstGeom prst="rect">
            <a:avLst/>
          </a:prstGeom>
          <a:solidFill>
            <a:srgbClr val="FFFF99"/>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全てのライフサイクルを通じて実施する静的、動的なプロセスにおいて、成果物が特定の要件を満足するかを判定し、目的に合致することを実証し、欠陥を見つけるため、ソフトウェアプロダクトや関連成果物に対し、計画、準備、評価をすること。</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1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1" name="Shape 2841"/>
        <p:cNvGrpSpPr/>
        <p:nvPr/>
      </p:nvGrpSpPr>
      <p:grpSpPr>
        <a:xfrm>
          <a:off x="0" y="0"/>
          <a:ext cx="0" cy="0"/>
          <a:chOff x="0" y="0"/>
          <a:chExt cx="0" cy="0"/>
        </a:xfrm>
      </p:grpSpPr>
      <p:sp>
        <p:nvSpPr>
          <p:cNvPr id="2842" name="Google Shape;2842;p20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3.受け入れテスト駆動開発</a:t>
            </a:r>
            <a:endParaRPr sz="3600"/>
          </a:p>
          <a:p>
            <a:pPr indent="0" lvl="0" marL="0" rtl="0" algn="ctr">
              <a:lnSpc>
                <a:spcPct val="100000"/>
              </a:lnSpc>
              <a:spcBef>
                <a:spcPts val="0"/>
              </a:spcBef>
              <a:spcAft>
                <a:spcPts val="0"/>
              </a:spcAft>
              <a:buSzPts val="1400"/>
              <a:buNone/>
            </a:pPr>
            <a:r>
              <a:rPr lang="ja-JP" sz="3600"/>
              <a:t>（ATDD）</a:t>
            </a:r>
            <a:endParaRPr sz="3600"/>
          </a:p>
        </p:txBody>
      </p:sp>
      <p:sp>
        <p:nvSpPr>
          <p:cNvPr id="2843" name="Google Shape;2843;p20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44" name="Google Shape;2844;p20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845" name="Google Shape;2845;p203"/>
          <p:cNvSpPr txBox="1"/>
          <p:nvPr/>
        </p:nvSpPr>
        <p:spPr>
          <a:xfrm>
            <a:off x="272480"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2846" name="Google Shape;2846;p203"/>
          <p:cNvSpPr txBox="1"/>
          <p:nvPr>
            <p:ph idx="1" type="body"/>
          </p:nvPr>
        </p:nvSpPr>
        <p:spPr>
          <a:xfrm>
            <a:off x="487399" y="1508874"/>
            <a:ext cx="9074100" cy="4853100"/>
          </a:xfrm>
          <a:prstGeom prst="rect">
            <a:avLst/>
          </a:prstGeom>
          <a:noFill/>
          <a:ln>
            <a:noFill/>
          </a:ln>
        </p:spPr>
        <p:txBody>
          <a:bodyPr anchorCtr="0" anchor="t" bIns="45700" lIns="91425" spcFirstLastPara="1" rIns="91425" wrap="square" tIns="45700">
            <a:noAutofit/>
          </a:bodyPr>
          <a:lstStyle/>
          <a:p>
            <a:pPr indent="0" lvl="0" marL="0" rtl="0" algn="l">
              <a:lnSpc>
                <a:spcPct val="110000"/>
              </a:lnSpc>
              <a:spcBef>
                <a:spcPts val="0"/>
              </a:spcBef>
              <a:spcAft>
                <a:spcPts val="0"/>
              </a:spcAft>
              <a:buSzPts val="1800"/>
              <a:buNone/>
            </a:pPr>
            <a:r>
              <a:rPr lang="ja-JP" sz="2200"/>
              <a:t>ユーザーストーリーを実装する前にテストケースを作成するテストファーストのアプローチ。</a:t>
            </a:r>
            <a:endParaRPr sz="2200"/>
          </a:p>
          <a:p>
            <a:pPr indent="0" lvl="0" marL="0" rtl="0" algn="l">
              <a:lnSpc>
                <a:spcPct val="110000"/>
              </a:lnSpc>
              <a:spcBef>
                <a:spcPts val="0"/>
              </a:spcBef>
              <a:spcAft>
                <a:spcPts val="0"/>
              </a:spcAft>
              <a:buSzPts val="1800"/>
              <a:buNone/>
            </a:pPr>
            <a:r>
              <a:rPr b="1" lang="ja-JP" sz="2200"/>
              <a:t>ステップ</a:t>
            </a:r>
            <a:endParaRPr b="1" sz="2200"/>
          </a:p>
          <a:p>
            <a:pPr indent="-368300" lvl="0" marL="457200" rtl="0" algn="l">
              <a:lnSpc>
                <a:spcPct val="110000"/>
              </a:lnSpc>
              <a:spcBef>
                <a:spcPts val="0"/>
              </a:spcBef>
              <a:spcAft>
                <a:spcPts val="0"/>
              </a:spcAft>
              <a:buSzPts val="2200"/>
              <a:buAutoNum type="arabicPeriod"/>
            </a:pPr>
            <a:r>
              <a:rPr lang="ja-JP" sz="2200"/>
              <a:t>仕様化のワークショップ</a:t>
            </a:r>
            <a:endParaRPr sz="2200"/>
          </a:p>
          <a:p>
            <a:pPr indent="-368300" lvl="1" marL="914400" rtl="0" algn="l">
              <a:lnSpc>
                <a:spcPct val="110000"/>
              </a:lnSpc>
              <a:spcBef>
                <a:spcPts val="0"/>
              </a:spcBef>
              <a:spcAft>
                <a:spcPts val="0"/>
              </a:spcAft>
              <a:buSzPts val="2200"/>
              <a:buAutoNum type="alphaLcPeriod"/>
            </a:pPr>
            <a:r>
              <a:rPr lang="ja-JP" sz="2200"/>
              <a:t>受け入れ基準の分析・議論・記述</a:t>
            </a:r>
            <a:endParaRPr sz="2200"/>
          </a:p>
          <a:p>
            <a:pPr indent="-368300" lvl="0" marL="457200" rtl="0" algn="l">
              <a:lnSpc>
                <a:spcPct val="110000"/>
              </a:lnSpc>
              <a:spcBef>
                <a:spcPts val="0"/>
              </a:spcBef>
              <a:spcAft>
                <a:spcPts val="0"/>
              </a:spcAft>
              <a:buSzPts val="2200"/>
              <a:buAutoNum type="arabicPeriod"/>
            </a:pPr>
            <a:r>
              <a:rPr lang="ja-JP" sz="2200"/>
              <a:t>テストケースを作成する</a:t>
            </a:r>
            <a:endParaRPr sz="2200"/>
          </a:p>
          <a:p>
            <a:pPr indent="-368300" lvl="1" marL="914400" rtl="0" algn="l">
              <a:lnSpc>
                <a:spcPct val="110000"/>
              </a:lnSpc>
              <a:spcBef>
                <a:spcPts val="0"/>
              </a:spcBef>
              <a:spcAft>
                <a:spcPts val="0"/>
              </a:spcAft>
              <a:buSzPts val="2200"/>
              <a:buAutoNum type="alphaLcPeriod"/>
            </a:pPr>
            <a:r>
              <a:rPr lang="ja-JP" sz="2200"/>
              <a:t>受け入れ基準に基づいて、テストケースを実装する</a:t>
            </a:r>
            <a:endParaRPr sz="2200"/>
          </a:p>
          <a:p>
            <a:pPr indent="0" lvl="0" marL="0" rtl="0" algn="l">
              <a:lnSpc>
                <a:spcPct val="110000"/>
              </a:lnSpc>
              <a:spcBef>
                <a:spcPts val="0"/>
              </a:spcBef>
              <a:spcAft>
                <a:spcPts val="0"/>
              </a:spcAft>
              <a:buSzPts val="1800"/>
              <a:buNone/>
            </a:pPr>
            <a:r>
              <a:rPr b="1" lang="ja-JP" sz="2200"/>
              <a:t>テストの優先度</a:t>
            </a:r>
            <a:endParaRPr b="1" sz="2200"/>
          </a:p>
          <a:p>
            <a:pPr indent="-368300" lvl="0" marL="457200" rtl="0" algn="l">
              <a:lnSpc>
                <a:spcPct val="110000"/>
              </a:lnSpc>
              <a:spcBef>
                <a:spcPts val="0"/>
              </a:spcBef>
              <a:spcAft>
                <a:spcPts val="0"/>
              </a:spcAft>
              <a:buSzPts val="2200"/>
              <a:buAutoNum type="arabicPeriod"/>
            </a:pPr>
            <a:r>
              <a:rPr lang="ja-JP" sz="2200"/>
              <a:t>ポジティブなテスト（期待通りに進んだ場合に実行される一連の活動）</a:t>
            </a:r>
            <a:endParaRPr sz="2200"/>
          </a:p>
          <a:p>
            <a:pPr indent="-368300" lvl="0" marL="457200" rtl="0" algn="l">
              <a:lnSpc>
                <a:spcPct val="110000"/>
              </a:lnSpc>
              <a:spcBef>
                <a:spcPts val="0"/>
              </a:spcBef>
              <a:spcAft>
                <a:spcPts val="0"/>
              </a:spcAft>
              <a:buSzPts val="2200"/>
              <a:buAutoNum type="arabicPeriod"/>
            </a:pPr>
            <a:r>
              <a:rPr lang="ja-JP" sz="2200"/>
              <a:t>ネガティブなテスト（例外やエラー条件）</a:t>
            </a:r>
            <a:endParaRPr sz="2200"/>
          </a:p>
          <a:p>
            <a:pPr indent="-368300" lvl="0" marL="457200" rtl="0" algn="l">
              <a:lnSpc>
                <a:spcPct val="110000"/>
              </a:lnSpc>
              <a:spcBef>
                <a:spcPts val="0"/>
              </a:spcBef>
              <a:spcAft>
                <a:spcPts val="0"/>
              </a:spcAft>
              <a:buSzPts val="2200"/>
              <a:buAutoNum type="arabicPeriod"/>
            </a:pPr>
            <a:r>
              <a:rPr lang="ja-JP" sz="2200"/>
              <a:t>非機能的な品質特性（性能効率性、使用性など）</a:t>
            </a:r>
            <a:endParaRPr sz="2200"/>
          </a:p>
          <a:p>
            <a:pPr indent="0" lvl="0" marL="0" rtl="0" algn="l">
              <a:lnSpc>
                <a:spcPct val="110000"/>
              </a:lnSpc>
              <a:spcBef>
                <a:spcPts val="0"/>
              </a:spcBef>
              <a:spcAft>
                <a:spcPts val="0"/>
              </a:spcAft>
              <a:buSzPts val="1800"/>
              <a:buNone/>
            </a:pPr>
            <a:r>
              <a:t/>
            </a:r>
            <a:endParaRPr sz="2200"/>
          </a:p>
          <a:p>
            <a:pPr indent="0" lvl="0" marL="0" rtl="0" algn="l">
              <a:lnSpc>
                <a:spcPct val="110000"/>
              </a:lnSpc>
              <a:spcBef>
                <a:spcPts val="0"/>
              </a:spcBef>
              <a:spcAft>
                <a:spcPts val="0"/>
              </a:spcAft>
              <a:buSzPts val="1800"/>
              <a:buNone/>
            </a:pPr>
            <a:r>
              <a:t/>
            </a:r>
            <a:endParaRPr sz="2200"/>
          </a:p>
        </p:txBody>
      </p:sp>
    </p:spTree>
  </p:cSld>
  <p:clrMapOvr>
    <a:masterClrMapping/>
  </p:clrMapOvr>
</p:sld>
</file>

<file path=ppt/slides/slide1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4" name="Shape 2854"/>
        <p:cNvGrpSpPr/>
        <p:nvPr/>
      </p:nvGrpSpPr>
      <p:grpSpPr>
        <a:xfrm>
          <a:off x="0" y="0"/>
          <a:ext cx="0" cy="0"/>
          <a:chOff x="0" y="0"/>
          <a:chExt cx="0" cy="0"/>
        </a:xfrm>
      </p:grpSpPr>
      <p:sp>
        <p:nvSpPr>
          <p:cNvPr id="2855" name="Google Shape;2855;p20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56" name="Google Shape;2856;p204"/>
          <p:cNvSpPr txBox="1"/>
          <p:nvPr/>
        </p:nvSpPr>
        <p:spPr>
          <a:xfrm>
            <a:off x="742950" y="2420938"/>
            <a:ext cx="8420100" cy="1470025"/>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5. テスト活動のマネジメント</a:t>
            </a:r>
            <a:endParaRPr b="0" i="0" sz="4400" u="none" cap="none" strike="noStrike">
              <a:solidFill>
                <a:schemeClr val="dk2"/>
              </a:solidFill>
              <a:latin typeface="MS PGothic"/>
              <a:ea typeface="MS PGothic"/>
              <a:cs typeface="MS PGothic"/>
              <a:sym typeface="MS PGothic"/>
            </a:endParaRPr>
          </a:p>
        </p:txBody>
      </p:sp>
      <p:sp>
        <p:nvSpPr>
          <p:cNvPr id="2857" name="Google Shape;2857;p20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5" name="Shape 2865"/>
        <p:cNvGrpSpPr/>
        <p:nvPr/>
      </p:nvGrpSpPr>
      <p:grpSpPr>
        <a:xfrm>
          <a:off x="0" y="0"/>
          <a:ext cx="0" cy="0"/>
          <a:chOff x="0" y="0"/>
          <a:chExt cx="0" cy="0"/>
        </a:xfrm>
      </p:grpSpPr>
      <p:sp>
        <p:nvSpPr>
          <p:cNvPr id="2866" name="Google Shape;2866;p20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67" name="Google Shape;2867;p208"/>
          <p:cNvSpPr txBox="1"/>
          <p:nvPr>
            <p:ph type="title"/>
          </p:nvPr>
        </p:nvSpPr>
        <p:spPr>
          <a:xfrm>
            <a:off x="56675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「テストによる対策」の実施</a:t>
            </a:r>
            <a:endParaRPr sz="3600"/>
          </a:p>
        </p:txBody>
      </p:sp>
      <p:sp>
        <p:nvSpPr>
          <p:cNvPr id="2868" name="Google Shape;2868;p208"/>
          <p:cNvSpPr txBox="1"/>
          <p:nvPr>
            <p:ph idx="1" type="body"/>
          </p:nvPr>
        </p:nvSpPr>
        <p:spPr>
          <a:xfrm>
            <a:off x="487375" y="1021638"/>
            <a:ext cx="9074100" cy="4968900"/>
          </a:xfrm>
          <a:prstGeom prst="rect">
            <a:avLst/>
          </a:prstGeom>
          <a:noFill/>
          <a:ln>
            <a:noFill/>
          </a:ln>
        </p:spPr>
        <p:txBody>
          <a:bodyPr anchorCtr="0" anchor="t" bIns="45700" lIns="91425" spcFirstLastPara="1" rIns="91425" wrap="square" tIns="45700">
            <a:noAutofit/>
          </a:bodyPr>
          <a:lstStyle/>
          <a:p>
            <a:pPr indent="-342900" lvl="0" marL="342900" rtl="0" algn="l">
              <a:lnSpc>
                <a:spcPct val="90000"/>
              </a:lnSpc>
              <a:spcBef>
                <a:spcPts val="0"/>
              </a:spcBef>
              <a:spcAft>
                <a:spcPts val="0"/>
              </a:spcAft>
              <a:buClr>
                <a:schemeClr val="dk1"/>
              </a:buClr>
              <a:buSzPts val="2400"/>
              <a:buFont typeface="Arial"/>
              <a:buChar char="•"/>
            </a:pPr>
            <a:r>
              <a:rPr lang="ja-JP" sz="2400"/>
              <a:t>ソフトウェア開発者は、テストを軽視している？</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「品質を上げるにはコストがかかる。」（レビュー、文書・文書・文書）</a:t>
            </a:r>
            <a:endParaRPr sz="2000"/>
          </a:p>
          <a:p>
            <a:pPr indent="-285750" lvl="1" marL="742950" rtl="0" algn="l">
              <a:lnSpc>
                <a:spcPct val="90000"/>
              </a:lnSpc>
              <a:spcBef>
                <a:spcPts val="400"/>
              </a:spcBef>
              <a:spcAft>
                <a:spcPts val="0"/>
              </a:spcAft>
              <a:buClr>
                <a:schemeClr val="dk1"/>
              </a:buClr>
              <a:buSzPts val="2000"/>
              <a:buFont typeface="Noto Sans Symbols"/>
              <a:buChar char="✔"/>
            </a:pPr>
            <a:r>
              <a:rPr lang="ja-JP" sz="2000"/>
              <a:t>「テストは新人にやらせておけばいい。」</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「ちゃんと作ったから、テストは必要ないよ。」</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「テスト屋はあら探しばかりしてむかつく。」</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「だったら、お前が作ってみろ！」 </a:t>
            </a:r>
            <a:endParaRPr/>
          </a:p>
          <a:p>
            <a:pPr indent="-342900" lvl="0" marL="342900" rtl="0" algn="l">
              <a:lnSpc>
                <a:spcPct val="90000"/>
              </a:lnSpc>
              <a:spcBef>
                <a:spcPts val="480"/>
              </a:spcBef>
              <a:spcAft>
                <a:spcPts val="0"/>
              </a:spcAft>
              <a:buClr>
                <a:schemeClr val="dk1"/>
              </a:buClr>
              <a:buSzPts val="2400"/>
              <a:buFont typeface="Arial"/>
              <a:buChar char="•"/>
            </a:pPr>
            <a:r>
              <a:rPr lang="ja-JP" sz="2400"/>
              <a:t>「</a:t>
            </a:r>
            <a:r>
              <a:rPr lang="ja-JP" sz="2400">
                <a:solidFill>
                  <a:srgbClr val="FF0000"/>
                </a:solidFill>
              </a:rPr>
              <a:t>テスト工程が開発におけるボトルネック</a:t>
            </a:r>
            <a:r>
              <a:rPr lang="ja-JP" sz="2400"/>
              <a:t>」である理由は？</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コストがかかるのは、</a:t>
            </a:r>
            <a:r>
              <a:rPr lang="ja-JP" sz="2000">
                <a:solidFill>
                  <a:srgbClr val="FF0000"/>
                </a:solidFill>
              </a:rPr>
              <a:t>欠陥を「作りこむ→検出→修正」が原因である。</a:t>
            </a:r>
            <a:endParaRPr sz="2000">
              <a:solidFill>
                <a:srgbClr val="FF0000"/>
              </a:solidFill>
            </a:endParaRPr>
          </a:p>
          <a:p>
            <a:pPr indent="-285750" lvl="1" marL="742950" rtl="0" algn="l">
              <a:lnSpc>
                <a:spcPct val="100000"/>
              </a:lnSpc>
              <a:spcBef>
                <a:spcPts val="400"/>
              </a:spcBef>
              <a:spcAft>
                <a:spcPts val="0"/>
              </a:spcAft>
              <a:buClr>
                <a:schemeClr val="dk1"/>
              </a:buClr>
              <a:buSzPts val="2000"/>
              <a:buFont typeface="Noto Sans Symbols"/>
              <a:buChar char="✔"/>
            </a:pPr>
            <a:r>
              <a:rPr lang="ja-JP" sz="2000"/>
              <a:t>テストで欠陥が見つかると、デバッグ作業が必要となる。</a:t>
            </a:r>
            <a:endParaRPr/>
          </a:p>
          <a:p>
            <a:pPr indent="-285750" lvl="1" marL="742950" rtl="0" algn="l">
              <a:lnSpc>
                <a:spcPct val="100000"/>
              </a:lnSpc>
              <a:spcBef>
                <a:spcPts val="400"/>
              </a:spcBef>
              <a:spcAft>
                <a:spcPts val="0"/>
              </a:spcAft>
              <a:buClr>
                <a:schemeClr val="dk1"/>
              </a:buClr>
              <a:buSzPts val="2000"/>
              <a:buFont typeface="Noto Sans Symbols"/>
              <a:buChar char="✔"/>
            </a:pPr>
            <a:r>
              <a:rPr lang="ja-JP" sz="2000"/>
              <a:t>テスト工程は開発の大部分を占めるが、デバッグ作業が多い。</a:t>
            </a:r>
            <a:endParaRPr/>
          </a:p>
          <a:p>
            <a:pPr indent="-342900" lvl="0" marL="342900" rtl="0" algn="l">
              <a:lnSpc>
                <a:spcPct val="90000"/>
              </a:lnSpc>
              <a:spcBef>
                <a:spcPts val="480"/>
              </a:spcBef>
              <a:spcAft>
                <a:spcPts val="0"/>
              </a:spcAft>
              <a:buClr>
                <a:schemeClr val="dk1"/>
              </a:buClr>
              <a:buSzPts val="2400"/>
              <a:buFont typeface="Arial"/>
              <a:buChar char="•"/>
            </a:pPr>
            <a:r>
              <a:rPr lang="ja-JP" sz="2400"/>
              <a:t>「テストによる対策」とは？</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試験性（Testability （後述）） を考える。</a:t>
            </a:r>
            <a:endParaRPr sz="2000"/>
          </a:p>
          <a:p>
            <a:pPr indent="-285750" lvl="1" marL="742950" rtl="0" algn="l">
              <a:lnSpc>
                <a:spcPct val="90000"/>
              </a:lnSpc>
              <a:spcBef>
                <a:spcPts val="400"/>
              </a:spcBef>
              <a:spcAft>
                <a:spcPts val="0"/>
              </a:spcAft>
              <a:buClr>
                <a:schemeClr val="dk1"/>
              </a:buClr>
              <a:buSzPts val="2000"/>
              <a:buFont typeface="Noto Sans Symbols"/>
              <a:buChar char="✔"/>
            </a:pPr>
            <a:r>
              <a:rPr lang="ja-JP" sz="2000"/>
              <a:t>テスト設計の前倒しを行う。</a:t>
            </a:r>
            <a:br>
              <a:rPr lang="ja-JP" sz="2000"/>
            </a:br>
            <a:r>
              <a:rPr lang="ja-JP" sz="1800"/>
              <a:t>（開発の）自工程完結・フロントローディング・品質の作りこみを、（テストが）サポート</a:t>
            </a:r>
            <a:endParaRPr sz="2000"/>
          </a:p>
        </p:txBody>
      </p:sp>
      <p:sp>
        <p:nvSpPr>
          <p:cNvPr id="2869" name="Google Shape;2869;p208"/>
          <p:cNvSpPr txBox="1"/>
          <p:nvPr/>
        </p:nvSpPr>
        <p:spPr>
          <a:xfrm>
            <a:off x="8342010" y="4201703"/>
            <a:ext cx="1488000" cy="708000"/>
          </a:xfrm>
          <a:prstGeom prst="rect">
            <a:avLst/>
          </a:prstGeom>
          <a:solidFill>
            <a:srgbClr val="ADFFEA"/>
          </a:solidFill>
          <a:ln cap="flat" cmpd="sng" w="28575">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rgbClr val="FF0000"/>
                </a:solidFill>
                <a:latin typeface="Arial"/>
                <a:ea typeface="Arial"/>
                <a:cs typeface="Arial"/>
                <a:sym typeface="Arial"/>
              </a:rPr>
              <a:t>デバッグは</a:t>
            </a:r>
            <a:endParaRPr b="0" i="0" sz="2000" u="none" cap="none" strike="noStrike">
              <a:solidFill>
                <a:srgbClr val="FF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rgbClr val="FF0000"/>
                </a:solidFill>
                <a:latin typeface="Arial"/>
                <a:ea typeface="Arial"/>
                <a:cs typeface="Arial"/>
                <a:sym typeface="Arial"/>
              </a:rPr>
              <a:t>手戻り作業</a:t>
            </a:r>
            <a:endParaRPr b="0" i="0" sz="1400" u="none" cap="none" strike="noStrike">
              <a:solidFill>
                <a:schemeClr val="dk1"/>
              </a:solidFill>
              <a:latin typeface="Arial"/>
              <a:ea typeface="Arial"/>
              <a:cs typeface="Arial"/>
              <a:sym typeface="Arial"/>
            </a:endParaRPr>
          </a:p>
        </p:txBody>
      </p:sp>
      <p:sp>
        <p:nvSpPr>
          <p:cNvPr id="2870" name="Google Shape;2870;p20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8" name="Shape 2878"/>
        <p:cNvGrpSpPr/>
        <p:nvPr/>
      </p:nvGrpSpPr>
      <p:grpSpPr>
        <a:xfrm>
          <a:off x="0" y="0"/>
          <a:ext cx="0" cy="0"/>
          <a:chOff x="0" y="0"/>
          <a:chExt cx="0" cy="0"/>
        </a:xfrm>
      </p:grpSpPr>
      <p:sp>
        <p:nvSpPr>
          <p:cNvPr id="2879" name="Google Shape;2879;p20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80" name="Google Shape;2880;p20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試験性（Testability）とは？</a:t>
            </a:r>
            <a:br>
              <a:rPr lang="ja-JP" sz="3600"/>
            </a:br>
            <a:r>
              <a:rPr lang="ja-JP" sz="1800"/>
              <a:t>出典：「実践ソフトウェアエンジニアリング」　Pressman著</a:t>
            </a:r>
            <a:endParaRPr/>
          </a:p>
        </p:txBody>
      </p:sp>
      <p:sp>
        <p:nvSpPr>
          <p:cNvPr id="2881" name="Google Shape;2881;p209"/>
          <p:cNvSpPr txBox="1"/>
          <p:nvPr>
            <p:ph idx="1" type="body"/>
          </p:nvPr>
        </p:nvSpPr>
        <p:spPr>
          <a:xfrm>
            <a:off x="308768" y="1417638"/>
            <a:ext cx="9288463" cy="4683124"/>
          </a:xfrm>
          <a:prstGeom prst="rect">
            <a:avLst/>
          </a:prstGeom>
          <a:solidFill>
            <a:schemeClr val="lt1"/>
          </a:solidFill>
          <a:ln>
            <a:noFill/>
          </a:ln>
        </p:spPr>
        <p:txBody>
          <a:bodyPr anchorCtr="0" anchor="t" bIns="45700" lIns="91425" spcFirstLastPara="1" rIns="91425" wrap="square" tIns="45700">
            <a:noAutofit/>
          </a:bodyPr>
          <a:lstStyle/>
          <a:p>
            <a:pPr indent="-342900" lvl="0" marL="342900" rtl="0" algn="l">
              <a:lnSpc>
                <a:spcPct val="80000"/>
              </a:lnSpc>
              <a:spcBef>
                <a:spcPts val="0"/>
              </a:spcBef>
              <a:spcAft>
                <a:spcPts val="0"/>
              </a:spcAft>
              <a:buClr>
                <a:schemeClr val="dk1"/>
              </a:buClr>
              <a:buSzPts val="2400"/>
              <a:buFont typeface="Arial"/>
              <a:buChar char="•"/>
            </a:pPr>
            <a:r>
              <a:rPr lang="ja-JP" sz="2400"/>
              <a:t>試験性（Testability） </a:t>
            </a:r>
            <a:endParaRPr/>
          </a:p>
          <a:p>
            <a:pPr indent="-285750" lvl="1" marL="742950" rtl="0" algn="l">
              <a:lnSpc>
                <a:spcPct val="80000"/>
              </a:lnSpc>
              <a:spcBef>
                <a:spcPts val="480"/>
              </a:spcBef>
              <a:spcAft>
                <a:spcPts val="0"/>
              </a:spcAft>
              <a:buClr>
                <a:schemeClr val="dk1"/>
              </a:buClr>
              <a:buSzPts val="2400"/>
              <a:buFont typeface="Noto Sans Symbols"/>
              <a:buChar char="✔"/>
            </a:pPr>
            <a:r>
              <a:rPr lang="ja-JP" sz="2400"/>
              <a:t>実行円滑性（Operability）</a:t>
            </a:r>
            <a:endParaRPr sz="2400"/>
          </a:p>
          <a:p>
            <a:pPr indent="-228600" lvl="2" marL="1143000" rtl="0" algn="l">
              <a:lnSpc>
                <a:spcPct val="80000"/>
              </a:lnSpc>
              <a:spcBef>
                <a:spcPts val="360"/>
              </a:spcBef>
              <a:spcAft>
                <a:spcPts val="0"/>
              </a:spcAft>
              <a:buClr>
                <a:srgbClr val="FF0000"/>
              </a:buClr>
              <a:buSzPts val="1800"/>
              <a:buFont typeface="Arial"/>
              <a:buChar char="•"/>
            </a:pPr>
            <a:r>
              <a:rPr lang="ja-JP" sz="1800">
                <a:solidFill>
                  <a:srgbClr val="FF0000"/>
                </a:solidFill>
              </a:rPr>
              <a:t>ソフトウェアがうまく動けば動くほど、テストはどんどん効率的になる。</a:t>
            </a:r>
            <a:endParaRPr/>
          </a:p>
          <a:p>
            <a:pPr indent="-285750" lvl="1" marL="742950" rtl="0" algn="l">
              <a:lnSpc>
                <a:spcPct val="80000"/>
              </a:lnSpc>
              <a:spcBef>
                <a:spcPts val="480"/>
              </a:spcBef>
              <a:spcAft>
                <a:spcPts val="0"/>
              </a:spcAft>
              <a:buClr>
                <a:schemeClr val="dk1"/>
              </a:buClr>
              <a:buSzPts val="2400"/>
              <a:buFont typeface="Noto Sans Symbols"/>
              <a:buChar char="✔"/>
            </a:pPr>
            <a:r>
              <a:rPr lang="ja-JP" sz="2400"/>
              <a:t>観測容易性（Observability）</a:t>
            </a:r>
            <a:endParaRPr sz="2400"/>
          </a:p>
          <a:p>
            <a:pPr indent="-228600" lvl="2" marL="1143000" rtl="0" algn="l">
              <a:lnSpc>
                <a:spcPct val="80000"/>
              </a:lnSpc>
              <a:spcBef>
                <a:spcPts val="360"/>
              </a:spcBef>
              <a:spcAft>
                <a:spcPts val="0"/>
              </a:spcAft>
              <a:buClr>
                <a:srgbClr val="FF0000"/>
              </a:buClr>
              <a:buSzPts val="1800"/>
              <a:buFont typeface="Arial"/>
              <a:buChar char="•"/>
            </a:pPr>
            <a:r>
              <a:rPr lang="ja-JP" sz="1800">
                <a:solidFill>
                  <a:srgbClr val="FF0000"/>
                </a:solidFill>
              </a:rPr>
              <a:t>見えるものしかテストできない。</a:t>
            </a:r>
            <a:endParaRPr/>
          </a:p>
          <a:p>
            <a:pPr indent="-285750" lvl="1" marL="742950" rtl="0" algn="l">
              <a:lnSpc>
                <a:spcPct val="80000"/>
              </a:lnSpc>
              <a:spcBef>
                <a:spcPts val="480"/>
              </a:spcBef>
              <a:spcAft>
                <a:spcPts val="0"/>
              </a:spcAft>
              <a:buClr>
                <a:schemeClr val="dk1"/>
              </a:buClr>
              <a:buSzPts val="2400"/>
              <a:buFont typeface="Noto Sans Symbols"/>
              <a:buChar char="✔"/>
            </a:pPr>
            <a:r>
              <a:rPr lang="ja-JP" sz="2400"/>
              <a:t>制御容易性（Controllability）</a:t>
            </a:r>
            <a:endParaRPr sz="2400"/>
          </a:p>
          <a:p>
            <a:pPr indent="-228600" lvl="2" marL="1143000" rtl="0" algn="l">
              <a:lnSpc>
                <a:spcPct val="80000"/>
              </a:lnSpc>
              <a:spcBef>
                <a:spcPts val="360"/>
              </a:spcBef>
              <a:spcAft>
                <a:spcPts val="0"/>
              </a:spcAft>
              <a:buClr>
                <a:srgbClr val="FF0000"/>
              </a:buClr>
              <a:buSzPts val="1800"/>
              <a:buFont typeface="Arial"/>
              <a:buChar char="•"/>
            </a:pPr>
            <a:r>
              <a:rPr lang="ja-JP" sz="1800">
                <a:solidFill>
                  <a:srgbClr val="FF0000"/>
                </a:solidFill>
              </a:rPr>
              <a:t>ソフトウェアをうまく制御できればできるほど、テストをより自動化し最適化できる。</a:t>
            </a:r>
            <a:endParaRPr/>
          </a:p>
          <a:p>
            <a:pPr indent="-285750" lvl="1" marL="742950" rtl="0" algn="l">
              <a:lnSpc>
                <a:spcPct val="80000"/>
              </a:lnSpc>
              <a:spcBef>
                <a:spcPts val="480"/>
              </a:spcBef>
              <a:spcAft>
                <a:spcPts val="0"/>
              </a:spcAft>
              <a:buClr>
                <a:schemeClr val="dk1"/>
              </a:buClr>
              <a:buSzPts val="2400"/>
              <a:buFont typeface="Noto Sans Symbols"/>
              <a:buChar char="✔"/>
            </a:pPr>
            <a:r>
              <a:rPr lang="ja-JP" sz="2400"/>
              <a:t>分解容易性（Decomposability）</a:t>
            </a:r>
            <a:endParaRPr sz="2400"/>
          </a:p>
          <a:p>
            <a:pPr indent="-228600" lvl="2" marL="1143000" rtl="0" algn="l">
              <a:lnSpc>
                <a:spcPct val="80000"/>
              </a:lnSpc>
              <a:spcBef>
                <a:spcPts val="360"/>
              </a:spcBef>
              <a:spcAft>
                <a:spcPts val="0"/>
              </a:spcAft>
              <a:buClr>
                <a:srgbClr val="FF0000"/>
              </a:buClr>
              <a:buSzPts val="1800"/>
              <a:buFont typeface="Arial"/>
              <a:buChar char="•"/>
            </a:pPr>
            <a:r>
              <a:rPr lang="ja-JP" sz="1800">
                <a:solidFill>
                  <a:srgbClr val="FF0000"/>
                </a:solidFill>
              </a:rPr>
              <a:t>テストの対象範囲を制限することにより、速やかに問題を切り分け、手際よく確認テストを行える。</a:t>
            </a:r>
            <a:endParaRPr/>
          </a:p>
          <a:p>
            <a:pPr indent="-285750" lvl="1" marL="742950" rtl="0" algn="l">
              <a:lnSpc>
                <a:spcPct val="80000"/>
              </a:lnSpc>
              <a:spcBef>
                <a:spcPts val="480"/>
              </a:spcBef>
              <a:spcAft>
                <a:spcPts val="0"/>
              </a:spcAft>
              <a:buClr>
                <a:schemeClr val="dk1"/>
              </a:buClr>
              <a:buSzPts val="2400"/>
              <a:buFont typeface="Noto Sans Symbols"/>
              <a:buChar char="✔"/>
            </a:pPr>
            <a:r>
              <a:rPr lang="ja-JP" sz="2400"/>
              <a:t>単純性（Simplicity）</a:t>
            </a:r>
            <a:endParaRPr sz="2400"/>
          </a:p>
          <a:p>
            <a:pPr indent="-228600" lvl="2" marL="1143000" rtl="0" algn="l">
              <a:lnSpc>
                <a:spcPct val="80000"/>
              </a:lnSpc>
              <a:spcBef>
                <a:spcPts val="360"/>
              </a:spcBef>
              <a:spcAft>
                <a:spcPts val="0"/>
              </a:spcAft>
              <a:buClr>
                <a:srgbClr val="FF0000"/>
              </a:buClr>
              <a:buSzPts val="1800"/>
              <a:buFont typeface="Arial"/>
              <a:buChar char="•"/>
            </a:pPr>
            <a:r>
              <a:rPr lang="ja-JP" sz="1800">
                <a:solidFill>
                  <a:srgbClr val="FF0000"/>
                </a:solidFill>
              </a:rPr>
              <a:t>テストする項目が少なければ少ないほど、テストを速やかに行える。</a:t>
            </a:r>
            <a:endParaRPr/>
          </a:p>
          <a:p>
            <a:pPr indent="-285750" lvl="1" marL="742950" rtl="0" algn="l">
              <a:lnSpc>
                <a:spcPct val="80000"/>
              </a:lnSpc>
              <a:spcBef>
                <a:spcPts val="480"/>
              </a:spcBef>
              <a:spcAft>
                <a:spcPts val="0"/>
              </a:spcAft>
              <a:buClr>
                <a:schemeClr val="dk1"/>
              </a:buClr>
              <a:buSzPts val="2400"/>
              <a:buFont typeface="Noto Sans Symbols"/>
              <a:buChar char="✔"/>
            </a:pPr>
            <a:r>
              <a:rPr lang="ja-JP" sz="2400"/>
              <a:t>安定性（Stability）</a:t>
            </a:r>
            <a:endParaRPr sz="2400"/>
          </a:p>
          <a:p>
            <a:pPr indent="-228600" lvl="2" marL="1143000" rtl="0" algn="l">
              <a:lnSpc>
                <a:spcPct val="80000"/>
              </a:lnSpc>
              <a:spcBef>
                <a:spcPts val="360"/>
              </a:spcBef>
              <a:spcAft>
                <a:spcPts val="0"/>
              </a:spcAft>
              <a:buClr>
                <a:srgbClr val="FF0000"/>
              </a:buClr>
              <a:buSzPts val="1800"/>
              <a:buFont typeface="Arial"/>
              <a:buChar char="•"/>
            </a:pPr>
            <a:r>
              <a:rPr lang="ja-JP" sz="1800">
                <a:solidFill>
                  <a:srgbClr val="FF0000"/>
                </a:solidFill>
              </a:rPr>
              <a:t>変更が少なければ少ないほどテストへの障害が少なくなる。</a:t>
            </a:r>
            <a:endParaRPr/>
          </a:p>
          <a:p>
            <a:pPr indent="-285750" lvl="1" marL="742950" rtl="0" algn="l">
              <a:lnSpc>
                <a:spcPct val="80000"/>
              </a:lnSpc>
              <a:spcBef>
                <a:spcPts val="480"/>
              </a:spcBef>
              <a:spcAft>
                <a:spcPts val="0"/>
              </a:spcAft>
              <a:buClr>
                <a:schemeClr val="dk1"/>
              </a:buClr>
              <a:buSzPts val="2400"/>
              <a:buFont typeface="Noto Sans Symbols"/>
              <a:buChar char="✔"/>
            </a:pPr>
            <a:r>
              <a:rPr lang="ja-JP" sz="2400"/>
              <a:t>理解容易性（Understandability）</a:t>
            </a:r>
            <a:endParaRPr sz="2400"/>
          </a:p>
          <a:p>
            <a:pPr indent="-228600" lvl="2" marL="1143000" rtl="0" algn="l">
              <a:lnSpc>
                <a:spcPct val="80000"/>
              </a:lnSpc>
              <a:spcBef>
                <a:spcPts val="360"/>
              </a:spcBef>
              <a:spcAft>
                <a:spcPts val="0"/>
              </a:spcAft>
              <a:buClr>
                <a:srgbClr val="FF0000"/>
              </a:buClr>
              <a:buSzPts val="1800"/>
              <a:buFont typeface="Arial"/>
              <a:buChar char="•"/>
            </a:pPr>
            <a:r>
              <a:rPr lang="ja-JP" sz="1800">
                <a:solidFill>
                  <a:srgbClr val="FF0000"/>
                </a:solidFill>
              </a:rPr>
              <a:t>より多くの情報があれば、それだけ手際よくテストができる。</a:t>
            </a:r>
            <a:endParaRPr/>
          </a:p>
        </p:txBody>
      </p:sp>
      <p:sp>
        <p:nvSpPr>
          <p:cNvPr id="2882" name="Google Shape;2882;p20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0" name="Shape 2890"/>
        <p:cNvGrpSpPr/>
        <p:nvPr/>
      </p:nvGrpSpPr>
      <p:grpSpPr>
        <a:xfrm>
          <a:off x="0" y="0"/>
          <a:ext cx="0" cy="0"/>
          <a:chOff x="0" y="0"/>
          <a:chExt cx="0" cy="0"/>
        </a:xfrm>
      </p:grpSpPr>
      <p:sp>
        <p:nvSpPr>
          <p:cNvPr id="2891" name="Google Shape;2891;p21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システム自体の特性をよくする</a:t>
            </a:r>
            <a:endParaRPr sz="3600"/>
          </a:p>
        </p:txBody>
      </p:sp>
      <p:sp>
        <p:nvSpPr>
          <p:cNvPr id="2892" name="Google Shape;2892;p210"/>
          <p:cNvSpPr txBox="1"/>
          <p:nvPr>
            <p:ph idx="1" type="body"/>
          </p:nvPr>
        </p:nvSpPr>
        <p:spPr>
          <a:xfrm>
            <a:off x="495300" y="1268413"/>
            <a:ext cx="8915400" cy="5256212"/>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ja-JP"/>
              <a:t>テストの準備量、実施数を削減するために</a:t>
            </a:r>
            <a:endParaRPr/>
          </a:p>
          <a:p>
            <a:pPr indent="-285750" lvl="1" marL="742950" rtl="0" algn="l">
              <a:lnSpc>
                <a:spcPct val="100000"/>
              </a:lnSpc>
              <a:spcBef>
                <a:spcPts val="360"/>
              </a:spcBef>
              <a:spcAft>
                <a:spcPts val="0"/>
              </a:spcAft>
              <a:buClr>
                <a:schemeClr val="dk1"/>
              </a:buClr>
              <a:buSzPts val="1800"/>
              <a:buFont typeface="Noto Sans Symbols"/>
              <a:buChar char="✔"/>
            </a:pPr>
            <a:r>
              <a:rPr lang="ja-JP" sz="1800"/>
              <a:t>すべての同値パーティションを明確化する。　／　同値の連続性を保証する。</a:t>
            </a:r>
            <a:endParaRPr sz="1800"/>
          </a:p>
          <a:p>
            <a:pPr indent="-285750" lvl="1" marL="742950" rtl="0" algn="l">
              <a:lnSpc>
                <a:spcPct val="100000"/>
              </a:lnSpc>
              <a:spcBef>
                <a:spcPts val="360"/>
              </a:spcBef>
              <a:spcAft>
                <a:spcPts val="0"/>
              </a:spcAft>
              <a:buClr>
                <a:schemeClr val="dk1"/>
              </a:buClr>
              <a:buSzPts val="1800"/>
              <a:buFont typeface="Noto Sans Symbols"/>
              <a:buChar char="✔"/>
            </a:pPr>
            <a:r>
              <a:rPr lang="ja-JP" sz="1800"/>
              <a:t>最上限、最下限を明記する。　／　すべての条件で動作、結果を明確化する。</a:t>
            </a:r>
            <a:endParaRPr sz="1800"/>
          </a:p>
          <a:p>
            <a:pPr indent="-285750" lvl="1" marL="742950" rtl="0" algn="l">
              <a:lnSpc>
                <a:spcPct val="100000"/>
              </a:lnSpc>
              <a:spcBef>
                <a:spcPts val="360"/>
              </a:spcBef>
              <a:spcAft>
                <a:spcPts val="0"/>
              </a:spcAft>
              <a:buClr>
                <a:schemeClr val="dk1"/>
              </a:buClr>
              <a:buSzPts val="1800"/>
              <a:buFont typeface="Noto Sans Symbols"/>
              <a:buChar char="✔"/>
            </a:pPr>
            <a:r>
              <a:rPr lang="ja-JP" sz="1800"/>
              <a:t>要素間依存を極力減らした設計を行う、など。</a:t>
            </a:r>
            <a:endParaRPr sz="1800"/>
          </a:p>
          <a:p>
            <a:pPr indent="-342900" lvl="0" marL="342900" rtl="0" algn="l">
              <a:lnSpc>
                <a:spcPct val="100000"/>
              </a:lnSpc>
              <a:spcBef>
                <a:spcPts val="640"/>
              </a:spcBef>
              <a:spcAft>
                <a:spcPts val="0"/>
              </a:spcAft>
              <a:buClr>
                <a:schemeClr val="dk1"/>
              </a:buClr>
              <a:buSzPts val="3200"/>
              <a:buFont typeface="Arial"/>
              <a:buChar char="•"/>
            </a:pPr>
            <a:r>
              <a:rPr lang="ja-JP"/>
              <a:t>ソフトウェア品質を例にすると・・・</a:t>
            </a:r>
            <a:endParaRPr/>
          </a:p>
          <a:p>
            <a:pPr indent="-285750" lvl="1" marL="742950" rtl="0" algn="l">
              <a:lnSpc>
                <a:spcPct val="100000"/>
              </a:lnSpc>
              <a:spcBef>
                <a:spcPts val="360"/>
              </a:spcBef>
              <a:spcAft>
                <a:spcPts val="0"/>
              </a:spcAft>
              <a:buClr>
                <a:schemeClr val="dk1"/>
              </a:buClr>
              <a:buSzPts val="1800"/>
              <a:buFont typeface="Noto Sans Symbols"/>
              <a:buChar char="✔"/>
            </a:pPr>
            <a:r>
              <a:rPr lang="ja-JP" sz="1800">
                <a:latin typeface="Arial"/>
                <a:ea typeface="Arial"/>
                <a:cs typeface="Arial"/>
                <a:sym typeface="Arial"/>
              </a:rPr>
              <a:t>モジュール性：凝集度が高い・結合度が低い。</a:t>
            </a:r>
            <a:endParaRPr sz="1800">
              <a:latin typeface="Arial"/>
              <a:ea typeface="Arial"/>
              <a:cs typeface="Arial"/>
              <a:sym typeface="Arial"/>
            </a:endParaRPr>
          </a:p>
          <a:p>
            <a:pPr indent="-285750" lvl="1" marL="742950" rtl="0" algn="l">
              <a:lnSpc>
                <a:spcPct val="100000"/>
              </a:lnSpc>
              <a:spcBef>
                <a:spcPts val="360"/>
              </a:spcBef>
              <a:spcAft>
                <a:spcPts val="0"/>
              </a:spcAft>
              <a:buClr>
                <a:schemeClr val="dk1"/>
              </a:buClr>
              <a:buSzPts val="1800"/>
              <a:buFont typeface="Noto Sans Symbols"/>
              <a:buChar char="✔"/>
            </a:pPr>
            <a:r>
              <a:rPr lang="ja-JP" sz="1800">
                <a:latin typeface="Arial"/>
                <a:ea typeface="Arial"/>
                <a:cs typeface="Arial"/>
                <a:sym typeface="Arial"/>
              </a:rPr>
              <a:t>単純性：複雑度が小さい。</a:t>
            </a:r>
            <a:endParaRPr sz="1800">
              <a:latin typeface="Arial"/>
              <a:ea typeface="Arial"/>
              <a:cs typeface="Arial"/>
              <a:sym typeface="Arial"/>
            </a:endParaRPr>
          </a:p>
          <a:p>
            <a:pPr indent="-285750" lvl="1" marL="742950" rtl="0" algn="l">
              <a:lnSpc>
                <a:spcPct val="100000"/>
              </a:lnSpc>
              <a:spcBef>
                <a:spcPts val="360"/>
              </a:spcBef>
              <a:spcAft>
                <a:spcPts val="0"/>
              </a:spcAft>
              <a:buClr>
                <a:schemeClr val="dk1"/>
              </a:buClr>
              <a:buSzPts val="1800"/>
              <a:buFont typeface="Noto Sans Symbols"/>
              <a:buChar char="✔"/>
            </a:pPr>
            <a:r>
              <a:rPr lang="ja-JP" sz="1800">
                <a:latin typeface="Arial"/>
                <a:ea typeface="Arial"/>
                <a:cs typeface="Arial"/>
                <a:sym typeface="Arial"/>
              </a:rPr>
              <a:t>一貫性、表現性、簡潔性、伝達性</a:t>
            </a:r>
            <a:endParaRPr sz="1800">
              <a:latin typeface="Arial"/>
              <a:ea typeface="Arial"/>
              <a:cs typeface="Arial"/>
              <a:sym typeface="Arial"/>
            </a:endParaRPr>
          </a:p>
          <a:p>
            <a:pPr indent="-285750" lvl="1" marL="742950" rtl="0" algn="l">
              <a:lnSpc>
                <a:spcPct val="100000"/>
              </a:lnSpc>
              <a:spcBef>
                <a:spcPts val="360"/>
              </a:spcBef>
              <a:spcAft>
                <a:spcPts val="0"/>
              </a:spcAft>
              <a:buClr>
                <a:schemeClr val="dk1"/>
              </a:buClr>
              <a:buSzPts val="1800"/>
              <a:buFont typeface="Noto Sans Symbols"/>
              <a:buChar char="✔"/>
            </a:pPr>
            <a:r>
              <a:rPr lang="ja-JP" sz="1800">
                <a:latin typeface="Arial"/>
                <a:ea typeface="Arial"/>
                <a:cs typeface="Arial"/>
                <a:sym typeface="Arial"/>
              </a:rPr>
              <a:t>追跡可能性、階層性　など</a:t>
            </a:r>
            <a:endParaRPr sz="1800">
              <a:latin typeface="Arial"/>
              <a:ea typeface="Arial"/>
              <a:cs typeface="Arial"/>
              <a:sym typeface="Arial"/>
            </a:endParaRPr>
          </a:p>
          <a:p>
            <a:pPr indent="-285750" lvl="1" marL="742950" rtl="0" algn="l">
              <a:lnSpc>
                <a:spcPct val="100000"/>
              </a:lnSpc>
              <a:spcBef>
                <a:spcPts val="360"/>
              </a:spcBef>
              <a:spcAft>
                <a:spcPts val="0"/>
              </a:spcAft>
              <a:buClr>
                <a:schemeClr val="dk1"/>
              </a:buClr>
              <a:buSzPts val="1800"/>
              <a:buFont typeface="Noto Sans Symbols"/>
              <a:buChar char="✔"/>
            </a:pPr>
            <a:r>
              <a:rPr lang="ja-JP" sz="1800">
                <a:latin typeface="Arial"/>
                <a:ea typeface="Arial"/>
                <a:cs typeface="Arial"/>
                <a:sym typeface="Arial"/>
              </a:rPr>
              <a:t>ソフトウェアシステム独立性</a:t>
            </a:r>
            <a:endParaRPr sz="1800">
              <a:latin typeface="Arial"/>
              <a:ea typeface="Arial"/>
              <a:cs typeface="Arial"/>
              <a:sym typeface="Arial"/>
            </a:endParaRPr>
          </a:p>
          <a:p>
            <a:pPr indent="-285750" lvl="1" marL="742950" rtl="0" algn="l">
              <a:lnSpc>
                <a:spcPct val="100000"/>
              </a:lnSpc>
              <a:spcBef>
                <a:spcPts val="360"/>
              </a:spcBef>
              <a:spcAft>
                <a:spcPts val="0"/>
              </a:spcAft>
              <a:buClr>
                <a:schemeClr val="dk1"/>
              </a:buClr>
              <a:buSzPts val="1800"/>
              <a:buFont typeface="Noto Sans Symbols"/>
              <a:buChar char="✔"/>
            </a:pPr>
            <a:r>
              <a:rPr lang="ja-JP" sz="1800">
                <a:latin typeface="Arial"/>
                <a:ea typeface="Arial"/>
                <a:cs typeface="Arial"/>
                <a:sym typeface="Arial"/>
              </a:rPr>
              <a:t>（補完要素）完備性、説明性、製品管理性</a:t>
            </a:r>
            <a:endParaRPr sz="1800">
              <a:latin typeface="Arial"/>
              <a:ea typeface="Arial"/>
              <a:cs typeface="Arial"/>
              <a:sym typeface="Arial"/>
            </a:endParaRPr>
          </a:p>
          <a:p>
            <a:pPr indent="-342900" lvl="0" marL="342900" rtl="0" algn="l">
              <a:lnSpc>
                <a:spcPct val="100000"/>
              </a:lnSpc>
              <a:spcBef>
                <a:spcPts val="480"/>
              </a:spcBef>
              <a:spcAft>
                <a:spcPts val="0"/>
              </a:spcAft>
              <a:buClr>
                <a:srgbClr val="FF0000"/>
              </a:buClr>
              <a:buSzPts val="2400"/>
              <a:buFont typeface="Arial"/>
              <a:buNone/>
            </a:pPr>
            <a:r>
              <a:rPr lang="ja-JP" sz="2000">
                <a:solidFill>
                  <a:srgbClr val="FF0000"/>
                </a:solidFill>
                <a:latin typeface="Arial"/>
                <a:ea typeface="Arial"/>
                <a:cs typeface="Arial"/>
                <a:sym typeface="Arial"/>
              </a:rPr>
              <a:t>→試験性を高めることで、レビュー・テスト効率向上する。</a:t>
            </a:r>
            <a:endParaRPr sz="2000">
              <a:solidFill>
                <a:srgbClr val="FF0000"/>
              </a:solidFill>
              <a:latin typeface="Arial"/>
              <a:ea typeface="Arial"/>
              <a:cs typeface="Arial"/>
              <a:sym typeface="Arial"/>
            </a:endParaRPr>
          </a:p>
          <a:p>
            <a:pPr indent="-342900" lvl="0" marL="342900" rtl="0" algn="l">
              <a:lnSpc>
                <a:spcPct val="100000"/>
              </a:lnSpc>
              <a:spcBef>
                <a:spcPts val="480"/>
              </a:spcBef>
              <a:spcAft>
                <a:spcPts val="0"/>
              </a:spcAft>
              <a:buClr>
                <a:srgbClr val="FF0000"/>
              </a:buClr>
              <a:buSzPts val="2400"/>
              <a:buFont typeface="Arial"/>
              <a:buNone/>
            </a:pPr>
            <a:r>
              <a:rPr lang="ja-JP" sz="2000">
                <a:solidFill>
                  <a:srgbClr val="FF0000"/>
                </a:solidFill>
                <a:latin typeface="Arial"/>
                <a:ea typeface="Arial"/>
                <a:cs typeface="Arial"/>
                <a:sym typeface="Arial"/>
              </a:rPr>
              <a:t>→開発全体の生産性向上につながる。</a:t>
            </a:r>
            <a:endParaRPr sz="2000"/>
          </a:p>
        </p:txBody>
      </p:sp>
      <p:sp>
        <p:nvSpPr>
          <p:cNvPr id="2893" name="Google Shape;2893;p21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894" name="Google Shape;2894;p21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1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2" name="Shape 2902"/>
        <p:cNvGrpSpPr/>
        <p:nvPr/>
      </p:nvGrpSpPr>
      <p:grpSpPr>
        <a:xfrm>
          <a:off x="0" y="0"/>
          <a:ext cx="0" cy="0"/>
          <a:chOff x="0" y="0"/>
          <a:chExt cx="0" cy="0"/>
        </a:xfrm>
      </p:grpSpPr>
      <p:sp>
        <p:nvSpPr>
          <p:cNvPr id="2903" name="Google Shape;2903;p211"/>
          <p:cNvSpPr txBox="1"/>
          <p:nvPr>
            <p:ph type="title"/>
          </p:nvPr>
        </p:nvSpPr>
        <p:spPr>
          <a:xfrm>
            <a:off x="495300" y="-12"/>
            <a:ext cx="8915400" cy="9258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solidFill>
                  <a:schemeClr val="dk1"/>
                </a:solidFill>
                <a:latin typeface="Arial"/>
                <a:ea typeface="Arial"/>
                <a:cs typeface="Arial"/>
                <a:sym typeface="Arial"/>
              </a:rPr>
              <a:t>試験性に影響を与える</a:t>
            </a:r>
            <a:r>
              <a:rPr lang="ja-JP" sz="3600"/>
              <a:t>内部特性の例</a:t>
            </a:r>
            <a:br>
              <a:rPr lang="ja-JP" sz="3600"/>
            </a:br>
            <a:r>
              <a:rPr lang="ja-JP" sz="2000"/>
              <a:t>参考：「ソフトウェア品質評価ガイドブック」　日本規格協会発行</a:t>
            </a:r>
            <a:endParaRPr/>
          </a:p>
        </p:txBody>
      </p:sp>
      <p:sp>
        <p:nvSpPr>
          <p:cNvPr id="2904" name="Google Shape;2904;p21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aphicFrame>
        <p:nvGraphicFramePr>
          <p:cNvPr id="2905" name="Google Shape;2905;p211"/>
          <p:cNvGraphicFramePr/>
          <p:nvPr/>
        </p:nvGraphicFramePr>
        <p:xfrm>
          <a:off x="546100" y="1017113"/>
          <a:ext cx="3000000" cy="3000000"/>
        </p:xfrm>
        <a:graphic>
          <a:graphicData uri="http://schemas.openxmlformats.org/drawingml/2006/table">
            <a:tbl>
              <a:tblPr bandRow="1" firstRow="1">
                <a:noFill/>
                <a:tableStyleId>{FFC6A60F-271D-4078-AFE7-C154890AD6F2}</a:tableStyleId>
              </a:tblPr>
              <a:tblGrid>
                <a:gridCol w="1492675"/>
                <a:gridCol w="7321125"/>
              </a:tblGrid>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モジュール性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ソフトウェアが適切に構造化され、変更、修正などが局所で済む性質／機能強度・データ結合率。</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単純性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仕様の実現方法が簡単になっている性質／サイクロマチック数。</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一貫性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設計、製造の技法や表記法、用語、記号などが統一されている性質。</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表現性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入出力や処理の論理、結果をうまくモデル化して表現する性質／工夫表現率。</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簡潔性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表現が短く、明快で的を射ている性質／簡潔表現比率・不要コード率。</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伝達性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プログラムの入出力の形式や内容がどの程度使いやすく、統一されているかの性質。</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追跡可能性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要求から実現されたものへの関連およびその逆への関連を追いかけることができる性質。</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階層性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論理が概要から詳細へ段階的に構成されている性質。</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ソフトウェアシステム独立性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ソフトウェアが特定のソフトウェア環境（OS等）に依存しないで動作できる性質。</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完備性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本来の機能に加えてソフトウェアの使用を助けるための機能や事物が備わっている性質。</a:t>
                      </a:r>
                      <a:endParaRPr sz="1400" u="none" cap="none" strike="noStrike"/>
                    </a:p>
                  </a:txBody>
                  <a:tcPr marT="45725" marB="45725" marR="99050" marL="99050"/>
                </a:tc>
              </a:tr>
              <a:tr h="3633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説明性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使用者又はソフトウェアの状態や最新の情報を提供する性質。</a:t>
                      </a:r>
                      <a:endParaRPr sz="1400" u="none" cap="none" strike="noStrike"/>
                    </a:p>
                  </a:txBody>
                  <a:tcPr marT="45725" marB="45725" marR="99050" marL="99050"/>
                </a:tc>
              </a:tr>
              <a:tr h="6116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solidFill>
                            <a:schemeClr val="dk1"/>
                          </a:solidFill>
                        </a:rPr>
                        <a:t>製品管理性</a:t>
                      </a:r>
                      <a:endParaRPr sz="1400" u="none" cap="none" strike="noStrike"/>
                    </a:p>
                  </a:txBody>
                  <a:tcPr marT="45725" marB="45725" marR="99050" marL="99050"/>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ソフトウェアの個々のプログラム、ドキュメントに対して、構成、版、それらの整合性や履歴等の製品の管理がしやすい性質。</a:t>
                      </a:r>
                      <a:endParaRPr sz="1400" u="none" cap="none" strike="noStrike"/>
                    </a:p>
                  </a:txBody>
                  <a:tcPr marT="45725" marB="45725" marR="99050" marL="99050"/>
                </a:tc>
              </a:tr>
            </a:tbl>
          </a:graphicData>
        </a:graphic>
      </p:graphicFrame>
      <p:sp>
        <p:nvSpPr>
          <p:cNvPr id="2906" name="Google Shape;2906;p21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907" name="Google Shape;2907;p211"/>
          <p:cNvSpPr/>
          <p:nvPr/>
        </p:nvSpPr>
        <p:spPr>
          <a:xfrm>
            <a:off x="776536" y="6104141"/>
            <a:ext cx="7992888" cy="36933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rgbClr val="FF0000"/>
                </a:solidFill>
                <a:latin typeface="Arial"/>
                <a:ea typeface="Arial"/>
                <a:cs typeface="Arial"/>
                <a:sym typeface="Arial"/>
              </a:rPr>
              <a:t>※レビュー、テスト対象の理解しやすさが試験性に影響を与える</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5" name="Shape 2915"/>
        <p:cNvGrpSpPr/>
        <p:nvPr/>
      </p:nvGrpSpPr>
      <p:grpSpPr>
        <a:xfrm>
          <a:off x="0" y="0"/>
          <a:ext cx="0" cy="0"/>
          <a:chOff x="0" y="0"/>
          <a:chExt cx="0" cy="0"/>
        </a:xfrm>
      </p:grpSpPr>
      <p:sp>
        <p:nvSpPr>
          <p:cNvPr id="2916" name="Google Shape;2916;p21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917" name="Google Shape;2917;p212"/>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5.1 テスト計画</a:t>
            </a:r>
            <a:endParaRPr b="0" i="0" sz="4400" u="none" cap="none" strike="noStrike">
              <a:solidFill>
                <a:schemeClr val="dk2"/>
              </a:solidFill>
              <a:latin typeface="MS PGothic"/>
              <a:ea typeface="MS PGothic"/>
              <a:cs typeface="MS PGothic"/>
              <a:sym typeface="MS PGothic"/>
            </a:endParaRPr>
          </a:p>
        </p:txBody>
      </p:sp>
      <p:sp>
        <p:nvSpPr>
          <p:cNvPr id="2918" name="Google Shape;2918;p21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6" name="Shape 2926"/>
        <p:cNvGrpSpPr/>
        <p:nvPr/>
      </p:nvGrpSpPr>
      <p:grpSpPr>
        <a:xfrm>
          <a:off x="0" y="0"/>
          <a:ext cx="0" cy="0"/>
          <a:chOff x="0" y="0"/>
          <a:chExt cx="0" cy="0"/>
        </a:xfrm>
      </p:grpSpPr>
      <p:sp>
        <p:nvSpPr>
          <p:cNvPr id="2927" name="Google Shape;2927;p21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テスト計画書の目的</a:t>
            </a:r>
            <a:endParaRPr sz="3600"/>
          </a:p>
        </p:txBody>
      </p:sp>
      <p:sp>
        <p:nvSpPr>
          <p:cNvPr id="2928" name="Google Shape;2928;p21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929" name="Google Shape;2929;p21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2930" name="Google Shape;2930;p213"/>
          <p:cNvSpPr txBox="1"/>
          <p:nvPr/>
        </p:nvSpPr>
        <p:spPr>
          <a:xfrm>
            <a:off x="953450" y="1745738"/>
            <a:ext cx="8142000" cy="3815400"/>
          </a:xfrm>
          <a:prstGeom prst="rect">
            <a:avLst/>
          </a:prstGeom>
          <a:noFill/>
          <a:ln>
            <a:noFill/>
          </a:ln>
        </p:spPr>
        <p:txBody>
          <a:bodyPr anchorCtr="0" anchor="t" bIns="91425" lIns="91425" spcFirstLastPara="1" rIns="91425" wrap="square" tIns="91425">
            <a:noAutofit/>
          </a:bodyPr>
          <a:lstStyle/>
          <a:p>
            <a:pPr indent="-400050" lvl="0" marL="457200" marR="0" rtl="0" algn="l">
              <a:lnSpc>
                <a:spcPct val="115000"/>
              </a:lnSpc>
              <a:spcBef>
                <a:spcPts val="0"/>
              </a:spcBef>
              <a:spcAft>
                <a:spcPts val="0"/>
              </a:spcAft>
              <a:buClr>
                <a:srgbClr val="000000"/>
              </a:buClr>
              <a:buSzPts val="2700"/>
              <a:buFont typeface="Arial"/>
              <a:buChar char="●"/>
            </a:pPr>
            <a:r>
              <a:rPr b="0" i="0" lang="ja-JP" sz="2700" u="none" cap="none" strike="noStrike">
                <a:solidFill>
                  <a:srgbClr val="000000"/>
                </a:solidFill>
                <a:latin typeface="Arial"/>
                <a:ea typeface="Arial"/>
                <a:cs typeface="Arial"/>
                <a:sym typeface="Arial"/>
              </a:rPr>
              <a:t>テスト目的を達成するための手段やスケジュールを文書化する</a:t>
            </a:r>
            <a:endParaRPr b="0" i="0" sz="2700" u="none" cap="none" strike="noStrike">
              <a:solidFill>
                <a:srgbClr val="000000"/>
              </a:solidFill>
              <a:latin typeface="Arial"/>
              <a:ea typeface="Arial"/>
              <a:cs typeface="Arial"/>
              <a:sym typeface="Arial"/>
            </a:endParaRPr>
          </a:p>
          <a:p>
            <a:pPr indent="-400050" lvl="0" marL="457200" marR="0" rtl="0" algn="l">
              <a:lnSpc>
                <a:spcPct val="115000"/>
              </a:lnSpc>
              <a:spcBef>
                <a:spcPts val="0"/>
              </a:spcBef>
              <a:spcAft>
                <a:spcPts val="0"/>
              </a:spcAft>
              <a:buClr>
                <a:srgbClr val="000000"/>
              </a:buClr>
              <a:buSzPts val="2700"/>
              <a:buFont typeface="Arial"/>
              <a:buChar char="●"/>
            </a:pPr>
            <a:r>
              <a:rPr b="0" i="0" lang="ja-JP" sz="2700" u="none" cap="none" strike="noStrike">
                <a:solidFill>
                  <a:srgbClr val="000000"/>
                </a:solidFill>
                <a:latin typeface="Arial"/>
                <a:ea typeface="Arial"/>
                <a:cs typeface="Arial"/>
                <a:sym typeface="Arial"/>
              </a:rPr>
              <a:t>実施したテスト活動が、確立した基準を満たすことを保証する</a:t>
            </a:r>
            <a:endParaRPr b="0" i="0" sz="2700" u="none" cap="none" strike="noStrike">
              <a:solidFill>
                <a:srgbClr val="000000"/>
              </a:solidFill>
              <a:latin typeface="Arial"/>
              <a:ea typeface="Arial"/>
              <a:cs typeface="Arial"/>
              <a:sym typeface="Arial"/>
            </a:endParaRPr>
          </a:p>
          <a:p>
            <a:pPr indent="-400050" lvl="0" marL="457200" marR="0" rtl="0" algn="l">
              <a:lnSpc>
                <a:spcPct val="115000"/>
              </a:lnSpc>
              <a:spcBef>
                <a:spcPts val="0"/>
              </a:spcBef>
              <a:spcAft>
                <a:spcPts val="0"/>
              </a:spcAft>
              <a:buClr>
                <a:srgbClr val="000000"/>
              </a:buClr>
              <a:buSzPts val="2700"/>
              <a:buFont typeface="Arial"/>
              <a:buChar char="●"/>
            </a:pPr>
            <a:r>
              <a:rPr b="0" i="0" lang="ja-JP" sz="2700" u="none" cap="none" strike="noStrike">
                <a:solidFill>
                  <a:srgbClr val="000000"/>
                </a:solidFill>
                <a:latin typeface="Arial"/>
                <a:ea typeface="Arial"/>
                <a:cs typeface="Arial"/>
                <a:sym typeface="Arial"/>
              </a:rPr>
              <a:t>チームメンバーやステークホルダーとのコミュニケーション手段となる（認識共有）</a:t>
            </a:r>
            <a:endParaRPr b="0" i="0" sz="2700" u="none" cap="none" strike="noStrike">
              <a:solidFill>
                <a:srgbClr val="000000"/>
              </a:solidFill>
              <a:latin typeface="Arial"/>
              <a:ea typeface="Arial"/>
              <a:cs typeface="Arial"/>
              <a:sym typeface="Arial"/>
            </a:endParaRPr>
          </a:p>
          <a:p>
            <a:pPr indent="-400050" lvl="0" marL="457200" marR="0" rtl="0" algn="l">
              <a:lnSpc>
                <a:spcPct val="115000"/>
              </a:lnSpc>
              <a:spcBef>
                <a:spcPts val="0"/>
              </a:spcBef>
              <a:spcAft>
                <a:spcPts val="0"/>
              </a:spcAft>
              <a:buClr>
                <a:srgbClr val="000000"/>
              </a:buClr>
              <a:buSzPts val="2700"/>
              <a:buFont typeface="Arial"/>
              <a:buChar char="●"/>
            </a:pPr>
            <a:r>
              <a:rPr b="0" i="0" lang="ja-JP" sz="2700" u="none" cap="none" strike="noStrike">
                <a:solidFill>
                  <a:srgbClr val="000000"/>
                </a:solidFill>
                <a:latin typeface="Arial"/>
                <a:ea typeface="Arial"/>
                <a:cs typeface="Arial"/>
                <a:sym typeface="Arial"/>
              </a:rPr>
              <a:t>テストが既存のテストポリシーやテスト戦略を遵守することを示す</a:t>
            </a:r>
            <a:endParaRPr b="0" i="0" sz="2700" u="none" cap="none" strike="noStrike">
              <a:solidFill>
                <a:srgbClr val="000000"/>
              </a:solidFill>
              <a:latin typeface="Arial"/>
              <a:ea typeface="Arial"/>
              <a:cs typeface="Arial"/>
              <a:sym typeface="Arial"/>
            </a:endParaRPr>
          </a:p>
        </p:txBody>
      </p:sp>
      <p:sp>
        <p:nvSpPr>
          <p:cNvPr id="2931" name="Google Shape;2931;p213"/>
          <p:cNvSpPr txBox="1"/>
          <p:nvPr/>
        </p:nvSpPr>
        <p:spPr>
          <a:xfrm>
            <a:off x="315900" y="60747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9" name="Shape 2939"/>
        <p:cNvGrpSpPr/>
        <p:nvPr/>
      </p:nvGrpSpPr>
      <p:grpSpPr>
        <a:xfrm>
          <a:off x="0" y="0"/>
          <a:ext cx="0" cy="0"/>
          <a:chOff x="0" y="0"/>
          <a:chExt cx="0" cy="0"/>
        </a:xfrm>
      </p:grpSpPr>
      <p:sp>
        <p:nvSpPr>
          <p:cNvPr id="2940" name="Google Shape;2940;p214"/>
          <p:cNvSpPr txBox="1"/>
          <p:nvPr>
            <p:ph type="title"/>
          </p:nvPr>
        </p:nvSpPr>
        <p:spPr>
          <a:xfrm>
            <a:off x="742950" y="15930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テスト計画までの流れ</a:t>
            </a:r>
            <a:endParaRPr sz="3600"/>
          </a:p>
        </p:txBody>
      </p:sp>
      <p:sp>
        <p:nvSpPr>
          <p:cNvPr id="2941" name="Google Shape;2941;p21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2942" name="Google Shape;2942;p214"/>
          <p:cNvSpPr/>
          <p:nvPr/>
        </p:nvSpPr>
        <p:spPr>
          <a:xfrm>
            <a:off x="888887" y="1335525"/>
            <a:ext cx="2997900" cy="1098600"/>
          </a:xfrm>
          <a:prstGeom prst="ribbon">
            <a:avLst>
              <a:gd fmla="val 16667" name="adj1"/>
              <a:gd fmla="val 66872" name="adj2"/>
            </a:avLst>
          </a:prstGeom>
          <a:solidFill>
            <a:srgbClr val="FFFFFF"/>
          </a:solidFill>
          <a:ln cap="flat" cmpd="sng" w="9525">
            <a:solidFill>
              <a:srgbClr val="ED7D3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rgbClr val="000000"/>
                </a:solidFill>
                <a:latin typeface="Arial"/>
                <a:ea typeface="Arial"/>
                <a:cs typeface="Arial"/>
                <a:sym typeface="Arial"/>
              </a:rPr>
              <a:t>テストポリシー</a:t>
            </a:r>
            <a:endParaRPr b="1" i="0" sz="2000" u="none" cap="none" strike="noStrike">
              <a:solidFill>
                <a:srgbClr val="000000"/>
              </a:solidFill>
              <a:latin typeface="Arial"/>
              <a:ea typeface="Arial"/>
              <a:cs typeface="Arial"/>
              <a:sym typeface="Arial"/>
            </a:endParaRPr>
          </a:p>
        </p:txBody>
      </p:sp>
      <p:sp>
        <p:nvSpPr>
          <p:cNvPr id="2943" name="Google Shape;2943;p214"/>
          <p:cNvSpPr/>
          <p:nvPr/>
        </p:nvSpPr>
        <p:spPr>
          <a:xfrm>
            <a:off x="1447317" y="4639490"/>
            <a:ext cx="1881036" cy="1224018"/>
          </a:xfrm>
          <a:prstGeom prst="flowChartMultidocument">
            <a:avLst/>
          </a:prstGeom>
          <a:solidFill>
            <a:srgbClr val="FFFFFF"/>
          </a:solidFill>
          <a:ln cap="flat" cmpd="sng" w="9525">
            <a:solidFill>
              <a:srgbClr val="ED7D3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ja-JP" sz="1800" u="none" cap="none" strike="noStrike">
                <a:solidFill>
                  <a:srgbClr val="000000"/>
                </a:solidFill>
                <a:latin typeface="Arial"/>
                <a:ea typeface="Arial"/>
                <a:cs typeface="Arial"/>
                <a:sym typeface="Arial"/>
              </a:rPr>
              <a:t>テスト計画</a:t>
            </a:r>
            <a:endParaRPr b="1" i="0" sz="1400" u="none" cap="none" strike="noStrike">
              <a:solidFill>
                <a:srgbClr val="000000"/>
              </a:solidFill>
              <a:latin typeface="Arial"/>
              <a:ea typeface="Arial"/>
              <a:cs typeface="Arial"/>
              <a:sym typeface="Arial"/>
            </a:endParaRPr>
          </a:p>
        </p:txBody>
      </p:sp>
      <p:sp>
        <p:nvSpPr>
          <p:cNvPr id="2944" name="Google Shape;2944;p214"/>
          <p:cNvSpPr/>
          <p:nvPr/>
        </p:nvSpPr>
        <p:spPr>
          <a:xfrm>
            <a:off x="1415936" y="2789323"/>
            <a:ext cx="1881300" cy="750300"/>
          </a:xfrm>
          <a:prstGeom prst="roundRect">
            <a:avLst>
              <a:gd fmla="val 16667" name="adj"/>
            </a:avLst>
          </a:prstGeom>
          <a:solidFill>
            <a:srgbClr val="FFFFFF"/>
          </a:solidFill>
          <a:ln cap="flat" cmpd="sng" w="9525">
            <a:solidFill>
              <a:srgbClr val="ED7D31"/>
            </a:solidFill>
            <a:prstDash val="solid"/>
            <a:miter lim="800000"/>
            <a:headEnd len="sm" w="sm" type="none"/>
            <a:tailEnd len="sm" w="sm" type="none"/>
          </a:ln>
        </p:spPr>
        <p:txBody>
          <a:bodyPr anchorCtr="0" anchor="t" bIns="45700" lIns="91425" spcFirstLastPara="1" rIns="91425" wrap="square" tIns="108000">
            <a:noAutofit/>
          </a:bodyPr>
          <a:lstStyle/>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rgbClr val="000000"/>
                </a:solidFill>
                <a:latin typeface="Arial"/>
                <a:ea typeface="Arial"/>
                <a:cs typeface="Arial"/>
                <a:sym typeface="Arial"/>
              </a:rPr>
              <a:t>テスト戦略</a:t>
            </a:r>
            <a:endParaRPr b="1" i="0" sz="2000" u="none" cap="none" strike="noStrike">
              <a:solidFill>
                <a:srgbClr val="000000"/>
              </a:solidFill>
              <a:latin typeface="Arial"/>
              <a:ea typeface="Arial"/>
              <a:cs typeface="Arial"/>
              <a:sym typeface="Arial"/>
            </a:endParaRPr>
          </a:p>
        </p:txBody>
      </p:sp>
      <p:sp>
        <p:nvSpPr>
          <p:cNvPr id="2945" name="Google Shape;2945;p214"/>
          <p:cNvSpPr/>
          <p:nvPr/>
        </p:nvSpPr>
        <p:spPr>
          <a:xfrm>
            <a:off x="1535237" y="3283392"/>
            <a:ext cx="1881300" cy="750300"/>
          </a:xfrm>
          <a:prstGeom prst="roundRect">
            <a:avLst>
              <a:gd fmla="val 16667" name="adj"/>
            </a:avLst>
          </a:prstGeom>
          <a:solidFill>
            <a:srgbClr val="FFFFFF"/>
          </a:solidFill>
          <a:ln cap="flat" cmpd="sng" w="9525">
            <a:solidFill>
              <a:srgbClr val="ED7D3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rgbClr val="000000"/>
                </a:solidFill>
                <a:latin typeface="Arial"/>
                <a:ea typeface="Arial"/>
                <a:cs typeface="Arial"/>
                <a:sym typeface="Arial"/>
              </a:rPr>
              <a:t>テスト</a:t>
            </a:r>
            <a:endParaRPr b="1" i="0" sz="20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rgbClr val="000000"/>
                </a:solidFill>
                <a:latin typeface="Arial"/>
                <a:ea typeface="Arial"/>
                <a:cs typeface="Arial"/>
                <a:sym typeface="Arial"/>
              </a:rPr>
              <a:t>アプローチ</a:t>
            </a:r>
            <a:endParaRPr b="1" i="0" sz="1400" u="none" cap="none" strike="noStrike">
              <a:solidFill>
                <a:srgbClr val="000000"/>
              </a:solidFill>
              <a:latin typeface="Arial"/>
              <a:ea typeface="Arial"/>
              <a:cs typeface="Arial"/>
              <a:sym typeface="Arial"/>
            </a:endParaRPr>
          </a:p>
        </p:txBody>
      </p:sp>
      <p:sp>
        <p:nvSpPr>
          <p:cNvPr id="2946" name="Google Shape;2946;p214"/>
          <p:cNvSpPr/>
          <p:nvPr/>
        </p:nvSpPr>
        <p:spPr>
          <a:xfrm>
            <a:off x="2101268" y="2284781"/>
            <a:ext cx="573000" cy="516900"/>
          </a:xfrm>
          <a:prstGeom prst="downArrow">
            <a:avLst>
              <a:gd fmla="val 50000" name="adj1"/>
              <a:gd fmla="val 50000" name="adj2"/>
            </a:avLst>
          </a:prstGeom>
          <a:solidFill>
            <a:srgbClr val="000000"/>
          </a:solidFill>
          <a:ln cap="flat" cmpd="sng" w="9525">
            <a:solidFill>
              <a:srgbClr val="ED7D3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7" name="Google Shape;2947;p214"/>
          <p:cNvSpPr/>
          <p:nvPr/>
        </p:nvSpPr>
        <p:spPr>
          <a:xfrm>
            <a:off x="2101268" y="4122465"/>
            <a:ext cx="573000" cy="516900"/>
          </a:xfrm>
          <a:prstGeom prst="downArrow">
            <a:avLst>
              <a:gd fmla="val 50000" name="adj1"/>
              <a:gd fmla="val 50000" name="adj2"/>
            </a:avLst>
          </a:prstGeom>
          <a:solidFill>
            <a:srgbClr val="000000"/>
          </a:solidFill>
          <a:ln cap="flat" cmpd="sng" w="9525">
            <a:solidFill>
              <a:srgbClr val="ED7D3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8" name="Google Shape;2948;p214"/>
          <p:cNvSpPr/>
          <p:nvPr/>
        </p:nvSpPr>
        <p:spPr>
          <a:xfrm rot="5400000">
            <a:off x="3140505" y="3561330"/>
            <a:ext cx="630000" cy="470100"/>
          </a:xfrm>
          <a:prstGeom prst="downArrow">
            <a:avLst>
              <a:gd fmla="val 50000" name="adj1"/>
              <a:gd fmla="val 50000" name="adj2"/>
            </a:avLst>
          </a:prstGeom>
          <a:solidFill>
            <a:srgbClr val="000000"/>
          </a:solidFill>
          <a:ln cap="flat" cmpd="sng" w="9525">
            <a:solidFill>
              <a:srgbClr val="ED7D3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0000"/>
              </a:solidFill>
              <a:latin typeface="Arial"/>
              <a:ea typeface="Arial"/>
              <a:cs typeface="Arial"/>
              <a:sym typeface="Arial"/>
            </a:endParaRPr>
          </a:p>
        </p:txBody>
      </p:sp>
      <p:cxnSp>
        <p:nvCxnSpPr>
          <p:cNvPr id="2949" name="Google Shape;2949;p214"/>
          <p:cNvCxnSpPr/>
          <p:nvPr/>
        </p:nvCxnSpPr>
        <p:spPr>
          <a:xfrm>
            <a:off x="694606" y="1878923"/>
            <a:ext cx="0" cy="3834900"/>
          </a:xfrm>
          <a:prstGeom prst="straightConnector1">
            <a:avLst/>
          </a:prstGeom>
          <a:noFill/>
          <a:ln cap="flat" cmpd="sng" w="76200">
            <a:solidFill>
              <a:srgbClr val="00B050"/>
            </a:solidFill>
            <a:prstDash val="solid"/>
            <a:miter lim="800000"/>
            <a:headEnd len="med" w="med" type="triangle"/>
            <a:tailEnd len="med" w="med" type="triangle"/>
          </a:ln>
        </p:spPr>
      </p:cxnSp>
      <p:sp>
        <p:nvSpPr>
          <p:cNvPr id="2950" name="Google Shape;2950;p214"/>
          <p:cNvSpPr txBox="1"/>
          <p:nvPr/>
        </p:nvSpPr>
        <p:spPr>
          <a:xfrm>
            <a:off x="477133" y="1436712"/>
            <a:ext cx="1058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組織</a:t>
            </a:r>
            <a:endParaRPr b="0" i="0" sz="1400" u="none" cap="none" strike="noStrike">
              <a:solidFill>
                <a:srgbClr val="000000"/>
              </a:solidFill>
              <a:latin typeface="Arial"/>
              <a:ea typeface="Arial"/>
              <a:cs typeface="Arial"/>
              <a:sym typeface="Arial"/>
            </a:endParaRPr>
          </a:p>
        </p:txBody>
      </p:sp>
      <p:sp>
        <p:nvSpPr>
          <p:cNvPr id="2951" name="Google Shape;2951;p214"/>
          <p:cNvSpPr txBox="1"/>
          <p:nvPr/>
        </p:nvSpPr>
        <p:spPr>
          <a:xfrm>
            <a:off x="202625" y="5816975"/>
            <a:ext cx="13326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プロジェクト</a:t>
            </a:r>
            <a:endParaRPr b="0" i="0" sz="1400" u="none" cap="none" strike="noStrike">
              <a:solidFill>
                <a:srgbClr val="000000"/>
              </a:solidFill>
              <a:latin typeface="Arial"/>
              <a:ea typeface="Arial"/>
              <a:cs typeface="Arial"/>
              <a:sym typeface="Arial"/>
            </a:endParaRPr>
          </a:p>
        </p:txBody>
      </p:sp>
      <p:sp>
        <p:nvSpPr>
          <p:cNvPr id="2952" name="Google Shape;2952;p214"/>
          <p:cNvSpPr/>
          <p:nvPr/>
        </p:nvSpPr>
        <p:spPr>
          <a:xfrm>
            <a:off x="5127750" y="3220150"/>
            <a:ext cx="4656000" cy="1143000"/>
          </a:xfrm>
          <a:prstGeom prst="rect">
            <a:avLst/>
          </a:prstGeom>
          <a:noFill/>
          <a:ln cap="flat" cmpd="sng" w="9525">
            <a:solidFill>
              <a:srgbClr val="E7E6E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ja-JP" sz="1800" u="none" cap="none" strike="noStrike">
                <a:solidFill>
                  <a:srgbClr val="000000"/>
                </a:solidFill>
                <a:latin typeface="Arial"/>
                <a:ea typeface="Arial"/>
                <a:cs typeface="Arial"/>
                <a:sym typeface="Arial"/>
              </a:rPr>
              <a:t>■　テスト戦略</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特定の状況におけるテスト目的の達成のための、テスト実施方法の記述。</a:t>
            </a:r>
            <a:endParaRPr b="0" i="0" sz="1400" u="none" cap="none" strike="noStrike">
              <a:solidFill>
                <a:srgbClr val="000000"/>
              </a:solidFill>
              <a:latin typeface="Arial"/>
              <a:ea typeface="Arial"/>
              <a:cs typeface="Arial"/>
              <a:sym typeface="Arial"/>
            </a:endParaRPr>
          </a:p>
        </p:txBody>
      </p:sp>
      <p:sp>
        <p:nvSpPr>
          <p:cNvPr id="2953" name="Google Shape;2953;p214"/>
          <p:cNvSpPr/>
          <p:nvPr/>
        </p:nvSpPr>
        <p:spPr>
          <a:xfrm>
            <a:off x="5127750" y="4693675"/>
            <a:ext cx="4778100" cy="1098600"/>
          </a:xfrm>
          <a:prstGeom prst="rect">
            <a:avLst/>
          </a:prstGeom>
          <a:noFill/>
          <a:ln cap="flat" cmpd="sng" w="9525">
            <a:solidFill>
              <a:srgbClr val="E7E6E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000000"/>
              </a:buClr>
              <a:buSzPts val="1800"/>
              <a:buFont typeface="Arial"/>
              <a:buNone/>
            </a:pPr>
            <a:r>
              <a:rPr b="1" i="0" lang="ja-JP" sz="1800" u="none" cap="none" strike="noStrike">
                <a:solidFill>
                  <a:srgbClr val="000000"/>
                </a:solidFill>
                <a:latin typeface="Arial"/>
                <a:ea typeface="Arial"/>
                <a:cs typeface="Arial"/>
                <a:sym typeface="Arial"/>
              </a:rPr>
              <a:t>■　テストアプローチ</a:t>
            </a:r>
            <a:endParaRPr b="1" i="0" sz="1800" u="none" cap="none" strike="noStrike">
              <a:solidFill>
                <a:srgbClr val="000000"/>
              </a:solidFill>
              <a:latin typeface="Arial"/>
              <a:ea typeface="Arial"/>
              <a:cs typeface="Arial"/>
              <a:sym typeface="Arial"/>
            </a:endParaRPr>
          </a:p>
          <a:p>
            <a:pPr indent="0" lvl="0" marL="0" marR="0" rtl="0" algn="l">
              <a:lnSpc>
                <a:spcPct val="90000"/>
              </a:lnSpc>
              <a:spcBef>
                <a:spcPts val="630"/>
              </a:spcBef>
              <a:spcAft>
                <a:spcPts val="0"/>
              </a:spcAft>
              <a:buClr>
                <a:srgbClr val="000000"/>
              </a:buClr>
              <a:buSzPts val="1800"/>
              <a:buFont typeface="Arial"/>
              <a:buNone/>
            </a:pPr>
            <a:r>
              <a:rPr b="0" i="0" lang="ja-JP" sz="1800" u="none" cap="none" strike="noStrike">
                <a:solidFill>
                  <a:srgbClr val="FF0000"/>
                </a:solidFill>
                <a:latin typeface="Arial"/>
                <a:ea typeface="Arial"/>
                <a:cs typeface="Arial"/>
                <a:sym typeface="Arial"/>
              </a:rPr>
              <a:t>特定のプロジェクト</a:t>
            </a:r>
            <a:r>
              <a:rPr b="0" i="0" lang="ja-JP" sz="1800" u="none" cap="none" strike="noStrike">
                <a:solidFill>
                  <a:srgbClr val="000000"/>
                </a:solidFill>
                <a:latin typeface="Arial"/>
                <a:ea typeface="Arial"/>
                <a:cs typeface="Arial"/>
                <a:sym typeface="Arial"/>
              </a:rPr>
              <a:t>のためのテスト戦略を実現化したもの。</a:t>
            </a:r>
            <a:r>
              <a:rPr b="0" i="0" lang="ja-JP" sz="1800" u="none" cap="none" strike="noStrike">
                <a:solidFill>
                  <a:schemeClr val="dk1"/>
                </a:solidFill>
                <a:latin typeface="Arial"/>
                <a:ea typeface="Arial"/>
                <a:cs typeface="Arial"/>
                <a:sym typeface="Arial"/>
              </a:rPr>
              <a:t>テストタスクの実装方法。</a:t>
            </a:r>
            <a:endParaRPr b="0" i="0" sz="1800" u="none" cap="none" strike="noStrike">
              <a:solidFill>
                <a:schemeClr val="dk1"/>
              </a:solidFill>
              <a:latin typeface="Arial"/>
              <a:ea typeface="Arial"/>
              <a:cs typeface="Arial"/>
              <a:sym typeface="Arial"/>
            </a:endParaRPr>
          </a:p>
        </p:txBody>
      </p:sp>
      <p:sp>
        <p:nvSpPr>
          <p:cNvPr id="2954" name="Google Shape;2954;p214"/>
          <p:cNvSpPr/>
          <p:nvPr/>
        </p:nvSpPr>
        <p:spPr>
          <a:xfrm>
            <a:off x="5127750" y="1642375"/>
            <a:ext cx="4656000" cy="1234800"/>
          </a:xfrm>
          <a:prstGeom prst="rect">
            <a:avLst/>
          </a:prstGeom>
          <a:noFill/>
          <a:ln cap="flat" cmpd="sng" w="9525">
            <a:solidFill>
              <a:srgbClr val="E7E6E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1" i="0" lang="ja-JP" sz="1800" u="none" cap="none" strike="noStrike">
                <a:solidFill>
                  <a:srgbClr val="000000"/>
                </a:solidFill>
                <a:latin typeface="Arial"/>
                <a:ea typeface="Arial"/>
                <a:cs typeface="Arial"/>
                <a:sym typeface="Arial"/>
              </a:rPr>
              <a:t>■　テストポリシー</a:t>
            </a:r>
            <a:endParaRPr b="1"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FF0000"/>
                </a:solidFill>
                <a:latin typeface="Arial"/>
                <a:ea typeface="Arial"/>
                <a:cs typeface="Arial"/>
                <a:sym typeface="Arial"/>
              </a:rPr>
              <a:t>組織</a:t>
            </a:r>
            <a:r>
              <a:rPr b="0" i="0" lang="ja-JP" sz="1800" u="none" cap="none" strike="noStrike">
                <a:solidFill>
                  <a:srgbClr val="000000"/>
                </a:solidFill>
                <a:latin typeface="Arial"/>
                <a:ea typeface="Arial"/>
                <a:cs typeface="Arial"/>
                <a:sym typeface="Arial"/>
              </a:rPr>
              <a:t>にとってのテストに関わる原理原則、アプローチ、主要な目的を記述する高位レベルのドキュメント。</a:t>
            </a:r>
            <a:endParaRPr b="0" i="0" sz="1400" u="none" cap="none" strike="noStrike">
              <a:solidFill>
                <a:srgbClr val="000000"/>
              </a:solidFill>
              <a:latin typeface="Arial"/>
              <a:ea typeface="Arial"/>
              <a:cs typeface="Arial"/>
              <a:sym typeface="Arial"/>
            </a:endParaRPr>
          </a:p>
        </p:txBody>
      </p:sp>
      <p:sp>
        <p:nvSpPr>
          <p:cNvPr id="2955" name="Google Shape;2955;p214"/>
          <p:cNvSpPr/>
          <p:nvPr/>
        </p:nvSpPr>
        <p:spPr>
          <a:xfrm>
            <a:off x="3587400" y="3180400"/>
            <a:ext cx="1480200" cy="1394700"/>
          </a:xfrm>
          <a:prstGeom prst="roundRect">
            <a:avLst>
              <a:gd fmla="val 16667" name="adj"/>
            </a:avLst>
          </a:prstGeom>
          <a:solidFill>
            <a:srgbClr val="FFFF66"/>
          </a:solidFill>
          <a:ln cap="flat" cmpd="sng" w="9525">
            <a:solidFill>
              <a:srgbClr val="ED7D3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プロジェクトやプロダクトの背景・</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特性・要件</a:t>
            </a:r>
            <a:endParaRPr b="0" i="0" sz="800" u="none" cap="none" strike="noStrike">
              <a:solidFill>
                <a:srgbClr val="000000"/>
              </a:solidFill>
              <a:latin typeface="Arial"/>
              <a:ea typeface="Arial"/>
              <a:cs typeface="Arial"/>
              <a:sym typeface="Arial"/>
            </a:endParaRPr>
          </a:p>
        </p:txBody>
      </p:sp>
      <p:sp>
        <p:nvSpPr>
          <p:cNvPr id="2956" name="Google Shape;2956;p214"/>
          <p:cNvSpPr txBox="1"/>
          <p:nvPr/>
        </p:nvSpPr>
        <p:spPr>
          <a:xfrm>
            <a:off x="2641350" y="6122800"/>
            <a:ext cx="46233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a:t>
            </a:r>
            <a:r>
              <a:rPr lang="ja-JP">
                <a:solidFill>
                  <a:schemeClr val="dk1"/>
                </a:solidFill>
              </a:rPr>
              <a:t>ISTQB®用語集（</a:t>
            </a:r>
            <a:r>
              <a:rPr lang="ja-JP" u="sng">
                <a:solidFill>
                  <a:schemeClr val="hlink"/>
                </a:solidFill>
                <a:hlinkClick r:id="rId3"/>
              </a:rPr>
              <a:t>https://glossary.istqb.org/</a:t>
            </a:r>
            <a:r>
              <a:rPr lang="ja-JP">
                <a:solidFill>
                  <a:schemeClr val="dk1"/>
                </a:solidFill>
              </a:rPr>
              <a: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4" name="Shape 2964"/>
        <p:cNvGrpSpPr/>
        <p:nvPr/>
      </p:nvGrpSpPr>
      <p:grpSpPr>
        <a:xfrm>
          <a:off x="0" y="0"/>
          <a:ext cx="0" cy="0"/>
          <a:chOff x="0" y="0"/>
          <a:chExt cx="0" cy="0"/>
        </a:xfrm>
      </p:grpSpPr>
      <p:sp>
        <p:nvSpPr>
          <p:cNvPr id="2965" name="Google Shape;2965;p21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966" name="Google Shape;2966;p215"/>
          <p:cNvSpPr txBox="1"/>
          <p:nvPr>
            <p:ph type="title"/>
          </p:nvPr>
        </p:nvSpPr>
        <p:spPr>
          <a:xfrm>
            <a:off x="704850" y="26035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テスト計画書に記載する内容</a:t>
            </a:r>
            <a:endParaRPr sz="3600"/>
          </a:p>
        </p:txBody>
      </p:sp>
      <p:sp>
        <p:nvSpPr>
          <p:cNvPr id="2967" name="Google Shape;2967;p21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graphicFrame>
        <p:nvGraphicFramePr>
          <p:cNvPr id="2968" name="Google Shape;2968;p215"/>
          <p:cNvGraphicFramePr/>
          <p:nvPr/>
        </p:nvGraphicFramePr>
        <p:xfrm>
          <a:off x="306382" y="1295477"/>
          <a:ext cx="3000000" cy="3000000"/>
        </p:xfrm>
        <a:graphic>
          <a:graphicData uri="http://schemas.openxmlformats.org/drawingml/2006/table">
            <a:tbl>
              <a:tblPr bandRow="1" firstRow="1">
                <a:noFill/>
                <a:tableStyleId>{8194AEC5-5224-4143-9605-7C0787FFD7B1}</a:tableStyleId>
              </a:tblPr>
              <a:tblGrid>
                <a:gridCol w="504050"/>
                <a:gridCol w="1777750"/>
                <a:gridCol w="6935225"/>
              </a:tblGrid>
              <a:tr h="254400">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solidFill>
                            <a:schemeClr val="dk1"/>
                          </a:solidFill>
                        </a:rPr>
                        <a:t>No.</a:t>
                      </a:r>
                      <a:endParaRPr sz="1400" u="none" cap="none" strike="noStrike">
                        <a:solidFill>
                          <a:schemeClr val="dk1"/>
                        </a:solidFill>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solidFill>
                            <a:schemeClr val="dk1"/>
                          </a:solidFill>
                        </a:rPr>
                        <a:t>記載項目</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solidFill>
                            <a:schemeClr val="dk1"/>
                          </a:solidFill>
                        </a:rPr>
                        <a:t>記載内容</a:t>
                      </a:r>
                      <a:endParaRPr sz="1400" u="none" cap="none" strike="noStrike"/>
                    </a:p>
                  </a:txBody>
                  <a:tcPr marT="45725" marB="45725" marR="91450" marL="91450"/>
                </a:tc>
              </a:tr>
              <a:tr h="839500">
                <a:tc>
                  <a:txBody>
                    <a:bodyPr/>
                    <a:lstStyle/>
                    <a:p>
                      <a:pPr indent="0" lvl="0" marL="0" marR="0" rtl="0" algn="ctr">
                        <a:lnSpc>
                          <a:spcPct val="100000"/>
                        </a:lnSpc>
                        <a:spcBef>
                          <a:spcPts val="0"/>
                        </a:spcBef>
                        <a:spcAft>
                          <a:spcPts val="0"/>
                        </a:spcAft>
                        <a:buClr>
                          <a:srgbClr val="000000"/>
                        </a:buClr>
                        <a:buSzPts val="1200"/>
                        <a:buFont typeface="Arial"/>
                        <a:buNone/>
                      </a:pPr>
                      <a:r>
                        <a:rPr lang="ja-JP" sz="1200" u="none" cap="none" strike="noStrike"/>
                        <a:t>1</a:t>
                      </a:r>
                      <a:endParaRPr sz="12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300"/>
                        <a:buFont typeface="Arial"/>
                        <a:buNone/>
                      </a:pPr>
                      <a:r>
                        <a:rPr b="1" lang="ja-JP" sz="1300" u="none" cap="none" strike="noStrike"/>
                        <a:t>テスト概要</a:t>
                      </a:r>
                      <a:endParaRPr sz="1300" u="none" cap="none" strike="noStrike"/>
                    </a:p>
                  </a:txBody>
                  <a:tcPr marT="45725" marB="45725" marR="91450" marL="91450">
                    <a:lnB cap="flat" cmpd="sng" w="12700">
                      <a:solidFill>
                        <a:schemeClr val="lt1"/>
                      </a:solidFill>
                      <a:prstDash val="solid"/>
                      <a:round/>
                      <a:headEnd len="sm" w="sm" type="none"/>
                      <a:tailEnd len="sm" w="sm" type="none"/>
                    </a:lnB>
                  </a:tcPr>
                </a:tc>
                <a:tc>
                  <a:txBody>
                    <a:bodyPr/>
                    <a:lstStyle/>
                    <a:p>
                      <a:pPr indent="-171450" lvl="0" marL="171450" marR="0" rtl="0" algn="l">
                        <a:lnSpc>
                          <a:spcPct val="100000"/>
                        </a:lnSpc>
                        <a:spcBef>
                          <a:spcPts val="0"/>
                        </a:spcBef>
                        <a:spcAft>
                          <a:spcPts val="0"/>
                        </a:spcAft>
                        <a:buClr>
                          <a:schemeClr val="dk1"/>
                        </a:buClr>
                        <a:buSzPts val="1200"/>
                        <a:buFont typeface="Noto Sans Symbols"/>
                        <a:buChar char="●"/>
                      </a:pPr>
                      <a:r>
                        <a:rPr lang="ja-JP" sz="1200" u="none" cap="none" strike="noStrike"/>
                        <a:t>テスト計画書のタイプ（プロジェクトテスト計画書／レベル別計画書／タイプ別計画書）</a:t>
                      </a:r>
                      <a:endParaRPr sz="1200" u="none" cap="none" strike="noStrike"/>
                    </a:p>
                    <a:p>
                      <a:pPr indent="-171450" lvl="0" marL="171450" marR="0" rtl="0" algn="l">
                        <a:lnSpc>
                          <a:spcPct val="100000"/>
                        </a:lnSpc>
                        <a:spcBef>
                          <a:spcPts val="0"/>
                        </a:spcBef>
                        <a:spcAft>
                          <a:spcPts val="0"/>
                        </a:spcAft>
                        <a:buClr>
                          <a:srgbClr val="000000"/>
                        </a:buClr>
                        <a:buSzPts val="1200"/>
                        <a:buFont typeface="Arial"/>
                        <a:buChar char="●"/>
                      </a:pPr>
                      <a:r>
                        <a:rPr lang="ja-JP" sz="1200" u="none" cap="none" strike="noStrike"/>
                        <a:t>テスト対象</a:t>
                      </a:r>
                      <a:endParaRPr sz="1200" u="none" cap="none" strike="noStrike"/>
                    </a:p>
                    <a:p>
                      <a:pPr indent="-171450" lvl="0" marL="171450" marR="0" rtl="0" algn="l">
                        <a:lnSpc>
                          <a:spcPct val="100000"/>
                        </a:lnSpc>
                        <a:spcBef>
                          <a:spcPts val="0"/>
                        </a:spcBef>
                        <a:spcAft>
                          <a:spcPts val="0"/>
                        </a:spcAft>
                        <a:buClr>
                          <a:srgbClr val="000000"/>
                        </a:buClr>
                        <a:buSzPts val="1200"/>
                        <a:buFont typeface="Arial"/>
                        <a:buChar char="●"/>
                      </a:pPr>
                      <a:r>
                        <a:rPr lang="ja-JP" sz="1200" u="none" cap="none" strike="noStrike"/>
                        <a:t>テスト範囲（テスト対象機能、</a:t>
                      </a:r>
                      <a:r>
                        <a:rPr lang="ja-JP" sz="1200" u="none" cap="none" strike="noStrike">
                          <a:solidFill>
                            <a:srgbClr val="FF0000"/>
                          </a:solidFill>
                        </a:rPr>
                        <a:t>対象外の機能</a:t>
                      </a:r>
                      <a:r>
                        <a:rPr lang="ja-JP" sz="1200" u="none" cap="none" strike="noStrike"/>
                        <a:t>）</a:t>
                      </a:r>
                      <a:endParaRPr sz="1200" u="none" cap="none" strike="noStrike"/>
                    </a:p>
                    <a:p>
                      <a:pPr indent="-171450" lvl="0" marL="171450" marR="0" rtl="0" algn="l">
                        <a:lnSpc>
                          <a:spcPct val="100000"/>
                        </a:lnSpc>
                        <a:spcBef>
                          <a:spcPts val="0"/>
                        </a:spcBef>
                        <a:spcAft>
                          <a:spcPts val="0"/>
                        </a:spcAft>
                        <a:buClr>
                          <a:srgbClr val="000000"/>
                        </a:buClr>
                        <a:buSzPts val="1200"/>
                        <a:buFont typeface="Arial"/>
                        <a:buChar char="●"/>
                      </a:pPr>
                      <a:r>
                        <a:rPr lang="ja-JP" sz="1200" u="none" cap="none" strike="noStrike"/>
                        <a:t>前提と契約（組織のガイドライン、スケジュールやコストの制約、人員の空き状況等）</a:t>
                      </a:r>
                      <a:endParaRPr sz="1200" u="none" cap="none" strike="noStrike"/>
                    </a:p>
                    <a:p>
                      <a:pPr indent="-171450" lvl="0" marL="171450" marR="0" rtl="0" algn="l">
                        <a:lnSpc>
                          <a:spcPct val="100000"/>
                        </a:lnSpc>
                        <a:spcBef>
                          <a:spcPts val="0"/>
                        </a:spcBef>
                        <a:spcAft>
                          <a:spcPts val="0"/>
                        </a:spcAft>
                        <a:buClr>
                          <a:srgbClr val="000000"/>
                        </a:buClr>
                        <a:buSzPts val="1200"/>
                        <a:buFont typeface="Arial"/>
                        <a:buChar char="●"/>
                      </a:pPr>
                      <a:r>
                        <a:rPr lang="ja-JP" sz="1200" u="none" cap="none" strike="noStrike"/>
                        <a:t>ステークホルダ一覧</a:t>
                      </a:r>
                      <a:endParaRPr sz="1200" u="none" cap="none" strike="noStrike"/>
                    </a:p>
                  </a:txBody>
                  <a:tcPr marT="45725" marB="45725" marR="91450" marL="91450">
                    <a:lnB cap="flat" cmpd="sng" w="12700">
                      <a:solidFill>
                        <a:schemeClr val="lt1"/>
                      </a:solidFill>
                      <a:prstDash val="solid"/>
                      <a:round/>
                      <a:headEnd len="sm" w="sm" type="none"/>
                      <a:tailEnd len="sm" w="sm" type="none"/>
                    </a:lnB>
                  </a:tcPr>
                </a:tc>
              </a:tr>
              <a:tr h="381600">
                <a:tc>
                  <a:txBody>
                    <a:bodyPr/>
                    <a:lstStyle/>
                    <a:p>
                      <a:pPr indent="0" lvl="0" marL="0" marR="0" rtl="0" algn="ctr">
                        <a:lnSpc>
                          <a:spcPct val="100000"/>
                        </a:lnSpc>
                        <a:spcBef>
                          <a:spcPts val="0"/>
                        </a:spcBef>
                        <a:spcAft>
                          <a:spcPts val="0"/>
                        </a:spcAft>
                        <a:buClr>
                          <a:srgbClr val="000000"/>
                        </a:buClr>
                        <a:buSzPts val="1200"/>
                        <a:buFont typeface="Arial"/>
                        <a:buNone/>
                      </a:pPr>
                      <a:r>
                        <a:rPr lang="ja-JP" sz="1200" u="none" cap="none" strike="noStrike"/>
                        <a:t>2</a:t>
                      </a:r>
                      <a:endParaRPr sz="1200" u="none" cap="none" strike="noStrike"/>
                    </a:p>
                  </a:txBody>
                  <a:tcPr marT="45725" marB="45725" marR="91450" marL="91450">
                    <a:lnR cap="flat" cmpd="sng" w="12700">
                      <a:solidFill>
                        <a:schemeClr val="lt1"/>
                      </a:solidFill>
                      <a:prstDash val="solid"/>
                      <a:round/>
                      <a:headEnd len="sm" w="sm" type="none"/>
                      <a:tailEnd len="sm" w="sm" type="none"/>
                    </a:lnR>
                  </a:tcPr>
                </a:tc>
                <a:tc>
                  <a:txBody>
                    <a:bodyPr/>
                    <a:lstStyle/>
                    <a:p>
                      <a:pPr indent="0" lvl="0" marL="0" marR="0" rtl="0" algn="l">
                        <a:lnSpc>
                          <a:spcPct val="100000"/>
                        </a:lnSpc>
                        <a:spcBef>
                          <a:spcPts val="0"/>
                        </a:spcBef>
                        <a:spcAft>
                          <a:spcPts val="0"/>
                        </a:spcAft>
                        <a:buClr>
                          <a:srgbClr val="000000"/>
                        </a:buClr>
                        <a:buSzPts val="1300"/>
                        <a:buFont typeface="Arial"/>
                        <a:buNone/>
                      </a:pPr>
                      <a:r>
                        <a:rPr b="1" lang="ja-JP" sz="1300" u="none" cap="none" strike="noStrike"/>
                        <a:t>コミュニケーション</a:t>
                      </a:r>
                      <a:endParaRPr sz="1300" u="none" cap="none" strike="noStrike"/>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171450" lvl="0" marL="171450" marR="0" rtl="0" algn="l">
                        <a:lnSpc>
                          <a:spcPct val="100000"/>
                        </a:lnSpc>
                        <a:spcBef>
                          <a:spcPts val="0"/>
                        </a:spcBef>
                        <a:spcAft>
                          <a:spcPts val="0"/>
                        </a:spcAft>
                        <a:buClr>
                          <a:schemeClr val="dk1"/>
                        </a:buClr>
                        <a:buSzPts val="1200"/>
                        <a:buFont typeface="Noto Sans Symbols"/>
                        <a:buChar char="●"/>
                      </a:pPr>
                      <a:r>
                        <a:rPr lang="ja-JP" sz="1200" u="none" cap="none" strike="noStrike"/>
                        <a:t>ステークホルダ間のコミュニケーション形態や頻度</a:t>
                      </a:r>
                      <a:endParaRPr sz="1200" u="none" cap="none" strike="noStrike"/>
                    </a:p>
                    <a:p>
                      <a:pPr indent="-171450" lvl="0" marL="171450" marR="0" rtl="0" algn="l">
                        <a:lnSpc>
                          <a:spcPct val="100000"/>
                        </a:lnSpc>
                        <a:spcBef>
                          <a:spcPts val="0"/>
                        </a:spcBef>
                        <a:spcAft>
                          <a:spcPts val="0"/>
                        </a:spcAft>
                        <a:buClr>
                          <a:srgbClr val="000000"/>
                        </a:buClr>
                        <a:buSzPts val="1200"/>
                        <a:buFont typeface="Arial"/>
                        <a:buChar char="●"/>
                      </a:pPr>
                      <a:r>
                        <a:rPr lang="ja-JP" sz="1200" u="none" cap="none" strike="noStrike"/>
                        <a:t>ドキュメントのテンプレート</a:t>
                      </a:r>
                      <a:endParaRPr sz="1200" u="none" cap="none" strike="noStrike"/>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534225">
                <a:tc>
                  <a:txBody>
                    <a:bodyPr/>
                    <a:lstStyle/>
                    <a:p>
                      <a:pPr indent="0" lvl="0" marL="0" marR="0" rtl="0" algn="ctr">
                        <a:lnSpc>
                          <a:spcPct val="100000"/>
                        </a:lnSpc>
                        <a:spcBef>
                          <a:spcPts val="0"/>
                        </a:spcBef>
                        <a:spcAft>
                          <a:spcPts val="0"/>
                        </a:spcAft>
                        <a:buClr>
                          <a:srgbClr val="000000"/>
                        </a:buClr>
                        <a:buSzPts val="1200"/>
                        <a:buFont typeface="Arial"/>
                        <a:buNone/>
                      </a:pPr>
                      <a:r>
                        <a:rPr lang="ja-JP" sz="1200" u="none" cap="none" strike="noStrike"/>
                        <a:t>3</a:t>
                      </a:r>
                      <a:endParaRPr sz="1200" u="none" cap="none" strike="noStrike"/>
                    </a:p>
                  </a:txBody>
                  <a:tcPr marT="45725" marB="45725" marR="91450" marL="91450">
                    <a:lnR cap="flat" cmpd="sng" w="12700">
                      <a:solidFill>
                        <a:schemeClr val="lt1"/>
                      </a:solidFill>
                      <a:prstDash val="solid"/>
                      <a:round/>
                      <a:headEnd len="sm" w="sm" type="none"/>
                      <a:tailEnd len="sm" w="sm" type="none"/>
                    </a:lnR>
                  </a:tcPr>
                </a:tc>
                <a:tc>
                  <a:txBody>
                    <a:bodyPr/>
                    <a:lstStyle/>
                    <a:p>
                      <a:pPr indent="0" lvl="0" marL="0" marR="0" rtl="0" algn="l">
                        <a:lnSpc>
                          <a:spcPct val="100000"/>
                        </a:lnSpc>
                        <a:spcBef>
                          <a:spcPts val="0"/>
                        </a:spcBef>
                        <a:spcAft>
                          <a:spcPts val="0"/>
                        </a:spcAft>
                        <a:buClr>
                          <a:srgbClr val="000000"/>
                        </a:buClr>
                        <a:buSzPts val="1300"/>
                        <a:buFont typeface="Arial"/>
                        <a:buNone/>
                      </a:pPr>
                      <a:r>
                        <a:rPr b="1" lang="ja-JP" sz="1300" u="none" cap="none" strike="noStrike"/>
                        <a:t>リスク登録簿</a:t>
                      </a:r>
                      <a:endParaRPr sz="1300" u="none" cap="none" strike="noStrike"/>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c>
                  <a:txBody>
                    <a:bodyPr/>
                    <a:lstStyle/>
                    <a:p>
                      <a:pPr indent="-171450" lvl="0" marL="171450" marR="0" rtl="0" algn="l">
                        <a:lnSpc>
                          <a:spcPct val="100000"/>
                        </a:lnSpc>
                        <a:spcBef>
                          <a:spcPts val="0"/>
                        </a:spcBef>
                        <a:spcAft>
                          <a:spcPts val="0"/>
                        </a:spcAft>
                        <a:buClr>
                          <a:schemeClr val="dk1"/>
                        </a:buClr>
                        <a:buSzPts val="1200"/>
                        <a:buFont typeface="Noto Sans Symbols"/>
                        <a:buChar char="●"/>
                      </a:pPr>
                      <a:r>
                        <a:rPr lang="ja-JP" sz="1200" u="none" cap="none" strike="noStrike"/>
                        <a:t>識別したリスク一覧、リスク評価、</a:t>
                      </a:r>
                      <a:r>
                        <a:rPr lang="ja-JP" sz="1200" u="none" cap="none" strike="noStrike">
                          <a:solidFill>
                            <a:srgbClr val="FF0000"/>
                          </a:solidFill>
                        </a:rPr>
                        <a:t>リスク対策</a:t>
                      </a:r>
                      <a:endParaRPr sz="1200" u="none" cap="none" strike="noStrike">
                        <a:solidFill>
                          <a:srgbClr val="FF0000"/>
                        </a:solidFill>
                      </a:endParaRPr>
                    </a:p>
                    <a:p>
                      <a:pPr indent="-171450" lvl="0" marL="171450" marR="0" rtl="0" algn="l">
                        <a:lnSpc>
                          <a:spcPct val="100000"/>
                        </a:lnSpc>
                        <a:spcBef>
                          <a:spcPts val="0"/>
                        </a:spcBef>
                        <a:spcAft>
                          <a:spcPts val="0"/>
                        </a:spcAft>
                        <a:buClr>
                          <a:schemeClr val="dk1"/>
                        </a:buClr>
                        <a:buSzPts val="1200"/>
                        <a:buFont typeface="Arial"/>
                        <a:buChar char="●"/>
                      </a:pPr>
                      <a:r>
                        <a:rPr lang="ja-JP" sz="1200" u="none" cap="none" strike="noStrike"/>
                        <a:t>プロジェクトリスク（テストに係る潜在的リスク　例：テストスケジュール遅延）</a:t>
                      </a:r>
                      <a:endParaRPr sz="1200" u="none" cap="none" strike="noStrike"/>
                    </a:p>
                    <a:p>
                      <a:pPr indent="-171450" lvl="0" marL="171450" marR="0" rtl="0" algn="l">
                        <a:lnSpc>
                          <a:spcPct val="100000"/>
                        </a:lnSpc>
                        <a:spcBef>
                          <a:spcPts val="0"/>
                        </a:spcBef>
                        <a:spcAft>
                          <a:spcPts val="0"/>
                        </a:spcAft>
                        <a:buClr>
                          <a:schemeClr val="dk1"/>
                        </a:buClr>
                        <a:buSzPts val="1200"/>
                        <a:buFont typeface="Arial"/>
                        <a:buChar char="●"/>
                      </a:pPr>
                      <a:r>
                        <a:rPr lang="ja-JP" sz="1200" u="none" cap="none" strike="noStrike"/>
                        <a:t>プロダクトリスク（成果物に係るリスク　例：仕様通り動かない、正しくない結果出力）</a:t>
                      </a:r>
                      <a:endParaRPr sz="1200" u="none" cap="none" strike="noStrike"/>
                    </a:p>
                  </a:txBody>
                  <a:tcPr marT="45725" marB="45725" marR="91450" marL="9145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38100">
                      <a:solidFill>
                        <a:schemeClr val="lt1"/>
                      </a:solidFill>
                      <a:prstDash val="solid"/>
                      <a:round/>
                      <a:headEnd len="sm" w="sm" type="none"/>
                      <a:tailEnd len="sm" w="sm" type="none"/>
                    </a:lnB>
                  </a:tcPr>
                </a:tc>
              </a:tr>
              <a:tr h="992125">
                <a:tc>
                  <a:txBody>
                    <a:bodyPr/>
                    <a:lstStyle/>
                    <a:p>
                      <a:pPr indent="0" lvl="0" marL="0" marR="0" rtl="0" algn="ctr">
                        <a:lnSpc>
                          <a:spcPct val="100000"/>
                        </a:lnSpc>
                        <a:spcBef>
                          <a:spcPts val="0"/>
                        </a:spcBef>
                        <a:spcAft>
                          <a:spcPts val="0"/>
                        </a:spcAft>
                        <a:buClr>
                          <a:srgbClr val="000000"/>
                        </a:buClr>
                        <a:buSzPts val="1200"/>
                        <a:buFont typeface="Arial"/>
                        <a:buNone/>
                      </a:pPr>
                      <a:r>
                        <a:rPr lang="ja-JP" sz="1200" u="none" cap="none" strike="noStrike"/>
                        <a:t>4</a:t>
                      </a:r>
                      <a:endParaRPr sz="12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300"/>
                        <a:buFont typeface="Arial"/>
                        <a:buNone/>
                      </a:pPr>
                      <a:r>
                        <a:rPr b="1" lang="ja-JP" sz="1300" u="none" cap="none" strike="noStrike"/>
                        <a:t>テスト戦略</a:t>
                      </a:r>
                      <a:endParaRPr b="1" sz="1300" u="none" cap="none" strike="noStrike"/>
                    </a:p>
                  </a:txBody>
                  <a:tcPr marT="45725" marB="45725" marR="91450" marL="91450">
                    <a:lnT cap="flat" cmpd="sng" w="38100">
                      <a:solidFill>
                        <a:schemeClr val="lt1"/>
                      </a:solidFill>
                      <a:prstDash val="solid"/>
                      <a:round/>
                      <a:headEnd len="sm" w="sm" type="none"/>
                      <a:tailEnd len="sm" w="sm" type="none"/>
                    </a:lnT>
                  </a:tcPr>
                </a:tc>
                <a:tc>
                  <a:txBody>
                    <a:bodyPr/>
                    <a:lstStyle/>
                    <a:p>
                      <a:pPr indent="-171450" lvl="0" marL="171450" marR="0" rtl="0" algn="l">
                        <a:lnSpc>
                          <a:spcPct val="100000"/>
                        </a:lnSpc>
                        <a:spcBef>
                          <a:spcPts val="0"/>
                        </a:spcBef>
                        <a:spcAft>
                          <a:spcPts val="0"/>
                        </a:spcAft>
                        <a:buClr>
                          <a:schemeClr val="dk1"/>
                        </a:buClr>
                        <a:buSzPts val="1200"/>
                        <a:buFont typeface="Noto Sans Symbols"/>
                        <a:buChar char="●"/>
                      </a:pPr>
                      <a:r>
                        <a:rPr lang="ja-JP" sz="1200" u="none" cap="none" strike="noStrike"/>
                        <a:t>プロジェクト固有のテスト戦略</a:t>
                      </a:r>
                      <a:endParaRPr sz="1200" u="none" cap="none" strike="noStrike"/>
                    </a:p>
                    <a:p>
                      <a:pPr indent="-304800" lvl="0" marL="457200" marR="0" rtl="0" algn="l">
                        <a:lnSpc>
                          <a:spcPct val="100000"/>
                        </a:lnSpc>
                        <a:spcBef>
                          <a:spcPts val="0"/>
                        </a:spcBef>
                        <a:spcAft>
                          <a:spcPts val="0"/>
                        </a:spcAft>
                        <a:buClr>
                          <a:schemeClr val="dk1"/>
                        </a:buClr>
                        <a:buSzPts val="1200"/>
                        <a:buFont typeface="Arial"/>
                        <a:buChar char="●"/>
                      </a:pPr>
                      <a:r>
                        <a:rPr lang="ja-JP" sz="1200" u="none" cap="none" strike="noStrike"/>
                        <a:t>テストフェーズ、テストタイプ</a:t>
                      </a:r>
                      <a:endParaRPr sz="1200" u="none" cap="none" strike="noStrike"/>
                    </a:p>
                    <a:p>
                      <a:pPr indent="-304800" lvl="0" marL="457200" marR="0" rtl="0" algn="l">
                        <a:lnSpc>
                          <a:spcPct val="100000"/>
                        </a:lnSpc>
                        <a:spcBef>
                          <a:spcPts val="0"/>
                        </a:spcBef>
                        <a:spcAft>
                          <a:spcPts val="0"/>
                        </a:spcAft>
                        <a:buClr>
                          <a:schemeClr val="dk1"/>
                        </a:buClr>
                        <a:buSzPts val="1200"/>
                        <a:buFont typeface="Arial"/>
                        <a:buChar char="●"/>
                      </a:pPr>
                      <a:r>
                        <a:rPr lang="ja-JP" sz="1200" u="none" cap="none" strike="noStrike"/>
                        <a:t>テスト成果物</a:t>
                      </a:r>
                      <a:endParaRPr sz="1200" u="none" cap="none" strike="noStrike"/>
                    </a:p>
                    <a:p>
                      <a:pPr indent="-304800" lvl="0" marL="457200" marR="0" rtl="0" algn="l">
                        <a:lnSpc>
                          <a:spcPct val="100000"/>
                        </a:lnSpc>
                        <a:spcBef>
                          <a:spcPts val="0"/>
                        </a:spcBef>
                        <a:spcAft>
                          <a:spcPts val="0"/>
                        </a:spcAft>
                        <a:buClr>
                          <a:schemeClr val="dk1"/>
                        </a:buClr>
                        <a:buSzPts val="1200"/>
                        <a:buFont typeface="Arial"/>
                        <a:buChar char="●"/>
                      </a:pPr>
                      <a:r>
                        <a:rPr lang="ja-JP" sz="1200" u="none" cap="none" strike="noStrike"/>
                        <a:t>テスト設計技法</a:t>
                      </a:r>
                      <a:endParaRPr sz="1200" u="none" cap="none" strike="noStrike"/>
                    </a:p>
                    <a:p>
                      <a:pPr indent="-304800" lvl="0" marL="457200" marR="0" rtl="0" algn="l">
                        <a:lnSpc>
                          <a:spcPct val="100000"/>
                        </a:lnSpc>
                        <a:spcBef>
                          <a:spcPts val="0"/>
                        </a:spcBef>
                        <a:spcAft>
                          <a:spcPts val="0"/>
                        </a:spcAft>
                        <a:buClr>
                          <a:schemeClr val="dk1"/>
                        </a:buClr>
                        <a:buSzPts val="1200"/>
                        <a:buFont typeface="Arial"/>
                        <a:buChar char="●"/>
                      </a:pPr>
                      <a:r>
                        <a:rPr lang="ja-JP" sz="1200" u="none" cap="none" strike="noStrike"/>
                        <a:t>テスト終了基準</a:t>
                      </a:r>
                      <a:endParaRPr sz="1200" u="none" cap="none" strike="noStrike"/>
                    </a:p>
                    <a:p>
                      <a:pPr indent="-304800" lvl="0" marL="457200" marR="0" rtl="0" algn="l">
                        <a:lnSpc>
                          <a:spcPct val="100000"/>
                        </a:lnSpc>
                        <a:spcBef>
                          <a:spcPts val="0"/>
                        </a:spcBef>
                        <a:spcAft>
                          <a:spcPts val="0"/>
                        </a:spcAft>
                        <a:buClr>
                          <a:schemeClr val="dk1"/>
                        </a:buClr>
                        <a:buSzPts val="1200"/>
                        <a:buFont typeface="Arial"/>
                        <a:buChar char="●"/>
                      </a:pPr>
                      <a:r>
                        <a:rPr lang="ja-JP" sz="1200" u="none" cap="none" strike="noStrike"/>
                        <a:t>収集するメトリクス</a:t>
                      </a:r>
                      <a:endParaRPr sz="1200" u="none" cap="none" strike="noStrike"/>
                    </a:p>
                  </a:txBody>
                  <a:tcPr marT="45725" marB="45725" marR="91450" marL="91450">
                    <a:lnT cap="flat" cmpd="sng" w="38100">
                      <a:solidFill>
                        <a:schemeClr val="lt1"/>
                      </a:solidFill>
                      <a:prstDash val="solid"/>
                      <a:round/>
                      <a:headEnd len="sm" w="sm" type="none"/>
                      <a:tailEnd len="sm" w="sm" type="none"/>
                    </a:lnT>
                  </a:tcPr>
                </a:tc>
              </a:tr>
              <a:tr h="381600">
                <a:tc>
                  <a:txBody>
                    <a:bodyPr/>
                    <a:lstStyle/>
                    <a:p>
                      <a:pPr indent="0" lvl="0" marL="0" marR="0" rtl="0" algn="ctr">
                        <a:lnSpc>
                          <a:spcPct val="100000"/>
                        </a:lnSpc>
                        <a:spcBef>
                          <a:spcPts val="0"/>
                        </a:spcBef>
                        <a:spcAft>
                          <a:spcPts val="0"/>
                        </a:spcAft>
                        <a:buClr>
                          <a:srgbClr val="000000"/>
                        </a:buClr>
                        <a:buSzPts val="1200"/>
                        <a:buFont typeface="Arial"/>
                        <a:buNone/>
                      </a:pPr>
                      <a:r>
                        <a:rPr lang="ja-JP" sz="1200" u="none" cap="none" strike="noStrike"/>
                        <a:t>5</a:t>
                      </a:r>
                      <a:endParaRPr sz="12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300"/>
                        <a:buFont typeface="Arial"/>
                        <a:buNone/>
                      </a:pPr>
                      <a:r>
                        <a:rPr b="1" lang="ja-JP" sz="1300" u="none" cap="none" strike="noStrike"/>
                        <a:t>テストアクティビティと見積り</a:t>
                      </a:r>
                      <a:endParaRPr b="1" sz="1300" u="none" cap="none" strike="noStrike"/>
                    </a:p>
                  </a:txBody>
                  <a:tcPr marT="45725" marB="45725" marR="91450" marL="91450"/>
                </a:tc>
                <a:tc>
                  <a:txBody>
                    <a:bodyPr/>
                    <a:lstStyle/>
                    <a:p>
                      <a:pPr indent="-171450" lvl="0" marL="171450" marR="0" rtl="0" algn="l">
                        <a:lnSpc>
                          <a:spcPct val="100000"/>
                        </a:lnSpc>
                        <a:spcBef>
                          <a:spcPts val="0"/>
                        </a:spcBef>
                        <a:spcAft>
                          <a:spcPts val="0"/>
                        </a:spcAft>
                        <a:buClr>
                          <a:schemeClr val="dk1"/>
                        </a:buClr>
                        <a:buSzPts val="1200"/>
                        <a:buFont typeface="Noto Sans Symbols"/>
                        <a:buChar char="●"/>
                      </a:pPr>
                      <a:r>
                        <a:rPr lang="ja-JP" sz="1200" u="none" cap="none" strike="noStrike"/>
                        <a:t>テスト戦略を実現するために必要なアクティビティ</a:t>
                      </a:r>
                      <a:endParaRPr sz="1200" u="none" cap="none" strike="noStrike"/>
                    </a:p>
                    <a:p>
                      <a:pPr indent="-171450" lvl="0" marL="171450" marR="0" rtl="0" algn="l">
                        <a:lnSpc>
                          <a:spcPct val="100000"/>
                        </a:lnSpc>
                        <a:spcBef>
                          <a:spcPts val="0"/>
                        </a:spcBef>
                        <a:spcAft>
                          <a:spcPts val="0"/>
                        </a:spcAft>
                        <a:buClr>
                          <a:schemeClr val="dk1"/>
                        </a:buClr>
                        <a:buSzPts val="1200"/>
                        <a:buFont typeface="Arial"/>
                        <a:buChar char="●"/>
                      </a:pPr>
                      <a:r>
                        <a:rPr lang="ja-JP" sz="1200" u="none" cap="none" strike="noStrike"/>
                        <a:t>アクティビティに対する見積り</a:t>
                      </a:r>
                      <a:endParaRPr sz="1200" u="none" cap="none" strike="noStrike"/>
                    </a:p>
                  </a:txBody>
                  <a:tcPr marT="45725" marB="45725" marR="91450" marL="91450"/>
                </a:tc>
              </a:tr>
              <a:tr h="228950">
                <a:tc>
                  <a:txBody>
                    <a:bodyPr/>
                    <a:lstStyle/>
                    <a:p>
                      <a:pPr indent="0" lvl="0" marL="0" marR="0" rtl="0" algn="ctr">
                        <a:lnSpc>
                          <a:spcPct val="100000"/>
                        </a:lnSpc>
                        <a:spcBef>
                          <a:spcPts val="0"/>
                        </a:spcBef>
                        <a:spcAft>
                          <a:spcPts val="0"/>
                        </a:spcAft>
                        <a:buClr>
                          <a:srgbClr val="000000"/>
                        </a:buClr>
                        <a:buSzPts val="1200"/>
                        <a:buFont typeface="Arial"/>
                        <a:buNone/>
                      </a:pPr>
                      <a:r>
                        <a:rPr lang="ja-JP" sz="1200" u="none" cap="none" strike="noStrike"/>
                        <a:t>6</a:t>
                      </a:r>
                      <a:endParaRPr sz="12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300"/>
                        <a:buFont typeface="Arial"/>
                        <a:buNone/>
                      </a:pPr>
                      <a:r>
                        <a:rPr b="1" lang="ja-JP" sz="1300" u="none" cap="none" strike="noStrike"/>
                        <a:t>スケジュール</a:t>
                      </a:r>
                      <a:endParaRPr b="1" sz="1300" u="none" cap="none" strike="noStrike"/>
                    </a:p>
                  </a:txBody>
                  <a:tcPr marT="45725" marB="45725" marR="91450" marL="91450"/>
                </a:tc>
                <a:tc>
                  <a:txBody>
                    <a:bodyPr/>
                    <a:lstStyle/>
                    <a:p>
                      <a:pPr indent="-171450" lvl="0" marL="171450" marR="0" rtl="0" algn="l">
                        <a:lnSpc>
                          <a:spcPct val="100000"/>
                        </a:lnSpc>
                        <a:spcBef>
                          <a:spcPts val="0"/>
                        </a:spcBef>
                        <a:spcAft>
                          <a:spcPts val="0"/>
                        </a:spcAft>
                        <a:buClr>
                          <a:schemeClr val="dk1"/>
                        </a:buClr>
                        <a:buSzPts val="1200"/>
                        <a:buFont typeface="Noto Sans Symbols"/>
                        <a:buChar char="●"/>
                      </a:pPr>
                      <a:r>
                        <a:rPr lang="ja-JP" sz="1200" u="none" cap="none" strike="noStrike"/>
                        <a:t>テストアクティビティのスケジュール</a:t>
                      </a:r>
                      <a:endParaRPr sz="1200" u="none" cap="none" strike="noStrike"/>
                    </a:p>
                  </a:txBody>
                  <a:tcPr marT="45725" marB="45725" marR="91450" marL="91450"/>
                </a:tc>
              </a:tr>
              <a:tr h="322700">
                <a:tc>
                  <a:txBody>
                    <a:bodyPr/>
                    <a:lstStyle/>
                    <a:p>
                      <a:pPr indent="0" lvl="0" marL="0" marR="0" rtl="0" algn="ctr">
                        <a:lnSpc>
                          <a:spcPct val="100000"/>
                        </a:lnSpc>
                        <a:spcBef>
                          <a:spcPts val="0"/>
                        </a:spcBef>
                        <a:spcAft>
                          <a:spcPts val="0"/>
                        </a:spcAft>
                        <a:buClr>
                          <a:srgbClr val="000000"/>
                        </a:buClr>
                        <a:buSzPts val="1200"/>
                        <a:buFont typeface="Arial"/>
                        <a:buNone/>
                      </a:pPr>
                      <a:r>
                        <a:rPr lang="ja-JP" sz="1200" u="none" cap="none" strike="noStrike"/>
                        <a:t>7</a:t>
                      </a:r>
                      <a:endParaRPr sz="12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300"/>
                        <a:buFont typeface="Arial"/>
                        <a:buNone/>
                      </a:pPr>
                      <a:r>
                        <a:rPr b="1" lang="ja-JP" sz="1300" u="none" cap="none" strike="noStrike"/>
                        <a:t>人員配置</a:t>
                      </a:r>
                      <a:endParaRPr sz="1300" u="none" cap="none" strike="noStrike"/>
                    </a:p>
                  </a:txBody>
                  <a:tcPr marT="45725" marB="45725" marR="91450" marL="91450"/>
                </a:tc>
                <a:tc>
                  <a:txBody>
                    <a:bodyPr/>
                    <a:lstStyle/>
                    <a:p>
                      <a:pPr indent="-171450" lvl="0" marL="171450" marR="0" rtl="0" algn="l">
                        <a:lnSpc>
                          <a:spcPct val="100000"/>
                        </a:lnSpc>
                        <a:spcBef>
                          <a:spcPts val="0"/>
                        </a:spcBef>
                        <a:spcAft>
                          <a:spcPts val="0"/>
                        </a:spcAft>
                        <a:buClr>
                          <a:schemeClr val="dk1"/>
                        </a:buClr>
                        <a:buSzPts val="1200"/>
                        <a:buFont typeface="Noto Sans Symbols"/>
                        <a:buChar char="●"/>
                      </a:pPr>
                      <a:r>
                        <a:rPr lang="ja-JP" sz="1200" u="none" cap="none" strike="noStrike"/>
                        <a:t>テスト関係者の役割、タスク、トレーニング、組織外からの雇用要件</a:t>
                      </a:r>
                      <a:endParaRPr sz="1200" u="none" cap="none" strike="noStrike"/>
                    </a:p>
                  </a:txBody>
                  <a:tcPr marT="45725" marB="45725" marR="91450" marL="91450"/>
                </a:tc>
              </a:tr>
            </a:tbl>
          </a:graphicData>
        </a:graphic>
      </p:graphicFrame>
      <p:sp>
        <p:nvSpPr>
          <p:cNvPr id="2969" name="Google Shape;2969;p215"/>
          <p:cNvSpPr txBox="1"/>
          <p:nvPr/>
        </p:nvSpPr>
        <p:spPr>
          <a:xfrm>
            <a:off x="236466" y="6061287"/>
            <a:ext cx="9432900" cy="276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出典：ISO/IEC/IEEE 29119-3:2021 Software and systems engineering — Software testing — Part 3:Test documentation</a:t>
            </a:r>
            <a:endParaRPr b="0" i="0" sz="1200" u="none" cap="none" strike="noStrike">
              <a:solidFill>
                <a:schemeClr val="dk1"/>
              </a:solidFill>
              <a:latin typeface="Arial"/>
              <a:ea typeface="Arial"/>
              <a:cs typeface="Arial"/>
              <a:sym typeface="Arial"/>
            </a:endParaRPr>
          </a:p>
        </p:txBody>
      </p:sp>
      <p:sp>
        <p:nvSpPr>
          <p:cNvPr id="2970" name="Google Shape;2970;p215"/>
          <p:cNvSpPr txBox="1"/>
          <p:nvPr/>
        </p:nvSpPr>
        <p:spPr>
          <a:xfrm>
            <a:off x="5837250" y="3825625"/>
            <a:ext cx="3158100" cy="1066500"/>
          </a:xfrm>
          <a:prstGeom prst="rect">
            <a:avLst/>
          </a:prstGeom>
          <a:noFill/>
          <a:ln>
            <a:noFill/>
          </a:ln>
        </p:spPr>
        <p:txBody>
          <a:bodyPr anchorCtr="0" anchor="t" bIns="91425" lIns="91425" spcFirstLastPara="1" rIns="91425" wrap="square" tIns="91425">
            <a:noAutofit/>
          </a:bodyPr>
          <a:lstStyle/>
          <a:p>
            <a:pPr indent="-304800" lvl="0" marL="457200" marR="0" rtl="0" algn="l">
              <a:lnSpc>
                <a:spcPct val="100000"/>
              </a:lnSpc>
              <a:spcBef>
                <a:spcPts val="0"/>
              </a:spcBef>
              <a:spcAft>
                <a:spcPts val="0"/>
              </a:spcAft>
              <a:buClr>
                <a:srgbClr val="000000"/>
              </a:buClr>
              <a:buSzPts val="1200"/>
              <a:buFont typeface="Arial"/>
              <a:buChar char="●"/>
            </a:pPr>
            <a:r>
              <a:rPr b="0" i="0" lang="ja-JP" sz="1200" u="none" cap="none" strike="noStrike">
                <a:solidFill>
                  <a:srgbClr val="000000"/>
                </a:solidFill>
                <a:latin typeface="Arial"/>
                <a:ea typeface="Arial"/>
                <a:cs typeface="Arial"/>
                <a:sym typeface="Arial"/>
              </a:rPr>
              <a:t>テストデータ要件</a:t>
            </a:r>
            <a:endParaRPr b="0" i="0" sz="1200" u="none" cap="none" strike="noStrike">
              <a:solidFill>
                <a:srgbClr val="000000"/>
              </a:solidFill>
              <a:latin typeface="Arial"/>
              <a:ea typeface="Arial"/>
              <a:cs typeface="Arial"/>
              <a:sym typeface="Arial"/>
            </a:endParaRPr>
          </a:p>
          <a:p>
            <a:pPr indent="-304800" lvl="0" marL="457200" marR="0" rtl="0" algn="l">
              <a:lnSpc>
                <a:spcPct val="100000"/>
              </a:lnSpc>
              <a:spcBef>
                <a:spcPts val="0"/>
              </a:spcBef>
              <a:spcAft>
                <a:spcPts val="0"/>
              </a:spcAft>
              <a:buClr>
                <a:srgbClr val="000000"/>
              </a:buClr>
              <a:buSzPts val="1200"/>
              <a:buFont typeface="Arial"/>
              <a:buChar char="●"/>
            </a:pPr>
            <a:r>
              <a:rPr b="0" i="0" lang="ja-JP" sz="1200" u="none" cap="none" strike="noStrike">
                <a:solidFill>
                  <a:srgbClr val="000000"/>
                </a:solidFill>
                <a:latin typeface="Arial"/>
                <a:ea typeface="Arial"/>
                <a:cs typeface="Arial"/>
                <a:sym typeface="Arial"/>
              </a:rPr>
              <a:t>テスト環境要件</a:t>
            </a:r>
            <a:endParaRPr b="0" i="0" sz="1200" u="none" cap="none" strike="noStrike">
              <a:solidFill>
                <a:srgbClr val="000000"/>
              </a:solidFill>
              <a:latin typeface="Arial"/>
              <a:ea typeface="Arial"/>
              <a:cs typeface="Arial"/>
              <a:sym typeface="Arial"/>
            </a:endParaRPr>
          </a:p>
          <a:p>
            <a:pPr indent="-304800" lvl="0" marL="457200" marR="0" rtl="0" algn="l">
              <a:lnSpc>
                <a:spcPct val="100000"/>
              </a:lnSpc>
              <a:spcBef>
                <a:spcPts val="0"/>
              </a:spcBef>
              <a:spcAft>
                <a:spcPts val="0"/>
              </a:spcAft>
              <a:buClr>
                <a:srgbClr val="000000"/>
              </a:buClr>
              <a:buSzPts val="1200"/>
              <a:buFont typeface="Arial"/>
              <a:buChar char="●"/>
            </a:pPr>
            <a:r>
              <a:rPr b="0" i="0" lang="ja-JP" sz="1200" u="none" cap="none" strike="noStrike">
                <a:solidFill>
                  <a:srgbClr val="000000"/>
                </a:solidFill>
                <a:latin typeface="Arial"/>
                <a:ea typeface="Arial"/>
                <a:cs typeface="Arial"/>
                <a:sym typeface="Arial"/>
              </a:rPr>
              <a:t>再テストとリグレッションテスト</a:t>
            </a:r>
            <a:endParaRPr b="0" i="0" sz="1200" u="none" cap="none" strike="noStrike">
              <a:solidFill>
                <a:srgbClr val="000000"/>
              </a:solidFill>
              <a:latin typeface="Arial"/>
              <a:ea typeface="Arial"/>
              <a:cs typeface="Arial"/>
              <a:sym typeface="Arial"/>
            </a:endParaRPr>
          </a:p>
          <a:p>
            <a:pPr indent="-304800" lvl="0" marL="457200" marR="0" rtl="0" algn="l">
              <a:lnSpc>
                <a:spcPct val="100000"/>
              </a:lnSpc>
              <a:spcBef>
                <a:spcPts val="0"/>
              </a:spcBef>
              <a:spcAft>
                <a:spcPts val="0"/>
              </a:spcAft>
              <a:buClr>
                <a:srgbClr val="000000"/>
              </a:buClr>
              <a:buSzPts val="1200"/>
              <a:buFont typeface="Arial"/>
              <a:buChar char="●"/>
            </a:pPr>
            <a:r>
              <a:rPr b="0" i="0" lang="ja-JP" sz="1200" u="none" cap="none" strike="noStrike">
                <a:solidFill>
                  <a:srgbClr val="000000"/>
                </a:solidFill>
                <a:latin typeface="Arial"/>
                <a:ea typeface="Arial"/>
                <a:cs typeface="Arial"/>
                <a:sym typeface="Arial"/>
              </a:rPr>
              <a:t>中断基準と再開基準</a:t>
            </a:r>
            <a:endParaRPr b="0" i="0" sz="1200" u="none" cap="none" strike="noStrike">
              <a:solidFill>
                <a:srgbClr val="000000"/>
              </a:solidFill>
              <a:latin typeface="Arial"/>
              <a:ea typeface="Arial"/>
              <a:cs typeface="Arial"/>
              <a:sym typeface="Arial"/>
            </a:endParaRPr>
          </a:p>
          <a:p>
            <a:pPr indent="-304800" lvl="0" marL="457200" marR="0" rtl="0" algn="l">
              <a:lnSpc>
                <a:spcPct val="100000"/>
              </a:lnSpc>
              <a:spcBef>
                <a:spcPts val="0"/>
              </a:spcBef>
              <a:spcAft>
                <a:spcPts val="0"/>
              </a:spcAft>
              <a:buClr>
                <a:srgbClr val="000000"/>
              </a:buClr>
              <a:buSzPts val="1200"/>
              <a:buFont typeface="Arial"/>
              <a:buChar char="●"/>
            </a:pPr>
            <a:r>
              <a:rPr b="0" i="0" lang="ja-JP" sz="1200" u="none" cap="none" strike="noStrike">
                <a:solidFill>
                  <a:srgbClr val="000000"/>
                </a:solidFill>
                <a:latin typeface="Arial"/>
                <a:ea typeface="Arial"/>
                <a:cs typeface="Arial"/>
                <a:sym typeface="Arial"/>
              </a:rPr>
              <a:t>組織のテスト戦略からの逸脱</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17"/>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411" name="Google Shape;411;p17"/>
          <p:cNvSpPr txBox="1"/>
          <p:nvPr>
            <p:ph type="title"/>
          </p:nvPr>
        </p:nvSpPr>
        <p:spPr>
          <a:xfrm>
            <a:off x="738188" y="28575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テストとは？（続き）</a:t>
            </a:r>
            <a:endParaRPr sz="3600"/>
          </a:p>
        </p:txBody>
      </p:sp>
      <p:sp>
        <p:nvSpPr>
          <p:cNvPr id="412" name="Google Shape;412;p1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413" name="Google Shape;413;p17"/>
          <p:cNvSpPr txBox="1"/>
          <p:nvPr/>
        </p:nvSpPr>
        <p:spPr>
          <a:xfrm>
            <a:off x="240300" y="4593134"/>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ISTQB®用語集（</a:t>
            </a:r>
            <a:r>
              <a:rPr lang="ja-JP" u="sng">
                <a:solidFill>
                  <a:schemeClr val="hlink"/>
                </a:solidFill>
                <a:hlinkClick r:id="rId3"/>
              </a:rPr>
              <a:t>https://glossary.istqb.org/</a:t>
            </a:r>
            <a:r>
              <a:rPr lang="ja-JP">
                <a:solidFill>
                  <a:schemeClr val="dk1"/>
                </a:solidFill>
              </a:rPr>
              <a:t>）</a:t>
            </a:r>
            <a:endParaRPr b="0" i="0" sz="1400" u="none" cap="none" strike="noStrike">
              <a:solidFill>
                <a:schemeClr val="dk1"/>
              </a:solidFill>
              <a:latin typeface="Arial"/>
              <a:ea typeface="Arial"/>
              <a:cs typeface="Arial"/>
              <a:sym typeface="Arial"/>
            </a:endParaRPr>
          </a:p>
        </p:txBody>
      </p:sp>
      <p:sp>
        <p:nvSpPr>
          <p:cNvPr id="414" name="Google Shape;414;p17"/>
          <p:cNvSpPr txBox="1"/>
          <p:nvPr>
            <p:ph idx="1" type="body"/>
          </p:nvPr>
        </p:nvSpPr>
        <p:spPr>
          <a:xfrm>
            <a:off x="495300" y="1600200"/>
            <a:ext cx="8915400" cy="6768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ja-JP"/>
              <a:t>テスト（testing）：</a:t>
            </a:r>
            <a:endParaRPr sz="1400"/>
          </a:p>
        </p:txBody>
      </p:sp>
      <p:sp>
        <p:nvSpPr>
          <p:cNvPr id="415" name="Google Shape;415;p17"/>
          <p:cNvSpPr/>
          <p:nvPr/>
        </p:nvSpPr>
        <p:spPr>
          <a:xfrm>
            <a:off x="495325" y="2448450"/>
            <a:ext cx="8921700" cy="2104500"/>
          </a:xfrm>
          <a:prstGeom prst="rect">
            <a:avLst/>
          </a:prstGeom>
          <a:solidFill>
            <a:srgbClr val="FFFF99"/>
          </a:solidFill>
          <a:ln cap="flat" cmpd="sng" w="9525">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2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コンポーネントやシステム、および関連する作業成果物の品質を評価するための、ソフトウェア開発ライフサイクル内のプロセス。</a:t>
            </a:r>
            <a:endParaRPr b="0" i="0" sz="2800" u="none" cap="none" strike="noStrike">
              <a:solidFill>
                <a:schemeClr val="dk1"/>
              </a:solidFill>
              <a:latin typeface="Arial"/>
              <a:ea typeface="Arial"/>
              <a:cs typeface="Arial"/>
              <a:sym typeface="Arial"/>
            </a:endParaRPr>
          </a:p>
        </p:txBody>
      </p:sp>
    </p:spTree>
  </p:cSld>
  <p:clrMapOvr>
    <a:masterClrMapping/>
  </p:clrMapOvr>
</p:sld>
</file>

<file path=ppt/slides/slide1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4" name="Shape 2974"/>
        <p:cNvGrpSpPr/>
        <p:nvPr/>
      </p:nvGrpSpPr>
      <p:grpSpPr>
        <a:xfrm>
          <a:off x="0" y="0"/>
          <a:ext cx="0" cy="0"/>
          <a:chOff x="0" y="0"/>
          <a:chExt cx="0" cy="0"/>
        </a:xfrm>
      </p:grpSpPr>
      <p:sp>
        <p:nvSpPr>
          <p:cNvPr id="2975" name="Google Shape;2975;p21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計画に対するテスト担当者の貢献</a:t>
            </a:r>
            <a:endParaRPr sz="3600"/>
          </a:p>
        </p:txBody>
      </p:sp>
      <p:sp>
        <p:nvSpPr>
          <p:cNvPr id="2976" name="Google Shape;2976;p218"/>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977" name="Google Shape;2977;p21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978" name="Google Shape;2978;p218"/>
          <p:cNvSpPr txBox="1"/>
          <p:nvPr/>
        </p:nvSpPr>
        <p:spPr>
          <a:xfrm>
            <a:off x="659325" y="1567188"/>
            <a:ext cx="9001500" cy="4573529"/>
          </a:xfrm>
          <a:prstGeom prst="rect">
            <a:avLst/>
          </a:prstGeom>
          <a:noFill/>
          <a:ln>
            <a:noFill/>
          </a:ln>
        </p:spPr>
        <p:txBody>
          <a:bodyPr anchorCtr="0" anchor="t" bIns="91425" lIns="91425" spcFirstLastPara="1" rIns="91425" wrap="square" tIns="91425">
            <a:spAutoFit/>
          </a:bodyPr>
          <a:lstStyle/>
          <a:p>
            <a:pPr indent="-361950" lvl="0" marL="457200" marR="0" rtl="0" algn="l">
              <a:lnSpc>
                <a:spcPct val="115000"/>
              </a:lnSpc>
              <a:spcBef>
                <a:spcPts val="0"/>
              </a:spcBef>
              <a:spcAft>
                <a:spcPts val="0"/>
              </a:spcAft>
              <a:buClr>
                <a:schemeClr val="dk1"/>
              </a:buClr>
              <a:buSzPts val="2100"/>
              <a:buFont typeface="Arial"/>
              <a:buChar char="●"/>
            </a:pPr>
            <a:r>
              <a:rPr b="0" i="0" lang="ja-JP" sz="2400" u="none" cap="none" strike="noStrike">
                <a:solidFill>
                  <a:schemeClr val="dk1"/>
                </a:solidFill>
                <a:latin typeface="Arial"/>
                <a:ea typeface="Arial"/>
                <a:cs typeface="Arial"/>
                <a:sym typeface="Arial"/>
              </a:rPr>
              <a:t>リリース計画への貢献</a:t>
            </a:r>
            <a:endParaRPr b="0" i="0" sz="24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テスト可能なユーザーストーリーと受け入れ基準を作成する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プロジェクトと品質のリスク分析を行う</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ユーザーストーリーに関連するテスト工数を見積もる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テストアプローチを決定する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リリースのためのテストを計画する</a:t>
            </a:r>
            <a:endParaRPr b="0" i="0" sz="2000" u="none" cap="none" strike="noStrike">
              <a:solidFill>
                <a:schemeClr val="dk1"/>
              </a:solidFill>
              <a:latin typeface="Arial"/>
              <a:ea typeface="Arial"/>
              <a:cs typeface="Arial"/>
              <a:sym typeface="Arial"/>
            </a:endParaRPr>
          </a:p>
          <a:p>
            <a:pPr indent="0" lvl="0" marL="914400" marR="0" rtl="0" algn="l">
              <a:lnSpc>
                <a:spcPct val="115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368300" lvl="0" marL="457200" marR="0" rtl="0" algn="l">
              <a:lnSpc>
                <a:spcPct val="115000"/>
              </a:lnSpc>
              <a:spcBef>
                <a:spcPts val="0"/>
              </a:spcBef>
              <a:spcAft>
                <a:spcPts val="0"/>
              </a:spcAft>
              <a:buClr>
                <a:schemeClr val="dk1"/>
              </a:buClr>
              <a:buSzPts val="2200"/>
              <a:buFont typeface="Arial"/>
              <a:buChar char="●"/>
            </a:pPr>
            <a:r>
              <a:rPr b="0" i="0" lang="ja-JP" sz="2400" u="none" cap="none" strike="noStrike">
                <a:solidFill>
                  <a:schemeClr val="dk1"/>
                </a:solidFill>
                <a:latin typeface="Arial"/>
                <a:ea typeface="Arial"/>
                <a:cs typeface="Arial"/>
                <a:sym typeface="Arial"/>
              </a:rPr>
              <a:t>イテレーション計画への貢献</a:t>
            </a:r>
            <a:endParaRPr b="0" i="0" sz="24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ユーザーストーリーの試験性を判断する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ユーザーストーリーをタスクに分解する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すべてのテストタスクのテスト工数を見積もる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テスト対象の機能的側面と非機能的側面を識別し洗練する</a:t>
            </a:r>
            <a:endParaRPr b="0" i="0" sz="2000" u="none" cap="none" strike="noStrike">
              <a:solidFill>
                <a:schemeClr val="dk1"/>
              </a:solidFill>
              <a:latin typeface="Arial"/>
              <a:ea typeface="Arial"/>
              <a:cs typeface="Arial"/>
              <a:sym typeface="Arial"/>
            </a:endParaRPr>
          </a:p>
        </p:txBody>
      </p:sp>
      <p:sp>
        <p:nvSpPr>
          <p:cNvPr id="2979" name="Google Shape;2979;p218"/>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3" name="Shape 2983"/>
        <p:cNvGrpSpPr/>
        <p:nvPr/>
      </p:nvGrpSpPr>
      <p:grpSpPr>
        <a:xfrm>
          <a:off x="0" y="0"/>
          <a:ext cx="0" cy="0"/>
          <a:chOff x="0" y="0"/>
          <a:chExt cx="0" cy="0"/>
        </a:xfrm>
      </p:grpSpPr>
      <p:sp>
        <p:nvSpPr>
          <p:cNvPr id="2984" name="Google Shape;2984;p21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開始基準と終了基準</a:t>
            </a:r>
            <a:endParaRPr sz="3600"/>
          </a:p>
        </p:txBody>
      </p:sp>
      <p:sp>
        <p:nvSpPr>
          <p:cNvPr id="2985" name="Google Shape;2985;p219"/>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986" name="Google Shape;2986;p21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987" name="Google Shape;2987;p219"/>
          <p:cNvSpPr txBox="1"/>
          <p:nvPr/>
        </p:nvSpPr>
        <p:spPr>
          <a:xfrm>
            <a:off x="608225" y="1341763"/>
            <a:ext cx="9001500" cy="4882500"/>
          </a:xfrm>
          <a:prstGeom prst="rect">
            <a:avLst/>
          </a:prstGeom>
          <a:noFill/>
          <a:ln>
            <a:noFill/>
          </a:ln>
        </p:spPr>
        <p:txBody>
          <a:bodyPr anchorCtr="0" anchor="t" bIns="91425" lIns="91425" spcFirstLastPara="1" rIns="91425" wrap="square" tIns="91425">
            <a:spAutoFit/>
          </a:bodyPr>
          <a:lstStyle/>
          <a:p>
            <a:pPr indent="-361950" lvl="0" marL="457200" marR="0" rtl="0" algn="l">
              <a:lnSpc>
                <a:spcPct val="115000"/>
              </a:lnSpc>
              <a:spcBef>
                <a:spcPts val="0"/>
              </a:spcBef>
              <a:spcAft>
                <a:spcPts val="0"/>
              </a:spcAft>
              <a:buClr>
                <a:schemeClr val="dk1"/>
              </a:buClr>
              <a:buSzPts val="2100"/>
              <a:buFont typeface="Arial"/>
              <a:buChar char="●"/>
            </a:pPr>
            <a:r>
              <a:rPr b="0" i="0" lang="ja-JP" sz="2400" u="none" cap="none" strike="noStrike">
                <a:solidFill>
                  <a:schemeClr val="dk1"/>
                </a:solidFill>
                <a:latin typeface="Arial"/>
                <a:ea typeface="Arial"/>
                <a:cs typeface="Arial"/>
                <a:sym typeface="Arial"/>
              </a:rPr>
              <a:t>典型的な開始基準</a:t>
            </a:r>
            <a:endParaRPr b="0" i="0" sz="24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リソースが準備できている（例：人、ツール、環境、テストデータ）</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テストウェアが準備できている（例：テストベース、試験性が保たれた要件、ユーザーストーリー、テストケース）</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テスト対象が初期品質レベルをクリアしている</a:t>
            </a:r>
            <a:endParaRPr b="0" i="0" sz="2000" u="none" cap="none" strike="noStrike">
              <a:solidFill>
                <a:schemeClr val="dk1"/>
              </a:solidFill>
              <a:latin typeface="Arial"/>
              <a:ea typeface="Arial"/>
              <a:cs typeface="Arial"/>
              <a:sym typeface="Arial"/>
            </a:endParaRPr>
          </a:p>
          <a:p>
            <a:pPr indent="0" lvl="0" marL="914400" marR="0" rtl="0" algn="l">
              <a:lnSpc>
                <a:spcPct val="115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368300" lvl="0" marL="457200" marR="0" rtl="0" algn="l">
              <a:lnSpc>
                <a:spcPct val="115000"/>
              </a:lnSpc>
              <a:spcBef>
                <a:spcPts val="0"/>
              </a:spcBef>
              <a:spcAft>
                <a:spcPts val="0"/>
              </a:spcAft>
              <a:buClr>
                <a:schemeClr val="dk1"/>
              </a:buClr>
              <a:buSzPts val="2200"/>
              <a:buFont typeface="Arial"/>
              <a:buChar char="●"/>
            </a:pPr>
            <a:r>
              <a:rPr b="0" i="0" lang="ja-JP" sz="2400" u="none" cap="none" strike="noStrike">
                <a:solidFill>
                  <a:schemeClr val="dk1"/>
                </a:solidFill>
                <a:latin typeface="Arial"/>
                <a:ea typeface="Arial"/>
                <a:cs typeface="Arial"/>
                <a:sym typeface="Arial"/>
              </a:rPr>
              <a:t>典型的な終了基準</a:t>
            </a:r>
            <a:endParaRPr b="0" i="0" sz="24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計画したテスト実行が完了している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定義済みのカバレッジを達成している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未解決の欠陥の件数は合意された制限内である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残存欠陥の想定数は合意された制限内である</a:t>
            </a:r>
            <a:endParaRPr b="0" i="0" sz="2000" u="none" cap="none" strike="noStrike">
              <a:solidFill>
                <a:schemeClr val="dk1"/>
              </a:solidFill>
              <a:latin typeface="Arial"/>
              <a:ea typeface="Arial"/>
              <a:cs typeface="Arial"/>
              <a:sym typeface="Arial"/>
            </a:endParaRPr>
          </a:p>
          <a:p>
            <a:pPr indent="-355600" lvl="1" marL="9144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信頼性、性能効率性、使用性、セキュリティ、他の関連する品質特性を評価し、要求を満たしている</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1" name="Shape 2991"/>
        <p:cNvGrpSpPr/>
        <p:nvPr/>
      </p:nvGrpSpPr>
      <p:grpSpPr>
        <a:xfrm>
          <a:off x="0" y="0"/>
          <a:ext cx="0" cy="0"/>
          <a:chOff x="0" y="0"/>
          <a:chExt cx="0" cy="0"/>
        </a:xfrm>
      </p:grpSpPr>
      <p:sp>
        <p:nvSpPr>
          <p:cNvPr id="2992" name="Google Shape;2992;p22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見積り技法</a:t>
            </a:r>
            <a:endParaRPr sz="3600"/>
          </a:p>
        </p:txBody>
      </p:sp>
      <p:sp>
        <p:nvSpPr>
          <p:cNvPr id="2993" name="Google Shape;2993;p220"/>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994" name="Google Shape;2994;p22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graphicFrame>
        <p:nvGraphicFramePr>
          <p:cNvPr id="2995" name="Google Shape;2995;p220"/>
          <p:cNvGraphicFramePr/>
          <p:nvPr/>
        </p:nvGraphicFramePr>
        <p:xfrm>
          <a:off x="495300" y="1538125"/>
          <a:ext cx="3000000" cy="3000000"/>
        </p:xfrm>
        <a:graphic>
          <a:graphicData uri="http://schemas.openxmlformats.org/drawingml/2006/table">
            <a:tbl>
              <a:tblPr>
                <a:noFill/>
                <a:tableStyleId>{5482861C-36CA-42EB-B6D0-8DDA0D068FD9}</a:tableStyleId>
              </a:tblPr>
              <a:tblGrid>
                <a:gridCol w="2531500"/>
                <a:gridCol w="6383900"/>
              </a:tblGrid>
              <a:tr h="222525">
                <a:tc>
                  <a:txBody>
                    <a:bodyPr/>
                    <a:lstStyle/>
                    <a:p>
                      <a:pPr indent="0" lvl="0" marL="0" marR="0" rtl="0" algn="ctr">
                        <a:lnSpc>
                          <a:spcPct val="100000"/>
                        </a:lnSpc>
                        <a:spcBef>
                          <a:spcPts val="0"/>
                        </a:spcBef>
                        <a:spcAft>
                          <a:spcPts val="0"/>
                        </a:spcAft>
                        <a:buClr>
                          <a:srgbClr val="000000"/>
                        </a:buClr>
                        <a:buSzPts val="2000"/>
                        <a:buFont typeface="Arial"/>
                        <a:buNone/>
                      </a:pPr>
                      <a:r>
                        <a:rPr lang="ja-JP" sz="2000" u="none" cap="none" strike="noStrike"/>
                        <a:t>見積り技法</a:t>
                      </a:r>
                      <a:endParaRPr sz="2000" u="none" cap="none" strike="noStrike"/>
                    </a:p>
                  </a:txBody>
                  <a:tcPr marT="91425" marB="91425" marR="91425" marL="91425">
                    <a:solidFill>
                      <a:srgbClr val="FFFF99"/>
                    </a:solidFill>
                  </a:tcPr>
                </a:tc>
                <a:tc>
                  <a:txBody>
                    <a:bodyPr/>
                    <a:lstStyle/>
                    <a:p>
                      <a:pPr indent="0" lvl="0" marL="0" marR="0" rtl="0" algn="ctr">
                        <a:lnSpc>
                          <a:spcPct val="100000"/>
                        </a:lnSpc>
                        <a:spcBef>
                          <a:spcPts val="0"/>
                        </a:spcBef>
                        <a:spcAft>
                          <a:spcPts val="0"/>
                        </a:spcAft>
                        <a:buClr>
                          <a:srgbClr val="000000"/>
                        </a:buClr>
                        <a:buSzPts val="2000"/>
                        <a:buFont typeface="Arial"/>
                        <a:buNone/>
                      </a:pPr>
                      <a:r>
                        <a:rPr lang="ja-JP" sz="2000" u="none" cap="none" strike="noStrike"/>
                        <a:t>方法</a:t>
                      </a:r>
                      <a:endParaRPr sz="2000" u="none" cap="none" strike="noStrike"/>
                    </a:p>
                  </a:txBody>
                  <a:tcPr marT="91425" marB="91425" marR="91425" marL="91425">
                    <a:solidFill>
                      <a:srgbClr val="FFFF99"/>
                    </a:solidFill>
                  </a:tcPr>
                </a:tc>
              </a:tr>
              <a:tr h="1311975">
                <a:tc>
                  <a:txBody>
                    <a:bodyPr/>
                    <a:lstStyle/>
                    <a:p>
                      <a:pPr indent="0" lvl="0" marL="0" marR="0" rtl="0" algn="l">
                        <a:lnSpc>
                          <a:spcPct val="100000"/>
                        </a:lnSpc>
                        <a:spcBef>
                          <a:spcPts val="0"/>
                        </a:spcBef>
                        <a:spcAft>
                          <a:spcPts val="0"/>
                        </a:spcAft>
                        <a:buClr>
                          <a:srgbClr val="000000"/>
                        </a:buClr>
                        <a:buSzPts val="2000"/>
                        <a:buFont typeface="Arial"/>
                        <a:buNone/>
                      </a:pPr>
                      <a:r>
                        <a:rPr lang="ja-JP" sz="2000" u="none" cap="none" strike="noStrike"/>
                        <a:t>比率に基づく見積り</a:t>
                      </a:r>
                      <a:endParaRPr sz="20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ja-JP" sz="2000" u="none" cap="none" strike="noStrike"/>
                        <a:t>組織の過去のプロジェクトから標準を導出して、比率により見積もる</a:t>
                      </a:r>
                      <a:endParaRPr sz="2000" u="none" cap="none" strike="noStrike"/>
                    </a:p>
                    <a:p>
                      <a:pPr indent="0" lvl="0" marL="0" marR="0" rtl="0" algn="l">
                        <a:lnSpc>
                          <a:spcPct val="100000"/>
                        </a:lnSpc>
                        <a:spcBef>
                          <a:spcPts val="0"/>
                        </a:spcBef>
                        <a:spcAft>
                          <a:spcPts val="0"/>
                        </a:spcAft>
                        <a:buClr>
                          <a:srgbClr val="000000"/>
                        </a:buClr>
                        <a:buSzPts val="2000"/>
                        <a:buFont typeface="Arial"/>
                        <a:buNone/>
                      </a:pPr>
                      <a:r>
                        <a:rPr lang="ja-JP" sz="2000" u="none" cap="none" strike="noStrike"/>
                        <a:t>例）標準が開発工数：テスト工数＝3：2のとき</a:t>
                      </a:r>
                      <a:endParaRPr sz="2000" u="none" cap="none" strike="noStrike"/>
                    </a:p>
                    <a:p>
                      <a:pPr indent="0" lvl="0" marL="0" marR="0" rtl="0" algn="l">
                        <a:lnSpc>
                          <a:spcPct val="100000"/>
                        </a:lnSpc>
                        <a:spcBef>
                          <a:spcPts val="0"/>
                        </a:spcBef>
                        <a:spcAft>
                          <a:spcPts val="0"/>
                        </a:spcAft>
                        <a:buClr>
                          <a:srgbClr val="000000"/>
                        </a:buClr>
                        <a:buSzPts val="2000"/>
                        <a:buFont typeface="Arial"/>
                        <a:buNone/>
                      </a:pPr>
                      <a:r>
                        <a:rPr lang="ja-JP" sz="2000" u="none" cap="none" strike="noStrike"/>
                        <a:t>　　今回が開発600人日ならテスト工数は400人日</a:t>
                      </a:r>
                      <a:endParaRPr sz="2000" u="none" cap="none" strike="noStrike"/>
                    </a:p>
                  </a:txBody>
                  <a:tcPr marT="91425" marB="91425" marR="91425" marL="91425"/>
                </a:tc>
              </a:tr>
              <a:tr h="852900">
                <a:tc>
                  <a:txBody>
                    <a:bodyPr/>
                    <a:lstStyle/>
                    <a:p>
                      <a:pPr indent="0" lvl="0" marL="0" marR="0" rtl="0" algn="l">
                        <a:lnSpc>
                          <a:spcPct val="100000"/>
                        </a:lnSpc>
                        <a:spcBef>
                          <a:spcPts val="0"/>
                        </a:spcBef>
                        <a:spcAft>
                          <a:spcPts val="0"/>
                        </a:spcAft>
                        <a:buClr>
                          <a:srgbClr val="000000"/>
                        </a:buClr>
                        <a:buSzPts val="2000"/>
                        <a:buFont typeface="Arial"/>
                        <a:buNone/>
                      </a:pPr>
                      <a:r>
                        <a:rPr lang="ja-JP" sz="2000" u="none" cap="none" strike="noStrike"/>
                        <a:t>外挿</a:t>
                      </a:r>
                      <a:endParaRPr sz="20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ja-JP" sz="2000" u="none" cap="none" strike="noStrike"/>
                        <a:t>初期のイテレーションで測定した観測値から、以降のイテレーションの工数を予測する</a:t>
                      </a:r>
                      <a:endParaRPr sz="2000" u="none" cap="none" strike="noStrike"/>
                    </a:p>
                  </a:txBody>
                  <a:tcPr marT="91425" marB="91425" marR="91425" marL="91425"/>
                </a:tc>
              </a:tr>
              <a:tr h="852900">
                <a:tc>
                  <a:txBody>
                    <a:bodyPr/>
                    <a:lstStyle/>
                    <a:p>
                      <a:pPr indent="0" lvl="0" marL="0" marR="0" rtl="0" algn="l">
                        <a:lnSpc>
                          <a:spcPct val="100000"/>
                        </a:lnSpc>
                        <a:spcBef>
                          <a:spcPts val="0"/>
                        </a:spcBef>
                        <a:spcAft>
                          <a:spcPts val="0"/>
                        </a:spcAft>
                        <a:buClr>
                          <a:srgbClr val="000000"/>
                        </a:buClr>
                        <a:buSzPts val="2000"/>
                        <a:buFont typeface="Arial"/>
                        <a:buNone/>
                      </a:pPr>
                      <a:r>
                        <a:rPr lang="ja-JP" sz="2000" u="none" cap="none" strike="noStrike"/>
                        <a:t>ワイドバンドデルファイ</a:t>
                      </a:r>
                      <a:endParaRPr sz="20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ja-JP" sz="2000" u="none" cap="none" strike="noStrike"/>
                        <a:t>専門家の経験に基づく推測値を集めて議論し、合意が得られるまで推測と議論を繰り返す</a:t>
                      </a:r>
                      <a:endParaRPr sz="2000" u="none" cap="none" strike="noStrike"/>
                    </a:p>
                    <a:p>
                      <a:pPr indent="0" lvl="0" marL="0" marR="0" rtl="0" algn="l">
                        <a:lnSpc>
                          <a:spcPct val="100000"/>
                        </a:lnSpc>
                        <a:spcBef>
                          <a:spcPts val="0"/>
                        </a:spcBef>
                        <a:spcAft>
                          <a:spcPts val="0"/>
                        </a:spcAft>
                        <a:buClr>
                          <a:srgbClr val="000000"/>
                        </a:buClr>
                        <a:buSzPts val="2000"/>
                        <a:buFont typeface="Arial"/>
                        <a:buNone/>
                      </a:pPr>
                      <a:r>
                        <a:rPr lang="ja-JP" sz="2000" u="none" cap="none" strike="noStrike"/>
                        <a:t>例）プランニングポーカー</a:t>
                      </a:r>
                      <a:endParaRPr sz="2000" u="none" cap="none" strike="noStrike"/>
                    </a:p>
                  </a:txBody>
                  <a:tcPr marT="91425" marB="91425" marR="91425" marL="91425"/>
                </a:tc>
              </a:tr>
              <a:tr h="852900">
                <a:tc>
                  <a:txBody>
                    <a:bodyPr/>
                    <a:lstStyle/>
                    <a:p>
                      <a:pPr indent="0" lvl="0" marL="0" marR="0" rtl="0" algn="l">
                        <a:lnSpc>
                          <a:spcPct val="100000"/>
                        </a:lnSpc>
                        <a:spcBef>
                          <a:spcPts val="0"/>
                        </a:spcBef>
                        <a:spcAft>
                          <a:spcPts val="0"/>
                        </a:spcAft>
                        <a:buClr>
                          <a:srgbClr val="000000"/>
                        </a:buClr>
                        <a:buSzPts val="2000"/>
                        <a:buFont typeface="Arial"/>
                        <a:buNone/>
                      </a:pPr>
                      <a:r>
                        <a:rPr lang="ja-JP" sz="2000" u="none" cap="none" strike="noStrike"/>
                        <a:t>三点見積り</a:t>
                      </a:r>
                      <a:endParaRPr sz="20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2000"/>
                        <a:buFont typeface="Arial"/>
                        <a:buNone/>
                      </a:pPr>
                      <a:r>
                        <a:rPr lang="ja-JP" sz="2000" u="none" cap="none" strike="noStrike"/>
                        <a:t>楽観的見積り値、最も可能性が高い見積り値、悲観的見積り値、の三点の加重平均を取る</a:t>
                      </a:r>
                      <a:endParaRPr sz="2000" u="none" cap="none" strike="noStrike"/>
                    </a:p>
                  </a:txBody>
                  <a:tcPr marT="91425" marB="91425" marR="91425" marL="91425"/>
                </a:tc>
              </a:tr>
            </a:tbl>
          </a:graphicData>
        </a:graphic>
      </p:graphicFrame>
      <p:sp>
        <p:nvSpPr>
          <p:cNvPr id="2996" name="Google Shape;2996;p220"/>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4" name="Shape 3004"/>
        <p:cNvGrpSpPr/>
        <p:nvPr/>
      </p:nvGrpSpPr>
      <p:grpSpPr>
        <a:xfrm>
          <a:off x="0" y="0"/>
          <a:ext cx="0" cy="0"/>
          <a:chOff x="0" y="0"/>
          <a:chExt cx="0" cy="0"/>
        </a:xfrm>
      </p:grpSpPr>
      <p:sp>
        <p:nvSpPr>
          <p:cNvPr id="3005" name="Google Shape;3005;p22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テストケースの優先順位付け</a:t>
            </a:r>
            <a:endParaRPr sz="3600"/>
          </a:p>
        </p:txBody>
      </p:sp>
      <p:sp>
        <p:nvSpPr>
          <p:cNvPr id="3006" name="Google Shape;3006;p22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007" name="Google Shape;3007;p22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008" name="Google Shape;3008;p221"/>
          <p:cNvSpPr txBox="1"/>
          <p:nvPr/>
        </p:nvSpPr>
        <p:spPr>
          <a:xfrm>
            <a:off x="659325" y="1567188"/>
            <a:ext cx="9001500" cy="3528000"/>
          </a:xfrm>
          <a:prstGeom prst="rect">
            <a:avLst/>
          </a:prstGeom>
          <a:noFill/>
          <a:ln>
            <a:noFill/>
          </a:ln>
        </p:spPr>
        <p:txBody>
          <a:bodyPr anchorCtr="0" anchor="t" bIns="91425" lIns="91425" spcFirstLastPara="1" rIns="91425" wrap="square" tIns="91425">
            <a:spAutoFit/>
          </a:bodyPr>
          <a:lstStyle/>
          <a:p>
            <a:pPr indent="-361950" lvl="0" marL="457200" marR="0" rtl="0" algn="l">
              <a:lnSpc>
                <a:spcPct val="115000"/>
              </a:lnSpc>
              <a:spcBef>
                <a:spcPts val="0"/>
              </a:spcBef>
              <a:spcAft>
                <a:spcPts val="0"/>
              </a:spcAft>
              <a:buClr>
                <a:schemeClr val="dk1"/>
              </a:buClr>
              <a:buSzPts val="2100"/>
              <a:buFont typeface="Arial"/>
              <a:buChar char="●"/>
            </a:pPr>
            <a:r>
              <a:rPr b="0" i="0" lang="ja-JP" sz="2400" u="none" cap="none" strike="noStrike">
                <a:solidFill>
                  <a:schemeClr val="dk1"/>
                </a:solidFill>
                <a:latin typeface="Arial"/>
                <a:ea typeface="Arial"/>
                <a:cs typeface="Arial"/>
                <a:sym typeface="Arial"/>
              </a:rPr>
              <a:t>リスクに基づく優先順位付け</a:t>
            </a:r>
            <a:endParaRPr b="0" i="0" sz="24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最も重要なリスクに関するテストケースが最優先</a:t>
            </a:r>
            <a:endParaRPr b="0" i="0" sz="2400" u="none" cap="none" strike="noStrike">
              <a:solidFill>
                <a:schemeClr val="dk1"/>
              </a:solidFill>
              <a:latin typeface="Arial"/>
              <a:ea typeface="Arial"/>
              <a:cs typeface="Arial"/>
              <a:sym typeface="Arial"/>
            </a:endParaRPr>
          </a:p>
          <a:p>
            <a:pPr indent="-381000" lvl="0" marL="4572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カバレッジベースの優先順位付け</a:t>
            </a:r>
            <a:endParaRPr b="0" i="0" sz="24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実行することで最も高いカバレッジを達成できるテストケースを優先</a:t>
            </a:r>
            <a:endParaRPr b="0" i="0" sz="2400" u="none" cap="none" strike="noStrike">
              <a:solidFill>
                <a:schemeClr val="dk1"/>
              </a:solidFill>
              <a:latin typeface="Arial"/>
              <a:ea typeface="Arial"/>
              <a:cs typeface="Arial"/>
              <a:sym typeface="Arial"/>
            </a:endParaRPr>
          </a:p>
          <a:p>
            <a:pPr indent="-381000" lvl="0" marL="4572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要件に基づく優先順位付け</a:t>
            </a:r>
            <a:endParaRPr b="0" i="0" sz="24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ステークホルダーが定義した優先順位が高い要件に対応するテストケースを優先</a:t>
            </a:r>
            <a:endParaRPr b="0" i="0" sz="2400" u="none" cap="none" strike="noStrike">
              <a:solidFill>
                <a:schemeClr val="dk1"/>
              </a:solidFill>
              <a:latin typeface="Arial"/>
              <a:ea typeface="Arial"/>
              <a:cs typeface="Arial"/>
              <a:sym typeface="Arial"/>
            </a:endParaRPr>
          </a:p>
        </p:txBody>
      </p:sp>
      <p:sp>
        <p:nvSpPr>
          <p:cNvPr id="3009" name="Google Shape;3009;p221"/>
          <p:cNvSpPr txBox="1"/>
          <p:nvPr/>
        </p:nvSpPr>
        <p:spPr>
          <a:xfrm>
            <a:off x="659325" y="5284738"/>
            <a:ext cx="9001500" cy="978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ただし、機能やテストケースの依存関係や、テストツールやテスト環境などのリソースの可用性も考慮する必要がある。</a:t>
            </a:r>
            <a:endParaRPr b="0" i="0" sz="2400" u="none" cap="none" strike="noStrike">
              <a:solidFill>
                <a:schemeClr val="dk1"/>
              </a:solidFill>
              <a:latin typeface="Arial"/>
              <a:ea typeface="Arial"/>
              <a:cs typeface="Arial"/>
              <a:sym typeface="Arial"/>
            </a:endParaRPr>
          </a:p>
        </p:txBody>
      </p:sp>
      <p:sp>
        <p:nvSpPr>
          <p:cNvPr id="3010" name="Google Shape;3010;p221"/>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4" name="Shape 3014"/>
        <p:cNvGrpSpPr/>
        <p:nvPr/>
      </p:nvGrpSpPr>
      <p:grpSpPr>
        <a:xfrm>
          <a:off x="0" y="0"/>
          <a:ext cx="0" cy="0"/>
          <a:chOff x="0" y="0"/>
          <a:chExt cx="0" cy="0"/>
        </a:xfrm>
      </p:grpSpPr>
      <p:sp>
        <p:nvSpPr>
          <p:cNvPr id="3015" name="Google Shape;3015;p22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テストピラミッド</a:t>
            </a:r>
            <a:endParaRPr sz="3600"/>
          </a:p>
        </p:txBody>
      </p:sp>
      <p:sp>
        <p:nvSpPr>
          <p:cNvPr id="3016" name="Google Shape;3016;p222"/>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017" name="Google Shape;3017;p22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grpSp>
        <p:nvGrpSpPr>
          <p:cNvPr id="3018" name="Google Shape;3018;p222"/>
          <p:cNvGrpSpPr/>
          <p:nvPr/>
        </p:nvGrpSpPr>
        <p:grpSpPr>
          <a:xfrm>
            <a:off x="495300" y="2625925"/>
            <a:ext cx="4232400" cy="3424300"/>
            <a:chOff x="495300" y="1678100"/>
            <a:chExt cx="4232400" cy="3424300"/>
          </a:xfrm>
        </p:grpSpPr>
        <p:sp>
          <p:nvSpPr>
            <p:cNvPr id="3019" name="Google Shape;3019;p222"/>
            <p:cNvSpPr/>
            <p:nvPr/>
          </p:nvSpPr>
          <p:spPr>
            <a:xfrm>
              <a:off x="495300" y="1755600"/>
              <a:ext cx="4232400" cy="3346800"/>
            </a:xfrm>
            <a:prstGeom prst="triangle">
              <a:avLst>
                <a:gd fmla="val 50000" name="adj"/>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0" name="Google Shape;3020;p222"/>
            <p:cNvSpPr/>
            <p:nvPr/>
          </p:nvSpPr>
          <p:spPr>
            <a:xfrm>
              <a:off x="1100850" y="1678100"/>
              <a:ext cx="3039600" cy="2481600"/>
            </a:xfrm>
            <a:prstGeom prst="triangle">
              <a:avLst>
                <a:gd fmla="val 50000" name="adj"/>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1" name="Google Shape;3021;p222"/>
            <p:cNvSpPr/>
            <p:nvPr/>
          </p:nvSpPr>
          <p:spPr>
            <a:xfrm>
              <a:off x="1688325" y="1678100"/>
              <a:ext cx="1851900" cy="1510200"/>
            </a:xfrm>
            <a:prstGeom prst="triangle">
              <a:avLst>
                <a:gd fmla="val 50000" name="adj"/>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22" name="Google Shape;3022;p222"/>
          <p:cNvSpPr txBox="1"/>
          <p:nvPr/>
        </p:nvSpPr>
        <p:spPr>
          <a:xfrm>
            <a:off x="976800" y="5260700"/>
            <a:ext cx="3269400" cy="476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ja-JP" sz="2500" u="none" cap="none" strike="noStrike">
                <a:solidFill>
                  <a:schemeClr val="dk1"/>
                </a:solidFill>
                <a:latin typeface="Arial"/>
                <a:ea typeface="Arial"/>
                <a:cs typeface="Arial"/>
                <a:sym typeface="Arial"/>
              </a:rPr>
              <a:t>ユニットテスト</a:t>
            </a:r>
            <a:endParaRPr b="0" i="0" sz="2500" u="none" cap="none" strike="noStrike">
              <a:solidFill>
                <a:schemeClr val="dk1"/>
              </a:solidFill>
              <a:latin typeface="Arial"/>
              <a:ea typeface="Arial"/>
              <a:cs typeface="Arial"/>
              <a:sym typeface="Arial"/>
            </a:endParaRPr>
          </a:p>
        </p:txBody>
      </p:sp>
      <p:sp>
        <p:nvSpPr>
          <p:cNvPr id="3023" name="Google Shape;3023;p222"/>
          <p:cNvSpPr txBox="1"/>
          <p:nvPr/>
        </p:nvSpPr>
        <p:spPr>
          <a:xfrm>
            <a:off x="976800" y="4379500"/>
            <a:ext cx="3269400" cy="476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ja-JP" sz="2500" u="none" cap="none" strike="noStrike">
                <a:solidFill>
                  <a:schemeClr val="dk1"/>
                </a:solidFill>
                <a:latin typeface="Arial"/>
                <a:ea typeface="Arial"/>
                <a:cs typeface="Arial"/>
                <a:sym typeface="Arial"/>
              </a:rPr>
              <a:t>統合テスト</a:t>
            </a:r>
            <a:endParaRPr b="0" i="0" sz="2500" u="none" cap="none" strike="noStrike">
              <a:solidFill>
                <a:schemeClr val="dk1"/>
              </a:solidFill>
              <a:latin typeface="Arial"/>
              <a:ea typeface="Arial"/>
              <a:cs typeface="Arial"/>
              <a:sym typeface="Arial"/>
            </a:endParaRPr>
          </a:p>
        </p:txBody>
      </p:sp>
      <p:sp>
        <p:nvSpPr>
          <p:cNvPr id="3024" name="Google Shape;3024;p222"/>
          <p:cNvSpPr txBox="1"/>
          <p:nvPr/>
        </p:nvSpPr>
        <p:spPr>
          <a:xfrm>
            <a:off x="976800" y="3115175"/>
            <a:ext cx="3269400" cy="476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0" i="0" lang="ja-JP" sz="2500" u="none" cap="none" strike="noStrike">
                <a:solidFill>
                  <a:schemeClr val="dk1"/>
                </a:solidFill>
                <a:latin typeface="Arial"/>
                <a:ea typeface="Arial"/>
                <a:cs typeface="Arial"/>
                <a:sym typeface="Arial"/>
              </a:rPr>
              <a:t>E2E</a:t>
            </a:r>
            <a:endParaRPr b="0" i="0" sz="25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500"/>
              <a:buFont typeface="Arial"/>
              <a:buNone/>
            </a:pPr>
            <a:r>
              <a:rPr b="0" i="0" lang="ja-JP" sz="2500" u="none" cap="none" strike="noStrike">
                <a:solidFill>
                  <a:schemeClr val="dk1"/>
                </a:solidFill>
                <a:latin typeface="Arial"/>
                <a:ea typeface="Arial"/>
                <a:cs typeface="Arial"/>
                <a:sym typeface="Arial"/>
              </a:rPr>
              <a:t>テスト</a:t>
            </a:r>
            <a:endParaRPr b="0" i="0" sz="2500" u="none" cap="none" strike="noStrike">
              <a:solidFill>
                <a:schemeClr val="dk1"/>
              </a:solidFill>
              <a:latin typeface="Arial"/>
              <a:ea typeface="Arial"/>
              <a:cs typeface="Arial"/>
              <a:sym typeface="Arial"/>
            </a:endParaRPr>
          </a:p>
        </p:txBody>
      </p:sp>
      <p:sp>
        <p:nvSpPr>
          <p:cNvPr id="3025" name="Google Shape;3025;p222"/>
          <p:cNvSpPr txBox="1"/>
          <p:nvPr/>
        </p:nvSpPr>
        <p:spPr>
          <a:xfrm>
            <a:off x="5574650" y="2561125"/>
            <a:ext cx="4044300" cy="1434300"/>
          </a:xfrm>
          <a:prstGeom prst="rect">
            <a:avLst/>
          </a:prstGeom>
          <a:noFill/>
          <a:ln>
            <a:noFill/>
          </a:ln>
        </p:spPr>
        <p:txBody>
          <a:bodyPr anchorCtr="0" anchor="t" bIns="91425" lIns="91425" spcFirstLastPara="1" rIns="91425" wrap="square" tIns="91425">
            <a:noAutofit/>
          </a:bodyPr>
          <a:lstStyle/>
          <a:p>
            <a:pPr indent="-368300" lvl="0" marL="457200" marR="0" rtl="0" algn="l">
              <a:lnSpc>
                <a:spcPct val="100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テストの粒度が粗い</a:t>
            </a:r>
            <a:endParaRPr b="0" i="0" sz="2200" u="none" cap="none" strike="noStrike">
              <a:solidFill>
                <a:schemeClr val="dk1"/>
              </a:solidFill>
              <a:latin typeface="Arial"/>
              <a:ea typeface="Arial"/>
              <a:cs typeface="Arial"/>
              <a:sym typeface="Arial"/>
            </a:endParaRPr>
          </a:p>
          <a:p>
            <a:pPr indent="-368300" lvl="0" marL="457200" marR="0" rtl="0" algn="l">
              <a:lnSpc>
                <a:spcPct val="100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テストの実行速度が遅い</a:t>
            </a:r>
            <a:endParaRPr b="0" i="0" sz="2200" u="none" cap="none" strike="noStrike">
              <a:solidFill>
                <a:schemeClr val="dk1"/>
              </a:solidFill>
              <a:latin typeface="Arial"/>
              <a:ea typeface="Arial"/>
              <a:cs typeface="Arial"/>
              <a:sym typeface="Arial"/>
            </a:endParaRPr>
          </a:p>
          <a:p>
            <a:pPr indent="-368300" lvl="0" marL="457200" marR="0" rtl="0" algn="l">
              <a:lnSpc>
                <a:spcPct val="100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妥当なカバレッジの達成に必要なテストの数は少ない</a:t>
            </a:r>
            <a:endParaRPr b="0" i="0" sz="2200" u="none" cap="none" strike="noStrike">
              <a:solidFill>
                <a:schemeClr val="dk1"/>
              </a:solidFill>
              <a:latin typeface="Arial"/>
              <a:ea typeface="Arial"/>
              <a:cs typeface="Arial"/>
              <a:sym typeface="Arial"/>
            </a:endParaRPr>
          </a:p>
        </p:txBody>
      </p:sp>
      <p:cxnSp>
        <p:nvCxnSpPr>
          <p:cNvPr id="3026" name="Google Shape;3026;p222"/>
          <p:cNvCxnSpPr/>
          <p:nvPr/>
        </p:nvCxnSpPr>
        <p:spPr>
          <a:xfrm>
            <a:off x="5197225" y="2633175"/>
            <a:ext cx="10200" cy="3409800"/>
          </a:xfrm>
          <a:prstGeom prst="straightConnector1">
            <a:avLst/>
          </a:prstGeom>
          <a:noFill/>
          <a:ln cap="flat" cmpd="sng" w="76200">
            <a:solidFill>
              <a:srgbClr val="00B050"/>
            </a:solidFill>
            <a:prstDash val="solid"/>
            <a:miter lim="800000"/>
            <a:headEnd len="med" w="med" type="triangle"/>
            <a:tailEnd len="med" w="med" type="triangle"/>
          </a:ln>
        </p:spPr>
      </p:cxnSp>
      <p:sp>
        <p:nvSpPr>
          <p:cNvPr id="3027" name="Google Shape;3027;p222"/>
          <p:cNvSpPr txBox="1"/>
          <p:nvPr/>
        </p:nvSpPr>
        <p:spPr>
          <a:xfrm>
            <a:off x="5574650" y="4705125"/>
            <a:ext cx="4121100" cy="1434300"/>
          </a:xfrm>
          <a:prstGeom prst="rect">
            <a:avLst/>
          </a:prstGeom>
          <a:noFill/>
          <a:ln>
            <a:noFill/>
          </a:ln>
        </p:spPr>
        <p:txBody>
          <a:bodyPr anchorCtr="0" anchor="t" bIns="91425" lIns="91425" spcFirstLastPara="1" rIns="91425" wrap="square" tIns="91425">
            <a:noAutofit/>
          </a:bodyPr>
          <a:lstStyle/>
          <a:p>
            <a:pPr indent="-368300" lvl="0" marL="457200" marR="0" rtl="0" algn="l">
              <a:lnSpc>
                <a:spcPct val="100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小さく、分離されている</a:t>
            </a:r>
            <a:endParaRPr b="0" i="0" sz="2200" u="none" cap="none" strike="noStrike">
              <a:solidFill>
                <a:schemeClr val="dk1"/>
              </a:solidFill>
              <a:latin typeface="Arial"/>
              <a:ea typeface="Arial"/>
              <a:cs typeface="Arial"/>
              <a:sym typeface="Arial"/>
            </a:endParaRPr>
          </a:p>
          <a:p>
            <a:pPr indent="-368300" lvl="0" marL="457200" marR="0" rtl="0" algn="l">
              <a:lnSpc>
                <a:spcPct val="100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テストの実行速度が速い</a:t>
            </a:r>
            <a:endParaRPr b="0" i="0" sz="2200" u="none" cap="none" strike="noStrike">
              <a:solidFill>
                <a:schemeClr val="dk1"/>
              </a:solidFill>
              <a:latin typeface="Arial"/>
              <a:ea typeface="Arial"/>
              <a:cs typeface="Arial"/>
              <a:sym typeface="Arial"/>
            </a:endParaRPr>
          </a:p>
          <a:p>
            <a:pPr indent="-368300" lvl="0" marL="457200" marR="0" rtl="0" algn="l">
              <a:lnSpc>
                <a:spcPct val="100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妥当なカバレッジの達成に多くのテストが必要</a:t>
            </a:r>
            <a:endParaRPr b="0" i="0" sz="2200" u="none" cap="none" strike="noStrike">
              <a:solidFill>
                <a:schemeClr val="dk1"/>
              </a:solidFill>
              <a:latin typeface="Arial"/>
              <a:ea typeface="Arial"/>
              <a:cs typeface="Arial"/>
              <a:sym typeface="Arial"/>
            </a:endParaRPr>
          </a:p>
        </p:txBody>
      </p:sp>
      <p:sp>
        <p:nvSpPr>
          <p:cNvPr id="3028" name="Google Shape;3028;p222"/>
          <p:cNvSpPr txBox="1"/>
          <p:nvPr/>
        </p:nvSpPr>
        <p:spPr>
          <a:xfrm>
            <a:off x="577250" y="1397150"/>
            <a:ext cx="9041700" cy="94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テストレイヤーごとのテストの特徴や量を示すことで、テスト自動化とテスト工数配分においてチームを支援する</a:t>
            </a:r>
            <a:endParaRPr b="0" i="0" sz="2400" u="none" cap="none" strike="noStrike">
              <a:solidFill>
                <a:schemeClr val="dk1"/>
              </a:solidFill>
              <a:latin typeface="Arial"/>
              <a:ea typeface="Arial"/>
              <a:cs typeface="Arial"/>
              <a:sym typeface="Arial"/>
            </a:endParaRPr>
          </a:p>
        </p:txBody>
      </p:sp>
      <p:sp>
        <p:nvSpPr>
          <p:cNvPr id="3029" name="Google Shape;3029;p222"/>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3" name="Shape 3033"/>
        <p:cNvGrpSpPr/>
        <p:nvPr/>
      </p:nvGrpSpPr>
      <p:grpSpPr>
        <a:xfrm>
          <a:off x="0" y="0"/>
          <a:ext cx="0" cy="0"/>
          <a:chOff x="0" y="0"/>
          <a:chExt cx="0" cy="0"/>
        </a:xfrm>
      </p:grpSpPr>
      <p:sp>
        <p:nvSpPr>
          <p:cNvPr id="3034" name="Google Shape;3034;p22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テストの四象限</a:t>
            </a:r>
            <a:endParaRPr sz="3600"/>
          </a:p>
        </p:txBody>
      </p:sp>
      <p:sp>
        <p:nvSpPr>
          <p:cNvPr id="3035" name="Google Shape;3035;p22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036" name="Google Shape;3036;p22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graphicFrame>
        <p:nvGraphicFramePr>
          <p:cNvPr id="3037" name="Google Shape;3037;p223"/>
          <p:cNvGraphicFramePr/>
          <p:nvPr/>
        </p:nvGraphicFramePr>
        <p:xfrm>
          <a:off x="1431100" y="2865938"/>
          <a:ext cx="3000000" cy="3000000"/>
        </p:xfrm>
        <a:graphic>
          <a:graphicData uri="http://schemas.openxmlformats.org/drawingml/2006/table">
            <a:tbl>
              <a:tblPr>
                <a:noFill/>
                <a:tableStyleId>{5482861C-36CA-42EB-B6D0-8DDA0D068FD9}</a:tableStyleId>
              </a:tblPr>
              <a:tblGrid>
                <a:gridCol w="3517150"/>
                <a:gridCol w="3517150"/>
              </a:tblGrid>
              <a:tr h="13881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1388125">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bl>
          </a:graphicData>
        </a:graphic>
      </p:graphicFrame>
      <p:grpSp>
        <p:nvGrpSpPr>
          <p:cNvPr id="3038" name="Google Shape;3038;p223"/>
          <p:cNvGrpSpPr/>
          <p:nvPr/>
        </p:nvGrpSpPr>
        <p:grpSpPr>
          <a:xfrm>
            <a:off x="679470" y="2345840"/>
            <a:ext cx="8689949" cy="3816432"/>
            <a:chOff x="495300" y="2318925"/>
            <a:chExt cx="9179200" cy="4031300"/>
          </a:xfrm>
        </p:grpSpPr>
        <p:sp>
          <p:nvSpPr>
            <p:cNvPr id="3039" name="Google Shape;3039;p223"/>
            <p:cNvSpPr txBox="1"/>
            <p:nvPr/>
          </p:nvSpPr>
          <p:spPr>
            <a:xfrm>
              <a:off x="3620925" y="2404775"/>
              <a:ext cx="2745900" cy="383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900"/>
                <a:buFont typeface="Arial"/>
                <a:buNone/>
              </a:pPr>
              <a:r>
                <a:rPr b="0" i="0" lang="ja-JP" sz="1900" u="none" cap="none" strike="noStrike">
                  <a:solidFill>
                    <a:schemeClr val="dk1"/>
                  </a:solidFill>
                  <a:latin typeface="Arial"/>
                  <a:ea typeface="Arial"/>
                  <a:cs typeface="Arial"/>
                  <a:sym typeface="Arial"/>
                </a:rPr>
                <a:t>ビジネス指向</a:t>
              </a:r>
              <a:endParaRPr b="0" i="0" sz="1900" u="none" cap="none" strike="noStrike">
                <a:solidFill>
                  <a:schemeClr val="dk1"/>
                </a:solidFill>
                <a:latin typeface="Arial"/>
                <a:ea typeface="Arial"/>
                <a:cs typeface="Arial"/>
                <a:sym typeface="Arial"/>
              </a:endParaRPr>
            </a:p>
          </p:txBody>
        </p:sp>
        <p:sp>
          <p:nvSpPr>
            <p:cNvPr id="3040" name="Google Shape;3040;p223"/>
            <p:cNvSpPr txBox="1"/>
            <p:nvPr/>
          </p:nvSpPr>
          <p:spPr>
            <a:xfrm>
              <a:off x="3651500" y="5901600"/>
              <a:ext cx="2745900" cy="383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900"/>
                <a:buFont typeface="Arial"/>
                <a:buNone/>
              </a:pPr>
              <a:r>
                <a:rPr b="0" i="0" lang="ja-JP" sz="1900" u="none" cap="none" strike="noStrike">
                  <a:solidFill>
                    <a:schemeClr val="dk1"/>
                  </a:solidFill>
                  <a:latin typeface="Arial"/>
                  <a:ea typeface="Arial"/>
                  <a:cs typeface="Arial"/>
                  <a:sym typeface="Arial"/>
                </a:rPr>
                <a:t>テクノロジー指向</a:t>
              </a:r>
              <a:endParaRPr b="0" i="0" sz="1900" u="none" cap="none" strike="noStrike">
                <a:solidFill>
                  <a:schemeClr val="dk1"/>
                </a:solidFill>
                <a:latin typeface="Arial"/>
                <a:ea typeface="Arial"/>
                <a:cs typeface="Arial"/>
                <a:sym typeface="Arial"/>
              </a:endParaRPr>
            </a:p>
          </p:txBody>
        </p:sp>
        <p:sp>
          <p:nvSpPr>
            <p:cNvPr id="3041" name="Google Shape;3041;p223"/>
            <p:cNvSpPr txBox="1"/>
            <p:nvPr/>
          </p:nvSpPr>
          <p:spPr>
            <a:xfrm>
              <a:off x="935750" y="2702600"/>
              <a:ext cx="370500" cy="33204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チ｜ムを支援する</a:t>
              </a:r>
              <a:endParaRPr b="0" i="0" sz="1600" u="none" cap="none" strike="noStrike">
                <a:solidFill>
                  <a:schemeClr val="dk1"/>
                </a:solidFill>
                <a:latin typeface="Arial"/>
                <a:ea typeface="Arial"/>
                <a:cs typeface="Arial"/>
                <a:sym typeface="Arial"/>
              </a:endParaRPr>
            </a:p>
          </p:txBody>
        </p:sp>
        <p:sp>
          <p:nvSpPr>
            <p:cNvPr id="3042" name="Google Shape;3042;p223"/>
            <p:cNvSpPr txBox="1"/>
            <p:nvPr/>
          </p:nvSpPr>
          <p:spPr>
            <a:xfrm>
              <a:off x="8681500" y="2702600"/>
              <a:ext cx="370500" cy="33204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プロダクトを批評する</a:t>
              </a:r>
              <a:endParaRPr b="0" i="0" sz="1400" u="none" cap="none" strike="noStrike">
                <a:solidFill>
                  <a:schemeClr val="dk1"/>
                </a:solidFill>
                <a:latin typeface="Arial"/>
                <a:ea typeface="Arial"/>
                <a:cs typeface="Arial"/>
                <a:sym typeface="Arial"/>
              </a:endParaRPr>
            </a:p>
          </p:txBody>
        </p:sp>
        <p:sp>
          <p:nvSpPr>
            <p:cNvPr id="3043" name="Google Shape;3043;p223"/>
            <p:cNvSpPr txBox="1"/>
            <p:nvPr/>
          </p:nvSpPr>
          <p:spPr>
            <a:xfrm>
              <a:off x="2282100" y="4257060"/>
              <a:ext cx="2745900" cy="3831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800"/>
                <a:buFont typeface="Arial"/>
                <a:buNone/>
              </a:pPr>
              <a:r>
                <a:rPr b="0" i="0" lang="ja-JP" sz="1800" u="none" cap="none" strike="noStrike">
                  <a:solidFill>
                    <a:srgbClr val="0000FF"/>
                  </a:solidFill>
                  <a:latin typeface="Arial"/>
                  <a:ea typeface="Arial"/>
                  <a:cs typeface="Arial"/>
                  <a:sym typeface="Arial"/>
                </a:rPr>
                <a:t>第一象限</a:t>
              </a:r>
              <a:endParaRPr b="0" i="0" sz="1800" u="none" cap="none" strike="noStrike">
                <a:solidFill>
                  <a:srgbClr val="0000FF"/>
                </a:solidFill>
                <a:latin typeface="Arial"/>
                <a:ea typeface="Arial"/>
                <a:cs typeface="Arial"/>
                <a:sym typeface="Arial"/>
              </a:endParaRPr>
            </a:p>
          </p:txBody>
        </p:sp>
        <p:sp>
          <p:nvSpPr>
            <p:cNvPr id="3044" name="Google Shape;3044;p223"/>
            <p:cNvSpPr txBox="1"/>
            <p:nvPr/>
          </p:nvSpPr>
          <p:spPr>
            <a:xfrm>
              <a:off x="2282100" y="3944700"/>
              <a:ext cx="2745900" cy="3831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800"/>
                <a:buFont typeface="Arial"/>
                <a:buNone/>
              </a:pPr>
              <a:r>
                <a:rPr b="0" i="0" lang="ja-JP" sz="1800" u="none" cap="none" strike="noStrike">
                  <a:solidFill>
                    <a:srgbClr val="0000FF"/>
                  </a:solidFill>
                  <a:latin typeface="Arial"/>
                  <a:ea typeface="Arial"/>
                  <a:cs typeface="Arial"/>
                  <a:sym typeface="Arial"/>
                </a:rPr>
                <a:t>第二象限</a:t>
              </a:r>
              <a:endParaRPr b="0" i="0" sz="1800" u="none" cap="none" strike="noStrike">
                <a:solidFill>
                  <a:srgbClr val="0000FF"/>
                </a:solidFill>
                <a:latin typeface="Arial"/>
                <a:ea typeface="Arial"/>
                <a:cs typeface="Arial"/>
                <a:sym typeface="Arial"/>
              </a:endParaRPr>
            </a:p>
          </p:txBody>
        </p:sp>
        <p:sp>
          <p:nvSpPr>
            <p:cNvPr id="3045" name="Google Shape;3045;p223"/>
            <p:cNvSpPr txBox="1"/>
            <p:nvPr/>
          </p:nvSpPr>
          <p:spPr>
            <a:xfrm>
              <a:off x="5027998" y="4252614"/>
              <a:ext cx="2745900" cy="559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FF"/>
                  </a:solidFill>
                  <a:latin typeface="Arial"/>
                  <a:ea typeface="Arial"/>
                  <a:cs typeface="Arial"/>
                  <a:sym typeface="Arial"/>
                </a:rPr>
                <a:t>第四象限</a:t>
              </a:r>
              <a:endParaRPr b="0" i="0" sz="1800" u="none" cap="none" strike="noStrike">
                <a:solidFill>
                  <a:srgbClr val="0000FF"/>
                </a:solidFill>
                <a:latin typeface="Arial"/>
                <a:ea typeface="Arial"/>
                <a:cs typeface="Arial"/>
                <a:sym typeface="Arial"/>
              </a:endParaRPr>
            </a:p>
          </p:txBody>
        </p:sp>
        <p:sp>
          <p:nvSpPr>
            <p:cNvPr id="3046" name="Google Shape;3046;p223"/>
            <p:cNvSpPr txBox="1"/>
            <p:nvPr/>
          </p:nvSpPr>
          <p:spPr>
            <a:xfrm>
              <a:off x="5028000" y="3944688"/>
              <a:ext cx="2745900" cy="383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FF"/>
                  </a:solidFill>
                  <a:latin typeface="Arial"/>
                  <a:ea typeface="Arial"/>
                  <a:cs typeface="Arial"/>
                  <a:sym typeface="Arial"/>
                </a:rPr>
                <a:t>第三象限</a:t>
              </a:r>
              <a:endParaRPr b="0" i="0" sz="1800" u="none" cap="none" strike="noStrike">
                <a:solidFill>
                  <a:srgbClr val="0000FF"/>
                </a:solidFill>
                <a:latin typeface="Arial"/>
                <a:ea typeface="Arial"/>
                <a:cs typeface="Arial"/>
                <a:sym typeface="Arial"/>
              </a:endParaRPr>
            </a:p>
          </p:txBody>
        </p:sp>
        <p:sp>
          <p:nvSpPr>
            <p:cNvPr id="3047" name="Google Shape;3047;p223"/>
            <p:cNvSpPr txBox="1"/>
            <p:nvPr/>
          </p:nvSpPr>
          <p:spPr>
            <a:xfrm>
              <a:off x="1694642" y="4757396"/>
              <a:ext cx="3186300" cy="71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コンポーネントテスト</a:t>
              </a:r>
              <a:endParaRPr b="0" i="0" sz="1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コンポーネント統合テスト</a:t>
              </a:r>
              <a:endParaRPr b="0" i="0" sz="1700" u="none" cap="none" strike="noStrike">
                <a:solidFill>
                  <a:schemeClr val="dk1"/>
                </a:solidFill>
                <a:latin typeface="Arial"/>
                <a:ea typeface="Arial"/>
                <a:cs typeface="Arial"/>
                <a:sym typeface="Arial"/>
              </a:endParaRPr>
            </a:p>
          </p:txBody>
        </p:sp>
        <p:sp>
          <p:nvSpPr>
            <p:cNvPr id="3048" name="Google Shape;3048;p223"/>
            <p:cNvSpPr/>
            <p:nvPr/>
          </p:nvSpPr>
          <p:spPr>
            <a:xfrm>
              <a:off x="495300" y="5588825"/>
              <a:ext cx="1615500" cy="761400"/>
            </a:xfrm>
            <a:prstGeom prst="flowChartConnector">
              <a:avLst/>
            </a:prstGeom>
            <a:solidFill>
              <a:srgbClr val="FFCC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自動</a:t>
              </a:r>
              <a:endParaRPr b="0" i="0" sz="1400" u="none" cap="none" strike="noStrike">
                <a:solidFill>
                  <a:srgbClr val="000000"/>
                </a:solidFill>
                <a:latin typeface="Arial"/>
                <a:ea typeface="Arial"/>
                <a:cs typeface="Arial"/>
                <a:sym typeface="Arial"/>
              </a:endParaRPr>
            </a:p>
          </p:txBody>
        </p:sp>
        <p:sp>
          <p:nvSpPr>
            <p:cNvPr id="3049" name="Google Shape;3049;p223"/>
            <p:cNvSpPr txBox="1"/>
            <p:nvPr/>
          </p:nvSpPr>
          <p:spPr>
            <a:xfrm>
              <a:off x="1690451" y="3016469"/>
              <a:ext cx="3186300" cy="383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機能テスト　実例</a:t>
              </a:r>
              <a:endParaRPr b="0" i="0" sz="1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ユーザーストーリーテスト</a:t>
              </a:r>
              <a:endParaRPr b="0" i="0" sz="1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プロトタイプ　APIテスト</a:t>
              </a:r>
              <a:endParaRPr b="0" i="0" sz="1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シミュレーション</a:t>
              </a:r>
              <a:endParaRPr b="0" i="0" sz="1700" u="none" cap="none" strike="noStrike">
                <a:solidFill>
                  <a:schemeClr val="dk1"/>
                </a:solidFill>
                <a:latin typeface="Arial"/>
                <a:ea typeface="Arial"/>
                <a:cs typeface="Arial"/>
                <a:sym typeface="Arial"/>
              </a:endParaRPr>
            </a:p>
          </p:txBody>
        </p:sp>
        <p:sp>
          <p:nvSpPr>
            <p:cNvPr id="3050" name="Google Shape;3050;p223"/>
            <p:cNvSpPr/>
            <p:nvPr/>
          </p:nvSpPr>
          <p:spPr>
            <a:xfrm>
              <a:off x="495300" y="2342150"/>
              <a:ext cx="1615500" cy="761400"/>
            </a:xfrm>
            <a:prstGeom prst="flowChartConnector">
              <a:avLst/>
            </a:prstGeom>
            <a:solidFill>
              <a:srgbClr val="FFCC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手動または自動</a:t>
              </a:r>
              <a:endParaRPr b="0" i="0" sz="1400" u="none" cap="none" strike="noStrike">
                <a:solidFill>
                  <a:srgbClr val="000000"/>
                </a:solidFill>
                <a:latin typeface="Arial"/>
                <a:ea typeface="Arial"/>
                <a:cs typeface="Arial"/>
                <a:sym typeface="Arial"/>
              </a:endParaRPr>
            </a:p>
          </p:txBody>
        </p:sp>
        <p:sp>
          <p:nvSpPr>
            <p:cNvPr id="3051" name="Google Shape;3051;p223"/>
            <p:cNvSpPr txBox="1"/>
            <p:nvPr/>
          </p:nvSpPr>
          <p:spPr>
            <a:xfrm>
              <a:off x="5422869" y="3063667"/>
              <a:ext cx="3186300" cy="998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探索的テスト</a:t>
              </a:r>
              <a:endParaRPr b="0" i="0" sz="1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使用性テスト</a:t>
              </a:r>
              <a:endParaRPr b="0" i="0" sz="1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ユーザー受け入れテスト</a:t>
              </a:r>
              <a:endParaRPr b="0" i="0" sz="1700" u="none" cap="none" strike="noStrike">
                <a:solidFill>
                  <a:schemeClr val="dk1"/>
                </a:solidFill>
                <a:latin typeface="Arial"/>
                <a:ea typeface="Arial"/>
                <a:cs typeface="Arial"/>
                <a:sym typeface="Arial"/>
              </a:endParaRPr>
            </a:p>
          </p:txBody>
        </p:sp>
        <p:sp>
          <p:nvSpPr>
            <p:cNvPr id="3052" name="Google Shape;3052;p223"/>
            <p:cNvSpPr/>
            <p:nvPr/>
          </p:nvSpPr>
          <p:spPr>
            <a:xfrm>
              <a:off x="8059000" y="2318925"/>
              <a:ext cx="1615500" cy="761400"/>
            </a:xfrm>
            <a:prstGeom prst="flowChartConnector">
              <a:avLst/>
            </a:prstGeom>
            <a:solidFill>
              <a:srgbClr val="FFCC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手動</a:t>
              </a:r>
              <a:endParaRPr b="0" i="0" sz="1400" u="none" cap="none" strike="noStrike">
                <a:solidFill>
                  <a:srgbClr val="000000"/>
                </a:solidFill>
                <a:latin typeface="Arial"/>
                <a:ea typeface="Arial"/>
                <a:cs typeface="Arial"/>
                <a:sym typeface="Arial"/>
              </a:endParaRPr>
            </a:p>
          </p:txBody>
        </p:sp>
        <p:sp>
          <p:nvSpPr>
            <p:cNvPr id="3053" name="Google Shape;3053;p223"/>
            <p:cNvSpPr txBox="1"/>
            <p:nvPr/>
          </p:nvSpPr>
          <p:spPr>
            <a:xfrm>
              <a:off x="5422869" y="4733985"/>
              <a:ext cx="3186300" cy="761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スモークテスト</a:t>
              </a:r>
              <a:endParaRPr b="0" i="0" sz="1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非機能テスト（使用性除く）</a:t>
              </a:r>
              <a:endParaRPr b="0" i="0" sz="1700" u="none" cap="none" strike="noStrike">
                <a:solidFill>
                  <a:schemeClr val="dk1"/>
                </a:solidFill>
                <a:latin typeface="Arial"/>
                <a:ea typeface="Arial"/>
                <a:cs typeface="Arial"/>
                <a:sym typeface="Arial"/>
              </a:endParaRPr>
            </a:p>
          </p:txBody>
        </p:sp>
        <p:sp>
          <p:nvSpPr>
            <p:cNvPr id="3054" name="Google Shape;3054;p223"/>
            <p:cNvSpPr/>
            <p:nvPr/>
          </p:nvSpPr>
          <p:spPr>
            <a:xfrm>
              <a:off x="8022725" y="5588813"/>
              <a:ext cx="1615500" cy="761400"/>
            </a:xfrm>
            <a:prstGeom prst="flowChartConnector">
              <a:avLst/>
            </a:prstGeom>
            <a:solidFill>
              <a:srgbClr val="FFCC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ツール</a:t>
              </a:r>
              <a:endParaRPr b="0" i="0" sz="1400" u="none" cap="none" strike="noStrike">
                <a:solidFill>
                  <a:srgbClr val="000000"/>
                </a:solidFill>
                <a:latin typeface="Arial"/>
                <a:ea typeface="Arial"/>
                <a:cs typeface="Arial"/>
                <a:sym typeface="Arial"/>
              </a:endParaRPr>
            </a:p>
          </p:txBody>
        </p:sp>
      </p:grpSp>
      <p:sp>
        <p:nvSpPr>
          <p:cNvPr id="3055" name="Google Shape;3055;p223"/>
          <p:cNvSpPr txBox="1"/>
          <p:nvPr/>
        </p:nvSpPr>
        <p:spPr>
          <a:xfrm>
            <a:off x="596525" y="1401825"/>
            <a:ext cx="9041700" cy="94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テストレベルを4つの象限に分類し、テスト目的の2つの側面に関連付ける。</a:t>
            </a:r>
            <a:endParaRPr b="0" i="0" sz="2400" u="none" cap="none" strike="noStrike">
              <a:solidFill>
                <a:schemeClr val="dk1"/>
              </a:solidFill>
              <a:latin typeface="Arial"/>
              <a:ea typeface="Arial"/>
              <a:cs typeface="Arial"/>
              <a:sym typeface="Arial"/>
            </a:endParaRPr>
          </a:p>
        </p:txBody>
      </p:sp>
      <p:sp>
        <p:nvSpPr>
          <p:cNvPr id="3056" name="Google Shape;3056;p223"/>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4" name="Shape 3064"/>
        <p:cNvGrpSpPr/>
        <p:nvPr/>
      </p:nvGrpSpPr>
      <p:grpSpPr>
        <a:xfrm>
          <a:off x="0" y="0"/>
          <a:ext cx="0" cy="0"/>
          <a:chOff x="0" y="0"/>
          <a:chExt cx="0" cy="0"/>
        </a:xfrm>
      </p:grpSpPr>
      <p:sp>
        <p:nvSpPr>
          <p:cNvPr id="3065" name="Google Shape;3065;p22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066" name="Google Shape;3066;p224"/>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5.2 リスクマネジメント</a:t>
            </a:r>
            <a:endParaRPr b="0" i="0" sz="4400" u="none" cap="none" strike="noStrike">
              <a:solidFill>
                <a:schemeClr val="dk2"/>
              </a:solidFill>
              <a:latin typeface="MS PGothic"/>
              <a:ea typeface="MS PGothic"/>
              <a:cs typeface="MS PGothic"/>
              <a:sym typeface="MS PGothic"/>
            </a:endParaRPr>
          </a:p>
        </p:txBody>
      </p:sp>
      <p:sp>
        <p:nvSpPr>
          <p:cNvPr id="3067" name="Google Shape;3067;p22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1" name="Shape 3071"/>
        <p:cNvGrpSpPr/>
        <p:nvPr/>
      </p:nvGrpSpPr>
      <p:grpSpPr>
        <a:xfrm>
          <a:off x="0" y="0"/>
          <a:ext cx="0" cy="0"/>
          <a:chOff x="0" y="0"/>
          <a:chExt cx="0" cy="0"/>
        </a:xfrm>
      </p:grpSpPr>
      <p:sp>
        <p:nvSpPr>
          <p:cNvPr id="3072" name="Google Shape;3072;p22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リスク</a:t>
            </a:r>
            <a:endParaRPr sz="3600"/>
          </a:p>
        </p:txBody>
      </p:sp>
      <p:sp>
        <p:nvSpPr>
          <p:cNvPr id="3073" name="Google Shape;3073;p225"/>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074" name="Google Shape;3074;p225"/>
          <p:cNvSpPr/>
          <p:nvPr/>
        </p:nvSpPr>
        <p:spPr>
          <a:xfrm>
            <a:off x="1352640" y="4447838"/>
            <a:ext cx="3669600" cy="6048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プロダクトリスク</a:t>
            </a:r>
            <a:endParaRPr b="0" i="0" sz="1000" u="none" cap="none" strike="noStrike">
              <a:solidFill>
                <a:srgbClr val="000000"/>
              </a:solidFill>
              <a:latin typeface="Arial"/>
              <a:ea typeface="Arial"/>
              <a:cs typeface="Arial"/>
              <a:sym typeface="Arial"/>
            </a:endParaRPr>
          </a:p>
        </p:txBody>
      </p:sp>
      <p:sp>
        <p:nvSpPr>
          <p:cNvPr id="3075" name="Google Shape;3075;p225"/>
          <p:cNvSpPr/>
          <p:nvPr/>
        </p:nvSpPr>
        <p:spPr>
          <a:xfrm>
            <a:off x="1352650" y="2867591"/>
            <a:ext cx="3669600" cy="6048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プロジェクトリスク</a:t>
            </a:r>
            <a:endParaRPr b="0" i="0" sz="1000" u="none" cap="none" strike="noStrike">
              <a:solidFill>
                <a:srgbClr val="000000"/>
              </a:solidFill>
              <a:latin typeface="Arial"/>
              <a:ea typeface="Arial"/>
              <a:cs typeface="Arial"/>
              <a:sym typeface="Arial"/>
            </a:endParaRPr>
          </a:p>
        </p:txBody>
      </p:sp>
      <p:cxnSp>
        <p:nvCxnSpPr>
          <p:cNvPr id="3076" name="Google Shape;3076;p225"/>
          <p:cNvCxnSpPr>
            <a:endCxn id="3075" idx="1"/>
          </p:cNvCxnSpPr>
          <p:nvPr/>
        </p:nvCxnSpPr>
        <p:spPr>
          <a:xfrm flipH="1" rot="10800000">
            <a:off x="1005850" y="3169991"/>
            <a:ext cx="346800" cy="900"/>
          </a:xfrm>
          <a:prstGeom prst="bentConnector3">
            <a:avLst>
              <a:gd fmla="val 50000" name="adj1"/>
            </a:avLst>
          </a:prstGeom>
          <a:noFill/>
          <a:ln cap="flat" cmpd="sng" w="9525">
            <a:solidFill>
              <a:schemeClr val="dk1"/>
            </a:solidFill>
            <a:prstDash val="solid"/>
            <a:round/>
            <a:headEnd len="sm" w="sm" type="none"/>
            <a:tailEnd len="sm" w="sm" type="none"/>
          </a:ln>
        </p:spPr>
      </p:cxnSp>
      <p:cxnSp>
        <p:nvCxnSpPr>
          <p:cNvPr id="3077" name="Google Shape;3077;p225"/>
          <p:cNvCxnSpPr>
            <a:endCxn id="3074" idx="1"/>
          </p:cNvCxnSpPr>
          <p:nvPr/>
        </p:nvCxnSpPr>
        <p:spPr>
          <a:xfrm flipH="1" rot="-5400000">
            <a:off x="-263160" y="3134438"/>
            <a:ext cx="2889000" cy="342600"/>
          </a:xfrm>
          <a:prstGeom prst="bentConnector2">
            <a:avLst/>
          </a:prstGeom>
          <a:noFill/>
          <a:ln cap="flat" cmpd="sng" w="9525">
            <a:solidFill>
              <a:schemeClr val="dk1"/>
            </a:solidFill>
            <a:prstDash val="solid"/>
            <a:round/>
            <a:headEnd len="sm" w="sm" type="none"/>
            <a:tailEnd len="sm" w="sm" type="none"/>
          </a:ln>
        </p:spPr>
      </p:cxnSp>
      <p:sp>
        <p:nvSpPr>
          <p:cNvPr id="3078" name="Google Shape;3078;p225"/>
          <p:cNvSpPr txBox="1"/>
          <p:nvPr/>
        </p:nvSpPr>
        <p:spPr>
          <a:xfrm>
            <a:off x="2325700" y="1489350"/>
            <a:ext cx="7085100" cy="1108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顕在化すると悪影響が生じる事象や脅威</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「リスクの可能性」と「リスクの影響」の2つの要素によりリスクレベルを表す</a:t>
            </a:r>
            <a:endParaRPr b="0" i="0" sz="2200" u="none" cap="none" strike="noStrike">
              <a:solidFill>
                <a:schemeClr val="dk1"/>
              </a:solidFill>
              <a:latin typeface="Arial"/>
              <a:ea typeface="Arial"/>
              <a:cs typeface="Arial"/>
              <a:sym typeface="Arial"/>
            </a:endParaRPr>
          </a:p>
        </p:txBody>
      </p:sp>
      <p:sp>
        <p:nvSpPr>
          <p:cNvPr id="3079" name="Google Shape;3079;p225"/>
          <p:cNvSpPr txBox="1"/>
          <p:nvPr/>
        </p:nvSpPr>
        <p:spPr>
          <a:xfrm>
            <a:off x="2325700" y="5052650"/>
            <a:ext cx="7085100" cy="1108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プロダクトの品質特性に関連するリスク</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顕在化するとユーザーの不満足や信頼失墜など様々な負の結果をもたらす</a:t>
            </a:r>
            <a:endParaRPr b="0" i="0" sz="2200" u="none" cap="none" strike="noStrike">
              <a:solidFill>
                <a:schemeClr val="dk1"/>
              </a:solidFill>
              <a:latin typeface="Arial"/>
              <a:ea typeface="Arial"/>
              <a:cs typeface="Arial"/>
              <a:sym typeface="Arial"/>
            </a:endParaRPr>
          </a:p>
        </p:txBody>
      </p:sp>
      <p:sp>
        <p:nvSpPr>
          <p:cNvPr id="3080" name="Google Shape;3080;p225"/>
          <p:cNvSpPr txBox="1"/>
          <p:nvPr/>
        </p:nvSpPr>
        <p:spPr>
          <a:xfrm>
            <a:off x="2325700" y="3472400"/>
            <a:ext cx="7293300" cy="769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プロジェクトのマネジメントや統制に関するリスク</a:t>
            </a:r>
            <a:endParaRPr b="0"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顕在化するとプロジェクトの目的達成に悪影響を与える</a:t>
            </a:r>
            <a:endParaRPr b="0" i="0" sz="2200" u="none" cap="none" strike="noStrike">
              <a:solidFill>
                <a:schemeClr val="dk1"/>
              </a:solidFill>
              <a:latin typeface="Arial"/>
              <a:ea typeface="Arial"/>
              <a:cs typeface="Arial"/>
              <a:sym typeface="Arial"/>
            </a:endParaRPr>
          </a:p>
        </p:txBody>
      </p:sp>
      <p:sp>
        <p:nvSpPr>
          <p:cNvPr id="3081" name="Google Shape;3081;p22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082" name="Google Shape;3082;p225"/>
          <p:cNvSpPr/>
          <p:nvPr/>
        </p:nvSpPr>
        <p:spPr>
          <a:xfrm>
            <a:off x="478350" y="1679263"/>
            <a:ext cx="1649400" cy="6048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ja-JP" sz="3200" u="none" cap="none" strike="noStrike">
                <a:solidFill>
                  <a:schemeClr val="dk1"/>
                </a:solidFill>
                <a:latin typeface="Arial"/>
                <a:ea typeface="Arial"/>
                <a:cs typeface="Arial"/>
                <a:sym typeface="Arial"/>
              </a:rPr>
              <a:t>リスク</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0" name="Shape 3090"/>
        <p:cNvGrpSpPr/>
        <p:nvPr/>
      </p:nvGrpSpPr>
      <p:grpSpPr>
        <a:xfrm>
          <a:off x="0" y="0"/>
          <a:ext cx="0" cy="0"/>
          <a:chOff x="0" y="0"/>
          <a:chExt cx="0" cy="0"/>
        </a:xfrm>
      </p:grpSpPr>
      <p:sp>
        <p:nvSpPr>
          <p:cNvPr id="3091" name="Google Shape;3091;p22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プロダクトリスク分析</a:t>
            </a:r>
            <a:endParaRPr sz="3600"/>
          </a:p>
        </p:txBody>
      </p:sp>
      <p:sp>
        <p:nvSpPr>
          <p:cNvPr id="3092" name="Google Shape;3092;p22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093" name="Google Shape;3093;p22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094" name="Google Shape;3094;p226"/>
          <p:cNvSpPr txBox="1"/>
          <p:nvPr/>
        </p:nvSpPr>
        <p:spPr>
          <a:xfrm>
            <a:off x="664650" y="1669375"/>
            <a:ext cx="8576700" cy="4094400"/>
          </a:xfrm>
          <a:prstGeom prst="rect">
            <a:avLst/>
          </a:prstGeom>
          <a:noFill/>
          <a:ln>
            <a:noFill/>
          </a:ln>
        </p:spPr>
        <p:txBody>
          <a:bodyPr anchorCtr="0" anchor="t" bIns="91425" lIns="91425" spcFirstLastPara="1" rIns="91425" wrap="square" tIns="91425">
            <a:spAutoFit/>
          </a:bodyPr>
          <a:lstStyle/>
          <a:p>
            <a:pPr indent="-387350" lvl="0" marL="457200" marR="0" rtl="0" algn="l">
              <a:lnSpc>
                <a:spcPct val="115000"/>
              </a:lnSpc>
              <a:spcBef>
                <a:spcPts val="0"/>
              </a:spcBef>
              <a:spcAft>
                <a:spcPts val="0"/>
              </a:spcAft>
              <a:buClr>
                <a:schemeClr val="dk1"/>
              </a:buClr>
              <a:buSzPts val="2500"/>
              <a:buFont typeface="Arial"/>
              <a:buChar char="●"/>
            </a:pPr>
            <a:r>
              <a:rPr b="0" i="0" lang="ja-JP" sz="2800" u="none" cap="none" strike="noStrike">
                <a:solidFill>
                  <a:schemeClr val="dk1"/>
                </a:solidFill>
                <a:latin typeface="Arial"/>
                <a:ea typeface="Arial"/>
                <a:cs typeface="Arial"/>
                <a:sym typeface="Arial"/>
              </a:rPr>
              <a:t>リスク識別</a:t>
            </a:r>
            <a:endParaRPr b="0" i="0" sz="28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包括的なリスク一覧を作成する</a:t>
            </a:r>
            <a:endParaRPr b="0" i="0" sz="24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リスク識別のために、ブレーンストーミング、ワークショップ、インタビュー、特性要因図などを用いる</a:t>
            </a:r>
            <a:endParaRPr b="0" i="0" sz="2400" u="none" cap="none" strike="noStrike">
              <a:solidFill>
                <a:schemeClr val="dk1"/>
              </a:solidFill>
              <a:latin typeface="Arial"/>
              <a:ea typeface="Arial"/>
              <a:cs typeface="Arial"/>
              <a:sym typeface="Arial"/>
            </a:endParaRPr>
          </a:p>
          <a:p>
            <a:pPr indent="0" lvl="0" marL="914400" marR="0" rtl="0" algn="l">
              <a:lnSpc>
                <a:spcPct val="115000"/>
              </a:lnSpc>
              <a:spcBef>
                <a:spcPts val="0"/>
              </a:spcBef>
              <a:spcAft>
                <a:spcPts val="0"/>
              </a:spcAft>
              <a:buClr>
                <a:srgbClr val="000000"/>
              </a:buClr>
              <a:buSzPts val="2400"/>
              <a:buFont typeface="Arial"/>
              <a:buNone/>
            </a:pPr>
            <a:r>
              <a:t/>
            </a:r>
            <a:endParaRPr b="0" i="0" sz="2400" u="none" cap="none" strike="noStrike">
              <a:solidFill>
                <a:schemeClr val="dk1"/>
              </a:solidFill>
              <a:latin typeface="Arial"/>
              <a:ea typeface="Arial"/>
              <a:cs typeface="Arial"/>
              <a:sym typeface="Arial"/>
            </a:endParaRPr>
          </a:p>
          <a:p>
            <a:pPr indent="-393700" lvl="0" marL="457200" marR="0" rtl="0" algn="l">
              <a:lnSpc>
                <a:spcPct val="115000"/>
              </a:lnSpc>
              <a:spcBef>
                <a:spcPts val="0"/>
              </a:spcBef>
              <a:spcAft>
                <a:spcPts val="0"/>
              </a:spcAft>
              <a:buClr>
                <a:schemeClr val="dk1"/>
              </a:buClr>
              <a:buSzPts val="2600"/>
              <a:buFont typeface="Arial"/>
              <a:buChar char="●"/>
            </a:pPr>
            <a:r>
              <a:rPr b="0" i="0" lang="ja-JP" sz="2800" u="none" cap="none" strike="noStrike">
                <a:solidFill>
                  <a:schemeClr val="dk1"/>
                </a:solidFill>
                <a:latin typeface="Arial"/>
                <a:ea typeface="Arial"/>
                <a:cs typeface="Arial"/>
                <a:sym typeface="Arial"/>
              </a:rPr>
              <a:t>リスクアセスメント</a:t>
            </a:r>
            <a:endParaRPr b="0" i="0" sz="28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リスクの可能性、リスクの影響、リスクレベルを決定する</a:t>
            </a:r>
            <a:endParaRPr b="0" i="0" sz="24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優先順位付けし、リスク対処法を提案する</a:t>
            </a:r>
            <a:endParaRPr b="0" i="0" sz="2400" u="none" cap="none" strike="noStrike">
              <a:solidFill>
                <a:schemeClr val="dk1"/>
              </a:solidFill>
              <a:latin typeface="Arial"/>
              <a:ea typeface="Arial"/>
              <a:cs typeface="Arial"/>
              <a:sym typeface="Arial"/>
            </a:endParaRPr>
          </a:p>
        </p:txBody>
      </p:sp>
      <p:sp>
        <p:nvSpPr>
          <p:cNvPr id="3095" name="Google Shape;3095;p226"/>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3" name="Shape 3103"/>
        <p:cNvGrpSpPr/>
        <p:nvPr/>
      </p:nvGrpSpPr>
      <p:grpSpPr>
        <a:xfrm>
          <a:off x="0" y="0"/>
          <a:ext cx="0" cy="0"/>
          <a:chOff x="0" y="0"/>
          <a:chExt cx="0" cy="0"/>
        </a:xfrm>
      </p:grpSpPr>
      <p:sp>
        <p:nvSpPr>
          <p:cNvPr id="3104" name="Google Shape;3104;p22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リスクアセスメントの例</a:t>
            </a:r>
            <a:endParaRPr sz="3600"/>
          </a:p>
        </p:txBody>
      </p:sp>
      <p:sp>
        <p:nvSpPr>
          <p:cNvPr id="3105" name="Google Shape;3105;p227"/>
          <p:cNvSpPr txBox="1"/>
          <p:nvPr>
            <p:ph idx="1" type="body"/>
          </p:nvPr>
        </p:nvSpPr>
        <p:spPr>
          <a:xfrm>
            <a:off x="560512" y="1534000"/>
            <a:ext cx="9072900" cy="45261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800"/>
              <a:buFont typeface="Noto Sans Symbols"/>
              <a:buChar char="✔"/>
            </a:pPr>
            <a:r>
              <a:rPr lang="ja-JP" sz="2600"/>
              <a:t>R-Map（下表のようなもの、行数・列数は任意）を用いてリスクを評価し、テストの重みや優先度を決める</a:t>
            </a:r>
            <a:r>
              <a:rPr lang="ja-JP" sz="2800"/>
              <a:t>方法</a:t>
            </a:r>
            <a:endParaRPr sz="2800"/>
          </a:p>
        </p:txBody>
      </p:sp>
      <p:sp>
        <p:nvSpPr>
          <p:cNvPr id="3106" name="Google Shape;3106;p22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07" name="Google Shape;3107;p227"/>
          <p:cNvSpPr txBox="1"/>
          <p:nvPr/>
        </p:nvSpPr>
        <p:spPr>
          <a:xfrm>
            <a:off x="264541" y="6176337"/>
            <a:ext cx="9433048"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出典：経済産業省が2011年に公開した『リスクアセスメント・ハンドブック【実務編】』</a:t>
            </a:r>
            <a:endParaRPr b="0" i="0" sz="1200" u="none" cap="none" strike="noStrike">
              <a:solidFill>
                <a:schemeClr val="dk1"/>
              </a:solidFill>
              <a:latin typeface="Arial"/>
              <a:ea typeface="Arial"/>
              <a:cs typeface="Arial"/>
              <a:sym typeface="Arial"/>
            </a:endParaRPr>
          </a:p>
        </p:txBody>
      </p:sp>
      <p:sp>
        <p:nvSpPr>
          <p:cNvPr id="3108" name="Google Shape;3108;p227"/>
          <p:cNvSpPr txBox="1"/>
          <p:nvPr/>
        </p:nvSpPr>
        <p:spPr>
          <a:xfrm>
            <a:off x="5598295" y="2712236"/>
            <a:ext cx="4200300" cy="3664200"/>
          </a:xfrm>
          <a:prstGeom prst="rect">
            <a:avLst/>
          </a:prstGeom>
          <a:noFill/>
          <a:ln>
            <a:noFill/>
          </a:ln>
        </p:spPr>
        <p:txBody>
          <a:bodyPr anchorCtr="0" anchor="t" bIns="45700" lIns="91425" spcFirstLastPara="1" rIns="91425" wrap="square" tIns="45700">
            <a:noAutofit/>
          </a:bodyPr>
          <a:lstStyle/>
          <a:p>
            <a:pPr indent="0" lvl="1" marL="45720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≪対応指針例≫</a:t>
            </a:r>
            <a:endParaRPr b="0" i="0" sz="2400" u="none" cap="none" strike="noStrike">
              <a:solidFill>
                <a:schemeClr val="dk1"/>
              </a:solidFill>
              <a:latin typeface="Arial"/>
              <a:ea typeface="Arial"/>
              <a:cs typeface="Arial"/>
              <a:sym typeface="Arial"/>
            </a:endParaRPr>
          </a:p>
          <a:p>
            <a:pPr indent="-368300" lvl="1" marL="457200" marR="0" rtl="0" algn="l">
              <a:lnSpc>
                <a:spcPct val="100000"/>
              </a:lnSpc>
              <a:spcBef>
                <a:spcPts val="360"/>
              </a:spcBef>
              <a:spcAft>
                <a:spcPts val="0"/>
              </a:spcAft>
              <a:buClr>
                <a:schemeClr val="dk1"/>
              </a:buClr>
              <a:buSzPts val="1800"/>
              <a:buFont typeface="Arial"/>
              <a:buNone/>
            </a:pPr>
            <a:r>
              <a:rPr b="0" i="0" lang="ja-JP" sz="1700" u="none" cap="none" strike="noStrike">
                <a:solidFill>
                  <a:schemeClr val="dk1"/>
                </a:solidFill>
                <a:latin typeface="Arial"/>
                <a:ea typeface="Arial"/>
                <a:cs typeface="Arial"/>
                <a:sym typeface="Arial"/>
              </a:rPr>
              <a:t>A: 許容できないリスクなので、テストを重点的に実施する。不具合が発生し、修正不可時は商品化を断念する。</a:t>
            </a:r>
            <a:endParaRPr b="0" i="0" sz="1700" u="none" cap="none" strike="noStrike">
              <a:solidFill>
                <a:schemeClr val="dk1"/>
              </a:solidFill>
              <a:latin typeface="Arial"/>
              <a:ea typeface="Arial"/>
              <a:cs typeface="Arial"/>
              <a:sym typeface="Arial"/>
            </a:endParaRPr>
          </a:p>
          <a:p>
            <a:pPr indent="-368300" lvl="1" marL="457200" marR="0" rtl="0" algn="l">
              <a:lnSpc>
                <a:spcPct val="100000"/>
              </a:lnSpc>
              <a:spcBef>
                <a:spcPts val="360"/>
              </a:spcBef>
              <a:spcAft>
                <a:spcPts val="0"/>
              </a:spcAft>
              <a:buClr>
                <a:schemeClr val="dk1"/>
              </a:buClr>
              <a:buSzPts val="1800"/>
              <a:buFont typeface="Arial"/>
              <a:buNone/>
            </a:pPr>
            <a:r>
              <a:rPr b="0" i="0" lang="ja-JP" sz="1700" u="none" cap="none" strike="noStrike">
                <a:solidFill>
                  <a:schemeClr val="dk1"/>
                </a:solidFill>
                <a:latin typeface="Arial"/>
                <a:ea typeface="Arial"/>
                <a:cs typeface="Arial"/>
                <a:sym typeface="Arial"/>
              </a:rPr>
              <a:t>B: リスク対策コストを考慮しつつテスト網羅基準を下げたり、テスト工数を低減したりする。</a:t>
            </a:r>
            <a:endParaRPr b="0" i="0" sz="1700" u="none" cap="none" strike="noStrike">
              <a:solidFill>
                <a:schemeClr val="dk1"/>
              </a:solidFill>
              <a:latin typeface="Arial"/>
              <a:ea typeface="Arial"/>
              <a:cs typeface="Arial"/>
              <a:sym typeface="Arial"/>
            </a:endParaRPr>
          </a:p>
          <a:p>
            <a:pPr indent="-368300" lvl="1" marL="457200" marR="0" rtl="0" algn="l">
              <a:lnSpc>
                <a:spcPct val="100000"/>
              </a:lnSpc>
              <a:spcBef>
                <a:spcPts val="360"/>
              </a:spcBef>
              <a:spcAft>
                <a:spcPts val="0"/>
              </a:spcAft>
              <a:buClr>
                <a:schemeClr val="dk1"/>
              </a:buClr>
              <a:buSzPts val="1800"/>
              <a:buFont typeface="Arial"/>
              <a:buNone/>
            </a:pPr>
            <a:r>
              <a:rPr b="0" i="0" lang="ja-JP" sz="1700" u="none" cap="none" strike="noStrike">
                <a:solidFill>
                  <a:schemeClr val="dk1"/>
                </a:solidFill>
                <a:latin typeface="Arial"/>
                <a:ea typeface="Arial"/>
                <a:cs typeface="Arial"/>
                <a:sym typeface="Arial"/>
              </a:rPr>
              <a:t>C: 「社会的に受け入れ可能なリスク」なのでテストは優先度を下げてサンプリングテストにとどめる。</a:t>
            </a:r>
            <a:endParaRPr b="0" i="0" sz="1900" u="none" cap="none" strike="noStrike">
              <a:solidFill>
                <a:schemeClr val="dk1"/>
              </a:solidFill>
              <a:latin typeface="Arial"/>
              <a:ea typeface="Arial"/>
              <a:cs typeface="Arial"/>
              <a:sym typeface="Arial"/>
            </a:endParaRPr>
          </a:p>
        </p:txBody>
      </p:sp>
      <p:pic>
        <p:nvPicPr>
          <p:cNvPr id="3109" name="Google Shape;3109;p227"/>
          <p:cNvPicPr preferRelativeResize="0"/>
          <p:nvPr/>
        </p:nvPicPr>
        <p:blipFill rotWithShape="1">
          <a:blip r:embed="rId3">
            <a:alphaModFix/>
          </a:blip>
          <a:srcRect b="0" l="0" r="0" t="0"/>
          <a:stretch/>
        </p:blipFill>
        <p:spPr>
          <a:xfrm>
            <a:off x="120079" y="2548424"/>
            <a:ext cx="5619479" cy="3544872"/>
          </a:xfrm>
          <a:prstGeom prst="rect">
            <a:avLst/>
          </a:prstGeom>
          <a:noFill/>
          <a:ln>
            <a:noFill/>
          </a:ln>
        </p:spPr>
      </p:pic>
      <p:sp>
        <p:nvSpPr>
          <p:cNvPr id="3110" name="Google Shape;3110;p22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18"/>
          <p:cNvSpPr txBox="1"/>
          <p:nvPr>
            <p:ph idx="11" type="ftr"/>
          </p:nvPr>
        </p:nvSpPr>
        <p:spPr>
          <a:xfrm>
            <a:off x="1423988" y="6453188"/>
            <a:ext cx="7200900" cy="268287"/>
          </a:xfrm>
          <a:prstGeom prst="rect">
            <a:avLst/>
          </a:prstGeom>
          <a:solidFill>
            <a:schemeClr val="lt1"/>
          </a:solid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425" name="Google Shape;425;p18"/>
          <p:cNvSpPr/>
          <p:nvPr/>
        </p:nvSpPr>
        <p:spPr>
          <a:xfrm>
            <a:off x="272480" y="1268413"/>
            <a:ext cx="9289032" cy="5184775"/>
          </a:xfrm>
          <a:prstGeom prst="ellipse">
            <a:avLst/>
          </a:prstGeom>
          <a:solidFill>
            <a:srgbClr val="FFCCCC"/>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26" name="Google Shape;426;p18"/>
          <p:cNvSpPr/>
          <p:nvPr/>
        </p:nvSpPr>
        <p:spPr>
          <a:xfrm>
            <a:off x="1016509" y="2420939"/>
            <a:ext cx="7800975" cy="3824286"/>
          </a:xfrm>
          <a:prstGeom prst="ellipse">
            <a:avLst/>
          </a:prstGeom>
          <a:gradFill>
            <a:gsLst>
              <a:gs pos="0">
                <a:srgbClr val="CFFEFF"/>
              </a:gs>
              <a:gs pos="35000">
                <a:srgbClr val="DDFEFF"/>
              </a:gs>
              <a:gs pos="100000">
                <a:srgbClr val="EFFFFF"/>
              </a:gs>
            </a:gsLst>
            <a:lin ang="16200000" scaled="0"/>
          </a:gradFill>
          <a:ln cap="flat" cmpd="sng" w="9525">
            <a:solidFill>
              <a:srgbClr val="B5DADD"/>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27" name="Google Shape;427;p18"/>
          <p:cNvSpPr txBox="1"/>
          <p:nvPr>
            <p:ph type="title"/>
          </p:nvPr>
        </p:nvSpPr>
        <p:spPr>
          <a:xfrm>
            <a:off x="495300" y="161478"/>
            <a:ext cx="8915400" cy="1015800"/>
          </a:xfrm>
          <a:prstGeom prst="rect">
            <a:avLst/>
          </a:prstGeom>
          <a:noFill/>
          <a:ln>
            <a:noFill/>
          </a:ln>
        </p:spPr>
        <p:txBody>
          <a:bodyPr anchorCtr="0" anchor="ctr" bIns="45700" lIns="91425" spcFirstLastPara="1" rIns="91425" wrap="square" tIns="45700">
            <a:spAutoFit/>
          </a:bodyPr>
          <a:lstStyle/>
          <a:p>
            <a:pPr indent="0" lvl="0" marL="0" rtl="0" algn="ctr">
              <a:lnSpc>
                <a:spcPct val="100000"/>
              </a:lnSpc>
              <a:spcBef>
                <a:spcPts val="0"/>
              </a:spcBef>
              <a:spcAft>
                <a:spcPts val="0"/>
              </a:spcAft>
              <a:buSzPts val="1400"/>
              <a:buNone/>
            </a:pPr>
            <a:r>
              <a:rPr lang="ja-JP" sz="3600"/>
              <a:t>テストの目的の拡大</a:t>
            </a:r>
            <a:r>
              <a:rPr lang="ja-JP" sz="2000"/>
              <a:t>（機能充足→目的達成→価値提供）</a:t>
            </a:r>
            <a:br>
              <a:rPr lang="ja-JP" sz="4000"/>
            </a:br>
            <a:r>
              <a:rPr lang="ja-JP" sz="2400"/>
              <a:t>品質～Quality～QOL(Quality of Life)へ</a:t>
            </a:r>
            <a:endParaRPr sz="2800">
              <a:solidFill>
                <a:srgbClr val="FF0000"/>
              </a:solidFill>
            </a:endParaRPr>
          </a:p>
        </p:txBody>
      </p:sp>
      <p:sp>
        <p:nvSpPr>
          <p:cNvPr id="428" name="Google Shape;428;p1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429" name="Google Shape;429;p18"/>
          <p:cNvSpPr/>
          <p:nvPr/>
        </p:nvSpPr>
        <p:spPr>
          <a:xfrm>
            <a:off x="1712640" y="3277071"/>
            <a:ext cx="6408712" cy="2888233"/>
          </a:xfrm>
          <a:prstGeom prst="ellipse">
            <a:avLst/>
          </a:prstGeom>
          <a:gradFill>
            <a:gsLst>
              <a:gs pos="0">
                <a:srgbClr val="A9A9E1"/>
              </a:gs>
              <a:gs pos="35000">
                <a:srgbClr val="C4C4E7"/>
              </a:gs>
              <a:gs pos="100000">
                <a:srgbClr val="E6E6F8"/>
              </a:gs>
            </a:gsLst>
            <a:lin ang="16200000" scaled="0"/>
          </a:gradFill>
          <a:ln cap="flat" cmpd="sng" w="9525">
            <a:solidFill>
              <a:srgbClr val="282888"/>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30" name="Google Shape;430;p18"/>
          <p:cNvSpPr/>
          <p:nvPr/>
        </p:nvSpPr>
        <p:spPr>
          <a:xfrm>
            <a:off x="2360712" y="4293096"/>
            <a:ext cx="5112568" cy="1603922"/>
          </a:xfrm>
          <a:prstGeom prst="ellipse">
            <a:avLst/>
          </a:prstGeom>
          <a:gradFill>
            <a:gsLst>
              <a:gs pos="0">
                <a:srgbClr val="E3FDFF"/>
              </a:gs>
              <a:gs pos="35000">
                <a:srgbClr val="EAFFFF"/>
              </a:gs>
              <a:gs pos="100000">
                <a:srgbClr val="F6FDFF"/>
              </a:gs>
            </a:gsLst>
            <a:lin ang="16200000" scaled="0"/>
          </a:gradFill>
          <a:ln cap="flat" cmpd="sng" w="9525">
            <a:solidFill>
              <a:srgbClr val="D3E7E9"/>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31" name="Google Shape;431;p18"/>
          <p:cNvSpPr/>
          <p:nvPr/>
        </p:nvSpPr>
        <p:spPr>
          <a:xfrm>
            <a:off x="2864768" y="4797152"/>
            <a:ext cx="4104600" cy="928200"/>
          </a:xfrm>
          <a:prstGeom prst="ellipse">
            <a:avLst/>
          </a:prstGeom>
          <a:solidFill>
            <a:srgbClr val="FFFF00"/>
          </a:solidFill>
          <a:ln cap="flat" cmpd="sng" w="9525">
            <a:solidFill>
              <a:srgbClr val="F9F9F9"/>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プログラム</a:t>
            </a:r>
            <a:r>
              <a:rPr b="0" i="0" lang="ja-JP" sz="1400" u="none" cap="none" strike="noStrike">
                <a:solidFill>
                  <a:schemeClr val="dk1"/>
                </a:solidFill>
                <a:latin typeface="Arial"/>
                <a:ea typeface="Arial"/>
                <a:cs typeface="Arial"/>
                <a:sym typeface="Arial"/>
              </a:rPr>
              <a:t>に欠陥がないこと。</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＜欠陥を検出する。＞</a:t>
            </a:r>
            <a:endParaRPr b="0" i="0" sz="1400" u="none" cap="none" strike="noStrike">
              <a:solidFill>
                <a:srgbClr val="000000"/>
              </a:solidFill>
              <a:latin typeface="Arial"/>
              <a:ea typeface="Arial"/>
              <a:cs typeface="Arial"/>
              <a:sym typeface="Arial"/>
            </a:endParaRPr>
          </a:p>
        </p:txBody>
      </p:sp>
      <p:sp>
        <p:nvSpPr>
          <p:cNvPr id="432" name="Google Shape;432;p18"/>
          <p:cNvSpPr txBox="1"/>
          <p:nvPr/>
        </p:nvSpPr>
        <p:spPr>
          <a:xfrm>
            <a:off x="3245088" y="4443775"/>
            <a:ext cx="33438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3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機能</a:t>
            </a:r>
            <a:r>
              <a:rPr b="0" i="0" lang="ja-JP" sz="1400" u="none" cap="none" strike="noStrike">
                <a:solidFill>
                  <a:schemeClr val="dk1"/>
                </a:solidFill>
                <a:latin typeface="Arial"/>
                <a:ea typeface="Arial"/>
                <a:cs typeface="Arial"/>
                <a:sym typeface="Arial"/>
              </a:rPr>
              <a:t>が仕様通り問題なく動くこと。</a:t>
            </a:r>
            <a:endParaRPr b="0" i="0" sz="1400" u="none" cap="none" strike="noStrike">
              <a:solidFill>
                <a:srgbClr val="000000"/>
              </a:solidFill>
              <a:latin typeface="Arial"/>
              <a:ea typeface="Arial"/>
              <a:cs typeface="Arial"/>
              <a:sym typeface="Arial"/>
            </a:endParaRPr>
          </a:p>
        </p:txBody>
      </p:sp>
      <p:sp>
        <p:nvSpPr>
          <p:cNvPr id="433" name="Google Shape;433;p18"/>
          <p:cNvSpPr txBox="1"/>
          <p:nvPr/>
        </p:nvSpPr>
        <p:spPr>
          <a:xfrm>
            <a:off x="2412588" y="3430300"/>
            <a:ext cx="5008800" cy="831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chemeClr val="dk1"/>
              </a:buClr>
              <a:buSzPts val="1400"/>
              <a:buFont typeface="Arial"/>
              <a:buNone/>
            </a:pPr>
            <a:r>
              <a:rPr b="1" i="0" lang="ja-JP" sz="1400" u="none" cap="none" strike="noStrike">
                <a:solidFill>
                  <a:srgbClr val="FF0000"/>
                </a:solidFill>
                <a:latin typeface="Arial"/>
                <a:ea typeface="Arial"/>
                <a:cs typeface="Arial"/>
                <a:sym typeface="Arial"/>
              </a:rPr>
              <a:t>非機能要件</a:t>
            </a:r>
            <a:r>
              <a:rPr b="0" i="0" lang="ja-JP" sz="1400" u="none" cap="none" strike="noStrike">
                <a:solidFill>
                  <a:schemeClr val="dk1"/>
                </a:solidFill>
                <a:latin typeface="Arial"/>
                <a:ea typeface="Arial"/>
                <a:cs typeface="Arial"/>
                <a:sym typeface="Arial"/>
              </a:rPr>
              <a:t>を含めて</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ソフトウェアの品質情報を収集し、</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品質リスクを軽減する・より品質を高めること。</a:t>
            </a:r>
            <a:endParaRPr b="0" i="0" sz="1400" u="none" cap="none" strike="noStrike">
              <a:solidFill>
                <a:srgbClr val="000000"/>
              </a:solidFill>
              <a:latin typeface="Arial"/>
              <a:ea typeface="Arial"/>
              <a:cs typeface="Arial"/>
              <a:sym typeface="Arial"/>
            </a:endParaRPr>
          </a:p>
        </p:txBody>
      </p:sp>
      <p:sp>
        <p:nvSpPr>
          <p:cNvPr id="434" name="Google Shape;434;p18"/>
          <p:cNvSpPr txBox="1"/>
          <p:nvPr/>
        </p:nvSpPr>
        <p:spPr>
          <a:xfrm>
            <a:off x="4353075" y="2812000"/>
            <a:ext cx="4913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p18"/>
          <p:cNvSpPr txBox="1"/>
          <p:nvPr/>
        </p:nvSpPr>
        <p:spPr>
          <a:xfrm>
            <a:off x="2743188" y="2632525"/>
            <a:ext cx="43476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ソフトウェア・システムが目的を達成し、</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顧客（利用者）が満足</a:t>
            </a:r>
            <a:r>
              <a:rPr b="0" i="0" lang="ja-JP" sz="1400" u="none" cap="none" strike="noStrike">
                <a:solidFill>
                  <a:schemeClr val="dk1"/>
                </a:solidFill>
                <a:latin typeface="Arial"/>
                <a:ea typeface="Arial"/>
                <a:cs typeface="Arial"/>
                <a:sym typeface="Arial"/>
              </a:rPr>
              <a:t>しているかを把握すること。</a:t>
            </a:r>
            <a:endParaRPr b="0" i="0" sz="1400" u="none" cap="none" strike="noStrike">
              <a:solidFill>
                <a:srgbClr val="000000"/>
              </a:solidFill>
              <a:latin typeface="Arial"/>
              <a:ea typeface="Arial"/>
              <a:cs typeface="Arial"/>
              <a:sym typeface="Arial"/>
            </a:endParaRPr>
          </a:p>
        </p:txBody>
      </p:sp>
      <p:sp>
        <p:nvSpPr>
          <p:cNvPr id="436" name="Google Shape;436;p18"/>
          <p:cNvSpPr txBox="1"/>
          <p:nvPr/>
        </p:nvSpPr>
        <p:spPr>
          <a:xfrm>
            <a:off x="1943400" y="1717550"/>
            <a:ext cx="60192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ソフトウェア・システムが他の要素と連携し、</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ライフスタイルやビジネススタイルを変革</a:t>
            </a:r>
            <a:r>
              <a:rPr b="0" i="0" lang="ja-JP" sz="1400" u="none" cap="none" strike="noStrike">
                <a:solidFill>
                  <a:schemeClr val="dk1"/>
                </a:solidFill>
                <a:latin typeface="Arial"/>
                <a:ea typeface="Arial"/>
                <a:cs typeface="Arial"/>
                <a:sym typeface="Arial"/>
              </a:rPr>
              <a:t>しているか把握すること。</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4" name="Shape 3114"/>
        <p:cNvGrpSpPr/>
        <p:nvPr/>
      </p:nvGrpSpPr>
      <p:grpSpPr>
        <a:xfrm>
          <a:off x="0" y="0"/>
          <a:ext cx="0" cy="0"/>
          <a:chOff x="0" y="0"/>
          <a:chExt cx="0" cy="0"/>
        </a:xfrm>
      </p:grpSpPr>
      <p:sp>
        <p:nvSpPr>
          <p:cNvPr id="3115" name="Google Shape;3115;p22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リスクベースドテスト</a:t>
            </a:r>
            <a:endParaRPr sz="3600"/>
          </a:p>
        </p:txBody>
      </p:sp>
      <p:sp>
        <p:nvSpPr>
          <p:cNvPr id="3116" name="Google Shape;3116;p228"/>
          <p:cNvSpPr txBox="1"/>
          <p:nvPr>
            <p:ph idx="1" type="body"/>
          </p:nvPr>
        </p:nvSpPr>
        <p:spPr>
          <a:xfrm>
            <a:off x="495300" y="1600200"/>
            <a:ext cx="9136500" cy="4853100"/>
          </a:xfrm>
          <a:prstGeom prst="rect">
            <a:avLst/>
          </a:prstGeom>
          <a:noFill/>
          <a:ln>
            <a:noFill/>
          </a:ln>
        </p:spPr>
        <p:txBody>
          <a:bodyPr anchorCtr="0" anchor="t" bIns="45700" lIns="91425" spcFirstLastPara="1" rIns="91425" wrap="square" tIns="45700">
            <a:noAutofit/>
          </a:bodyPr>
          <a:lstStyle/>
          <a:p>
            <a:pPr indent="-317500" lvl="0" marL="342900" rtl="0" algn="l">
              <a:lnSpc>
                <a:spcPct val="90000"/>
              </a:lnSpc>
              <a:spcBef>
                <a:spcPts val="0"/>
              </a:spcBef>
              <a:spcAft>
                <a:spcPts val="0"/>
              </a:spcAft>
              <a:buClr>
                <a:schemeClr val="dk1"/>
              </a:buClr>
              <a:buSzPts val="2800"/>
              <a:buFont typeface="Arial"/>
              <a:buChar char="•"/>
            </a:pPr>
            <a:r>
              <a:rPr lang="ja-JP" sz="2800"/>
              <a:t>対応するリスクのタイプとリスクのレベルに基づき、テストの活動とリソースの利用をマネジメントし、</a:t>
            </a:r>
            <a:br>
              <a:rPr lang="ja-JP" sz="2800"/>
            </a:br>
            <a:r>
              <a:rPr lang="ja-JP" sz="2800"/>
              <a:t>選択し、優先順位付けするテスト</a:t>
            </a:r>
            <a:endParaRPr sz="2800"/>
          </a:p>
          <a:p>
            <a:pPr indent="0" lvl="0" marL="342900" rtl="0" algn="l">
              <a:lnSpc>
                <a:spcPct val="90000"/>
              </a:lnSpc>
              <a:spcBef>
                <a:spcPts val="640"/>
              </a:spcBef>
              <a:spcAft>
                <a:spcPts val="0"/>
              </a:spcAft>
              <a:buSzPts val="1800"/>
              <a:buNone/>
            </a:pPr>
            <a:r>
              <a:t/>
            </a:r>
            <a:endParaRPr sz="2800"/>
          </a:p>
          <a:p>
            <a:pPr indent="-317500" lvl="0" marL="342900" rtl="0" algn="l">
              <a:lnSpc>
                <a:spcPct val="90000"/>
              </a:lnSpc>
              <a:spcBef>
                <a:spcPts val="640"/>
              </a:spcBef>
              <a:spcAft>
                <a:spcPts val="0"/>
              </a:spcAft>
              <a:buClr>
                <a:schemeClr val="dk1"/>
              </a:buClr>
              <a:buSzPts val="2800"/>
              <a:buFont typeface="Arial"/>
              <a:buChar char="•"/>
            </a:pPr>
            <a:r>
              <a:rPr lang="ja-JP" sz="2800"/>
              <a:t>プロダクトリスク分析の結果を使用して以下を行う。</a:t>
            </a:r>
            <a:endParaRPr sz="2800"/>
          </a:p>
          <a:p>
            <a:pPr indent="-273050" lvl="1" marL="742950" rtl="0" algn="l">
              <a:lnSpc>
                <a:spcPct val="90000"/>
              </a:lnSpc>
              <a:spcBef>
                <a:spcPts val="520"/>
              </a:spcBef>
              <a:spcAft>
                <a:spcPts val="0"/>
              </a:spcAft>
              <a:buClr>
                <a:schemeClr val="dk1"/>
              </a:buClr>
              <a:buSzPts val="2400"/>
              <a:buFont typeface="Arial"/>
              <a:buChar char="–"/>
            </a:pPr>
            <a:r>
              <a:rPr lang="ja-JP" sz="2400"/>
              <a:t>テストを実行する範囲を決定する</a:t>
            </a:r>
            <a:endParaRPr sz="2400"/>
          </a:p>
          <a:p>
            <a:pPr indent="-323850" lvl="1" marL="742950" rtl="0" algn="l">
              <a:lnSpc>
                <a:spcPct val="90000"/>
              </a:lnSpc>
              <a:spcBef>
                <a:spcPts val="520"/>
              </a:spcBef>
              <a:spcAft>
                <a:spcPts val="0"/>
              </a:spcAft>
              <a:buSzPts val="2400"/>
              <a:buChar char="–"/>
            </a:pPr>
            <a:r>
              <a:rPr lang="ja-JP" sz="2400"/>
              <a:t>実施するテストレベルおよびテストタイプを決定する</a:t>
            </a:r>
            <a:endParaRPr sz="2400"/>
          </a:p>
          <a:p>
            <a:pPr indent="-273050" lvl="1" marL="742950" rtl="0" algn="l">
              <a:lnSpc>
                <a:spcPct val="90000"/>
              </a:lnSpc>
              <a:spcBef>
                <a:spcPts val="520"/>
              </a:spcBef>
              <a:spcAft>
                <a:spcPts val="0"/>
              </a:spcAft>
              <a:buClr>
                <a:schemeClr val="dk1"/>
              </a:buClr>
              <a:buSzPts val="2400"/>
              <a:buFont typeface="Arial"/>
              <a:buChar char="–"/>
            </a:pPr>
            <a:r>
              <a:rPr lang="ja-JP" sz="2400"/>
              <a:t>採用するテスト技法と達成すべきカバレッジを決定する</a:t>
            </a:r>
            <a:endParaRPr sz="2600"/>
          </a:p>
          <a:p>
            <a:pPr indent="-273050" lvl="1" marL="742950" rtl="0" algn="l">
              <a:lnSpc>
                <a:spcPct val="90000"/>
              </a:lnSpc>
              <a:spcBef>
                <a:spcPts val="520"/>
              </a:spcBef>
              <a:spcAft>
                <a:spcPts val="0"/>
              </a:spcAft>
              <a:buClr>
                <a:schemeClr val="dk1"/>
              </a:buClr>
              <a:buSzPts val="2400"/>
              <a:buFont typeface="Arial"/>
              <a:buChar char="–"/>
            </a:pPr>
            <a:r>
              <a:rPr lang="ja-JP" sz="2400"/>
              <a:t>重大な欠陥をなるべく早い時期に検出するため、テストの優先順位を決める</a:t>
            </a:r>
            <a:endParaRPr sz="2600"/>
          </a:p>
          <a:p>
            <a:pPr indent="-273050" lvl="1" marL="742950" rtl="0" algn="l">
              <a:lnSpc>
                <a:spcPct val="90000"/>
              </a:lnSpc>
              <a:spcBef>
                <a:spcPts val="520"/>
              </a:spcBef>
              <a:spcAft>
                <a:spcPts val="0"/>
              </a:spcAft>
              <a:buClr>
                <a:schemeClr val="dk1"/>
              </a:buClr>
              <a:buSzPts val="2400"/>
              <a:buFont typeface="Arial"/>
              <a:buChar char="–"/>
            </a:pPr>
            <a:r>
              <a:rPr lang="ja-JP" sz="2400"/>
              <a:t>テスト以外の活動でリスクを減らす方法があるか判断する</a:t>
            </a:r>
            <a:endParaRPr sz="2400"/>
          </a:p>
        </p:txBody>
      </p:sp>
      <p:sp>
        <p:nvSpPr>
          <p:cNvPr id="3117" name="Google Shape;3117;p22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18" name="Google Shape;3118;p22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6" name="Shape 3126"/>
        <p:cNvGrpSpPr/>
        <p:nvPr/>
      </p:nvGrpSpPr>
      <p:grpSpPr>
        <a:xfrm>
          <a:off x="0" y="0"/>
          <a:ext cx="0" cy="0"/>
          <a:chOff x="0" y="0"/>
          <a:chExt cx="0" cy="0"/>
        </a:xfrm>
      </p:grpSpPr>
      <p:sp>
        <p:nvSpPr>
          <p:cNvPr id="3127" name="Google Shape;3127;p22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プロダクトリスクコントロール</a:t>
            </a:r>
            <a:endParaRPr sz="3600"/>
          </a:p>
        </p:txBody>
      </p:sp>
      <p:sp>
        <p:nvSpPr>
          <p:cNvPr id="3128" name="Google Shape;3128;p229"/>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29" name="Google Shape;3129;p22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130" name="Google Shape;3130;p229"/>
          <p:cNvSpPr txBox="1"/>
          <p:nvPr/>
        </p:nvSpPr>
        <p:spPr>
          <a:xfrm>
            <a:off x="736100" y="1486050"/>
            <a:ext cx="8576700" cy="4767000"/>
          </a:xfrm>
          <a:prstGeom prst="rect">
            <a:avLst/>
          </a:prstGeom>
          <a:noFill/>
          <a:ln>
            <a:noFill/>
          </a:ln>
        </p:spPr>
        <p:txBody>
          <a:bodyPr anchorCtr="0" anchor="t" bIns="91425" lIns="91425" spcFirstLastPara="1" rIns="91425" wrap="square" tIns="91425">
            <a:spAutoFit/>
          </a:bodyPr>
          <a:lstStyle/>
          <a:p>
            <a:pPr indent="-387350" lvl="0" marL="457200" marR="0" rtl="0" algn="l">
              <a:lnSpc>
                <a:spcPct val="115000"/>
              </a:lnSpc>
              <a:spcBef>
                <a:spcPts val="0"/>
              </a:spcBef>
              <a:spcAft>
                <a:spcPts val="0"/>
              </a:spcAft>
              <a:buClr>
                <a:schemeClr val="dk1"/>
              </a:buClr>
              <a:buSzPts val="2500"/>
              <a:buFont typeface="Arial"/>
              <a:buChar char="●"/>
            </a:pPr>
            <a:r>
              <a:rPr b="0" i="0" lang="ja-JP" sz="2800" u="none" cap="none" strike="noStrike">
                <a:solidFill>
                  <a:schemeClr val="dk1"/>
                </a:solidFill>
                <a:latin typeface="Arial"/>
                <a:ea typeface="Arial"/>
                <a:cs typeface="Arial"/>
                <a:sym typeface="Arial"/>
              </a:rPr>
              <a:t>リスク軽減</a:t>
            </a:r>
            <a:endParaRPr b="0" i="0" sz="28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リスク対処法を実行しリスクレベルを下げる</a:t>
            </a:r>
            <a:endParaRPr b="0" i="0" sz="24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リスク軽減の例：</a:t>
            </a:r>
            <a:endParaRPr b="0" i="0" sz="2400" u="none" cap="none" strike="noStrike">
              <a:solidFill>
                <a:schemeClr val="dk1"/>
              </a:solidFill>
              <a:latin typeface="Arial"/>
              <a:ea typeface="Arial"/>
              <a:cs typeface="Arial"/>
              <a:sym typeface="Arial"/>
            </a:endParaRPr>
          </a:p>
          <a:p>
            <a:pPr indent="-368300" lvl="0" marL="1828800" marR="0" rtl="0" algn="l">
              <a:lnSpc>
                <a:spcPct val="115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適した経験やスキルを有するテスト担当者を選ぶ</a:t>
            </a:r>
            <a:endParaRPr b="0" i="0" sz="2200" u="none" cap="none" strike="noStrike">
              <a:solidFill>
                <a:schemeClr val="dk1"/>
              </a:solidFill>
              <a:latin typeface="Arial"/>
              <a:ea typeface="Arial"/>
              <a:cs typeface="Arial"/>
              <a:sym typeface="Arial"/>
            </a:endParaRPr>
          </a:p>
          <a:p>
            <a:pPr indent="-368300" lvl="0" marL="1828800" marR="0" rtl="0" algn="l">
              <a:lnSpc>
                <a:spcPct val="115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レビューや静的解析の実施</a:t>
            </a:r>
            <a:endParaRPr b="0" i="0" sz="2200" u="none" cap="none" strike="noStrike">
              <a:solidFill>
                <a:schemeClr val="dk1"/>
              </a:solidFill>
              <a:latin typeface="Arial"/>
              <a:ea typeface="Arial"/>
              <a:cs typeface="Arial"/>
              <a:sym typeface="Arial"/>
            </a:endParaRPr>
          </a:p>
          <a:p>
            <a:pPr indent="-368300" lvl="0" marL="1828800" marR="0" rtl="0" algn="l">
              <a:lnSpc>
                <a:spcPct val="115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適切なテスト技法とカバレッジレベルの適用</a:t>
            </a:r>
            <a:endParaRPr b="0" i="0" sz="2200" u="none" cap="none" strike="noStrike">
              <a:solidFill>
                <a:schemeClr val="dk1"/>
              </a:solidFill>
              <a:latin typeface="Arial"/>
              <a:ea typeface="Arial"/>
              <a:cs typeface="Arial"/>
              <a:sym typeface="Arial"/>
            </a:endParaRPr>
          </a:p>
          <a:p>
            <a:pPr indent="-368300" lvl="0" marL="1828800" marR="0" rtl="0" algn="l">
              <a:lnSpc>
                <a:spcPct val="115000"/>
              </a:lnSpc>
              <a:spcBef>
                <a:spcPts val="0"/>
              </a:spcBef>
              <a:spcAft>
                <a:spcPts val="0"/>
              </a:spcAft>
              <a:buClr>
                <a:schemeClr val="dk1"/>
              </a:buClr>
              <a:buSzPts val="2200"/>
              <a:buFont typeface="Arial"/>
              <a:buChar char="●"/>
            </a:pPr>
            <a:r>
              <a:rPr b="0" i="0" lang="ja-JP" sz="2200" u="none" cap="none" strike="noStrike">
                <a:solidFill>
                  <a:schemeClr val="dk1"/>
                </a:solidFill>
                <a:latin typeface="Arial"/>
                <a:ea typeface="Arial"/>
                <a:cs typeface="Arial"/>
                <a:sym typeface="Arial"/>
              </a:rPr>
              <a:t>リグレッションテストを含む動的テストの実施</a:t>
            </a:r>
            <a:endParaRPr b="0" i="0" sz="2200" u="none" cap="none" strike="noStrike">
              <a:solidFill>
                <a:schemeClr val="dk1"/>
              </a:solidFill>
              <a:latin typeface="Arial"/>
              <a:ea typeface="Arial"/>
              <a:cs typeface="Arial"/>
              <a:sym typeface="Arial"/>
            </a:endParaRPr>
          </a:p>
          <a:p>
            <a:pPr indent="0" lvl="0" marL="3200400" marR="0" rtl="0" algn="l">
              <a:lnSpc>
                <a:spcPct val="115000"/>
              </a:lnSpc>
              <a:spcBef>
                <a:spcPts val="0"/>
              </a:spcBef>
              <a:spcAft>
                <a:spcPts val="0"/>
              </a:spcAft>
              <a:buClr>
                <a:srgbClr val="000000"/>
              </a:buClr>
              <a:buSzPts val="2200"/>
              <a:buFont typeface="Arial"/>
              <a:buNone/>
            </a:pPr>
            <a:r>
              <a:t/>
            </a:r>
            <a:endParaRPr b="0" i="0" sz="2200" u="none" cap="none" strike="noStrike">
              <a:solidFill>
                <a:schemeClr val="dk1"/>
              </a:solidFill>
              <a:latin typeface="Arial"/>
              <a:ea typeface="Arial"/>
              <a:cs typeface="Arial"/>
              <a:sym typeface="Arial"/>
            </a:endParaRPr>
          </a:p>
          <a:p>
            <a:pPr indent="-393700" lvl="0" marL="457200" marR="0" rtl="0" algn="l">
              <a:lnSpc>
                <a:spcPct val="115000"/>
              </a:lnSpc>
              <a:spcBef>
                <a:spcPts val="0"/>
              </a:spcBef>
              <a:spcAft>
                <a:spcPts val="0"/>
              </a:spcAft>
              <a:buClr>
                <a:schemeClr val="dk1"/>
              </a:buClr>
              <a:buSzPts val="2600"/>
              <a:buFont typeface="Arial"/>
              <a:buChar char="●"/>
            </a:pPr>
            <a:r>
              <a:rPr b="0" i="0" lang="ja-JP" sz="2800" u="none" cap="none" strike="noStrike">
                <a:solidFill>
                  <a:schemeClr val="dk1"/>
                </a:solidFill>
                <a:latin typeface="Arial"/>
                <a:ea typeface="Arial"/>
                <a:cs typeface="Arial"/>
                <a:sym typeface="Arial"/>
              </a:rPr>
              <a:t>リスクモニタリング</a:t>
            </a:r>
            <a:endParaRPr b="0" i="0" sz="28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リスク軽減策が有効かを確認する</a:t>
            </a:r>
            <a:endParaRPr b="0" i="0" sz="2400" u="none" cap="none" strike="noStrike">
              <a:solidFill>
                <a:schemeClr val="dk1"/>
              </a:solidFill>
              <a:latin typeface="Arial"/>
              <a:ea typeface="Arial"/>
              <a:cs typeface="Arial"/>
              <a:sym typeface="Arial"/>
            </a:endParaRPr>
          </a:p>
          <a:p>
            <a:pPr indent="-381000" lvl="1" marL="914400" marR="0" rtl="0" algn="l">
              <a:lnSpc>
                <a:spcPct val="115000"/>
              </a:lnSpc>
              <a:spcBef>
                <a:spcPts val="0"/>
              </a:spcBef>
              <a:spcAft>
                <a:spcPts val="0"/>
              </a:spcAft>
              <a:buClr>
                <a:schemeClr val="dk1"/>
              </a:buClr>
              <a:buSzPts val="2400"/>
              <a:buFont typeface="Arial"/>
              <a:buChar char="○"/>
            </a:pPr>
            <a:r>
              <a:rPr b="0" i="0" lang="ja-JP" sz="2400" u="none" cap="none" strike="noStrike">
                <a:solidFill>
                  <a:schemeClr val="dk1"/>
                </a:solidFill>
                <a:latin typeface="Arial"/>
                <a:ea typeface="Arial"/>
                <a:cs typeface="Arial"/>
                <a:sym typeface="Arial"/>
              </a:rPr>
              <a:t>新たなリスクを識別する</a:t>
            </a:r>
            <a:endParaRPr b="0" i="0" sz="2400" u="none" cap="none" strike="noStrike">
              <a:solidFill>
                <a:schemeClr val="dk1"/>
              </a:solidFill>
              <a:latin typeface="Arial"/>
              <a:ea typeface="Arial"/>
              <a:cs typeface="Arial"/>
              <a:sym typeface="Arial"/>
            </a:endParaRPr>
          </a:p>
        </p:txBody>
      </p:sp>
    </p:spTree>
  </p:cSld>
  <p:clrMapOvr>
    <a:masterClrMapping/>
  </p:clrMapOvr>
</p:sld>
</file>

<file path=ppt/slides/slide1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8" name="Shape 3138"/>
        <p:cNvGrpSpPr/>
        <p:nvPr/>
      </p:nvGrpSpPr>
      <p:grpSpPr>
        <a:xfrm>
          <a:off x="0" y="0"/>
          <a:ext cx="0" cy="0"/>
          <a:chOff x="0" y="0"/>
          <a:chExt cx="0" cy="0"/>
        </a:xfrm>
      </p:grpSpPr>
      <p:sp>
        <p:nvSpPr>
          <p:cNvPr id="3139" name="Google Shape;3139;p23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40" name="Google Shape;3140;p230"/>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5.3 テストモニタリング、</a:t>
            </a:r>
            <a:endParaRPr b="0" i="0" sz="4400" u="none" cap="none" strike="noStrike">
              <a:solidFill>
                <a:schemeClr val="dk2"/>
              </a:solidFill>
              <a:latin typeface="MS PGothic"/>
              <a:ea typeface="MS PGothic"/>
              <a:cs typeface="MS PGothic"/>
              <a:sym typeface="MS PGothic"/>
            </a:endParaRPr>
          </a:p>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テストコントロールとテスト完了</a:t>
            </a:r>
            <a:endParaRPr b="0" i="0" sz="4400" u="none" cap="none" strike="noStrike">
              <a:solidFill>
                <a:schemeClr val="dk2"/>
              </a:solidFill>
              <a:latin typeface="MS PGothic"/>
              <a:ea typeface="MS PGothic"/>
              <a:cs typeface="MS PGothic"/>
              <a:sym typeface="MS PGothic"/>
            </a:endParaRPr>
          </a:p>
        </p:txBody>
      </p:sp>
      <p:sp>
        <p:nvSpPr>
          <p:cNvPr id="3141" name="Google Shape;3141;p23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5" name="Shape 3145"/>
        <p:cNvGrpSpPr/>
        <p:nvPr/>
      </p:nvGrpSpPr>
      <p:grpSpPr>
        <a:xfrm>
          <a:off x="0" y="0"/>
          <a:ext cx="0" cy="0"/>
          <a:chOff x="0" y="0"/>
          <a:chExt cx="0" cy="0"/>
        </a:xfrm>
      </p:grpSpPr>
      <p:sp>
        <p:nvSpPr>
          <p:cNvPr id="3146" name="Google Shape;3146;p23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1400"/>
              <a:buNone/>
            </a:pPr>
            <a:r>
              <a:rPr lang="ja-JP" sz="3600"/>
              <a:t>テストのモニタリングとコントロール</a:t>
            </a:r>
            <a:endParaRPr/>
          </a:p>
        </p:txBody>
      </p:sp>
      <p:sp>
        <p:nvSpPr>
          <p:cNvPr id="3147" name="Google Shape;3147;p231"/>
          <p:cNvSpPr txBox="1"/>
          <p:nvPr>
            <p:ph idx="1" type="body"/>
          </p:nvPr>
        </p:nvSpPr>
        <p:spPr>
          <a:xfrm>
            <a:off x="495300" y="1600200"/>
            <a:ext cx="9210300" cy="4693200"/>
          </a:xfrm>
          <a:prstGeom prst="rect">
            <a:avLst/>
          </a:prstGeom>
          <a:noFill/>
          <a:ln>
            <a:noFill/>
          </a:ln>
        </p:spPr>
        <p:txBody>
          <a:bodyPr anchorCtr="0" anchor="t" bIns="45700" lIns="91425" spcFirstLastPara="1" rIns="91425" wrap="square" tIns="45700">
            <a:noAutofit/>
          </a:bodyPr>
          <a:lstStyle/>
          <a:p>
            <a:pPr indent="-304800" lvl="0" marL="342900" rtl="0" algn="l">
              <a:lnSpc>
                <a:spcPct val="100000"/>
              </a:lnSpc>
              <a:spcBef>
                <a:spcPts val="0"/>
              </a:spcBef>
              <a:spcAft>
                <a:spcPts val="0"/>
              </a:spcAft>
              <a:buClr>
                <a:schemeClr val="dk1"/>
              </a:buClr>
              <a:buSzPts val="2600"/>
              <a:buFont typeface="Arial"/>
              <a:buChar char="•"/>
            </a:pPr>
            <a:r>
              <a:rPr lang="ja-JP" sz="2600"/>
              <a:t>テストモニタリング</a:t>
            </a:r>
            <a:endParaRPr sz="2600"/>
          </a:p>
          <a:p>
            <a:pPr indent="-247650" lvl="1" marL="742950" rtl="0" algn="l">
              <a:lnSpc>
                <a:spcPct val="100000"/>
              </a:lnSpc>
              <a:spcBef>
                <a:spcPts val="560"/>
              </a:spcBef>
              <a:spcAft>
                <a:spcPts val="0"/>
              </a:spcAft>
              <a:buClr>
                <a:schemeClr val="dk1"/>
              </a:buClr>
              <a:buSzPts val="2200"/>
              <a:buFont typeface="Arial"/>
              <a:buChar char="–"/>
            </a:pPr>
            <a:r>
              <a:rPr lang="ja-JP" sz="2200"/>
              <a:t>テスト計画書で定義したテストモニタリングの</a:t>
            </a:r>
            <a:r>
              <a:rPr lang="ja-JP" sz="2200" u="sng">
                <a:solidFill>
                  <a:srgbClr val="FF0000"/>
                </a:solidFill>
              </a:rPr>
              <a:t>メトリクス</a:t>
            </a:r>
            <a:r>
              <a:rPr lang="ja-JP" sz="2200"/>
              <a:t>を使用して、テスト計画書の内容と実際の進捗を</a:t>
            </a:r>
            <a:r>
              <a:rPr lang="ja-JP" sz="2200" u="sng">
                <a:solidFill>
                  <a:srgbClr val="FF0000"/>
                </a:solidFill>
              </a:rPr>
              <a:t>継続的に比較</a:t>
            </a:r>
            <a:r>
              <a:rPr lang="ja-JP" sz="2200"/>
              <a:t>する。</a:t>
            </a:r>
            <a:endParaRPr sz="2200"/>
          </a:p>
          <a:p>
            <a:pPr indent="-139700" lvl="0" marL="342900" rtl="0" algn="l">
              <a:lnSpc>
                <a:spcPct val="100000"/>
              </a:lnSpc>
              <a:spcBef>
                <a:spcPts val="640"/>
              </a:spcBef>
              <a:spcAft>
                <a:spcPts val="0"/>
              </a:spcAft>
              <a:buClr>
                <a:schemeClr val="dk1"/>
              </a:buClr>
              <a:buSzPts val="3200"/>
              <a:buFont typeface="Arial"/>
              <a:buNone/>
            </a:pPr>
            <a:r>
              <a:t/>
            </a:r>
            <a:endParaRPr sz="2600"/>
          </a:p>
          <a:p>
            <a:pPr indent="-304800" lvl="0" marL="342900" rtl="0" algn="l">
              <a:lnSpc>
                <a:spcPct val="100000"/>
              </a:lnSpc>
              <a:spcBef>
                <a:spcPts val="640"/>
              </a:spcBef>
              <a:spcAft>
                <a:spcPts val="0"/>
              </a:spcAft>
              <a:buClr>
                <a:schemeClr val="dk1"/>
              </a:buClr>
              <a:buSzPts val="2600"/>
              <a:buFont typeface="Arial"/>
              <a:buChar char="•"/>
            </a:pPr>
            <a:r>
              <a:rPr lang="ja-JP" sz="2600"/>
              <a:t>テストコントロール</a:t>
            </a:r>
            <a:endParaRPr sz="2600"/>
          </a:p>
          <a:p>
            <a:pPr indent="-247650" lvl="1" marL="742950" rtl="0" algn="l">
              <a:lnSpc>
                <a:spcPct val="100000"/>
              </a:lnSpc>
              <a:spcBef>
                <a:spcPts val="560"/>
              </a:spcBef>
              <a:spcAft>
                <a:spcPts val="0"/>
              </a:spcAft>
              <a:buClr>
                <a:schemeClr val="dk1"/>
              </a:buClr>
              <a:buSzPts val="2200"/>
              <a:buFont typeface="Arial"/>
              <a:buChar char="–"/>
            </a:pPr>
            <a:r>
              <a:rPr lang="ja-JP" sz="2200"/>
              <a:t>テスト計画書の目的に合致させるために対策を講じる。</a:t>
            </a:r>
            <a:endParaRPr sz="2200"/>
          </a:p>
          <a:p>
            <a:pPr indent="-247650" lvl="1" marL="742950" rtl="0" algn="l">
              <a:lnSpc>
                <a:spcPct val="100000"/>
              </a:lnSpc>
              <a:spcBef>
                <a:spcPts val="560"/>
              </a:spcBef>
              <a:spcAft>
                <a:spcPts val="0"/>
              </a:spcAft>
              <a:buClr>
                <a:schemeClr val="dk1"/>
              </a:buClr>
              <a:buSzPts val="2200"/>
              <a:buFont typeface="Arial"/>
              <a:buChar char="–"/>
            </a:pPr>
            <a:r>
              <a:rPr lang="ja-JP" sz="2200"/>
              <a:t>テスト計画書を</a:t>
            </a:r>
            <a:r>
              <a:rPr lang="ja-JP" sz="2200" u="sng">
                <a:solidFill>
                  <a:srgbClr val="FF0000"/>
                </a:solidFill>
              </a:rPr>
              <a:t>継続的に更新</a:t>
            </a:r>
            <a:r>
              <a:rPr lang="ja-JP" sz="2200"/>
              <a:t>する。</a:t>
            </a:r>
            <a:endParaRPr sz="2200"/>
          </a:p>
          <a:p>
            <a:pPr indent="-247650" lvl="2" marL="1143000" rtl="0" algn="l">
              <a:lnSpc>
                <a:spcPct val="100000"/>
              </a:lnSpc>
              <a:spcBef>
                <a:spcPts val="560"/>
              </a:spcBef>
              <a:spcAft>
                <a:spcPts val="0"/>
              </a:spcAft>
              <a:buSzPts val="2100"/>
              <a:buChar char="•"/>
            </a:pPr>
            <a:r>
              <a:rPr lang="ja-JP" sz="2100"/>
              <a:t>リスク発生等によるテスト優先度の見直し</a:t>
            </a:r>
            <a:endParaRPr sz="2100"/>
          </a:p>
          <a:p>
            <a:pPr indent="-247650" lvl="2" marL="1143000" rtl="0" algn="l">
              <a:lnSpc>
                <a:spcPct val="100000"/>
              </a:lnSpc>
              <a:spcBef>
                <a:spcPts val="560"/>
              </a:spcBef>
              <a:spcAft>
                <a:spcPts val="0"/>
              </a:spcAft>
              <a:buSzPts val="2100"/>
              <a:buChar char="•"/>
            </a:pPr>
            <a:r>
              <a:rPr lang="ja-JP" sz="2100"/>
              <a:t>再作業の発生時に開始基準・終了基準を満たすかを再評価</a:t>
            </a:r>
            <a:endParaRPr sz="2100"/>
          </a:p>
          <a:p>
            <a:pPr indent="-247650" lvl="2" marL="1143000" rtl="0" algn="l">
              <a:lnSpc>
                <a:spcPct val="100000"/>
              </a:lnSpc>
              <a:spcBef>
                <a:spcPts val="560"/>
              </a:spcBef>
              <a:spcAft>
                <a:spcPts val="0"/>
              </a:spcAft>
              <a:buSzPts val="2100"/>
              <a:buChar char="•"/>
            </a:pPr>
            <a:r>
              <a:rPr lang="ja-JP" sz="2100"/>
              <a:t>テストスケジュールの調整</a:t>
            </a:r>
            <a:endParaRPr sz="2100"/>
          </a:p>
          <a:p>
            <a:pPr indent="-247650" lvl="2" marL="1143000" rtl="0" algn="l">
              <a:lnSpc>
                <a:spcPct val="100000"/>
              </a:lnSpc>
              <a:spcBef>
                <a:spcPts val="560"/>
              </a:spcBef>
              <a:spcAft>
                <a:spcPts val="0"/>
              </a:spcAft>
              <a:buSzPts val="2100"/>
              <a:buChar char="•"/>
            </a:pPr>
            <a:r>
              <a:rPr lang="ja-JP" sz="2100"/>
              <a:t>新しいリソースの追加　など</a:t>
            </a:r>
            <a:endParaRPr sz="2100"/>
          </a:p>
        </p:txBody>
      </p:sp>
      <p:sp>
        <p:nvSpPr>
          <p:cNvPr id="3148" name="Google Shape;3148;p23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49" name="Google Shape;3149;p23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3" name="Shape 3153"/>
        <p:cNvGrpSpPr/>
        <p:nvPr/>
      </p:nvGrpSpPr>
      <p:grpSpPr>
        <a:xfrm>
          <a:off x="0" y="0"/>
          <a:ext cx="0" cy="0"/>
          <a:chOff x="0" y="0"/>
          <a:chExt cx="0" cy="0"/>
        </a:xfrm>
      </p:grpSpPr>
      <p:sp>
        <p:nvSpPr>
          <p:cNvPr id="3154" name="Google Shape;3154;p23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メトリクス</a:t>
            </a:r>
            <a:endParaRPr sz="3600"/>
          </a:p>
        </p:txBody>
      </p:sp>
      <p:sp>
        <p:nvSpPr>
          <p:cNvPr id="3155" name="Google Shape;3155;p23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56" name="Google Shape;3156;p232"/>
          <p:cNvSpPr/>
          <p:nvPr/>
        </p:nvSpPr>
        <p:spPr>
          <a:xfrm>
            <a:off x="495300" y="1600200"/>
            <a:ext cx="2153444" cy="604664"/>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100"/>
              <a:buFont typeface="Arial"/>
              <a:buNone/>
            </a:pPr>
            <a:r>
              <a:rPr b="0" i="0" lang="ja-JP" sz="3100" u="none" cap="none" strike="noStrike">
                <a:solidFill>
                  <a:schemeClr val="dk1"/>
                </a:solidFill>
                <a:latin typeface="Arial"/>
                <a:ea typeface="Arial"/>
                <a:cs typeface="Arial"/>
                <a:sym typeface="Arial"/>
              </a:rPr>
              <a:t>メトリクス</a:t>
            </a:r>
            <a:endParaRPr b="0" i="0" sz="1300" u="none" cap="none" strike="noStrike">
              <a:solidFill>
                <a:srgbClr val="000000"/>
              </a:solidFill>
              <a:latin typeface="Arial"/>
              <a:ea typeface="Arial"/>
              <a:cs typeface="Arial"/>
              <a:sym typeface="Arial"/>
            </a:endParaRPr>
          </a:p>
        </p:txBody>
      </p:sp>
      <p:sp>
        <p:nvSpPr>
          <p:cNvPr id="3157" name="Google Shape;3157;p232"/>
          <p:cNvSpPr/>
          <p:nvPr/>
        </p:nvSpPr>
        <p:spPr>
          <a:xfrm>
            <a:off x="1348796" y="2636912"/>
            <a:ext cx="3604203" cy="604664"/>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プロダクトメトリクス</a:t>
            </a:r>
            <a:endParaRPr b="0" i="0" sz="800" u="none" cap="none" strike="noStrike">
              <a:solidFill>
                <a:srgbClr val="000000"/>
              </a:solidFill>
              <a:latin typeface="Arial"/>
              <a:ea typeface="Arial"/>
              <a:cs typeface="Arial"/>
              <a:sym typeface="Arial"/>
            </a:endParaRPr>
          </a:p>
        </p:txBody>
      </p:sp>
      <p:sp>
        <p:nvSpPr>
          <p:cNvPr id="3158" name="Google Shape;3158;p232"/>
          <p:cNvSpPr/>
          <p:nvPr/>
        </p:nvSpPr>
        <p:spPr>
          <a:xfrm>
            <a:off x="1313197" y="4408512"/>
            <a:ext cx="3604203" cy="604664"/>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プロセスメトリクス</a:t>
            </a:r>
            <a:endParaRPr b="0" i="0" sz="800" u="none" cap="none" strike="noStrike">
              <a:solidFill>
                <a:srgbClr val="000000"/>
              </a:solidFill>
              <a:latin typeface="Arial"/>
              <a:ea typeface="Arial"/>
              <a:cs typeface="Arial"/>
              <a:sym typeface="Arial"/>
            </a:endParaRPr>
          </a:p>
        </p:txBody>
      </p:sp>
      <p:cxnSp>
        <p:nvCxnSpPr>
          <p:cNvPr id="3159" name="Google Shape;3159;p232"/>
          <p:cNvCxnSpPr>
            <a:endCxn id="3157" idx="1"/>
          </p:cNvCxnSpPr>
          <p:nvPr/>
        </p:nvCxnSpPr>
        <p:spPr>
          <a:xfrm flipH="1" rot="-5400000">
            <a:off x="760346" y="2350794"/>
            <a:ext cx="748800" cy="428100"/>
          </a:xfrm>
          <a:prstGeom prst="bentConnector2">
            <a:avLst/>
          </a:prstGeom>
          <a:noFill/>
          <a:ln cap="flat" cmpd="sng" w="9525">
            <a:solidFill>
              <a:schemeClr val="dk1"/>
            </a:solidFill>
            <a:prstDash val="solid"/>
            <a:round/>
            <a:headEnd len="sm" w="sm" type="none"/>
            <a:tailEnd len="sm" w="sm" type="none"/>
          </a:ln>
        </p:spPr>
      </p:cxnSp>
      <p:cxnSp>
        <p:nvCxnSpPr>
          <p:cNvPr id="3160" name="Google Shape;3160;p232"/>
          <p:cNvCxnSpPr>
            <a:endCxn id="3158" idx="1"/>
          </p:cNvCxnSpPr>
          <p:nvPr/>
        </p:nvCxnSpPr>
        <p:spPr>
          <a:xfrm flipH="1" rot="-5400000">
            <a:off x="-136103" y="3261544"/>
            <a:ext cx="2505900" cy="392700"/>
          </a:xfrm>
          <a:prstGeom prst="bentConnector2">
            <a:avLst/>
          </a:prstGeom>
          <a:noFill/>
          <a:ln cap="flat" cmpd="sng" w="9525">
            <a:solidFill>
              <a:schemeClr val="dk1"/>
            </a:solidFill>
            <a:prstDash val="solid"/>
            <a:round/>
            <a:headEnd len="sm" w="sm" type="none"/>
            <a:tailEnd len="sm" w="sm" type="none"/>
          </a:ln>
        </p:spPr>
      </p:cxnSp>
      <p:sp>
        <p:nvSpPr>
          <p:cNvPr id="3161" name="Google Shape;3161;p232"/>
          <p:cNvSpPr txBox="1"/>
          <p:nvPr/>
        </p:nvSpPr>
        <p:spPr>
          <a:xfrm>
            <a:off x="2720749" y="1630875"/>
            <a:ext cx="61653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定義された測定方法と測定量</a:t>
            </a:r>
            <a:endParaRPr b="0" i="0" sz="1400" u="none" cap="none" strike="noStrike">
              <a:solidFill>
                <a:srgbClr val="000000"/>
              </a:solidFill>
              <a:latin typeface="Arial"/>
              <a:ea typeface="Arial"/>
              <a:cs typeface="Arial"/>
              <a:sym typeface="Arial"/>
            </a:endParaRPr>
          </a:p>
        </p:txBody>
      </p:sp>
      <p:sp>
        <p:nvSpPr>
          <p:cNvPr id="3162" name="Google Shape;3162;p232"/>
          <p:cNvSpPr txBox="1"/>
          <p:nvPr/>
        </p:nvSpPr>
        <p:spPr>
          <a:xfrm>
            <a:off x="5089525" y="2699075"/>
            <a:ext cx="4414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製品の属性を測定する。</a:t>
            </a:r>
            <a:endParaRPr b="0" i="0" sz="1400" u="none" cap="none" strike="noStrike">
              <a:solidFill>
                <a:srgbClr val="000000"/>
              </a:solidFill>
              <a:latin typeface="Arial"/>
              <a:ea typeface="Arial"/>
              <a:cs typeface="Arial"/>
              <a:sym typeface="Arial"/>
            </a:endParaRPr>
          </a:p>
        </p:txBody>
      </p:sp>
      <p:sp>
        <p:nvSpPr>
          <p:cNvPr id="3163" name="Google Shape;3163;p232"/>
          <p:cNvSpPr txBox="1"/>
          <p:nvPr/>
        </p:nvSpPr>
        <p:spPr>
          <a:xfrm>
            <a:off x="5069076" y="4449225"/>
            <a:ext cx="48957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プロセスの属性を測定する。</a:t>
            </a:r>
            <a:endParaRPr b="0" i="0" sz="1400" u="none" cap="none" strike="noStrike">
              <a:solidFill>
                <a:srgbClr val="000000"/>
              </a:solidFill>
              <a:latin typeface="Arial"/>
              <a:ea typeface="Arial"/>
              <a:cs typeface="Arial"/>
              <a:sym typeface="Arial"/>
            </a:endParaRPr>
          </a:p>
        </p:txBody>
      </p:sp>
      <p:sp>
        <p:nvSpPr>
          <p:cNvPr id="3164" name="Google Shape;3164;p232"/>
          <p:cNvSpPr txBox="1"/>
          <p:nvPr/>
        </p:nvSpPr>
        <p:spPr>
          <a:xfrm>
            <a:off x="1539152" y="3343846"/>
            <a:ext cx="8094368"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（例）ソフトウェアの品質を測定するメトリクス、</a:t>
            </a:r>
            <a:endParaRPr b="0" i="0" sz="2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　　　規模を測定するメトリクス</a:t>
            </a:r>
            <a:endParaRPr b="0" i="0" sz="1400" u="none" cap="none" strike="noStrike">
              <a:solidFill>
                <a:srgbClr val="000000"/>
              </a:solidFill>
              <a:latin typeface="Arial"/>
              <a:ea typeface="Arial"/>
              <a:cs typeface="Arial"/>
              <a:sym typeface="Arial"/>
            </a:endParaRPr>
          </a:p>
        </p:txBody>
      </p:sp>
      <p:sp>
        <p:nvSpPr>
          <p:cNvPr id="3165" name="Google Shape;3165;p232"/>
          <p:cNvSpPr txBox="1"/>
          <p:nvPr/>
        </p:nvSpPr>
        <p:spPr>
          <a:xfrm>
            <a:off x="1572022" y="5167784"/>
            <a:ext cx="82056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（例）プロセスの実施に要した時間・工数</a:t>
            </a:r>
            <a:endParaRPr b="0" i="0" sz="2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　　　生産性のメトリクス</a:t>
            </a:r>
            <a:br>
              <a:rPr b="0" i="0" lang="ja-JP" sz="2400" u="none" cap="none" strike="noStrike">
                <a:solidFill>
                  <a:schemeClr val="dk1"/>
                </a:solidFill>
                <a:latin typeface="Arial"/>
                <a:ea typeface="Arial"/>
                <a:cs typeface="Arial"/>
                <a:sym typeface="Arial"/>
              </a:rPr>
            </a:br>
            <a:r>
              <a:rPr b="0" i="0" lang="ja-JP" sz="2400" u="none" cap="none" strike="noStrike">
                <a:solidFill>
                  <a:schemeClr val="dk1"/>
                </a:solidFill>
                <a:latin typeface="Arial"/>
                <a:ea typeface="Arial"/>
                <a:cs typeface="Arial"/>
                <a:sym typeface="Arial"/>
              </a:rPr>
              <a:t>　　　　</a:t>
            </a:r>
            <a:r>
              <a:rPr b="0" i="0" lang="ja-JP" sz="1900" u="none" cap="none" strike="noStrike">
                <a:solidFill>
                  <a:schemeClr val="dk1"/>
                </a:solidFill>
                <a:latin typeface="Arial"/>
                <a:ea typeface="Arial"/>
                <a:cs typeface="Arial"/>
                <a:sym typeface="Arial"/>
              </a:rPr>
              <a:t>（投入時間または投入工数当たりの開発規模）</a:t>
            </a:r>
            <a:endParaRPr b="0" i="0" sz="2300" u="none" cap="none" strike="noStrike">
              <a:solidFill>
                <a:schemeClr val="dk1"/>
              </a:solidFill>
              <a:latin typeface="Arial"/>
              <a:ea typeface="Arial"/>
              <a:cs typeface="Arial"/>
              <a:sym typeface="Arial"/>
            </a:endParaRPr>
          </a:p>
        </p:txBody>
      </p:sp>
      <p:sp>
        <p:nvSpPr>
          <p:cNvPr id="3166" name="Google Shape;3166;p23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0" name="Shape 3170"/>
        <p:cNvGrpSpPr/>
        <p:nvPr/>
      </p:nvGrpSpPr>
      <p:grpSpPr>
        <a:xfrm>
          <a:off x="0" y="0"/>
          <a:ext cx="0" cy="0"/>
          <a:chOff x="0" y="0"/>
          <a:chExt cx="0" cy="0"/>
        </a:xfrm>
      </p:grpSpPr>
      <p:sp>
        <p:nvSpPr>
          <p:cNvPr id="3171" name="Google Shape;3171;p23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テストで使用する代表的なメトリクス</a:t>
            </a:r>
            <a:endParaRPr sz="3600"/>
          </a:p>
        </p:txBody>
      </p:sp>
      <p:sp>
        <p:nvSpPr>
          <p:cNvPr id="3172" name="Google Shape;3172;p233"/>
          <p:cNvSpPr txBox="1"/>
          <p:nvPr>
            <p:ph idx="1" type="body"/>
          </p:nvPr>
        </p:nvSpPr>
        <p:spPr>
          <a:xfrm>
            <a:off x="495300" y="1464800"/>
            <a:ext cx="8915400" cy="4988400"/>
          </a:xfrm>
          <a:prstGeom prst="rect">
            <a:avLst/>
          </a:prstGeom>
          <a:noFill/>
          <a:ln>
            <a:noFill/>
          </a:ln>
        </p:spPr>
        <p:txBody>
          <a:bodyPr anchorCtr="0" anchor="t" bIns="45700" lIns="91425" spcFirstLastPara="1" rIns="91425" wrap="square" tIns="45700">
            <a:noAutofit/>
          </a:bodyPr>
          <a:lstStyle/>
          <a:p>
            <a:pPr indent="-311150" lvl="0" marL="342900" rtl="0" algn="l">
              <a:lnSpc>
                <a:spcPct val="80000"/>
              </a:lnSpc>
              <a:spcBef>
                <a:spcPts val="0"/>
              </a:spcBef>
              <a:spcAft>
                <a:spcPts val="0"/>
              </a:spcAft>
              <a:buClr>
                <a:schemeClr val="dk1"/>
              </a:buClr>
              <a:buSzPts val="2700"/>
              <a:buFont typeface="Arial"/>
              <a:buChar char="•"/>
            </a:pPr>
            <a:r>
              <a:rPr lang="ja-JP" sz="2700"/>
              <a:t>プロジェクト進捗／テスト進捗メトリクス</a:t>
            </a:r>
            <a:endParaRPr sz="2700"/>
          </a:p>
          <a:p>
            <a:pPr indent="-317500" lvl="1" marL="742950" rtl="0" algn="l">
              <a:lnSpc>
                <a:spcPct val="80000"/>
              </a:lnSpc>
              <a:spcBef>
                <a:spcPts val="0"/>
              </a:spcBef>
              <a:spcAft>
                <a:spcPts val="0"/>
              </a:spcAft>
              <a:buSzPts val="2300"/>
              <a:buChar char="–"/>
            </a:pPr>
            <a:r>
              <a:rPr lang="ja-JP" sz="2300"/>
              <a:t>タスク完了数、テスト工数</a:t>
            </a:r>
            <a:endParaRPr sz="2300"/>
          </a:p>
          <a:p>
            <a:pPr indent="-317500" lvl="1" marL="742950" rtl="0" algn="l">
              <a:lnSpc>
                <a:spcPct val="80000"/>
              </a:lnSpc>
              <a:spcBef>
                <a:spcPts val="0"/>
              </a:spcBef>
              <a:spcAft>
                <a:spcPts val="0"/>
              </a:spcAft>
              <a:buSzPts val="2300"/>
              <a:buChar char="–"/>
            </a:pPr>
            <a:r>
              <a:rPr lang="ja-JP" sz="2300"/>
              <a:t>実行／未実行、合格／不合格のテストケース数</a:t>
            </a:r>
            <a:endParaRPr sz="2300"/>
          </a:p>
          <a:p>
            <a:pPr indent="-311150" lvl="0" marL="342900" rtl="0" algn="l">
              <a:lnSpc>
                <a:spcPct val="80000"/>
              </a:lnSpc>
              <a:spcBef>
                <a:spcPts val="640"/>
              </a:spcBef>
              <a:spcAft>
                <a:spcPts val="0"/>
              </a:spcAft>
              <a:buClr>
                <a:schemeClr val="dk1"/>
              </a:buClr>
              <a:buSzPts val="2700"/>
              <a:buFont typeface="Arial"/>
              <a:buChar char="•"/>
            </a:pPr>
            <a:r>
              <a:rPr lang="ja-JP" sz="2700"/>
              <a:t>プロダクト品質メトリクス</a:t>
            </a:r>
            <a:endParaRPr sz="2700"/>
          </a:p>
          <a:p>
            <a:pPr indent="-254000" lvl="1" marL="742950" rtl="0" algn="l">
              <a:lnSpc>
                <a:spcPct val="80000"/>
              </a:lnSpc>
              <a:spcBef>
                <a:spcPts val="560"/>
              </a:spcBef>
              <a:spcAft>
                <a:spcPts val="0"/>
              </a:spcAft>
              <a:buClr>
                <a:schemeClr val="dk1"/>
              </a:buClr>
              <a:buSzPts val="2300"/>
              <a:buFont typeface="Arial"/>
              <a:buChar char="–"/>
            </a:pPr>
            <a:r>
              <a:rPr lang="ja-JP" sz="2300"/>
              <a:t>稼働率、応答時間、MTTF (平均故障時間) </a:t>
            </a:r>
            <a:endParaRPr sz="2300"/>
          </a:p>
          <a:p>
            <a:pPr indent="-311150" lvl="0" marL="342900" rtl="0" algn="l">
              <a:lnSpc>
                <a:spcPct val="80000"/>
              </a:lnSpc>
              <a:spcBef>
                <a:spcPts val="640"/>
              </a:spcBef>
              <a:spcAft>
                <a:spcPts val="0"/>
              </a:spcAft>
              <a:buClr>
                <a:schemeClr val="dk1"/>
              </a:buClr>
              <a:buSzPts val="2700"/>
              <a:buFont typeface="Arial"/>
              <a:buChar char="•"/>
            </a:pPr>
            <a:r>
              <a:rPr lang="ja-JP" sz="2700"/>
              <a:t>欠陥メトリクス</a:t>
            </a:r>
            <a:endParaRPr sz="2700"/>
          </a:p>
          <a:p>
            <a:pPr indent="-254000" lvl="1" marL="742950" rtl="0" algn="l">
              <a:lnSpc>
                <a:spcPct val="80000"/>
              </a:lnSpc>
              <a:spcBef>
                <a:spcPts val="560"/>
              </a:spcBef>
              <a:spcAft>
                <a:spcPts val="0"/>
              </a:spcAft>
              <a:buClr>
                <a:schemeClr val="dk1"/>
              </a:buClr>
              <a:buSzPts val="2300"/>
              <a:buFont typeface="Arial"/>
              <a:buChar char="–"/>
            </a:pPr>
            <a:r>
              <a:rPr lang="ja-JP" sz="2300"/>
              <a:t>発見・修正された欠陥数と優先度、欠陥密度、欠陥検出率</a:t>
            </a:r>
            <a:endParaRPr sz="2300"/>
          </a:p>
          <a:p>
            <a:pPr indent="-311150" lvl="0" marL="342900" rtl="0" algn="l">
              <a:lnSpc>
                <a:spcPct val="80000"/>
              </a:lnSpc>
              <a:spcBef>
                <a:spcPts val="640"/>
              </a:spcBef>
              <a:spcAft>
                <a:spcPts val="0"/>
              </a:spcAft>
              <a:buClr>
                <a:schemeClr val="dk1"/>
              </a:buClr>
              <a:buSzPts val="2700"/>
              <a:buFont typeface="Arial"/>
              <a:buChar char="•"/>
            </a:pPr>
            <a:r>
              <a:rPr lang="ja-JP" sz="2700"/>
              <a:t>リスクメトリクス</a:t>
            </a:r>
            <a:endParaRPr sz="2700"/>
          </a:p>
          <a:p>
            <a:pPr indent="-317500" lvl="1" marL="742950" rtl="0" algn="l">
              <a:lnSpc>
                <a:spcPct val="80000"/>
              </a:lnSpc>
              <a:spcBef>
                <a:spcPts val="640"/>
              </a:spcBef>
              <a:spcAft>
                <a:spcPts val="0"/>
              </a:spcAft>
              <a:buSzPts val="2300"/>
              <a:buChar char="–"/>
            </a:pPr>
            <a:r>
              <a:rPr lang="ja-JP" sz="2300"/>
              <a:t>残存リスクレベル</a:t>
            </a:r>
            <a:endParaRPr sz="2300"/>
          </a:p>
          <a:p>
            <a:pPr indent="-311150" lvl="0" marL="342900" rtl="0" algn="l">
              <a:lnSpc>
                <a:spcPct val="80000"/>
              </a:lnSpc>
              <a:spcBef>
                <a:spcPts val="640"/>
              </a:spcBef>
              <a:spcAft>
                <a:spcPts val="0"/>
              </a:spcAft>
              <a:buClr>
                <a:schemeClr val="dk1"/>
              </a:buClr>
              <a:buSzPts val="2700"/>
              <a:buFont typeface="Arial"/>
              <a:buChar char="•"/>
            </a:pPr>
            <a:r>
              <a:rPr lang="ja-JP" sz="2700"/>
              <a:t>カバレッジメトリクス</a:t>
            </a:r>
            <a:endParaRPr sz="2700"/>
          </a:p>
          <a:p>
            <a:pPr indent="-317500" lvl="1" marL="742950" rtl="0" algn="l">
              <a:lnSpc>
                <a:spcPct val="80000"/>
              </a:lnSpc>
              <a:spcBef>
                <a:spcPts val="640"/>
              </a:spcBef>
              <a:spcAft>
                <a:spcPts val="0"/>
              </a:spcAft>
              <a:buSzPts val="2300"/>
              <a:buChar char="–"/>
            </a:pPr>
            <a:r>
              <a:rPr lang="ja-JP" sz="2300"/>
              <a:t>要件カバレッジ、コードカバレッジ</a:t>
            </a:r>
            <a:endParaRPr sz="2300"/>
          </a:p>
          <a:p>
            <a:pPr indent="-311150" lvl="0" marL="342900" rtl="0" algn="l">
              <a:lnSpc>
                <a:spcPct val="80000"/>
              </a:lnSpc>
              <a:spcBef>
                <a:spcPts val="640"/>
              </a:spcBef>
              <a:spcAft>
                <a:spcPts val="0"/>
              </a:spcAft>
              <a:buClr>
                <a:schemeClr val="dk1"/>
              </a:buClr>
              <a:buSzPts val="2700"/>
              <a:buFont typeface="Arial"/>
              <a:buChar char="•"/>
            </a:pPr>
            <a:r>
              <a:rPr lang="ja-JP" sz="2700"/>
              <a:t>コストメトリクス</a:t>
            </a:r>
            <a:endParaRPr sz="2700"/>
          </a:p>
          <a:p>
            <a:pPr indent="-317500" lvl="1" marL="742950" rtl="0" algn="l">
              <a:lnSpc>
                <a:spcPct val="80000"/>
              </a:lnSpc>
              <a:spcBef>
                <a:spcPts val="640"/>
              </a:spcBef>
              <a:spcAft>
                <a:spcPts val="0"/>
              </a:spcAft>
              <a:buSzPts val="2300"/>
              <a:buChar char="–"/>
            </a:pPr>
            <a:r>
              <a:rPr lang="ja-JP" sz="2300"/>
              <a:t>テストに関するコスト、品質に対する組織的なコスト</a:t>
            </a:r>
            <a:endParaRPr sz="2300"/>
          </a:p>
        </p:txBody>
      </p:sp>
      <p:sp>
        <p:nvSpPr>
          <p:cNvPr id="3173" name="Google Shape;3173;p23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74" name="Google Shape;3174;p23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175" name="Google Shape;3175;p233"/>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9" name="Shape 3179"/>
        <p:cNvGrpSpPr/>
        <p:nvPr/>
      </p:nvGrpSpPr>
      <p:grpSpPr>
        <a:xfrm>
          <a:off x="0" y="0"/>
          <a:ext cx="0" cy="0"/>
          <a:chOff x="0" y="0"/>
          <a:chExt cx="0" cy="0"/>
        </a:xfrm>
      </p:grpSpPr>
      <p:pic>
        <p:nvPicPr>
          <p:cNvPr id="3180" name="Google Shape;3180;p234"/>
          <p:cNvPicPr preferRelativeResize="0"/>
          <p:nvPr/>
        </p:nvPicPr>
        <p:blipFill rotWithShape="1">
          <a:blip r:embed="rId3">
            <a:alphaModFix/>
          </a:blip>
          <a:srcRect b="0" l="0" r="0" t="0"/>
          <a:stretch/>
        </p:blipFill>
        <p:spPr>
          <a:xfrm>
            <a:off x="4725679" y="3253107"/>
            <a:ext cx="4747241" cy="2880000"/>
          </a:xfrm>
          <a:prstGeom prst="rect">
            <a:avLst/>
          </a:prstGeom>
          <a:noFill/>
          <a:ln>
            <a:noFill/>
          </a:ln>
        </p:spPr>
      </p:pic>
      <p:sp>
        <p:nvSpPr>
          <p:cNvPr id="3181" name="Google Shape;3181;p234"/>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336550" lvl="0" marL="342900" rtl="0" algn="l">
              <a:lnSpc>
                <a:spcPct val="100000"/>
              </a:lnSpc>
              <a:spcBef>
                <a:spcPts val="0"/>
              </a:spcBef>
              <a:spcAft>
                <a:spcPts val="0"/>
              </a:spcAft>
              <a:buClr>
                <a:schemeClr val="dk1"/>
              </a:buClr>
              <a:buSzPts val="2700"/>
              <a:buFont typeface="Arial"/>
              <a:buChar char="•"/>
            </a:pPr>
            <a:r>
              <a:rPr lang="ja-JP" sz="2700"/>
              <a:t>テストにかけた工数と発見した欠陥数から、ソフトウェアに内在する欠陥の総数を推定する方法である。</a:t>
            </a:r>
            <a:endParaRPr sz="3100"/>
          </a:p>
          <a:p>
            <a:pPr indent="-336550" lvl="0" marL="342900" rtl="0" algn="l">
              <a:lnSpc>
                <a:spcPct val="100000"/>
              </a:lnSpc>
              <a:spcBef>
                <a:spcPts val="560"/>
              </a:spcBef>
              <a:spcAft>
                <a:spcPts val="0"/>
              </a:spcAft>
              <a:buClr>
                <a:schemeClr val="dk1"/>
              </a:buClr>
              <a:buSzPts val="2700"/>
              <a:buFont typeface="Arial"/>
              <a:buChar char="•"/>
            </a:pPr>
            <a:r>
              <a:rPr lang="ja-JP" sz="2700"/>
              <a:t>別の視点のテストを追加すると</a:t>
            </a:r>
            <a:br>
              <a:rPr lang="ja-JP" sz="2700"/>
            </a:br>
            <a:r>
              <a:rPr lang="ja-JP" sz="2700"/>
              <a:t>そこから曲線が新たに伸びること</a:t>
            </a:r>
            <a:br>
              <a:rPr lang="ja-JP" sz="2700"/>
            </a:br>
            <a:r>
              <a:rPr lang="ja-JP" sz="2700"/>
              <a:t>がある。</a:t>
            </a:r>
            <a:endParaRPr sz="3100"/>
          </a:p>
          <a:p>
            <a:pPr indent="-336550" lvl="0" marL="342900" rtl="0" algn="l">
              <a:lnSpc>
                <a:spcPct val="100000"/>
              </a:lnSpc>
              <a:spcBef>
                <a:spcPts val="560"/>
              </a:spcBef>
              <a:spcAft>
                <a:spcPts val="0"/>
              </a:spcAft>
              <a:buClr>
                <a:schemeClr val="dk1"/>
              </a:buClr>
              <a:buSzPts val="2700"/>
              <a:buFont typeface="Arial"/>
              <a:buChar char="•"/>
            </a:pPr>
            <a:r>
              <a:rPr lang="ja-JP" sz="2700"/>
              <a:t>過度な精度は期待</a:t>
            </a:r>
            <a:br>
              <a:rPr lang="ja-JP" sz="2700"/>
            </a:br>
            <a:r>
              <a:rPr lang="ja-JP" sz="2700"/>
              <a:t>しないこと。</a:t>
            </a:r>
            <a:endParaRPr sz="3100"/>
          </a:p>
          <a:p>
            <a:pPr indent="-165100" lvl="0" marL="342900" rtl="0" algn="l">
              <a:lnSpc>
                <a:spcPct val="100000"/>
              </a:lnSpc>
              <a:spcBef>
                <a:spcPts val="560"/>
              </a:spcBef>
              <a:spcAft>
                <a:spcPts val="0"/>
              </a:spcAft>
              <a:buClr>
                <a:schemeClr val="dk1"/>
              </a:buClr>
              <a:buSzPts val="2800"/>
              <a:buFont typeface="Arial"/>
              <a:buNone/>
            </a:pPr>
            <a:r>
              <a:t/>
            </a:r>
            <a:endParaRPr sz="2700"/>
          </a:p>
        </p:txBody>
      </p:sp>
      <p:sp>
        <p:nvSpPr>
          <p:cNvPr id="3182" name="Google Shape;3182;p234"/>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信頼度成長曲線</a:t>
            </a:r>
            <a:endParaRPr sz="3600"/>
          </a:p>
        </p:txBody>
      </p:sp>
      <p:sp>
        <p:nvSpPr>
          <p:cNvPr id="3183" name="Google Shape;3183;p23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84" name="Google Shape;3184;p234"/>
          <p:cNvSpPr txBox="1"/>
          <p:nvPr/>
        </p:nvSpPr>
        <p:spPr>
          <a:xfrm>
            <a:off x="6684698" y="5926887"/>
            <a:ext cx="3140700" cy="323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chemeClr val="dk1"/>
                </a:solidFill>
                <a:latin typeface="Arial"/>
                <a:ea typeface="Arial"/>
                <a:cs typeface="Arial"/>
                <a:sym typeface="Arial"/>
              </a:rPr>
              <a:t>時間 または テスト項目消化数</a:t>
            </a:r>
            <a:endParaRPr b="0" i="0" sz="1100" u="none" cap="none" strike="noStrike">
              <a:solidFill>
                <a:srgbClr val="000000"/>
              </a:solidFill>
              <a:latin typeface="Arial"/>
              <a:ea typeface="Arial"/>
              <a:cs typeface="Arial"/>
              <a:sym typeface="Arial"/>
            </a:endParaRPr>
          </a:p>
        </p:txBody>
      </p:sp>
      <p:sp>
        <p:nvSpPr>
          <p:cNvPr id="3185" name="Google Shape;3185;p234"/>
          <p:cNvSpPr/>
          <p:nvPr/>
        </p:nvSpPr>
        <p:spPr>
          <a:xfrm>
            <a:off x="1706823" y="4902975"/>
            <a:ext cx="2753700" cy="768300"/>
          </a:xfrm>
          <a:prstGeom prst="wedgeRoundRectCallout">
            <a:avLst>
              <a:gd fmla="val 93033" name="adj1"/>
              <a:gd fmla="val 3757"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テスト開始直後は多くの欠陥が見つかる。</a:t>
            </a:r>
            <a:endParaRPr b="0" i="0" sz="1800" u="none" cap="none" strike="noStrike">
              <a:solidFill>
                <a:schemeClr val="dk1"/>
              </a:solidFill>
              <a:latin typeface="Arial"/>
              <a:ea typeface="Arial"/>
              <a:cs typeface="Arial"/>
              <a:sym typeface="Arial"/>
            </a:endParaRPr>
          </a:p>
        </p:txBody>
      </p:sp>
      <p:sp>
        <p:nvSpPr>
          <p:cNvPr id="3186" name="Google Shape;3186;p234"/>
          <p:cNvSpPr/>
          <p:nvPr/>
        </p:nvSpPr>
        <p:spPr>
          <a:xfrm>
            <a:off x="6268600" y="4859204"/>
            <a:ext cx="2753650" cy="878926"/>
          </a:xfrm>
          <a:prstGeom prst="wedgeRoundRectCallout">
            <a:avLst>
              <a:gd fmla="val -41231" name="adj1"/>
              <a:gd fmla="val -129127"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テストが進むと欠陥が見つからなくなる。</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＝収束する</a:t>
            </a:r>
            <a:endParaRPr b="0" i="0" sz="1800" u="none" cap="none" strike="noStrike">
              <a:solidFill>
                <a:schemeClr val="dk1"/>
              </a:solidFill>
              <a:latin typeface="Arial"/>
              <a:ea typeface="Arial"/>
              <a:cs typeface="Arial"/>
              <a:sym typeface="Arial"/>
            </a:endParaRPr>
          </a:p>
        </p:txBody>
      </p:sp>
      <p:sp>
        <p:nvSpPr>
          <p:cNvPr id="3187" name="Google Shape;3187;p234"/>
          <p:cNvSpPr/>
          <p:nvPr/>
        </p:nvSpPr>
        <p:spPr>
          <a:xfrm>
            <a:off x="6177136" y="2540046"/>
            <a:ext cx="3498781" cy="951616"/>
          </a:xfrm>
          <a:prstGeom prst="wedgeRoundRectCallout">
            <a:avLst>
              <a:gd fmla="val 7844" name="adj1"/>
              <a:gd fmla="val 74187"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これ以上テストしても</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欠陥が見つからないと判断したらテストを終了する。</a:t>
            </a:r>
            <a:endParaRPr b="0" i="0" sz="1800" u="none" cap="none" strike="noStrike">
              <a:solidFill>
                <a:schemeClr val="dk1"/>
              </a:solidFill>
              <a:latin typeface="Arial"/>
              <a:ea typeface="Arial"/>
              <a:cs typeface="Arial"/>
              <a:sym typeface="Arial"/>
            </a:endParaRPr>
          </a:p>
        </p:txBody>
      </p:sp>
      <p:sp>
        <p:nvSpPr>
          <p:cNvPr id="3188" name="Google Shape;3188;p23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189" name="Google Shape;3189;p234"/>
          <p:cNvSpPr txBox="1"/>
          <p:nvPr/>
        </p:nvSpPr>
        <p:spPr>
          <a:xfrm>
            <a:off x="4568100" y="3766625"/>
            <a:ext cx="384900" cy="1287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500"/>
              <a:buFont typeface="Arial"/>
              <a:buNone/>
            </a:pPr>
            <a:r>
              <a:rPr b="0" i="0" lang="ja-JP" sz="1500" u="none" cap="none" strike="noStrike">
                <a:solidFill>
                  <a:srgbClr val="000000"/>
                </a:solidFill>
                <a:latin typeface="Arial"/>
                <a:ea typeface="Arial"/>
                <a:cs typeface="Arial"/>
                <a:sym typeface="Arial"/>
              </a:rPr>
              <a:t>累積欠陥数</a:t>
            </a:r>
            <a:endParaRPr b="0" i="0" sz="1500" u="none" cap="none" strike="noStrike">
              <a:solidFill>
                <a:srgbClr val="000000"/>
              </a:solidFill>
              <a:latin typeface="Arial"/>
              <a:ea typeface="Arial"/>
              <a:cs typeface="Arial"/>
              <a:sym typeface="Arial"/>
            </a:endParaRPr>
          </a:p>
        </p:txBody>
      </p:sp>
    </p:spTree>
  </p:cSld>
  <p:clrMapOvr>
    <a:masterClrMapping/>
  </p:clrMapOvr>
</p:sld>
</file>

<file path=ppt/slides/slide1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3" name="Shape 3193"/>
        <p:cNvGrpSpPr/>
        <p:nvPr/>
      </p:nvGrpSpPr>
      <p:grpSpPr>
        <a:xfrm>
          <a:off x="0" y="0"/>
          <a:ext cx="0" cy="0"/>
          <a:chOff x="0" y="0"/>
          <a:chExt cx="0" cy="0"/>
        </a:xfrm>
      </p:grpSpPr>
      <p:sp>
        <p:nvSpPr>
          <p:cNvPr id="3194" name="Google Shape;3194;p23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テストレポート</a:t>
            </a:r>
            <a:endParaRPr sz="3600"/>
          </a:p>
        </p:txBody>
      </p:sp>
      <p:sp>
        <p:nvSpPr>
          <p:cNvPr id="3195" name="Google Shape;3195;p235"/>
          <p:cNvSpPr txBox="1"/>
          <p:nvPr>
            <p:ph idx="1" type="body"/>
          </p:nvPr>
        </p:nvSpPr>
        <p:spPr>
          <a:xfrm>
            <a:off x="318275" y="1515125"/>
            <a:ext cx="4520100" cy="4730100"/>
          </a:xfrm>
          <a:prstGeom prst="rect">
            <a:avLst/>
          </a:prstGeom>
          <a:noFill/>
          <a:ln cap="flat" cmpd="sng" w="9525">
            <a:solidFill>
              <a:schemeClr val="lt2"/>
            </a:solidFill>
            <a:prstDash val="solid"/>
            <a:round/>
            <a:headEnd len="sm" w="sm" type="none"/>
            <a:tailEnd len="sm" w="sm" type="none"/>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Clr>
                <a:schemeClr val="dk1"/>
              </a:buClr>
              <a:buSzPts val="3200"/>
              <a:buFont typeface="Arial"/>
              <a:buChar char="•"/>
            </a:pPr>
            <a:r>
              <a:rPr lang="ja-JP"/>
              <a:t>テスト進捗レポート</a:t>
            </a:r>
            <a:endParaRPr/>
          </a:p>
          <a:p>
            <a:pPr indent="-272654" lvl="1" marL="742950" rtl="0" algn="l">
              <a:lnSpc>
                <a:spcPct val="100000"/>
              </a:lnSpc>
              <a:spcBef>
                <a:spcPts val="518"/>
              </a:spcBef>
              <a:spcAft>
                <a:spcPts val="0"/>
              </a:spcAft>
              <a:buClr>
                <a:schemeClr val="dk1"/>
              </a:buClr>
              <a:buSzPts val="2384"/>
              <a:buFont typeface="Arial"/>
              <a:buChar char="–"/>
            </a:pPr>
            <a:r>
              <a:rPr lang="ja-JP" sz="2383"/>
              <a:t>テスト期間</a:t>
            </a:r>
            <a:endParaRPr sz="2383"/>
          </a:p>
          <a:p>
            <a:pPr indent="-272654" lvl="1" marL="742950" rtl="0" algn="l">
              <a:lnSpc>
                <a:spcPct val="100000"/>
              </a:lnSpc>
              <a:spcBef>
                <a:spcPts val="518"/>
              </a:spcBef>
              <a:spcAft>
                <a:spcPts val="0"/>
              </a:spcAft>
              <a:buClr>
                <a:schemeClr val="dk1"/>
              </a:buClr>
              <a:buSzPts val="2384"/>
              <a:buFont typeface="Arial"/>
              <a:buChar char="–"/>
            </a:pPr>
            <a:r>
              <a:rPr lang="ja-JP" sz="2383"/>
              <a:t>進捗/計画からの逸脱</a:t>
            </a:r>
            <a:endParaRPr sz="2383"/>
          </a:p>
          <a:p>
            <a:pPr indent="-213600" lvl="2" marL="1143000" rtl="0" algn="l">
              <a:lnSpc>
                <a:spcPct val="100000"/>
              </a:lnSpc>
              <a:spcBef>
                <a:spcPts val="444"/>
              </a:spcBef>
              <a:spcAft>
                <a:spcPts val="0"/>
              </a:spcAft>
              <a:buClr>
                <a:schemeClr val="dk1"/>
              </a:buClr>
              <a:buSzPts val="1984"/>
              <a:buFont typeface="Arial"/>
              <a:buChar char="•"/>
            </a:pPr>
            <a:r>
              <a:rPr lang="ja-JP" sz="1983"/>
              <a:t>テストスケジュール、期間、工数など</a:t>
            </a:r>
            <a:endParaRPr sz="1983"/>
          </a:p>
          <a:p>
            <a:pPr indent="-272654" lvl="1" marL="742950" rtl="0" algn="l">
              <a:lnSpc>
                <a:spcPct val="100000"/>
              </a:lnSpc>
              <a:spcBef>
                <a:spcPts val="518"/>
              </a:spcBef>
              <a:spcAft>
                <a:spcPts val="0"/>
              </a:spcAft>
              <a:buClr>
                <a:schemeClr val="dk1"/>
              </a:buClr>
              <a:buSzPts val="2384"/>
              <a:buFont typeface="Arial"/>
              <a:buChar char="–"/>
            </a:pPr>
            <a:r>
              <a:rPr lang="ja-JP" sz="2383"/>
              <a:t>テストに支障をきたすものおよび回避策</a:t>
            </a:r>
            <a:endParaRPr sz="2383"/>
          </a:p>
          <a:p>
            <a:pPr indent="-272654" lvl="1" marL="742950" rtl="0" algn="l">
              <a:lnSpc>
                <a:spcPct val="100000"/>
              </a:lnSpc>
              <a:spcBef>
                <a:spcPts val="518"/>
              </a:spcBef>
              <a:spcAft>
                <a:spcPts val="0"/>
              </a:spcAft>
              <a:buClr>
                <a:schemeClr val="dk1"/>
              </a:buClr>
              <a:buSzPts val="2384"/>
              <a:buFont typeface="Arial"/>
              <a:buChar char="–"/>
            </a:pPr>
            <a:r>
              <a:rPr lang="ja-JP" sz="2383"/>
              <a:t>メトリクス</a:t>
            </a:r>
            <a:endParaRPr sz="1983"/>
          </a:p>
          <a:p>
            <a:pPr indent="-272654" lvl="1" marL="742950" rtl="0" algn="l">
              <a:lnSpc>
                <a:spcPct val="100000"/>
              </a:lnSpc>
              <a:spcBef>
                <a:spcPts val="518"/>
              </a:spcBef>
              <a:spcAft>
                <a:spcPts val="0"/>
              </a:spcAft>
              <a:buClr>
                <a:schemeClr val="dk1"/>
              </a:buClr>
              <a:buSzPts val="2384"/>
              <a:buFont typeface="Arial"/>
              <a:buChar char="–"/>
            </a:pPr>
            <a:r>
              <a:rPr lang="ja-JP" sz="2383"/>
              <a:t>発生/変更したリスク</a:t>
            </a:r>
            <a:endParaRPr sz="2383"/>
          </a:p>
          <a:p>
            <a:pPr indent="-272654" lvl="1" marL="742950" rtl="0" algn="l">
              <a:lnSpc>
                <a:spcPct val="100000"/>
              </a:lnSpc>
              <a:spcBef>
                <a:spcPts val="518"/>
              </a:spcBef>
              <a:spcAft>
                <a:spcPts val="0"/>
              </a:spcAft>
              <a:buClr>
                <a:schemeClr val="dk1"/>
              </a:buClr>
              <a:buSzPts val="2384"/>
              <a:buFont typeface="Arial"/>
              <a:buChar char="–"/>
            </a:pPr>
            <a:r>
              <a:rPr lang="ja-JP" sz="2383"/>
              <a:t>次の期間のテスト計画</a:t>
            </a:r>
            <a:endParaRPr sz="2383"/>
          </a:p>
        </p:txBody>
      </p:sp>
      <p:sp>
        <p:nvSpPr>
          <p:cNvPr id="3196" name="Google Shape;3196;p23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197" name="Google Shape;3197;p23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198" name="Google Shape;3198;p235"/>
          <p:cNvSpPr txBox="1"/>
          <p:nvPr>
            <p:ph idx="1" type="body"/>
          </p:nvPr>
        </p:nvSpPr>
        <p:spPr>
          <a:xfrm>
            <a:off x="5075225" y="1515125"/>
            <a:ext cx="4520100" cy="4730100"/>
          </a:xfrm>
          <a:prstGeom prst="rect">
            <a:avLst/>
          </a:prstGeom>
          <a:noFill/>
          <a:ln cap="flat" cmpd="sng" w="9525">
            <a:solidFill>
              <a:schemeClr val="lt2"/>
            </a:solidFill>
            <a:prstDash val="solid"/>
            <a:round/>
            <a:headEnd len="sm" w="sm" type="none"/>
            <a:tailEnd len="sm" w="sm" type="none"/>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Clr>
                <a:schemeClr val="dk1"/>
              </a:buClr>
              <a:buSzPts val="3200"/>
              <a:buFont typeface="Arial"/>
              <a:buChar char="•"/>
            </a:pPr>
            <a:r>
              <a:rPr lang="ja-JP"/>
              <a:t>テスト完了レポート</a:t>
            </a:r>
            <a:endParaRPr/>
          </a:p>
          <a:p>
            <a:pPr indent="-272654" lvl="1" marL="742950" rtl="0" algn="l">
              <a:lnSpc>
                <a:spcPct val="100000"/>
              </a:lnSpc>
              <a:spcBef>
                <a:spcPts val="518"/>
              </a:spcBef>
              <a:spcAft>
                <a:spcPts val="0"/>
              </a:spcAft>
              <a:buClr>
                <a:schemeClr val="dk1"/>
              </a:buClr>
              <a:buSzPts val="2384"/>
              <a:buFont typeface="Arial"/>
              <a:buChar char="–"/>
            </a:pPr>
            <a:r>
              <a:rPr lang="ja-JP" sz="2383"/>
              <a:t>テスト概要</a:t>
            </a:r>
            <a:endParaRPr sz="2383"/>
          </a:p>
          <a:p>
            <a:pPr indent="-272654" lvl="1" marL="742950" rtl="0" algn="l">
              <a:lnSpc>
                <a:spcPct val="100000"/>
              </a:lnSpc>
              <a:spcBef>
                <a:spcPts val="518"/>
              </a:spcBef>
              <a:spcAft>
                <a:spcPts val="0"/>
              </a:spcAft>
              <a:buClr>
                <a:schemeClr val="dk1"/>
              </a:buClr>
              <a:buSzPts val="2384"/>
              <a:buFont typeface="Arial"/>
              <a:buChar char="–"/>
            </a:pPr>
            <a:r>
              <a:rPr lang="ja-JP" sz="2383"/>
              <a:t>終了基準に対するテストとプロダクト品質の評価</a:t>
            </a:r>
            <a:endParaRPr sz="2383"/>
          </a:p>
          <a:p>
            <a:pPr indent="-272654" lvl="1" marL="742950" rtl="0" algn="l">
              <a:lnSpc>
                <a:spcPct val="100000"/>
              </a:lnSpc>
              <a:spcBef>
                <a:spcPts val="518"/>
              </a:spcBef>
              <a:spcAft>
                <a:spcPts val="0"/>
              </a:spcAft>
              <a:buClr>
                <a:schemeClr val="dk1"/>
              </a:buClr>
              <a:buSzPts val="2384"/>
              <a:buFont typeface="Arial"/>
              <a:buChar char="–"/>
            </a:pPr>
            <a:r>
              <a:rPr lang="ja-JP" sz="2383"/>
              <a:t>計画からの逸脱</a:t>
            </a:r>
            <a:endParaRPr sz="2383"/>
          </a:p>
          <a:p>
            <a:pPr indent="-272654" lvl="1" marL="742950" rtl="0" algn="l">
              <a:lnSpc>
                <a:spcPct val="100000"/>
              </a:lnSpc>
              <a:spcBef>
                <a:spcPts val="518"/>
              </a:spcBef>
              <a:spcAft>
                <a:spcPts val="0"/>
              </a:spcAft>
              <a:buClr>
                <a:schemeClr val="dk1"/>
              </a:buClr>
              <a:buSzPts val="2384"/>
              <a:buFont typeface="Arial"/>
              <a:buChar char="–"/>
            </a:pPr>
            <a:r>
              <a:rPr lang="ja-JP" sz="2383"/>
              <a:t>テストの阻害要因および回避策</a:t>
            </a:r>
            <a:endParaRPr sz="2383"/>
          </a:p>
          <a:p>
            <a:pPr indent="-272654" lvl="1" marL="742950" rtl="0" algn="l">
              <a:lnSpc>
                <a:spcPct val="100000"/>
              </a:lnSpc>
              <a:spcBef>
                <a:spcPts val="518"/>
              </a:spcBef>
              <a:spcAft>
                <a:spcPts val="0"/>
              </a:spcAft>
              <a:buClr>
                <a:schemeClr val="dk1"/>
              </a:buClr>
              <a:buSzPts val="2384"/>
              <a:buFont typeface="Arial"/>
              <a:buChar char="–"/>
            </a:pPr>
            <a:r>
              <a:rPr lang="ja-JP" sz="2383"/>
              <a:t>メトリクス</a:t>
            </a:r>
            <a:endParaRPr sz="1983"/>
          </a:p>
          <a:p>
            <a:pPr indent="-272654" lvl="1" marL="742950" rtl="0" algn="l">
              <a:lnSpc>
                <a:spcPct val="100000"/>
              </a:lnSpc>
              <a:spcBef>
                <a:spcPts val="518"/>
              </a:spcBef>
              <a:spcAft>
                <a:spcPts val="0"/>
              </a:spcAft>
              <a:buClr>
                <a:schemeClr val="dk1"/>
              </a:buClr>
              <a:buSzPts val="2384"/>
              <a:buFont typeface="Arial"/>
              <a:buChar char="–"/>
            </a:pPr>
            <a:r>
              <a:rPr lang="ja-JP" sz="2383"/>
              <a:t>残存リスク、修正されなかった欠陥</a:t>
            </a:r>
            <a:endParaRPr sz="2383"/>
          </a:p>
          <a:p>
            <a:pPr indent="-272654" lvl="1" marL="742950" rtl="0" algn="l">
              <a:lnSpc>
                <a:spcPct val="100000"/>
              </a:lnSpc>
              <a:spcBef>
                <a:spcPts val="518"/>
              </a:spcBef>
              <a:spcAft>
                <a:spcPts val="0"/>
              </a:spcAft>
              <a:buSzPts val="2384"/>
              <a:buChar char="–"/>
            </a:pPr>
            <a:r>
              <a:rPr lang="ja-JP" sz="2383"/>
              <a:t>学習した教訓</a:t>
            </a:r>
            <a:endParaRPr sz="2383"/>
          </a:p>
        </p:txBody>
      </p:sp>
      <p:sp>
        <p:nvSpPr>
          <p:cNvPr id="3199" name="Google Shape;3199;p235"/>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4" name="Shape 3204"/>
        <p:cNvGrpSpPr/>
        <p:nvPr/>
      </p:nvGrpSpPr>
      <p:grpSpPr>
        <a:xfrm>
          <a:off x="0" y="0"/>
          <a:ext cx="0" cy="0"/>
          <a:chOff x="0" y="0"/>
          <a:chExt cx="0" cy="0"/>
        </a:xfrm>
      </p:grpSpPr>
      <p:sp>
        <p:nvSpPr>
          <p:cNvPr id="3205" name="Google Shape;3205;p23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テストステータスの伝達</a:t>
            </a:r>
            <a:endParaRPr sz="3600"/>
          </a:p>
        </p:txBody>
      </p:sp>
      <p:sp>
        <p:nvSpPr>
          <p:cNvPr id="3206" name="Google Shape;3206;p236"/>
          <p:cNvSpPr txBox="1"/>
          <p:nvPr>
            <p:ph idx="1" type="body"/>
          </p:nvPr>
        </p:nvSpPr>
        <p:spPr>
          <a:xfrm>
            <a:off x="495300" y="1672363"/>
            <a:ext cx="8915400" cy="4526100"/>
          </a:xfrm>
          <a:prstGeom prst="rect">
            <a:avLst/>
          </a:prstGeom>
          <a:noFill/>
          <a:ln>
            <a:noFill/>
          </a:ln>
        </p:spPr>
        <p:txBody>
          <a:bodyPr anchorCtr="0" anchor="t" bIns="45700" lIns="91425" spcFirstLastPara="1" rIns="91425" wrap="square" tIns="45700">
            <a:noAutofit/>
          </a:bodyPr>
          <a:lstStyle/>
          <a:p>
            <a:pPr indent="-323850" lvl="0" marL="457200" rtl="0" algn="l">
              <a:lnSpc>
                <a:spcPct val="100000"/>
              </a:lnSpc>
              <a:spcBef>
                <a:spcPts val="360"/>
              </a:spcBef>
              <a:spcAft>
                <a:spcPts val="0"/>
              </a:spcAft>
              <a:buSzPts val="1500"/>
              <a:buChar char="•"/>
            </a:pPr>
            <a:r>
              <a:rPr lang="ja-JP" sz="2900"/>
              <a:t>テストステータスを伝える手段</a:t>
            </a:r>
            <a:endParaRPr sz="2900"/>
          </a:p>
          <a:p>
            <a:pPr indent="-323850" lvl="1" marL="914400" rtl="0" algn="l">
              <a:lnSpc>
                <a:spcPct val="100000"/>
              </a:lnSpc>
              <a:spcBef>
                <a:spcPts val="0"/>
              </a:spcBef>
              <a:spcAft>
                <a:spcPts val="0"/>
              </a:spcAft>
              <a:buSzPts val="1500"/>
              <a:buChar char="–"/>
            </a:pPr>
            <a:r>
              <a:rPr lang="ja-JP" sz="2500"/>
              <a:t>口頭でのコミュニケーション</a:t>
            </a:r>
            <a:endParaRPr sz="2500"/>
          </a:p>
          <a:p>
            <a:pPr indent="-323850" lvl="1" marL="914400" rtl="0" algn="l">
              <a:lnSpc>
                <a:spcPct val="100000"/>
              </a:lnSpc>
              <a:spcBef>
                <a:spcPts val="0"/>
              </a:spcBef>
              <a:spcAft>
                <a:spcPts val="0"/>
              </a:spcAft>
              <a:buSzPts val="1500"/>
              <a:buChar char="–"/>
            </a:pPr>
            <a:r>
              <a:rPr lang="ja-JP" sz="2500"/>
              <a:t>ダッシュボード</a:t>
            </a:r>
            <a:endParaRPr sz="2500"/>
          </a:p>
          <a:p>
            <a:pPr indent="-323850" lvl="1" marL="914400" rtl="0" algn="l">
              <a:lnSpc>
                <a:spcPct val="100000"/>
              </a:lnSpc>
              <a:spcBef>
                <a:spcPts val="0"/>
              </a:spcBef>
              <a:spcAft>
                <a:spcPts val="0"/>
              </a:spcAft>
              <a:buSzPts val="1500"/>
              <a:buChar char="–"/>
            </a:pPr>
            <a:r>
              <a:rPr lang="ja-JP" sz="2500"/>
              <a:t>電子メール、チャット</a:t>
            </a:r>
            <a:endParaRPr sz="2500"/>
          </a:p>
          <a:p>
            <a:pPr indent="-323850" lvl="1" marL="914400" rtl="0" algn="l">
              <a:lnSpc>
                <a:spcPct val="100000"/>
              </a:lnSpc>
              <a:spcBef>
                <a:spcPts val="0"/>
              </a:spcBef>
              <a:spcAft>
                <a:spcPts val="0"/>
              </a:spcAft>
              <a:buSzPts val="1500"/>
              <a:buChar char="–"/>
            </a:pPr>
            <a:r>
              <a:rPr lang="ja-JP" sz="2500"/>
              <a:t>オンラインドキュメント</a:t>
            </a:r>
            <a:endParaRPr sz="2500"/>
          </a:p>
          <a:p>
            <a:pPr indent="-323850" lvl="1" marL="914400" rtl="0" algn="l">
              <a:lnSpc>
                <a:spcPct val="100000"/>
              </a:lnSpc>
              <a:spcBef>
                <a:spcPts val="0"/>
              </a:spcBef>
              <a:spcAft>
                <a:spcPts val="0"/>
              </a:spcAft>
              <a:buSzPts val="1500"/>
              <a:buChar char="–"/>
            </a:pPr>
            <a:r>
              <a:rPr lang="ja-JP" sz="2500"/>
              <a:t>正式なテストレポート</a:t>
            </a:r>
            <a:endParaRPr sz="2500"/>
          </a:p>
          <a:p>
            <a:pPr indent="-323850" lvl="0" marL="457200" rtl="0" algn="l">
              <a:lnSpc>
                <a:spcPct val="100000"/>
              </a:lnSpc>
              <a:spcBef>
                <a:spcPts val="0"/>
              </a:spcBef>
              <a:spcAft>
                <a:spcPts val="0"/>
              </a:spcAft>
              <a:buSzPts val="1500"/>
              <a:buChar char="•"/>
            </a:pPr>
            <a:r>
              <a:rPr lang="ja-JP" sz="2900"/>
              <a:t>ステークホルダーに応じてコミュニケーション（方法、頻度、内容）を調整</a:t>
            </a:r>
            <a:endParaRPr sz="2900"/>
          </a:p>
          <a:p>
            <a:pPr indent="-323850" lvl="0" marL="457200" rtl="0" algn="l">
              <a:lnSpc>
                <a:spcPct val="100000"/>
              </a:lnSpc>
              <a:spcBef>
                <a:spcPts val="0"/>
              </a:spcBef>
              <a:spcAft>
                <a:spcPts val="0"/>
              </a:spcAft>
              <a:buSzPts val="1500"/>
              <a:buChar char="•"/>
            </a:pPr>
            <a:r>
              <a:rPr lang="ja-JP" sz="2900"/>
              <a:t>対面やリアルタイムが困難な分散型チームでは形式的なコミュニケーションが適す</a:t>
            </a:r>
            <a:endParaRPr sz="2900"/>
          </a:p>
        </p:txBody>
      </p:sp>
      <p:sp>
        <p:nvSpPr>
          <p:cNvPr id="3207" name="Google Shape;3207;p23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ja-JP"/>
              <a:t>‹#›</a:t>
            </a:fld>
            <a:endParaRPr/>
          </a:p>
        </p:txBody>
      </p:sp>
      <p:sp>
        <p:nvSpPr>
          <p:cNvPr id="3208" name="Google Shape;3208;p236"/>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3209" name="Google Shape;3209;p23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7" name="Shape 3217"/>
        <p:cNvGrpSpPr/>
        <p:nvPr/>
      </p:nvGrpSpPr>
      <p:grpSpPr>
        <a:xfrm>
          <a:off x="0" y="0"/>
          <a:ext cx="0" cy="0"/>
          <a:chOff x="0" y="0"/>
          <a:chExt cx="0" cy="0"/>
        </a:xfrm>
      </p:grpSpPr>
      <p:sp>
        <p:nvSpPr>
          <p:cNvPr id="3218" name="Google Shape;3218;p23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219" name="Google Shape;3219;p237"/>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5.4 構成管理</a:t>
            </a:r>
            <a:endParaRPr b="0" i="0" sz="4400" u="none" cap="none" strike="noStrike">
              <a:solidFill>
                <a:schemeClr val="dk2"/>
              </a:solidFill>
              <a:latin typeface="MS PGothic"/>
              <a:ea typeface="MS PGothic"/>
              <a:cs typeface="MS PGothic"/>
              <a:sym typeface="MS PGothic"/>
            </a:endParaRPr>
          </a:p>
        </p:txBody>
      </p:sp>
      <p:sp>
        <p:nvSpPr>
          <p:cNvPr id="3220" name="Google Shape;3220;p23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19"/>
          <p:cNvSpPr txBox="1"/>
          <p:nvPr>
            <p:ph idx="1" type="body"/>
          </p:nvPr>
        </p:nvSpPr>
        <p:spPr>
          <a:xfrm>
            <a:off x="308591" y="1070108"/>
            <a:ext cx="4430418" cy="202242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rgbClr val="FF0000"/>
              </a:buClr>
              <a:buSzPts val="2800"/>
              <a:buFont typeface="Arial"/>
              <a:buNone/>
            </a:pPr>
            <a:r>
              <a:rPr lang="ja-JP" sz="2400" u="sng">
                <a:solidFill>
                  <a:srgbClr val="FF0000"/>
                </a:solidFill>
                <a:latin typeface="Arial"/>
                <a:ea typeface="Arial"/>
                <a:cs typeface="Arial"/>
                <a:sym typeface="Arial"/>
              </a:rPr>
              <a:t>①欠陥を摘出する</a:t>
            </a:r>
            <a:endParaRPr sz="2400" u="sng">
              <a:solidFill>
                <a:srgbClr val="FF0000"/>
              </a:solidFill>
              <a:latin typeface="Arial"/>
              <a:ea typeface="Arial"/>
              <a:cs typeface="Arial"/>
              <a:sym typeface="Arial"/>
            </a:endParaRPr>
          </a:p>
          <a:p>
            <a:pPr indent="-342900" lvl="0" marL="342900" rtl="0" algn="l">
              <a:lnSpc>
                <a:spcPct val="100000"/>
              </a:lnSpc>
              <a:spcBef>
                <a:spcPts val="400"/>
              </a:spcBef>
              <a:spcAft>
                <a:spcPts val="0"/>
              </a:spcAft>
              <a:buClr>
                <a:schemeClr val="dk1"/>
              </a:buClr>
              <a:buSzPts val="1800"/>
              <a:buFont typeface="Arial"/>
              <a:buNone/>
            </a:pPr>
            <a:r>
              <a:rPr lang="ja-JP" sz="1800">
                <a:latin typeface="Arial"/>
                <a:ea typeface="Arial"/>
                <a:cs typeface="Arial"/>
                <a:sym typeface="Arial"/>
              </a:rPr>
              <a:t>　　</a:t>
            </a:r>
            <a:br>
              <a:rPr lang="ja-JP" sz="1800">
                <a:latin typeface="Arial"/>
                <a:ea typeface="Arial"/>
                <a:cs typeface="Arial"/>
                <a:sym typeface="Arial"/>
              </a:rPr>
            </a:br>
            <a:r>
              <a:rPr lang="ja-JP" sz="2000">
                <a:latin typeface="Arial"/>
                <a:ea typeface="Arial"/>
                <a:cs typeface="Arial"/>
                <a:sym typeface="Arial"/>
              </a:rPr>
              <a:t>開発側でのテストでは、なるべく多くの故障を検出し、ソフトウェア中の欠陥を特定して修正することを主目的とする。</a:t>
            </a:r>
            <a:endParaRPr sz="2000">
              <a:latin typeface="Arial"/>
              <a:ea typeface="Arial"/>
              <a:cs typeface="Arial"/>
              <a:sym typeface="Arial"/>
            </a:endParaRPr>
          </a:p>
          <a:p>
            <a:pPr indent="-342900" lvl="0" marL="342900" rtl="0" algn="l">
              <a:lnSpc>
                <a:spcPct val="100000"/>
              </a:lnSpc>
              <a:spcBef>
                <a:spcPts val="360"/>
              </a:spcBef>
              <a:spcAft>
                <a:spcPts val="0"/>
              </a:spcAft>
              <a:buClr>
                <a:schemeClr val="dk1"/>
              </a:buClr>
              <a:buSzPts val="1800"/>
              <a:buFont typeface="Arial"/>
              <a:buNone/>
            </a:pPr>
            <a:r>
              <a:t/>
            </a:r>
            <a:endParaRPr sz="1800">
              <a:latin typeface="Arial"/>
              <a:ea typeface="Arial"/>
              <a:cs typeface="Arial"/>
              <a:sym typeface="Arial"/>
            </a:endParaRPr>
          </a:p>
          <a:p>
            <a:pPr indent="-342900" lvl="0" marL="342900" rtl="0" algn="l">
              <a:lnSpc>
                <a:spcPct val="100000"/>
              </a:lnSpc>
              <a:spcBef>
                <a:spcPts val="360"/>
              </a:spcBef>
              <a:spcAft>
                <a:spcPts val="0"/>
              </a:spcAft>
              <a:buClr>
                <a:schemeClr val="dk1"/>
              </a:buClr>
              <a:buSzPts val="1800"/>
              <a:buFont typeface="Arial"/>
              <a:buNone/>
            </a:pPr>
            <a:r>
              <a:t/>
            </a:r>
            <a:endParaRPr sz="1800">
              <a:latin typeface="Arial"/>
              <a:ea typeface="Arial"/>
              <a:cs typeface="Arial"/>
              <a:sym typeface="Arial"/>
            </a:endParaRPr>
          </a:p>
          <a:p>
            <a:pPr indent="-342900" lvl="0" marL="342900" rtl="0" algn="l">
              <a:lnSpc>
                <a:spcPct val="100000"/>
              </a:lnSpc>
              <a:spcBef>
                <a:spcPts val="360"/>
              </a:spcBef>
              <a:spcAft>
                <a:spcPts val="0"/>
              </a:spcAft>
              <a:buClr>
                <a:schemeClr val="dk1"/>
              </a:buClr>
              <a:buSzPts val="1800"/>
              <a:buFont typeface="Arial"/>
              <a:buNone/>
            </a:pPr>
            <a:r>
              <a:t/>
            </a:r>
            <a:endParaRPr sz="1800">
              <a:latin typeface="Arial"/>
              <a:ea typeface="Arial"/>
              <a:cs typeface="Arial"/>
              <a:sym typeface="Arial"/>
            </a:endParaRPr>
          </a:p>
        </p:txBody>
      </p:sp>
      <p:sp>
        <p:nvSpPr>
          <p:cNvPr id="446" name="Google Shape;446;p1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pic>
        <p:nvPicPr>
          <p:cNvPr id="447" name="Google Shape;447;p19"/>
          <p:cNvPicPr preferRelativeResize="0"/>
          <p:nvPr/>
        </p:nvPicPr>
        <p:blipFill rotWithShape="1">
          <a:blip r:embed="rId3">
            <a:alphaModFix/>
          </a:blip>
          <a:srcRect b="0" l="0" r="0" t="0"/>
          <a:stretch/>
        </p:blipFill>
        <p:spPr>
          <a:xfrm>
            <a:off x="766064" y="549909"/>
            <a:ext cx="512762" cy="571500"/>
          </a:xfrm>
          <a:prstGeom prst="rect">
            <a:avLst/>
          </a:prstGeom>
          <a:noFill/>
          <a:ln>
            <a:noFill/>
          </a:ln>
        </p:spPr>
      </p:pic>
      <p:pic>
        <p:nvPicPr>
          <p:cNvPr descr="C:\Users\kenji\Pictures\Microsoft クリップ オーガナイザ\j0078753.wmf" id="448" name="Google Shape;448;p19"/>
          <p:cNvPicPr preferRelativeResize="0"/>
          <p:nvPr/>
        </p:nvPicPr>
        <p:blipFill rotWithShape="1">
          <a:blip r:embed="rId4">
            <a:alphaModFix/>
          </a:blip>
          <a:srcRect b="0" l="0" r="0" t="0"/>
          <a:stretch/>
        </p:blipFill>
        <p:spPr>
          <a:xfrm>
            <a:off x="151446" y="284083"/>
            <a:ext cx="750888" cy="736600"/>
          </a:xfrm>
          <a:prstGeom prst="rect">
            <a:avLst/>
          </a:prstGeom>
          <a:noFill/>
          <a:ln>
            <a:noFill/>
          </a:ln>
        </p:spPr>
      </p:pic>
      <p:pic>
        <p:nvPicPr>
          <p:cNvPr descr="C:\Users\kenji\Pictures\Microsoft クリップ オーガナイザ\j0078729.wmf" id="449" name="Google Shape;449;p19"/>
          <p:cNvPicPr preferRelativeResize="0"/>
          <p:nvPr/>
        </p:nvPicPr>
        <p:blipFill rotWithShape="1">
          <a:blip r:embed="rId5">
            <a:alphaModFix/>
          </a:blip>
          <a:srcRect b="0" l="0" r="0" t="0"/>
          <a:stretch/>
        </p:blipFill>
        <p:spPr>
          <a:xfrm>
            <a:off x="151457" y="3338357"/>
            <a:ext cx="908050" cy="704850"/>
          </a:xfrm>
          <a:prstGeom prst="rect">
            <a:avLst/>
          </a:prstGeom>
          <a:noFill/>
          <a:ln>
            <a:noFill/>
          </a:ln>
        </p:spPr>
      </p:pic>
      <p:sp>
        <p:nvSpPr>
          <p:cNvPr id="450" name="Google Shape;450;p19"/>
          <p:cNvSpPr txBox="1"/>
          <p:nvPr/>
        </p:nvSpPr>
        <p:spPr>
          <a:xfrm>
            <a:off x="1442211" y="166524"/>
            <a:ext cx="40242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0" i="0" lang="ja-JP" sz="3600" u="none" cap="none" strike="noStrike">
                <a:solidFill>
                  <a:schemeClr val="dk2"/>
                </a:solidFill>
                <a:latin typeface="Arial"/>
                <a:ea typeface="Arial"/>
                <a:cs typeface="Arial"/>
                <a:sym typeface="Arial"/>
              </a:rPr>
              <a:t>テストの目的</a:t>
            </a:r>
            <a:endParaRPr b="0" i="0" sz="3600" u="none" cap="none" strike="noStrike">
              <a:solidFill>
                <a:srgbClr val="000000"/>
              </a:solidFill>
              <a:latin typeface="Arial"/>
              <a:ea typeface="Arial"/>
              <a:cs typeface="Arial"/>
              <a:sym typeface="Arial"/>
            </a:endParaRPr>
          </a:p>
        </p:txBody>
      </p:sp>
      <p:sp>
        <p:nvSpPr>
          <p:cNvPr id="451" name="Google Shape;451;p19"/>
          <p:cNvSpPr txBox="1"/>
          <p:nvPr/>
        </p:nvSpPr>
        <p:spPr>
          <a:xfrm>
            <a:off x="5675436" y="9983"/>
            <a:ext cx="4102100" cy="3169030"/>
          </a:xfrm>
          <a:prstGeom prst="rect">
            <a:avLst/>
          </a:prstGeom>
          <a:noFill/>
          <a:ln>
            <a:noFill/>
          </a:ln>
        </p:spPr>
        <p:txBody>
          <a:bodyPr anchorCtr="0" anchor="ctr" bIns="45700" lIns="91425" spcFirstLastPara="1" rIns="91425" wrap="square" tIns="45700">
            <a:normAutofit/>
          </a:bodyPr>
          <a:lstStyle/>
          <a:p>
            <a:pPr indent="-342900" lvl="0" marL="342900" marR="0" rtl="0" algn="l">
              <a:lnSpc>
                <a:spcPct val="100000"/>
              </a:lnSpc>
              <a:spcBef>
                <a:spcPts val="0"/>
              </a:spcBef>
              <a:spcAft>
                <a:spcPts val="0"/>
              </a:spcAft>
              <a:buClr>
                <a:srgbClr val="FF0000"/>
              </a:buClr>
              <a:buSzPts val="2800"/>
              <a:buFont typeface="Arial"/>
              <a:buNone/>
            </a:pPr>
            <a:r>
              <a:rPr b="0" i="0" lang="ja-JP" sz="2400" u="sng" cap="none" strike="noStrike">
                <a:solidFill>
                  <a:srgbClr val="FF0000"/>
                </a:solidFill>
                <a:latin typeface="Arial"/>
                <a:ea typeface="Arial"/>
                <a:cs typeface="Arial"/>
                <a:sym typeface="Arial"/>
              </a:rPr>
              <a:t>②対象ソフトウェアの品質レベルが十分である</a:t>
            </a:r>
            <a:br>
              <a:rPr b="0" i="0" lang="ja-JP" sz="2400" u="sng" cap="none" strike="noStrike">
                <a:solidFill>
                  <a:srgbClr val="FF0000"/>
                </a:solidFill>
                <a:latin typeface="Arial"/>
                <a:ea typeface="Arial"/>
                <a:cs typeface="Arial"/>
                <a:sym typeface="Arial"/>
              </a:rPr>
            </a:br>
            <a:r>
              <a:rPr b="0" i="0" lang="ja-JP" sz="2400" u="sng" cap="none" strike="noStrike">
                <a:solidFill>
                  <a:srgbClr val="FF0000"/>
                </a:solidFill>
                <a:latin typeface="Arial"/>
                <a:ea typeface="Arial"/>
                <a:cs typeface="Arial"/>
                <a:sym typeface="Arial"/>
              </a:rPr>
              <a:t>ことを確認し、</a:t>
            </a:r>
            <a:br>
              <a:rPr b="0" i="0" lang="ja-JP" sz="2400" u="sng" cap="none" strike="noStrike">
                <a:solidFill>
                  <a:srgbClr val="FF0000"/>
                </a:solidFill>
                <a:latin typeface="Arial"/>
                <a:ea typeface="Arial"/>
                <a:cs typeface="Arial"/>
                <a:sym typeface="Arial"/>
              </a:rPr>
            </a:br>
            <a:r>
              <a:rPr b="0" i="0" lang="ja-JP" sz="2400" u="sng" cap="none" strike="noStrike">
                <a:solidFill>
                  <a:srgbClr val="FF0000"/>
                </a:solidFill>
                <a:latin typeface="Arial"/>
                <a:ea typeface="Arial"/>
                <a:cs typeface="Arial"/>
                <a:sym typeface="Arial"/>
              </a:rPr>
              <a:t>その情報を示す</a:t>
            </a:r>
            <a:endParaRPr b="0" i="0" sz="2400" u="sng" cap="none" strike="noStrike">
              <a:solidFill>
                <a:srgbClr val="FF0000"/>
              </a:solidFill>
              <a:latin typeface="Arial"/>
              <a:ea typeface="Arial"/>
              <a:cs typeface="Arial"/>
              <a:sym typeface="Arial"/>
            </a:endParaRPr>
          </a:p>
          <a:p>
            <a:pPr indent="-342900" lvl="0" marL="342900" marR="0" rtl="0" algn="l">
              <a:lnSpc>
                <a:spcPct val="100000"/>
              </a:lnSpc>
              <a:spcBef>
                <a:spcPts val="40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　　</a:t>
            </a:r>
            <a:br>
              <a:rPr b="0" i="0" lang="ja-JP" sz="1800" u="none" cap="none" strike="noStrike">
                <a:solidFill>
                  <a:schemeClr val="dk1"/>
                </a:solidFill>
                <a:latin typeface="Arial"/>
                <a:ea typeface="Arial"/>
                <a:cs typeface="Arial"/>
                <a:sym typeface="Arial"/>
              </a:rPr>
            </a:br>
            <a:r>
              <a:rPr b="0" i="0" lang="ja-JP" sz="2000" u="none" cap="none" strike="noStrike">
                <a:solidFill>
                  <a:schemeClr val="dk1"/>
                </a:solidFill>
                <a:latin typeface="Arial"/>
                <a:ea typeface="Arial"/>
                <a:cs typeface="Arial"/>
                <a:sym typeface="Arial"/>
              </a:rPr>
              <a:t>テスト対象の品質に対する信頼を積み重ねて、所定のレベルにあることを確証する。</a:t>
            </a:r>
            <a:endParaRPr b="0" i="0" sz="1400" u="none" cap="none" strike="noStrike">
              <a:solidFill>
                <a:srgbClr val="000000"/>
              </a:solidFill>
              <a:latin typeface="Arial"/>
              <a:ea typeface="Arial"/>
              <a:cs typeface="Arial"/>
              <a:sym typeface="Arial"/>
            </a:endParaRPr>
          </a:p>
        </p:txBody>
      </p:sp>
      <p:sp>
        <p:nvSpPr>
          <p:cNvPr id="452" name="Google Shape;452;p19"/>
          <p:cNvSpPr txBox="1"/>
          <p:nvPr/>
        </p:nvSpPr>
        <p:spPr>
          <a:xfrm>
            <a:off x="1236891" y="3382664"/>
            <a:ext cx="4024312" cy="2648995"/>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0000"/>
              </a:lnSpc>
              <a:spcBef>
                <a:spcPts val="0"/>
              </a:spcBef>
              <a:spcAft>
                <a:spcPts val="0"/>
              </a:spcAft>
              <a:buClr>
                <a:srgbClr val="FF0000"/>
              </a:buClr>
              <a:buSzPts val="2800"/>
              <a:buFont typeface="Arial"/>
              <a:buNone/>
            </a:pPr>
            <a:r>
              <a:rPr b="0" i="0" lang="ja-JP" sz="2400" u="sng" cap="none" strike="noStrike">
                <a:solidFill>
                  <a:srgbClr val="FF0000"/>
                </a:solidFill>
                <a:latin typeface="Arial"/>
                <a:ea typeface="Arial"/>
                <a:cs typeface="Arial"/>
                <a:sym typeface="Arial"/>
              </a:rPr>
              <a:t>③意思決定のための</a:t>
            </a:r>
            <a:br>
              <a:rPr b="0" i="0" lang="ja-JP" sz="2400" u="sng" cap="none" strike="noStrike">
                <a:solidFill>
                  <a:srgbClr val="FF0000"/>
                </a:solidFill>
                <a:latin typeface="Arial"/>
                <a:ea typeface="Arial"/>
                <a:cs typeface="Arial"/>
                <a:sym typeface="Arial"/>
              </a:rPr>
            </a:br>
            <a:r>
              <a:rPr b="0" i="0" lang="ja-JP" sz="2400" u="sng" cap="none" strike="noStrike">
                <a:solidFill>
                  <a:srgbClr val="FF0000"/>
                </a:solidFill>
                <a:latin typeface="Arial"/>
                <a:ea typeface="Arial"/>
                <a:cs typeface="Arial"/>
                <a:sym typeface="Arial"/>
              </a:rPr>
              <a:t>情報を示す</a:t>
            </a:r>
            <a:endParaRPr b="0" i="0" sz="2400" u="sng"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ステークホルダーが意志決定できる、特にテスト対象の品質レベルについての十分な情報を提供する。</a:t>
            </a:r>
            <a:endParaRPr b="0" i="0" sz="2000" u="none" cap="none" strike="noStrike">
              <a:solidFill>
                <a:schemeClr val="dk1"/>
              </a:solidFill>
              <a:latin typeface="Arial"/>
              <a:ea typeface="Arial"/>
              <a:cs typeface="Arial"/>
              <a:sym typeface="Arial"/>
            </a:endParaRPr>
          </a:p>
        </p:txBody>
      </p:sp>
      <p:grpSp>
        <p:nvGrpSpPr>
          <p:cNvPr id="453" name="Google Shape;453;p19"/>
          <p:cNvGrpSpPr/>
          <p:nvPr/>
        </p:nvGrpSpPr>
        <p:grpSpPr>
          <a:xfrm>
            <a:off x="4496649" y="5290634"/>
            <a:ext cx="1720438" cy="1369968"/>
            <a:chOff x="5632918" y="5489597"/>
            <a:chExt cx="1575175" cy="1369320"/>
          </a:xfrm>
        </p:grpSpPr>
        <p:pic>
          <p:nvPicPr>
            <p:cNvPr descr="C:\Users\kenji\Pictures\Microsoft クリップ オーガナイザ\j0078822.wmf" id="454" name="Google Shape;454;p19"/>
            <p:cNvPicPr preferRelativeResize="0"/>
            <p:nvPr/>
          </p:nvPicPr>
          <p:blipFill rotWithShape="1">
            <a:blip r:embed="rId6">
              <a:alphaModFix/>
            </a:blip>
            <a:srcRect b="0" l="0" r="0" t="0"/>
            <a:stretch/>
          </p:blipFill>
          <p:spPr>
            <a:xfrm>
              <a:off x="5857884" y="5643578"/>
              <a:ext cx="1189217" cy="969477"/>
            </a:xfrm>
            <a:prstGeom prst="rect">
              <a:avLst/>
            </a:prstGeom>
            <a:noFill/>
            <a:ln>
              <a:noFill/>
            </a:ln>
          </p:spPr>
        </p:pic>
        <p:sp>
          <p:nvSpPr>
            <p:cNvPr id="455" name="Google Shape;455;p19"/>
            <p:cNvSpPr txBox="1"/>
            <p:nvPr/>
          </p:nvSpPr>
          <p:spPr>
            <a:xfrm>
              <a:off x="6143636" y="5572140"/>
              <a:ext cx="571504"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欠陥</a:t>
              </a:r>
              <a:endParaRPr b="0" i="0" sz="1400" u="none" cap="none" strike="noStrike">
                <a:solidFill>
                  <a:srgbClr val="000000"/>
                </a:solidFill>
                <a:latin typeface="Arial"/>
                <a:ea typeface="Arial"/>
                <a:cs typeface="Arial"/>
                <a:sym typeface="Arial"/>
              </a:endParaRPr>
            </a:p>
          </p:txBody>
        </p:sp>
        <p:sp>
          <p:nvSpPr>
            <p:cNvPr id="456" name="Google Shape;456;p19"/>
            <p:cNvSpPr txBox="1"/>
            <p:nvPr/>
          </p:nvSpPr>
          <p:spPr>
            <a:xfrm rot="2101033">
              <a:off x="6600012" y="5909966"/>
              <a:ext cx="571504"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欠陥</a:t>
              </a:r>
              <a:endParaRPr b="0" i="0" sz="1400" u="none" cap="none" strike="noStrike">
                <a:solidFill>
                  <a:srgbClr val="000000"/>
                </a:solidFill>
                <a:latin typeface="Arial"/>
                <a:ea typeface="Arial"/>
                <a:cs typeface="Arial"/>
                <a:sym typeface="Arial"/>
              </a:endParaRPr>
            </a:p>
          </p:txBody>
        </p:sp>
        <p:sp>
          <p:nvSpPr>
            <p:cNvPr id="457" name="Google Shape;457;p19"/>
            <p:cNvSpPr txBox="1"/>
            <p:nvPr/>
          </p:nvSpPr>
          <p:spPr>
            <a:xfrm rot="-2628305">
              <a:off x="5659916" y="5644569"/>
              <a:ext cx="571504"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欠陥</a:t>
              </a:r>
              <a:endParaRPr b="0" i="0" sz="1400" u="none" cap="none" strike="noStrike">
                <a:solidFill>
                  <a:srgbClr val="000000"/>
                </a:solidFill>
                <a:latin typeface="Arial"/>
                <a:ea typeface="Arial"/>
                <a:cs typeface="Arial"/>
                <a:sym typeface="Arial"/>
              </a:endParaRPr>
            </a:p>
          </p:txBody>
        </p:sp>
        <p:sp>
          <p:nvSpPr>
            <p:cNvPr id="458" name="Google Shape;458;p19"/>
            <p:cNvSpPr txBox="1"/>
            <p:nvPr/>
          </p:nvSpPr>
          <p:spPr>
            <a:xfrm rot="4507444">
              <a:off x="6636605" y="6404188"/>
              <a:ext cx="571504" cy="28415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Arial"/>
                  <a:ea typeface="Arial"/>
                  <a:cs typeface="Arial"/>
                  <a:sym typeface="Arial"/>
                </a:rPr>
                <a:t>欠陥</a:t>
              </a:r>
              <a:endParaRPr b="0" i="0" sz="1400" u="none" cap="none" strike="noStrike">
                <a:solidFill>
                  <a:srgbClr val="000000"/>
                </a:solidFill>
                <a:latin typeface="Arial"/>
                <a:ea typeface="Arial"/>
                <a:cs typeface="Arial"/>
                <a:sym typeface="Arial"/>
              </a:endParaRPr>
            </a:p>
          </p:txBody>
        </p:sp>
      </p:grpSp>
      <p:pic>
        <p:nvPicPr>
          <p:cNvPr descr="C:\Users\kenji\Pictures\Microsoft クリップ オーガナイザ\j0078782.wmf" id="459" name="Google Shape;459;p19"/>
          <p:cNvPicPr preferRelativeResize="0"/>
          <p:nvPr/>
        </p:nvPicPr>
        <p:blipFill rotWithShape="1">
          <a:blip r:embed="rId7">
            <a:alphaModFix/>
          </a:blip>
          <a:srcRect b="0" l="0" r="0" t="0"/>
          <a:stretch/>
        </p:blipFill>
        <p:spPr>
          <a:xfrm>
            <a:off x="4992274" y="825447"/>
            <a:ext cx="968375" cy="724615"/>
          </a:xfrm>
          <a:prstGeom prst="rect">
            <a:avLst/>
          </a:prstGeom>
          <a:noFill/>
          <a:ln>
            <a:noFill/>
          </a:ln>
        </p:spPr>
      </p:pic>
      <p:sp>
        <p:nvSpPr>
          <p:cNvPr id="460" name="Google Shape;460;p1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461" name="Google Shape;461;p19"/>
          <p:cNvSpPr txBox="1"/>
          <p:nvPr/>
        </p:nvSpPr>
        <p:spPr>
          <a:xfrm>
            <a:off x="5753325" y="3658263"/>
            <a:ext cx="4024200" cy="2315700"/>
          </a:xfrm>
          <a:prstGeom prst="rect">
            <a:avLst/>
          </a:prstGeom>
          <a:noFill/>
          <a:ln>
            <a:noFill/>
          </a:ln>
        </p:spPr>
        <p:txBody>
          <a:bodyPr anchorCtr="0" anchor="t" bIns="45700" lIns="91425" spcFirstLastPara="1" rIns="91425" wrap="square" tIns="45700">
            <a:normAutofit/>
          </a:bodyPr>
          <a:lstStyle/>
          <a:p>
            <a:pPr indent="-342900" lvl="0" marL="342900" marR="0" rtl="0" algn="l">
              <a:lnSpc>
                <a:spcPct val="100000"/>
              </a:lnSpc>
              <a:spcBef>
                <a:spcPts val="0"/>
              </a:spcBef>
              <a:spcAft>
                <a:spcPts val="0"/>
              </a:spcAft>
              <a:buClr>
                <a:srgbClr val="FF0000"/>
              </a:buClr>
              <a:buSzPts val="2800"/>
              <a:buFont typeface="Arial"/>
              <a:buNone/>
            </a:pPr>
            <a:r>
              <a:rPr b="0" i="0" lang="ja-JP" sz="2400" u="sng" cap="none" strike="noStrike">
                <a:solidFill>
                  <a:srgbClr val="FF0000"/>
                </a:solidFill>
                <a:latin typeface="Arial"/>
                <a:ea typeface="Arial"/>
                <a:cs typeface="Arial"/>
                <a:sym typeface="Arial"/>
              </a:rPr>
              <a:t>④欠陥の作りこみを防ぐ</a:t>
            </a:r>
            <a:endParaRPr b="0" i="0" sz="2400" u="sng" cap="none" strike="noStrike">
              <a:solidFill>
                <a:srgbClr val="FF0000"/>
              </a:solidFill>
              <a:latin typeface="Arial"/>
              <a:ea typeface="Arial"/>
              <a:cs typeface="Arial"/>
              <a:sym typeface="Arial"/>
            </a:endParaRPr>
          </a:p>
          <a:p>
            <a:pPr indent="-342900" lvl="0" marL="342900" marR="0" rtl="0" algn="l">
              <a:lnSpc>
                <a:spcPct val="100000"/>
              </a:lnSpc>
              <a:spcBef>
                <a:spcPts val="420"/>
              </a:spcBef>
              <a:spcAft>
                <a:spcPts val="0"/>
              </a:spcAft>
              <a:buClr>
                <a:schemeClr val="dk1"/>
              </a:buClr>
              <a:buSzPts val="2100"/>
              <a:buFont typeface="Arial"/>
              <a:buNone/>
            </a:pPr>
            <a:r>
              <a:rPr b="0" i="0" lang="ja-JP" sz="2100" u="none" cap="none" strike="noStrike">
                <a:solidFill>
                  <a:schemeClr val="dk1"/>
                </a:solidFill>
                <a:latin typeface="Arial"/>
                <a:ea typeface="Arial"/>
                <a:cs typeface="Arial"/>
                <a:sym typeface="Arial"/>
              </a:rPr>
              <a:t>　　</a:t>
            </a:r>
            <a:br>
              <a:rPr b="0" i="0" lang="ja-JP" sz="2100" u="none" cap="none" strike="noStrike">
                <a:solidFill>
                  <a:schemeClr val="dk1"/>
                </a:solidFill>
                <a:latin typeface="Arial"/>
                <a:ea typeface="Arial"/>
                <a:cs typeface="Arial"/>
                <a:sym typeface="Arial"/>
              </a:rPr>
            </a:br>
            <a:r>
              <a:rPr b="0" i="0" lang="ja-JP" sz="2000" u="none" cap="none" strike="noStrike">
                <a:solidFill>
                  <a:schemeClr val="dk1"/>
                </a:solidFill>
                <a:latin typeface="Arial"/>
                <a:ea typeface="Arial"/>
                <a:cs typeface="Arial"/>
                <a:sym typeface="Arial"/>
              </a:rPr>
              <a:t>ライフサイクルの初期にテスト設計のことを考えると、コードの中に欠陥が潜り込まないようにする効果がある。</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4" name="Shape 3224"/>
        <p:cNvGrpSpPr/>
        <p:nvPr/>
      </p:nvGrpSpPr>
      <p:grpSpPr>
        <a:xfrm>
          <a:off x="0" y="0"/>
          <a:ext cx="0" cy="0"/>
          <a:chOff x="0" y="0"/>
          <a:chExt cx="0" cy="0"/>
        </a:xfrm>
      </p:grpSpPr>
      <p:sp>
        <p:nvSpPr>
          <p:cNvPr id="3225" name="Google Shape;3225;p23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構成管理</a:t>
            </a:r>
            <a:endParaRPr sz="3600"/>
          </a:p>
        </p:txBody>
      </p:sp>
      <p:sp>
        <p:nvSpPr>
          <p:cNvPr id="3226" name="Google Shape;3226;p238"/>
          <p:cNvSpPr txBox="1"/>
          <p:nvPr>
            <p:ph idx="1" type="body"/>
          </p:nvPr>
        </p:nvSpPr>
        <p:spPr>
          <a:xfrm>
            <a:off x="495300" y="1600200"/>
            <a:ext cx="9066300" cy="45261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100000"/>
              </a:lnSpc>
              <a:spcBef>
                <a:spcPts val="544"/>
              </a:spcBef>
              <a:spcAft>
                <a:spcPts val="0"/>
              </a:spcAft>
              <a:buSzPct val="66176"/>
              <a:buNone/>
            </a:pPr>
            <a:r>
              <a:rPr lang="ja-JP"/>
              <a:t>テストウェアの全アイテムを一意に識別して、コントロール、トラッキングするための規律を提供する。</a:t>
            </a:r>
            <a:endParaRPr/>
          </a:p>
          <a:p>
            <a:pPr indent="0" lvl="0" marL="0" rtl="0" algn="l">
              <a:lnSpc>
                <a:spcPct val="100000"/>
              </a:lnSpc>
              <a:spcBef>
                <a:spcPts val="544"/>
              </a:spcBef>
              <a:spcAft>
                <a:spcPts val="0"/>
              </a:spcAft>
              <a:buSzPct val="66176"/>
              <a:buNone/>
            </a:pPr>
            <a:r>
              <a:t/>
            </a:r>
            <a:endParaRPr/>
          </a:p>
          <a:p>
            <a:pPr indent="0" lvl="0" marL="0" rtl="0" algn="l">
              <a:lnSpc>
                <a:spcPct val="100000"/>
              </a:lnSpc>
              <a:spcBef>
                <a:spcPts val="544"/>
              </a:spcBef>
              <a:spcAft>
                <a:spcPts val="0"/>
              </a:spcAft>
              <a:buSzPct val="66176"/>
              <a:buNone/>
            </a:pPr>
            <a:r>
              <a:rPr lang="ja-JP"/>
              <a:t>構成管理は以下を保証する。</a:t>
            </a:r>
            <a:endParaRPr/>
          </a:p>
          <a:p>
            <a:pPr indent="0" lvl="0" marL="0" rtl="0" algn="l">
              <a:lnSpc>
                <a:spcPct val="100000"/>
              </a:lnSpc>
              <a:spcBef>
                <a:spcPts val="544"/>
              </a:spcBef>
              <a:spcAft>
                <a:spcPts val="0"/>
              </a:spcAft>
              <a:buSzPct val="66176"/>
              <a:buNone/>
            </a:pPr>
            <a:r>
              <a:t/>
            </a:r>
            <a:endParaRPr/>
          </a:p>
          <a:p>
            <a:pPr indent="-342900" lvl="0" marL="342900" rtl="0" algn="l">
              <a:lnSpc>
                <a:spcPct val="100000"/>
              </a:lnSpc>
              <a:spcBef>
                <a:spcPts val="0"/>
              </a:spcBef>
              <a:spcAft>
                <a:spcPts val="0"/>
              </a:spcAft>
              <a:buClr>
                <a:schemeClr val="dk1"/>
              </a:buClr>
              <a:buSzPct val="100000"/>
              <a:buFont typeface="Arial"/>
              <a:buChar char="•"/>
            </a:pPr>
            <a:r>
              <a:rPr lang="ja-JP"/>
              <a:t>全テストアイテムを一意に識別して、バージョンコントロールを行い、変更履歴を残し、各アイテム間を関連付け、テストプロセス全体を通してトレーサビリティを維持できる。</a:t>
            </a:r>
            <a:endParaRPr/>
          </a:p>
          <a:p>
            <a:pPr indent="-170180" lvl="0" marL="342900" rtl="0" algn="l">
              <a:lnSpc>
                <a:spcPct val="100000"/>
              </a:lnSpc>
              <a:spcBef>
                <a:spcPts val="544"/>
              </a:spcBef>
              <a:spcAft>
                <a:spcPts val="0"/>
              </a:spcAft>
              <a:buClr>
                <a:schemeClr val="dk1"/>
              </a:buClr>
              <a:buSzPct val="100000"/>
              <a:buFont typeface="Arial"/>
              <a:buNone/>
            </a:pPr>
            <a:r>
              <a:t/>
            </a:r>
            <a:endParaRPr/>
          </a:p>
          <a:p>
            <a:pPr indent="-342900" lvl="0" marL="342900" rtl="0" algn="l">
              <a:lnSpc>
                <a:spcPct val="100000"/>
              </a:lnSpc>
              <a:spcBef>
                <a:spcPts val="544"/>
              </a:spcBef>
              <a:spcAft>
                <a:spcPts val="0"/>
              </a:spcAft>
              <a:buClr>
                <a:schemeClr val="dk1"/>
              </a:buClr>
              <a:buSzPct val="100000"/>
              <a:buFont typeface="Arial"/>
              <a:buChar char="•"/>
            </a:pPr>
            <a:r>
              <a:rPr lang="ja-JP"/>
              <a:t>識別したすべてのドキュメントやソフトウェアアイテムは、テストドキュメントに明確に記載してある。</a:t>
            </a:r>
            <a:endParaRPr/>
          </a:p>
        </p:txBody>
      </p:sp>
      <p:sp>
        <p:nvSpPr>
          <p:cNvPr id="3227" name="Google Shape;3227;p23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228" name="Google Shape;3228;p23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229" name="Google Shape;3229;p238"/>
          <p:cNvSpPr txBox="1"/>
          <p:nvPr/>
        </p:nvSpPr>
        <p:spPr>
          <a:xfrm>
            <a:off x="315900" y="62271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7" name="Shape 3237"/>
        <p:cNvGrpSpPr/>
        <p:nvPr/>
      </p:nvGrpSpPr>
      <p:grpSpPr>
        <a:xfrm>
          <a:off x="0" y="0"/>
          <a:ext cx="0" cy="0"/>
          <a:chOff x="0" y="0"/>
          <a:chExt cx="0" cy="0"/>
        </a:xfrm>
      </p:grpSpPr>
      <p:sp>
        <p:nvSpPr>
          <p:cNvPr id="3238" name="Google Shape;3238;p23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239" name="Google Shape;3239;p239"/>
          <p:cNvSpPr txBox="1"/>
          <p:nvPr>
            <p:ph type="title"/>
          </p:nvPr>
        </p:nvSpPr>
        <p:spPr>
          <a:xfrm>
            <a:off x="560388" y="26035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テスト関連ドキュメント</a:t>
            </a:r>
            <a:endParaRPr sz="3600"/>
          </a:p>
        </p:txBody>
      </p:sp>
      <p:sp>
        <p:nvSpPr>
          <p:cNvPr id="3240" name="Google Shape;3240;p239"/>
          <p:cNvSpPr txBox="1"/>
          <p:nvPr/>
        </p:nvSpPr>
        <p:spPr>
          <a:xfrm>
            <a:off x="264541" y="6176337"/>
            <a:ext cx="9433048"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出典：ISO/IEC/IEEE 29119-3:2021 Software and systems engineering — Software testing — Part 3:Test documentation</a:t>
            </a:r>
            <a:endParaRPr b="0" i="0" sz="1200" u="none" cap="none" strike="noStrike">
              <a:solidFill>
                <a:schemeClr val="dk1"/>
              </a:solidFill>
              <a:latin typeface="Arial"/>
              <a:ea typeface="Arial"/>
              <a:cs typeface="Arial"/>
              <a:sym typeface="Arial"/>
            </a:endParaRPr>
          </a:p>
        </p:txBody>
      </p:sp>
      <p:sp>
        <p:nvSpPr>
          <p:cNvPr id="3241" name="Google Shape;3241;p239"/>
          <p:cNvSpPr/>
          <p:nvPr/>
        </p:nvSpPr>
        <p:spPr>
          <a:xfrm>
            <a:off x="272349" y="1196752"/>
            <a:ext cx="9428513" cy="1142450"/>
          </a:xfrm>
          <a:prstGeom prst="rect">
            <a:avLst/>
          </a:prstGeom>
          <a:solidFill>
            <a:srgbClr val="FFC000"/>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943"/>
              <a:buFont typeface="Arial"/>
              <a:buNone/>
            </a:pPr>
            <a:r>
              <a:rPr b="1" i="0" lang="ja-JP" sz="1943" u="none" cap="none" strike="noStrike">
                <a:solidFill>
                  <a:schemeClr val="dk1"/>
                </a:solidFill>
                <a:latin typeface="Arial"/>
                <a:ea typeface="Arial"/>
                <a:cs typeface="Arial"/>
                <a:sym typeface="Arial"/>
              </a:rPr>
              <a:t>組織レベルの</a:t>
            </a:r>
            <a:endParaRPr b="1" i="0" sz="1943"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43"/>
              <a:buFont typeface="Arial"/>
              <a:buNone/>
            </a:pPr>
            <a:r>
              <a:rPr b="1" i="0" lang="ja-JP" sz="1943" u="none" cap="none" strike="noStrike">
                <a:solidFill>
                  <a:schemeClr val="dk1"/>
                </a:solidFill>
                <a:latin typeface="Arial"/>
                <a:ea typeface="Arial"/>
                <a:cs typeface="Arial"/>
                <a:sym typeface="Arial"/>
              </a:rPr>
              <a:t>テスト文書</a:t>
            </a:r>
            <a:endParaRPr b="0" i="0" sz="1943" u="none" cap="none" strike="noStrike">
              <a:solidFill>
                <a:schemeClr val="dk1"/>
              </a:solidFill>
              <a:latin typeface="Arial"/>
              <a:ea typeface="Arial"/>
              <a:cs typeface="Arial"/>
              <a:sym typeface="Arial"/>
            </a:endParaRPr>
          </a:p>
        </p:txBody>
      </p:sp>
      <p:sp>
        <p:nvSpPr>
          <p:cNvPr id="3242" name="Google Shape;3242;p239"/>
          <p:cNvSpPr/>
          <p:nvPr/>
        </p:nvSpPr>
        <p:spPr>
          <a:xfrm>
            <a:off x="2387340" y="1495356"/>
            <a:ext cx="1727361" cy="785867"/>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テストポリシー</a:t>
            </a:r>
            <a:br>
              <a:rPr b="0" i="0" lang="ja-JP" sz="16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（A4で1枚程度）</a:t>
            </a:r>
            <a:endParaRPr b="0" i="0" sz="1600" u="none" cap="none" strike="noStrike">
              <a:solidFill>
                <a:schemeClr val="dk1"/>
              </a:solidFill>
              <a:latin typeface="Arial"/>
              <a:ea typeface="Arial"/>
              <a:cs typeface="Arial"/>
              <a:sym typeface="Arial"/>
            </a:endParaRPr>
          </a:p>
        </p:txBody>
      </p:sp>
      <p:sp>
        <p:nvSpPr>
          <p:cNvPr id="3243" name="Google Shape;3243;p239"/>
          <p:cNvSpPr/>
          <p:nvPr/>
        </p:nvSpPr>
        <p:spPr>
          <a:xfrm>
            <a:off x="4590771" y="1496461"/>
            <a:ext cx="3168160" cy="785867"/>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組織における</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テスト戦略（複数タイプOK）</a:t>
            </a:r>
            <a:endParaRPr b="0" i="0" sz="1600" u="none" cap="none" strike="noStrike">
              <a:solidFill>
                <a:schemeClr val="dk1"/>
              </a:solidFill>
              <a:latin typeface="Arial"/>
              <a:ea typeface="Arial"/>
              <a:cs typeface="Arial"/>
              <a:sym typeface="Arial"/>
            </a:endParaRPr>
          </a:p>
        </p:txBody>
      </p:sp>
      <p:sp>
        <p:nvSpPr>
          <p:cNvPr id="3244" name="Google Shape;3244;p239"/>
          <p:cNvSpPr/>
          <p:nvPr/>
        </p:nvSpPr>
        <p:spPr>
          <a:xfrm>
            <a:off x="264414" y="2564904"/>
            <a:ext cx="9428513" cy="1151722"/>
          </a:xfrm>
          <a:prstGeom prst="rect">
            <a:avLst/>
          </a:prstGeom>
          <a:solidFill>
            <a:srgbClr val="CCFF99"/>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943"/>
              <a:buFont typeface="Arial"/>
              <a:buNone/>
            </a:pPr>
            <a:r>
              <a:rPr b="1" i="0" lang="ja-JP" sz="1943" u="none" cap="none" strike="noStrike">
                <a:solidFill>
                  <a:schemeClr val="dk1"/>
                </a:solidFill>
                <a:latin typeface="Arial"/>
                <a:ea typeface="Arial"/>
                <a:cs typeface="Arial"/>
                <a:sym typeface="Arial"/>
              </a:rPr>
              <a:t>テスト管理者</a:t>
            </a:r>
            <a:endParaRPr b="1" i="0" sz="1943"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43"/>
              <a:buFont typeface="Arial"/>
              <a:buNone/>
            </a:pPr>
            <a:r>
              <a:rPr b="1" i="0" lang="ja-JP" sz="1943" u="none" cap="none" strike="noStrike">
                <a:solidFill>
                  <a:schemeClr val="dk1"/>
                </a:solidFill>
                <a:latin typeface="Arial"/>
                <a:ea typeface="Arial"/>
                <a:cs typeface="Arial"/>
                <a:sym typeface="Arial"/>
              </a:rPr>
              <a:t>レベルの</a:t>
            </a:r>
            <a:endParaRPr b="1" i="0" sz="1943"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43"/>
              <a:buFont typeface="Arial"/>
              <a:buNone/>
            </a:pPr>
            <a:r>
              <a:rPr b="1" i="0" lang="ja-JP" sz="1943" u="none" cap="none" strike="noStrike">
                <a:solidFill>
                  <a:schemeClr val="dk1"/>
                </a:solidFill>
                <a:latin typeface="Arial"/>
                <a:ea typeface="Arial"/>
                <a:cs typeface="Arial"/>
                <a:sym typeface="Arial"/>
              </a:rPr>
              <a:t>文書</a:t>
            </a:r>
            <a:endParaRPr b="0" i="0" sz="1943" u="none" cap="none" strike="noStrike">
              <a:solidFill>
                <a:schemeClr val="dk1"/>
              </a:solidFill>
              <a:latin typeface="Arial"/>
              <a:ea typeface="Arial"/>
              <a:cs typeface="Arial"/>
              <a:sym typeface="Arial"/>
            </a:endParaRPr>
          </a:p>
        </p:txBody>
      </p:sp>
      <p:sp>
        <p:nvSpPr>
          <p:cNvPr id="3245" name="Google Shape;3245;p239"/>
          <p:cNvSpPr/>
          <p:nvPr/>
        </p:nvSpPr>
        <p:spPr>
          <a:xfrm>
            <a:off x="1998292" y="2891672"/>
            <a:ext cx="2376264" cy="704546"/>
          </a:xfrm>
          <a:prstGeom prst="flowChartDocument">
            <a:avLst/>
          </a:prstGeom>
          <a:solidFill>
            <a:schemeClr val="lt1"/>
          </a:solidFill>
          <a:ln cap="flat" cmpd="sng" w="57150">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（マスター）テスト計画</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（プロジェクト全体）</a:t>
            </a:r>
            <a:endParaRPr b="0" i="0" sz="1400" u="none" cap="none" strike="noStrike">
              <a:solidFill>
                <a:srgbClr val="000000"/>
              </a:solidFill>
              <a:latin typeface="Arial"/>
              <a:ea typeface="Arial"/>
              <a:cs typeface="Arial"/>
              <a:sym typeface="Arial"/>
            </a:endParaRPr>
          </a:p>
        </p:txBody>
      </p:sp>
      <p:sp>
        <p:nvSpPr>
          <p:cNvPr id="3246" name="Google Shape;3246;p239"/>
          <p:cNvSpPr/>
          <p:nvPr/>
        </p:nvSpPr>
        <p:spPr>
          <a:xfrm>
            <a:off x="4878611" y="2891672"/>
            <a:ext cx="2088232" cy="704546"/>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（レベル）テスト計画</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（サブプロセスごと）</a:t>
            </a:r>
            <a:endParaRPr b="1" i="0" sz="1400" u="none" cap="none" strike="noStrike">
              <a:solidFill>
                <a:schemeClr val="dk1"/>
              </a:solidFill>
              <a:latin typeface="Arial"/>
              <a:ea typeface="Arial"/>
              <a:cs typeface="Arial"/>
              <a:sym typeface="Arial"/>
            </a:endParaRPr>
          </a:p>
        </p:txBody>
      </p:sp>
      <p:sp>
        <p:nvSpPr>
          <p:cNvPr id="3247" name="Google Shape;3247;p239"/>
          <p:cNvSpPr/>
          <p:nvPr/>
        </p:nvSpPr>
        <p:spPr>
          <a:xfrm>
            <a:off x="7110860" y="2891672"/>
            <a:ext cx="2520280" cy="704546"/>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テスト完了報告</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（サブ→プロジェクト）</a:t>
            </a:r>
            <a:endParaRPr b="1" i="0" sz="1400" u="none" cap="none" strike="noStrike">
              <a:solidFill>
                <a:schemeClr val="dk1"/>
              </a:solidFill>
              <a:latin typeface="Arial"/>
              <a:ea typeface="Arial"/>
              <a:cs typeface="Arial"/>
              <a:sym typeface="Arial"/>
            </a:endParaRPr>
          </a:p>
        </p:txBody>
      </p:sp>
      <p:sp>
        <p:nvSpPr>
          <p:cNvPr id="3248" name="Google Shape;3248;p239"/>
          <p:cNvSpPr/>
          <p:nvPr/>
        </p:nvSpPr>
        <p:spPr>
          <a:xfrm>
            <a:off x="272349" y="3973804"/>
            <a:ext cx="9428513" cy="2162058"/>
          </a:xfrm>
          <a:prstGeom prst="rect">
            <a:avLst/>
          </a:prstGeom>
          <a:solidFill>
            <a:srgbClr val="FFFFCC"/>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943"/>
              <a:buFont typeface="Arial"/>
              <a:buNone/>
            </a:pPr>
            <a:r>
              <a:rPr b="1" i="0" lang="ja-JP" sz="1943" u="none" cap="none" strike="noStrike">
                <a:solidFill>
                  <a:schemeClr val="dk1"/>
                </a:solidFill>
                <a:latin typeface="Arial"/>
                <a:ea typeface="Arial"/>
                <a:cs typeface="Arial"/>
                <a:sym typeface="Arial"/>
              </a:rPr>
              <a:t>担当者：動的テストドキュメント</a:t>
            </a:r>
            <a:r>
              <a:rPr b="1" i="0" lang="ja-JP" sz="1800" u="none" cap="none" strike="noStrike">
                <a:solidFill>
                  <a:schemeClr val="dk1"/>
                </a:solidFill>
                <a:latin typeface="Arial"/>
                <a:ea typeface="Arial"/>
                <a:cs typeface="Arial"/>
                <a:sym typeface="Arial"/>
              </a:rPr>
              <a:t>（テスト仕様書→｛データ、環境｝→結果・報告）</a:t>
            </a:r>
            <a:endParaRPr b="1" i="0" sz="1943"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43"/>
              <a:buFont typeface="Arial"/>
              <a:buNone/>
            </a:pPr>
            <a:r>
              <a:t/>
            </a:r>
            <a:endParaRPr b="1" i="0" sz="1943"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43"/>
              <a:buFont typeface="Arial"/>
              <a:buNone/>
            </a:pPr>
            <a:r>
              <a:t/>
            </a:r>
            <a:endParaRPr b="1" i="0" sz="1943"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943"/>
              <a:buFont typeface="Arial"/>
              <a:buNone/>
            </a:pPr>
            <a:r>
              <a:t/>
            </a:r>
            <a:endParaRPr b="0" i="0" sz="1943"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943"/>
              <a:buFont typeface="Arial"/>
              <a:buNone/>
            </a:pPr>
            <a:r>
              <a:t/>
            </a:r>
            <a:endParaRPr b="0" i="0" sz="1943"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943"/>
              <a:buFont typeface="Arial"/>
              <a:buNone/>
            </a:pPr>
            <a:r>
              <a:t/>
            </a:r>
            <a:endParaRPr b="0" i="0" sz="1943"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943"/>
              <a:buFont typeface="Arial"/>
              <a:buNone/>
            </a:pPr>
            <a:r>
              <a:t/>
            </a:r>
            <a:endParaRPr b="0" i="0" sz="1943" u="none" cap="none" strike="noStrike">
              <a:solidFill>
                <a:schemeClr val="dk1"/>
              </a:solidFill>
              <a:latin typeface="Arial"/>
              <a:ea typeface="Arial"/>
              <a:cs typeface="Arial"/>
              <a:sym typeface="Arial"/>
            </a:endParaRPr>
          </a:p>
        </p:txBody>
      </p:sp>
      <p:sp>
        <p:nvSpPr>
          <p:cNvPr id="3249" name="Google Shape;3249;p239"/>
          <p:cNvSpPr/>
          <p:nvPr/>
        </p:nvSpPr>
        <p:spPr>
          <a:xfrm>
            <a:off x="430996" y="4474929"/>
            <a:ext cx="1311301" cy="713375"/>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テスト設計</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仕様</a:t>
            </a:r>
            <a:endParaRPr b="1" i="0" sz="1400" u="none" cap="none" strike="noStrike">
              <a:solidFill>
                <a:schemeClr val="dk1"/>
              </a:solidFill>
              <a:latin typeface="Arial"/>
              <a:ea typeface="Arial"/>
              <a:cs typeface="Arial"/>
              <a:sym typeface="Arial"/>
            </a:endParaRPr>
          </a:p>
        </p:txBody>
      </p:sp>
      <p:sp>
        <p:nvSpPr>
          <p:cNvPr id="3250" name="Google Shape;3250;p239"/>
          <p:cNvSpPr/>
          <p:nvPr/>
        </p:nvSpPr>
        <p:spPr>
          <a:xfrm>
            <a:off x="1900944" y="4474929"/>
            <a:ext cx="1416151" cy="713375"/>
          </a:xfrm>
          <a:prstGeom prst="flowChartDocument">
            <a:avLst/>
          </a:prstGeom>
          <a:solidFill>
            <a:schemeClr val="lt1"/>
          </a:solidFill>
          <a:ln cap="flat" cmpd="sng" w="57150">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テストケース</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仕様</a:t>
            </a:r>
            <a:endParaRPr b="1" i="0" sz="1400" u="none" cap="none" strike="noStrike">
              <a:solidFill>
                <a:schemeClr val="dk1"/>
              </a:solidFill>
              <a:latin typeface="Arial"/>
              <a:ea typeface="Arial"/>
              <a:cs typeface="Arial"/>
              <a:sym typeface="Arial"/>
            </a:endParaRPr>
          </a:p>
        </p:txBody>
      </p:sp>
      <p:sp>
        <p:nvSpPr>
          <p:cNvPr id="3251" name="Google Shape;3251;p239"/>
          <p:cNvSpPr/>
          <p:nvPr/>
        </p:nvSpPr>
        <p:spPr>
          <a:xfrm>
            <a:off x="3549852" y="4481259"/>
            <a:ext cx="1364961" cy="713375"/>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テスト手順</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仕様</a:t>
            </a:r>
            <a:endParaRPr b="1" i="0" sz="1400" u="none" cap="none" strike="noStrike">
              <a:solidFill>
                <a:schemeClr val="dk1"/>
              </a:solidFill>
              <a:latin typeface="Arial"/>
              <a:ea typeface="Arial"/>
              <a:cs typeface="Arial"/>
              <a:sym typeface="Arial"/>
            </a:endParaRPr>
          </a:p>
        </p:txBody>
      </p:sp>
      <p:sp>
        <p:nvSpPr>
          <p:cNvPr id="3252" name="Google Shape;3252;p239"/>
          <p:cNvSpPr/>
          <p:nvPr/>
        </p:nvSpPr>
        <p:spPr>
          <a:xfrm>
            <a:off x="5104082" y="4474929"/>
            <a:ext cx="1358816" cy="713375"/>
          </a:xfrm>
          <a:prstGeom prst="flowChartDocument">
            <a:avLst/>
          </a:prstGeom>
          <a:solidFill>
            <a:srgbClr val="F0F8F9"/>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テストデータ</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要件</a:t>
            </a:r>
            <a:endParaRPr b="1" i="0" sz="1400" u="none" cap="none" strike="noStrike">
              <a:solidFill>
                <a:schemeClr val="dk1"/>
              </a:solidFill>
              <a:latin typeface="Arial"/>
              <a:ea typeface="Arial"/>
              <a:cs typeface="Arial"/>
              <a:sym typeface="Arial"/>
            </a:endParaRPr>
          </a:p>
        </p:txBody>
      </p:sp>
      <p:sp>
        <p:nvSpPr>
          <p:cNvPr id="3253" name="Google Shape;3253;p239"/>
          <p:cNvSpPr/>
          <p:nvPr/>
        </p:nvSpPr>
        <p:spPr>
          <a:xfrm>
            <a:off x="6594598" y="4436235"/>
            <a:ext cx="1459957" cy="713375"/>
          </a:xfrm>
          <a:prstGeom prst="flowChartDocument">
            <a:avLst/>
          </a:prstGeom>
          <a:solidFill>
            <a:srgbClr val="F0F8F9"/>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テストデータ</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準備報告</a:t>
            </a:r>
            <a:endParaRPr b="1" i="0" sz="1400" u="none" cap="none" strike="noStrike">
              <a:solidFill>
                <a:schemeClr val="dk1"/>
              </a:solidFill>
              <a:latin typeface="Arial"/>
              <a:ea typeface="Arial"/>
              <a:cs typeface="Arial"/>
              <a:sym typeface="Arial"/>
            </a:endParaRPr>
          </a:p>
        </p:txBody>
      </p:sp>
      <p:sp>
        <p:nvSpPr>
          <p:cNvPr id="3254" name="Google Shape;3254;p239"/>
          <p:cNvSpPr/>
          <p:nvPr/>
        </p:nvSpPr>
        <p:spPr>
          <a:xfrm>
            <a:off x="8226840" y="4413160"/>
            <a:ext cx="1412503" cy="713375"/>
          </a:xfrm>
          <a:prstGeom prst="flowChartDocument">
            <a:avLst/>
          </a:prstGeom>
          <a:solidFill>
            <a:srgbClr val="CCFFCC"/>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テスト環境</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要件</a:t>
            </a:r>
            <a:endParaRPr b="0" i="0" sz="1400" u="none" cap="none" strike="noStrike">
              <a:solidFill>
                <a:srgbClr val="000000"/>
              </a:solidFill>
              <a:latin typeface="Arial"/>
              <a:ea typeface="Arial"/>
              <a:cs typeface="Arial"/>
              <a:sym typeface="Arial"/>
            </a:endParaRPr>
          </a:p>
        </p:txBody>
      </p:sp>
      <p:sp>
        <p:nvSpPr>
          <p:cNvPr id="3255" name="Google Shape;3255;p239"/>
          <p:cNvSpPr/>
          <p:nvPr/>
        </p:nvSpPr>
        <p:spPr>
          <a:xfrm>
            <a:off x="416296" y="5345384"/>
            <a:ext cx="1468635" cy="713375"/>
          </a:xfrm>
          <a:prstGeom prst="flowChartDocument">
            <a:avLst/>
          </a:prstGeom>
          <a:solidFill>
            <a:srgbClr val="CCFFCC"/>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テスト環境</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準備報告</a:t>
            </a:r>
            <a:endParaRPr b="1" i="0" sz="1400" u="none" cap="none" strike="noStrike">
              <a:solidFill>
                <a:schemeClr val="dk1"/>
              </a:solidFill>
              <a:latin typeface="Arial"/>
              <a:ea typeface="Arial"/>
              <a:cs typeface="Arial"/>
              <a:sym typeface="Arial"/>
            </a:endParaRPr>
          </a:p>
        </p:txBody>
      </p:sp>
      <p:sp>
        <p:nvSpPr>
          <p:cNvPr id="3256" name="Google Shape;3256;p239"/>
          <p:cNvSpPr/>
          <p:nvPr/>
        </p:nvSpPr>
        <p:spPr>
          <a:xfrm>
            <a:off x="1999711" y="5345384"/>
            <a:ext cx="1397605" cy="713375"/>
          </a:xfrm>
          <a:prstGeom prst="flowChartDocument">
            <a:avLst/>
          </a:prstGeom>
          <a:solidFill>
            <a:srgbClr val="FFCCFF"/>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テスト実施結果（記録）</a:t>
            </a:r>
            <a:endParaRPr b="0" i="0" sz="1400" u="none" cap="none" strike="noStrike">
              <a:solidFill>
                <a:srgbClr val="000000"/>
              </a:solidFill>
              <a:latin typeface="Arial"/>
              <a:ea typeface="Arial"/>
              <a:cs typeface="Arial"/>
              <a:sym typeface="Arial"/>
            </a:endParaRPr>
          </a:p>
        </p:txBody>
      </p:sp>
      <p:sp>
        <p:nvSpPr>
          <p:cNvPr id="3257" name="Google Shape;3257;p239"/>
          <p:cNvSpPr/>
          <p:nvPr/>
        </p:nvSpPr>
        <p:spPr>
          <a:xfrm>
            <a:off x="3518302" y="5351891"/>
            <a:ext cx="1346551" cy="713375"/>
          </a:xfrm>
          <a:prstGeom prst="flowChartDocument">
            <a:avLst/>
          </a:prstGeom>
          <a:solidFill>
            <a:srgbClr val="FFCCFF"/>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テスト結果</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（合否判定）</a:t>
            </a:r>
            <a:endParaRPr b="1" i="0" sz="1400" u="none" cap="none" strike="noStrike">
              <a:solidFill>
                <a:schemeClr val="dk1"/>
              </a:solidFill>
              <a:latin typeface="Arial"/>
              <a:ea typeface="Arial"/>
              <a:cs typeface="Arial"/>
              <a:sym typeface="Arial"/>
            </a:endParaRPr>
          </a:p>
        </p:txBody>
      </p:sp>
      <p:sp>
        <p:nvSpPr>
          <p:cNvPr id="3258" name="Google Shape;3258;p239"/>
          <p:cNvSpPr/>
          <p:nvPr/>
        </p:nvSpPr>
        <p:spPr>
          <a:xfrm>
            <a:off x="5018865" y="5351891"/>
            <a:ext cx="1328416" cy="713375"/>
          </a:xfrm>
          <a:prstGeom prst="flowChartDocument">
            <a:avLst/>
          </a:prstGeom>
          <a:solidFill>
            <a:srgbClr val="FFCCFF"/>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テスト実行</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ログ</a:t>
            </a:r>
            <a:endParaRPr b="1" i="0" sz="1400" u="none" cap="none" strike="noStrike">
              <a:solidFill>
                <a:schemeClr val="dk1"/>
              </a:solidFill>
              <a:latin typeface="Arial"/>
              <a:ea typeface="Arial"/>
              <a:cs typeface="Arial"/>
              <a:sym typeface="Arial"/>
            </a:endParaRPr>
          </a:p>
        </p:txBody>
      </p:sp>
      <p:sp>
        <p:nvSpPr>
          <p:cNvPr id="3259" name="Google Shape;3259;p239"/>
          <p:cNvSpPr/>
          <p:nvPr/>
        </p:nvSpPr>
        <p:spPr>
          <a:xfrm>
            <a:off x="8137830" y="5348079"/>
            <a:ext cx="1457220" cy="713375"/>
          </a:xfrm>
          <a:prstGeom prst="flowChartDocument">
            <a:avLst/>
          </a:prstGeom>
          <a:solidFill>
            <a:srgbClr val="FFCCFF"/>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インシデント</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レポート</a:t>
            </a:r>
            <a:endParaRPr b="0" i="0" sz="1400" u="none" cap="none" strike="noStrike">
              <a:solidFill>
                <a:srgbClr val="000000"/>
              </a:solidFill>
              <a:latin typeface="Arial"/>
              <a:ea typeface="Arial"/>
              <a:cs typeface="Arial"/>
              <a:sym typeface="Arial"/>
            </a:endParaRPr>
          </a:p>
        </p:txBody>
      </p:sp>
      <p:sp>
        <p:nvSpPr>
          <p:cNvPr id="3260" name="Google Shape;3260;p239"/>
          <p:cNvSpPr/>
          <p:nvPr/>
        </p:nvSpPr>
        <p:spPr>
          <a:xfrm>
            <a:off x="6645085" y="5345532"/>
            <a:ext cx="1328416" cy="713375"/>
          </a:xfrm>
          <a:prstGeom prst="flowChartDocument">
            <a:avLst/>
          </a:prstGeom>
          <a:solidFill>
            <a:srgbClr val="FFCCFF"/>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テストステータスレポート</a:t>
            </a:r>
            <a:endParaRPr b="0" i="0" sz="1400" u="none" cap="none" strike="noStrike">
              <a:solidFill>
                <a:srgbClr val="000000"/>
              </a:solidFill>
              <a:latin typeface="Arial"/>
              <a:ea typeface="Arial"/>
              <a:cs typeface="Arial"/>
              <a:sym typeface="Arial"/>
            </a:endParaRPr>
          </a:p>
        </p:txBody>
      </p:sp>
      <p:cxnSp>
        <p:nvCxnSpPr>
          <p:cNvPr id="3261" name="Google Shape;3261;p239"/>
          <p:cNvCxnSpPr>
            <a:stCxn id="3242" idx="3"/>
            <a:endCxn id="3243" idx="1"/>
          </p:cNvCxnSpPr>
          <p:nvPr/>
        </p:nvCxnSpPr>
        <p:spPr>
          <a:xfrm>
            <a:off x="4114701" y="1888290"/>
            <a:ext cx="476100" cy="1200"/>
          </a:xfrm>
          <a:prstGeom prst="straightConnector1">
            <a:avLst/>
          </a:prstGeom>
          <a:noFill/>
          <a:ln cap="flat" cmpd="sng" w="38100">
            <a:solidFill>
              <a:schemeClr val="dk1"/>
            </a:solidFill>
            <a:prstDash val="solid"/>
            <a:round/>
            <a:headEnd len="sm" w="sm" type="none"/>
            <a:tailEnd len="med" w="med" type="triangle"/>
          </a:ln>
        </p:spPr>
      </p:cxnSp>
      <p:cxnSp>
        <p:nvCxnSpPr>
          <p:cNvPr id="3262" name="Google Shape;3262;p239"/>
          <p:cNvCxnSpPr>
            <a:stCxn id="3243" idx="2"/>
            <a:endCxn id="3244" idx="0"/>
          </p:cNvCxnSpPr>
          <p:nvPr/>
        </p:nvCxnSpPr>
        <p:spPr>
          <a:xfrm rot="5400000">
            <a:off x="5409551" y="1799573"/>
            <a:ext cx="334500" cy="1196100"/>
          </a:xfrm>
          <a:prstGeom prst="bentConnector3">
            <a:avLst>
              <a:gd fmla="val 50004" name="adj1"/>
            </a:avLst>
          </a:prstGeom>
          <a:noFill/>
          <a:ln cap="flat" cmpd="sng" w="38100">
            <a:solidFill>
              <a:schemeClr val="dk1"/>
            </a:solidFill>
            <a:prstDash val="solid"/>
            <a:round/>
            <a:headEnd len="sm" w="sm" type="none"/>
            <a:tailEnd len="med" w="med" type="triangle"/>
          </a:ln>
        </p:spPr>
      </p:cxnSp>
      <p:cxnSp>
        <p:nvCxnSpPr>
          <p:cNvPr id="3263" name="Google Shape;3263;p239"/>
          <p:cNvCxnSpPr>
            <a:stCxn id="3245" idx="3"/>
            <a:endCxn id="3246" idx="1"/>
          </p:cNvCxnSpPr>
          <p:nvPr/>
        </p:nvCxnSpPr>
        <p:spPr>
          <a:xfrm>
            <a:off x="4374556" y="3243945"/>
            <a:ext cx="504000" cy="0"/>
          </a:xfrm>
          <a:prstGeom prst="straightConnector1">
            <a:avLst/>
          </a:prstGeom>
          <a:noFill/>
          <a:ln cap="flat" cmpd="sng" w="38100">
            <a:solidFill>
              <a:schemeClr val="dk1"/>
            </a:solidFill>
            <a:prstDash val="solid"/>
            <a:round/>
            <a:headEnd len="sm" w="sm" type="none"/>
            <a:tailEnd len="med" w="med" type="triangle"/>
          </a:ln>
        </p:spPr>
      </p:cxnSp>
      <p:cxnSp>
        <p:nvCxnSpPr>
          <p:cNvPr id="3264" name="Google Shape;3264;p239"/>
          <p:cNvCxnSpPr>
            <a:stCxn id="3246" idx="2"/>
            <a:endCxn id="3248" idx="0"/>
          </p:cNvCxnSpPr>
          <p:nvPr/>
        </p:nvCxnSpPr>
        <p:spPr>
          <a:xfrm rot="5400000">
            <a:off x="5242627" y="3293740"/>
            <a:ext cx="424200" cy="936000"/>
          </a:xfrm>
          <a:prstGeom prst="bentConnector3">
            <a:avLst>
              <a:gd fmla="val 49996" name="adj1"/>
            </a:avLst>
          </a:prstGeom>
          <a:noFill/>
          <a:ln cap="flat" cmpd="sng" w="38100">
            <a:solidFill>
              <a:schemeClr val="dk1"/>
            </a:solidFill>
            <a:prstDash val="solid"/>
            <a:round/>
            <a:headEnd len="sm" w="sm" type="none"/>
            <a:tailEnd len="med" w="med" type="triangle"/>
          </a:ln>
        </p:spPr>
      </p:cxnSp>
      <p:cxnSp>
        <p:nvCxnSpPr>
          <p:cNvPr id="3265" name="Google Shape;3265;p239"/>
          <p:cNvCxnSpPr/>
          <p:nvPr/>
        </p:nvCxnSpPr>
        <p:spPr>
          <a:xfrm flipH="1" rot="10800000">
            <a:off x="8479011" y="3402113"/>
            <a:ext cx="8384" cy="576063"/>
          </a:xfrm>
          <a:prstGeom prst="straightConnector1">
            <a:avLst/>
          </a:prstGeom>
          <a:noFill/>
          <a:ln cap="flat" cmpd="sng" w="38100">
            <a:solidFill>
              <a:schemeClr val="dk1"/>
            </a:solidFill>
            <a:prstDash val="solid"/>
            <a:round/>
            <a:headEnd len="sm" w="sm" type="none"/>
            <a:tailEnd len="med" w="med" type="triangle"/>
          </a:ln>
        </p:spPr>
      </p:cxnSp>
      <p:cxnSp>
        <p:nvCxnSpPr>
          <p:cNvPr id="3266" name="Google Shape;3266;p239"/>
          <p:cNvCxnSpPr/>
          <p:nvPr/>
        </p:nvCxnSpPr>
        <p:spPr>
          <a:xfrm rot="10800000">
            <a:off x="8479011" y="2230372"/>
            <a:ext cx="0" cy="523668"/>
          </a:xfrm>
          <a:prstGeom prst="straightConnector1">
            <a:avLst/>
          </a:prstGeom>
          <a:noFill/>
          <a:ln cap="flat" cmpd="sng" w="38100">
            <a:solidFill>
              <a:schemeClr val="dk1"/>
            </a:solidFill>
            <a:prstDash val="solid"/>
            <a:round/>
            <a:headEnd len="sm" w="sm" type="none"/>
            <a:tailEnd len="med" w="med" type="triangle"/>
          </a:ln>
        </p:spPr>
      </p:cxnSp>
      <p:pic>
        <p:nvPicPr>
          <p:cNvPr id="3267" name="Google Shape;3267;p239"/>
          <p:cNvPicPr preferRelativeResize="0"/>
          <p:nvPr/>
        </p:nvPicPr>
        <p:blipFill rotWithShape="1">
          <a:blip r:embed="rId3">
            <a:alphaModFix/>
          </a:blip>
          <a:srcRect b="0" l="0" r="0" t="0"/>
          <a:stretch/>
        </p:blipFill>
        <p:spPr>
          <a:xfrm>
            <a:off x="7758931" y="1184917"/>
            <a:ext cx="1379987" cy="1379987"/>
          </a:xfrm>
          <a:prstGeom prst="rect">
            <a:avLst/>
          </a:prstGeom>
          <a:noFill/>
          <a:ln>
            <a:noFill/>
          </a:ln>
        </p:spPr>
      </p:pic>
      <p:sp>
        <p:nvSpPr>
          <p:cNvPr id="3268" name="Google Shape;3268;p23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6" name="Shape 3276"/>
        <p:cNvGrpSpPr/>
        <p:nvPr/>
      </p:nvGrpSpPr>
      <p:grpSpPr>
        <a:xfrm>
          <a:off x="0" y="0"/>
          <a:ext cx="0" cy="0"/>
          <a:chOff x="0" y="0"/>
          <a:chExt cx="0" cy="0"/>
        </a:xfrm>
      </p:grpSpPr>
      <p:sp>
        <p:nvSpPr>
          <p:cNvPr id="3277" name="Google Shape;3277;p24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pSp>
        <p:nvGrpSpPr>
          <p:cNvPr id="3278" name="Google Shape;3278;p240"/>
          <p:cNvGrpSpPr/>
          <p:nvPr/>
        </p:nvGrpSpPr>
        <p:grpSpPr>
          <a:xfrm>
            <a:off x="275832" y="1271531"/>
            <a:ext cx="9426343" cy="5035017"/>
            <a:chOff x="3352" y="2771"/>
            <a:chExt cx="9426343" cy="5035017"/>
          </a:xfrm>
        </p:grpSpPr>
        <p:sp>
          <p:nvSpPr>
            <p:cNvPr id="3279" name="Google Shape;3279;p240"/>
            <p:cNvSpPr/>
            <p:nvPr/>
          </p:nvSpPr>
          <p:spPr>
            <a:xfrm>
              <a:off x="3352" y="2771"/>
              <a:ext cx="9426343" cy="929107"/>
            </a:xfrm>
            <a:prstGeom prst="roundRect">
              <a:avLst>
                <a:gd fmla="val 10000" name="adj"/>
              </a:avLst>
            </a:prstGeom>
            <a:solidFill>
              <a:srgbClr val="303099"/>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0" name="Google Shape;3280;p240"/>
            <p:cNvSpPr txBox="1"/>
            <p:nvPr/>
          </p:nvSpPr>
          <p:spPr>
            <a:xfrm>
              <a:off x="30565" y="29984"/>
              <a:ext cx="9371917" cy="874681"/>
            </a:xfrm>
            <a:prstGeom prst="rect">
              <a:avLst/>
            </a:prstGeom>
            <a:noFill/>
            <a:ln>
              <a:noFill/>
            </a:ln>
          </p:spPr>
          <p:txBody>
            <a:bodyPr anchorCtr="0" anchor="ctr" bIns="76200" lIns="76200" spcFirstLastPara="1" rIns="76200" wrap="square" tIns="76200">
              <a:noAutofit/>
            </a:bodyPr>
            <a:lstStyle/>
            <a:p>
              <a:pPr indent="0" lvl="0" marL="0" marR="0" rtl="0" algn="ctr">
                <a:lnSpc>
                  <a:spcPct val="90000"/>
                </a:lnSpc>
                <a:spcBef>
                  <a:spcPts val="0"/>
                </a:spcBef>
                <a:spcAft>
                  <a:spcPts val="0"/>
                </a:spcAft>
                <a:buClr>
                  <a:srgbClr val="92D050"/>
                </a:buClr>
                <a:buSzPts val="2000"/>
                <a:buFont typeface="Arial"/>
                <a:buNone/>
              </a:pPr>
              <a:r>
                <a:rPr b="1" i="0" lang="ja-JP" sz="2000" u="none" cap="none" strike="noStrike">
                  <a:solidFill>
                    <a:srgbClr val="92D050"/>
                  </a:solidFill>
                  <a:latin typeface="Arial"/>
                  <a:ea typeface="Arial"/>
                  <a:cs typeface="Arial"/>
                  <a:sym typeface="Arial"/>
                </a:rPr>
                <a:t>テスト全体 → </a:t>
              </a:r>
              <a:r>
                <a:rPr b="1" i="0" lang="ja-JP" sz="2000" u="none" cap="none" strike="noStrike">
                  <a:solidFill>
                    <a:schemeClr val="lt1"/>
                  </a:solidFill>
                  <a:latin typeface="Arial"/>
                  <a:ea typeface="Arial"/>
                  <a:cs typeface="Arial"/>
                  <a:sym typeface="Arial"/>
                </a:rPr>
                <a:t>テスト仕様書</a:t>
              </a:r>
              <a:br>
                <a:rPr b="1" i="0" lang="ja-JP" sz="2000" u="none" cap="none" strike="noStrike">
                  <a:solidFill>
                    <a:schemeClr val="lt1"/>
                  </a:solidFill>
                  <a:latin typeface="Arial"/>
                  <a:ea typeface="Arial"/>
                  <a:cs typeface="Arial"/>
                  <a:sym typeface="Arial"/>
                </a:rPr>
              </a:br>
              <a:r>
                <a:rPr b="1" i="0" lang="ja-JP" sz="2000" u="none" cap="none" strike="noStrike">
                  <a:solidFill>
                    <a:schemeClr val="lt1"/>
                  </a:solidFill>
                  <a:latin typeface="Arial"/>
                  <a:ea typeface="Arial"/>
                  <a:cs typeface="Arial"/>
                  <a:sym typeface="Arial"/>
                </a:rPr>
                <a:t>（test specification）</a:t>
              </a:r>
              <a:endParaRPr b="0" i="0" sz="1400" u="none" cap="none" strike="noStrike">
                <a:solidFill>
                  <a:srgbClr val="000000"/>
                </a:solidFill>
                <a:latin typeface="Arial"/>
                <a:ea typeface="Arial"/>
                <a:cs typeface="Arial"/>
                <a:sym typeface="Arial"/>
              </a:endParaRPr>
            </a:p>
          </p:txBody>
        </p:sp>
        <p:sp>
          <p:nvSpPr>
            <p:cNvPr id="3281" name="Google Shape;3281;p240"/>
            <p:cNvSpPr/>
            <p:nvPr/>
          </p:nvSpPr>
          <p:spPr>
            <a:xfrm>
              <a:off x="3352" y="1029248"/>
              <a:ext cx="4073308" cy="929107"/>
            </a:xfrm>
            <a:prstGeom prst="roundRect">
              <a:avLst>
                <a:gd fmla="val 10000" name="adj"/>
              </a:avLst>
            </a:prstGeom>
            <a:solidFill>
              <a:schemeClr val="accent4"/>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2" name="Google Shape;3282;p240"/>
            <p:cNvSpPr txBox="1"/>
            <p:nvPr/>
          </p:nvSpPr>
          <p:spPr>
            <a:xfrm>
              <a:off x="30565" y="1056461"/>
              <a:ext cx="4018882" cy="874681"/>
            </a:xfrm>
            <a:prstGeom prst="rect">
              <a:avLst/>
            </a:prstGeom>
            <a:no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Clr>
                  <a:srgbClr val="92D050"/>
                </a:buClr>
                <a:buSzPts val="1400"/>
                <a:buFont typeface="Arial"/>
                <a:buNone/>
              </a:pPr>
              <a:r>
                <a:rPr b="1" i="0" lang="ja-JP" sz="1400" u="none" cap="none" strike="noStrike">
                  <a:solidFill>
                    <a:srgbClr val="92D050"/>
                  </a:solidFill>
                  <a:latin typeface="Arial"/>
                  <a:ea typeface="Arial"/>
                  <a:cs typeface="Arial"/>
                  <a:sym typeface="Arial"/>
                </a:rPr>
                <a:t>テスト</a:t>
              </a:r>
              <a:r>
                <a:rPr b="1" i="0" lang="ja-JP" sz="1600" u="none" cap="none" strike="noStrike">
                  <a:solidFill>
                    <a:srgbClr val="92D050"/>
                  </a:solidFill>
                  <a:latin typeface="Arial"/>
                  <a:ea typeface="Arial"/>
                  <a:cs typeface="Arial"/>
                  <a:sym typeface="Arial"/>
                </a:rPr>
                <a:t>分析 → </a:t>
              </a:r>
              <a:r>
                <a:rPr b="1" i="0" lang="ja-JP" sz="1600" u="none" cap="none" strike="noStrike">
                  <a:solidFill>
                    <a:schemeClr val="lt1"/>
                  </a:solidFill>
                  <a:latin typeface="Arial"/>
                  <a:ea typeface="Arial"/>
                  <a:cs typeface="Arial"/>
                  <a:sym typeface="Arial"/>
                </a:rPr>
                <a:t>テスト設計仕様</a:t>
              </a:r>
              <a:br>
                <a:rPr b="1" i="0" lang="ja-JP" sz="1600" u="none" cap="none" strike="noStrike">
                  <a:solidFill>
                    <a:schemeClr val="lt1"/>
                  </a:solidFill>
                  <a:latin typeface="Arial"/>
                  <a:ea typeface="Arial"/>
                  <a:cs typeface="Arial"/>
                  <a:sym typeface="Arial"/>
                </a:rPr>
              </a:br>
              <a:r>
                <a:rPr b="1" i="0" lang="ja-JP" sz="1600" u="none" cap="none" strike="noStrike">
                  <a:solidFill>
                    <a:schemeClr val="lt1"/>
                  </a:solidFill>
                  <a:latin typeface="Arial"/>
                  <a:ea typeface="Arial"/>
                  <a:cs typeface="Arial"/>
                  <a:sym typeface="Arial"/>
                </a:rPr>
                <a:t>（test design specification）</a:t>
              </a:r>
              <a:endParaRPr b="1" i="0" sz="1600" u="none" cap="none" strike="noStrike">
                <a:solidFill>
                  <a:schemeClr val="lt1"/>
                </a:solidFill>
                <a:latin typeface="Arial"/>
                <a:ea typeface="Arial"/>
                <a:cs typeface="Arial"/>
                <a:sym typeface="Arial"/>
              </a:endParaRPr>
            </a:p>
          </p:txBody>
        </p:sp>
        <p:sp>
          <p:nvSpPr>
            <p:cNvPr id="3283" name="Google Shape;3283;p240"/>
            <p:cNvSpPr/>
            <p:nvPr/>
          </p:nvSpPr>
          <p:spPr>
            <a:xfrm>
              <a:off x="3352" y="2055726"/>
              <a:ext cx="568262"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4" name="Google Shape;3284;p240"/>
            <p:cNvSpPr txBox="1"/>
            <p:nvPr/>
          </p:nvSpPr>
          <p:spPr>
            <a:xfrm>
              <a:off x="19996" y="2072370"/>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テスト条件</a:t>
              </a:r>
              <a:endParaRPr b="0" i="0" sz="1400" u="none" cap="none" strike="noStrike">
                <a:solidFill>
                  <a:srgbClr val="000000"/>
                </a:solidFill>
                <a:latin typeface="Arial"/>
                <a:ea typeface="Arial"/>
                <a:cs typeface="Arial"/>
                <a:sym typeface="Arial"/>
              </a:endParaRPr>
            </a:p>
          </p:txBody>
        </p:sp>
        <p:sp>
          <p:nvSpPr>
            <p:cNvPr id="3285" name="Google Shape;3285;p240"/>
            <p:cNvSpPr/>
            <p:nvPr/>
          </p:nvSpPr>
          <p:spPr>
            <a:xfrm>
              <a:off x="3352"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6" name="Google Shape;3286;p240"/>
            <p:cNvSpPr txBox="1"/>
            <p:nvPr/>
          </p:nvSpPr>
          <p:spPr>
            <a:xfrm>
              <a:off x="19996"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網羅すべき実態や属性</a:t>
              </a:r>
              <a:endParaRPr b="0" i="0" sz="1400" u="none" cap="none" strike="noStrike">
                <a:solidFill>
                  <a:srgbClr val="000000"/>
                </a:solidFill>
                <a:latin typeface="Arial"/>
                <a:ea typeface="Arial"/>
                <a:cs typeface="Arial"/>
                <a:sym typeface="Arial"/>
              </a:endParaRPr>
            </a:p>
          </p:txBody>
        </p:sp>
        <p:sp>
          <p:nvSpPr>
            <p:cNvPr id="3287" name="Google Shape;3287;p240"/>
            <p:cNvSpPr/>
            <p:nvPr/>
          </p:nvSpPr>
          <p:spPr>
            <a:xfrm>
              <a:off x="595481" y="2055726"/>
              <a:ext cx="2889048"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8" name="Google Shape;3288;p240"/>
            <p:cNvSpPr txBox="1"/>
            <p:nvPr/>
          </p:nvSpPr>
          <p:spPr>
            <a:xfrm>
              <a:off x="622694" y="2082939"/>
              <a:ext cx="2834622" cy="874681"/>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詳細なテストアプローチ</a:t>
              </a:r>
              <a:endParaRPr b="0" i="0" sz="1400" u="none" cap="none" strike="noStrike">
                <a:solidFill>
                  <a:srgbClr val="000000"/>
                </a:solidFill>
                <a:latin typeface="Arial"/>
                <a:ea typeface="Arial"/>
                <a:cs typeface="Arial"/>
                <a:sym typeface="Arial"/>
              </a:endParaRPr>
            </a:p>
          </p:txBody>
        </p:sp>
        <p:sp>
          <p:nvSpPr>
            <p:cNvPr id="3289" name="Google Shape;3289;p240"/>
            <p:cNvSpPr/>
            <p:nvPr/>
          </p:nvSpPr>
          <p:spPr>
            <a:xfrm>
              <a:off x="595481" y="3082203"/>
              <a:ext cx="2889048"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0" name="Google Shape;3290;p240"/>
            <p:cNvSpPr txBox="1"/>
            <p:nvPr/>
          </p:nvSpPr>
          <p:spPr>
            <a:xfrm>
              <a:off x="622694" y="3109416"/>
              <a:ext cx="2834622" cy="874681"/>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特定のプロジェクトのためのテスト戦略を実現化したもの</a:t>
              </a:r>
              <a:endParaRPr b="0" i="0" sz="1400" u="none" cap="none" strike="noStrike">
                <a:solidFill>
                  <a:srgbClr val="000000"/>
                </a:solidFill>
                <a:latin typeface="Arial"/>
                <a:ea typeface="Arial"/>
                <a:cs typeface="Arial"/>
                <a:sym typeface="Arial"/>
              </a:endParaRPr>
            </a:p>
          </p:txBody>
        </p:sp>
        <p:sp>
          <p:nvSpPr>
            <p:cNvPr id="3291" name="Google Shape;3291;p240"/>
            <p:cNvSpPr/>
            <p:nvPr/>
          </p:nvSpPr>
          <p:spPr>
            <a:xfrm>
              <a:off x="595481" y="4108681"/>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2" name="Google Shape;3292;p240"/>
            <p:cNvSpPr txBox="1"/>
            <p:nvPr/>
          </p:nvSpPr>
          <p:spPr>
            <a:xfrm>
              <a:off x="612125" y="4125325"/>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ゴール</a:t>
              </a:r>
              <a:endParaRPr b="0" i="0" sz="1400" u="none" cap="none" strike="noStrike">
                <a:solidFill>
                  <a:srgbClr val="000000"/>
                </a:solidFill>
                <a:latin typeface="Arial"/>
                <a:ea typeface="Arial"/>
                <a:cs typeface="Arial"/>
                <a:sym typeface="Arial"/>
              </a:endParaRPr>
            </a:p>
          </p:txBody>
        </p:sp>
        <p:sp>
          <p:nvSpPr>
            <p:cNvPr id="3293" name="Google Shape;3293;p240"/>
            <p:cNvSpPr/>
            <p:nvPr/>
          </p:nvSpPr>
          <p:spPr>
            <a:xfrm>
              <a:off x="1175678" y="4108681"/>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4" name="Google Shape;3294;p240"/>
            <p:cNvSpPr txBox="1"/>
            <p:nvPr/>
          </p:nvSpPr>
          <p:spPr>
            <a:xfrm>
              <a:off x="1192322" y="4125325"/>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リスクへの対応方法</a:t>
              </a:r>
              <a:endParaRPr b="0" i="0" sz="1400" u="none" cap="none" strike="noStrike">
                <a:solidFill>
                  <a:srgbClr val="000000"/>
                </a:solidFill>
                <a:latin typeface="Arial"/>
                <a:ea typeface="Arial"/>
                <a:cs typeface="Arial"/>
                <a:sym typeface="Arial"/>
              </a:endParaRPr>
            </a:p>
          </p:txBody>
        </p:sp>
        <p:sp>
          <p:nvSpPr>
            <p:cNvPr id="3295" name="Google Shape;3295;p240"/>
            <p:cNvSpPr/>
            <p:nvPr/>
          </p:nvSpPr>
          <p:spPr>
            <a:xfrm>
              <a:off x="1755874" y="4108681"/>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6" name="Google Shape;3296;p240"/>
            <p:cNvSpPr txBox="1"/>
            <p:nvPr/>
          </p:nvSpPr>
          <p:spPr>
            <a:xfrm>
              <a:off x="1772518" y="4125325"/>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開始・終了条件</a:t>
              </a:r>
              <a:endParaRPr b="0" i="0" sz="1400" u="none" cap="none" strike="noStrike">
                <a:solidFill>
                  <a:srgbClr val="000000"/>
                </a:solidFill>
                <a:latin typeface="Arial"/>
                <a:ea typeface="Arial"/>
                <a:cs typeface="Arial"/>
                <a:sym typeface="Arial"/>
              </a:endParaRPr>
            </a:p>
          </p:txBody>
        </p:sp>
        <p:sp>
          <p:nvSpPr>
            <p:cNvPr id="3297" name="Google Shape;3297;p240"/>
            <p:cNvSpPr/>
            <p:nvPr/>
          </p:nvSpPr>
          <p:spPr>
            <a:xfrm>
              <a:off x="2336070" y="4108681"/>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8" name="Google Shape;3298;p240"/>
            <p:cNvSpPr txBox="1"/>
            <p:nvPr/>
          </p:nvSpPr>
          <p:spPr>
            <a:xfrm>
              <a:off x="2352714" y="4125325"/>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適用するテスト技法</a:t>
              </a:r>
              <a:endParaRPr b="0" i="0" sz="1400" u="none" cap="none" strike="noStrike">
                <a:solidFill>
                  <a:srgbClr val="000000"/>
                </a:solidFill>
                <a:latin typeface="Arial"/>
                <a:ea typeface="Arial"/>
                <a:cs typeface="Arial"/>
                <a:sym typeface="Arial"/>
              </a:endParaRPr>
            </a:p>
          </p:txBody>
        </p:sp>
        <p:sp>
          <p:nvSpPr>
            <p:cNvPr id="3299" name="Google Shape;3299;p240"/>
            <p:cNvSpPr/>
            <p:nvPr/>
          </p:nvSpPr>
          <p:spPr>
            <a:xfrm>
              <a:off x="2916267" y="4108681"/>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0" name="Google Shape;3300;p240"/>
            <p:cNvSpPr txBox="1"/>
            <p:nvPr/>
          </p:nvSpPr>
          <p:spPr>
            <a:xfrm>
              <a:off x="2932911" y="4125325"/>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テストタイプ</a:t>
              </a:r>
              <a:endParaRPr b="0" i="0" sz="1400" u="none" cap="none" strike="noStrike">
                <a:solidFill>
                  <a:srgbClr val="000000"/>
                </a:solidFill>
                <a:latin typeface="Arial"/>
                <a:ea typeface="Arial"/>
                <a:cs typeface="Arial"/>
                <a:sym typeface="Arial"/>
              </a:endParaRPr>
            </a:p>
          </p:txBody>
        </p:sp>
        <p:sp>
          <p:nvSpPr>
            <p:cNvPr id="3301" name="Google Shape;3301;p240"/>
            <p:cNvSpPr/>
            <p:nvPr/>
          </p:nvSpPr>
          <p:spPr>
            <a:xfrm>
              <a:off x="3508397" y="2055726"/>
              <a:ext cx="568262"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2" name="Google Shape;3302;p240"/>
            <p:cNvSpPr txBox="1"/>
            <p:nvPr/>
          </p:nvSpPr>
          <p:spPr>
            <a:xfrm>
              <a:off x="3525041" y="2072370"/>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高位</a:t>
              </a:r>
              <a:br>
                <a:rPr b="1" i="0" lang="ja-JP" sz="1100" u="none" cap="none" strike="noStrike">
                  <a:solidFill>
                    <a:schemeClr val="dk1"/>
                  </a:solidFill>
                  <a:latin typeface="Arial"/>
                  <a:ea typeface="Arial"/>
                  <a:cs typeface="Arial"/>
                  <a:sym typeface="Arial"/>
                </a:rPr>
              </a:br>
              <a:r>
                <a:rPr b="1" i="0" lang="ja-JP" sz="1100" u="none" cap="none" strike="noStrike">
                  <a:solidFill>
                    <a:schemeClr val="dk1"/>
                  </a:solidFill>
                  <a:latin typeface="Arial"/>
                  <a:ea typeface="Arial"/>
                  <a:cs typeface="Arial"/>
                  <a:sym typeface="Arial"/>
                </a:rPr>
                <a:t>レベル</a:t>
              </a:r>
              <a:br>
                <a:rPr b="1" i="0" lang="ja-JP" sz="1100" u="none" cap="none" strike="noStrike">
                  <a:solidFill>
                    <a:schemeClr val="dk1"/>
                  </a:solidFill>
                  <a:latin typeface="Arial"/>
                  <a:ea typeface="Arial"/>
                  <a:cs typeface="Arial"/>
                  <a:sym typeface="Arial"/>
                </a:rPr>
              </a:br>
              <a:r>
                <a:rPr b="1" i="0" lang="ja-JP" sz="1100" u="none" cap="none" strike="noStrike">
                  <a:solidFill>
                    <a:schemeClr val="dk1"/>
                  </a:solidFill>
                  <a:latin typeface="Arial"/>
                  <a:ea typeface="Arial"/>
                  <a:cs typeface="Arial"/>
                  <a:sym typeface="Arial"/>
                </a:rPr>
                <a:t>テスト</a:t>
              </a:r>
              <a:br>
                <a:rPr b="1" i="0" lang="ja-JP" sz="1100" u="none" cap="none" strike="noStrike">
                  <a:solidFill>
                    <a:schemeClr val="dk1"/>
                  </a:solidFill>
                  <a:latin typeface="Arial"/>
                  <a:ea typeface="Arial"/>
                  <a:cs typeface="Arial"/>
                  <a:sym typeface="Arial"/>
                </a:rPr>
              </a:br>
              <a:r>
                <a:rPr b="1" i="0" lang="ja-JP" sz="1100" u="none" cap="none" strike="noStrike">
                  <a:solidFill>
                    <a:schemeClr val="dk1"/>
                  </a:solidFill>
                  <a:latin typeface="Arial"/>
                  <a:ea typeface="Arial"/>
                  <a:cs typeface="Arial"/>
                  <a:sym typeface="Arial"/>
                </a:rPr>
                <a:t>ケース</a:t>
              </a:r>
              <a:endParaRPr b="0" i="0" sz="1400" u="none" cap="none" strike="noStrike">
                <a:solidFill>
                  <a:srgbClr val="000000"/>
                </a:solidFill>
                <a:latin typeface="Arial"/>
                <a:ea typeface="Arial"/>
                <a:cs typeface="Arial"/>
                <a:sym typeface="Arial"/>
              </a:endParaRPr>
            </a:p>
          </p:txBody>
        </p:sp>
        <p:sp>
          <p:nvSpPr>
            <p:cNvPr id="3303" name="Google Shape;3303;p240"/>
            <p:cNvSpPr/>
            <p:nvPr/>
          </p:nvSpPr>
          <p:spPr>
            <a:xfrm>
              <a:off x="3508397"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4" name="Google Shape;3304;p240"/>
            <p:cNvSpPr txBox="1"/>
            <p:nvPr/>
          </p:nvSpPr>
          <p:spPr>
            <a:xfrm>
              <a:off x="3525041"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具体的な値や予測結果を使わない</a:t>
              </a:r>
              <a:endParaRPr b="0" i="0" sz="1400" u="none" cap="none" strike="noStrike">
                <a:solidFill>
                  <a:srgbClr val="000000"/>
                </a:solidFill>
                <a:latin typeface="Arial"/>
                <a:ea typeface="Arial"/>
                <a:cs typeface="Arial"/>
                <a:sym typeface="Arial"/>
              </a:endParaRPr>
            </a:p>
          </p:txBody>
        </p:sp>
        <p:sp>
          <p:nvSpPr>
            <p:cNvPr id="3305" name="Google Shape;3305;p240"/>
            <p:cNvSpPr/>
            <p:nvPr/>
          </p:nvSpPr>
          <p:spPr>
            <a:xfrm>
              <a:off x="4124394" y="1029248"/>
              <a:ext cx="2936782" cy="929107"/>
            </a:xfrm>
            <a:prstGeom prst="roundRect">
              <a:avLst>
                <a:gd fmla="val 10000" name="adj"/>
              </a:avLst>
            </a:prstGeom>
            <a:solidFill>
              <a:schemeClr val="accent4"/>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6" name="Google Shape;3306;p240"/>
            <p:cNvSpPr txBox="1"/>
            <p:nvPr/>
          </p:nvSpPr>
          <p:spPr>
            <a:xfrm>
              <a:off x="4151607" y="1056461"/>
              <a:ext cx="2882356" cy="874681"/>
            </a:xfrm>
            <a:prstGeom prst="rect">
              <a:avLst/>
            </a:prstGeom>
            <a:no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Clr>
                  <a:srgbClr val="92D050"/>
                </a:buClr>
                <a:buSzPts val="1400"/>
                <a:buFont typeface="Arial"/>
                <a:buNone/>
              </a:pPr>
              <a:r>
                <a:rPr b="1" i="0" lang="ja-JP" sz="1400" u="none" cap="none" strike="noStrike">
                  <a:solidFill>
                    <a:srgbClr val="92D050"/>
                  </a:solidFill>
                  <a:latin typeface="Arial"/>
                  <a:ea typeface="Arial"/>
                  <a:cs typeface="Arial"/>
                  <a:sym typeface="Arial"/>
                </a:rPr>
                <a:t>テスト</a:t>
              </a:r>
              <a:r>
                <a:rPr b="1" i="0" lang="ja-JP" sz="1600" u="none" cap="none" strike="noStrike">
                  <a:solidFill>
                    <a:srgbClr val="92D050"/>
                  </a:solidFill>
                  <a:latin typeface="Arial"/>
                  <a:ea typeface="Arial"/>
                  <a:cs typeface="Arial"/>
                  <a:sym typeface="Arial"/>
                </a:rPr>
                <a:t>設計 → </a:t>
              </a:r>
              <a:r>
                <a:rPr b="1" i="0" lang="ja-JP" sz="1600" u="none" cap="none" strike="noStrike">
                  <a:solidFill>
                    <a:schemeClr val="lt1"/>
                  </a:solidFill>
                  <a:latin typeface="Arial"/>
                  <a:ea typeface="Arial"/>
                  <a:cs typeface="Arial"/>
                  <a:sym typeface="Arial"/>
                </a:rPr>
                <a:t>テストケース仕様</a:t>
              </a:r>
              <a:br>
                <a:rPr b="1" i="0" lang="ja-JP" sz="1600" u="none" cap="none" strike="noStrike">
                  <a:solidFill>
                    <a:schemeClr val="lt1"/>
                  </a:solidFill>
                  <a:latin typeface="Arial"/>
                  <a:ea typeface="Arial"/>
                  <a:cs typeface="Arial"/>
                  <a:sym typeface="Arial"/>
                </a:rPr>
              </a:br>
              <a:r>
                <a:rPr b="1" i="0" lang="ja-JP" sz="1600" u="none" cap="none" strike="noStrike">
                  <a:solidFill>
                    <a:schemeClr val="lt1"/>
                  </a:solidFill>
                  <a:latin typeface="Arial"/>
                  <a:ea typeface="Arial"/>
                  <a:cs typeface="Arial"/>
                  <a:sym typeface="Arial"/>
                </a:rPr>
                <a:t>（test case specification）</a:t>
              </a:r>
              <a:endParaRPr b="0" i="0" sz="1400" u="none" cap="none" strike="noStrike">
                <a:solidFill>
                  <a:srgbClr val="000000"/>
                </a:solidFill>
                <a:latin typeface="Arial"/>
                <a:ea typeface="Arial"/>
                <a:cs typeface="Arial"/>
                <a:sym typeface="Arial"/>
              </a:endParaRPr>
            </a:p>
          </p:txBody>
        </p:sp>
        <p:sp>
          <p:nvSpPr>
            <p:cNvPr id="3307" name="Google Shape;3307;p240"/>
            <p:cNvSpPr/>
            <p:nvPr/>
          </p:nvSpPr>
          <p:spPr>
            <a:xfrm>
              <a:off x="4124394" y="2055726"/>
              <a:ext cx="568262"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8" name="Google Shape;3308;p240"/>
            <p:cNvSpPr txBox="1"/>
            <p:nvPr/>
          </p:nvSpPr>
          <p:spPr>
            <a:xfrm>
              <a:off x="4141038" y="2072370"/>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テスト</a:t>
              </a:r>
              <a:endParaRPr b="1" i="0" sz="1100" u="none" cap="none" strike="noStrike">
                <a:solidFill>
                  <a:schemeClr val="dk1"/>
                </a:solidFill>
                <a:latin typeface="Arial"/>
                <a:ea typeface="Arial"/>
                <a:cs typeface="Arial"/>
                <a:sym typeface="Arial"/>
              </a:endParaRPr>
            </a:p>
            <a:p>
              <a:pPr indent="0" lvl="0" marL="0" marR="0" rtl="0" algn="ctr">
                <a:lnSpc>
                  <a:spcPct val="90000"/>
                </a:lnSpc>
                <a:spcBef>
                  <a:spcPts val="385"/>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目的</a:t>
              </a:r>
              <a:endParaRPr b="0" i="0" sz="1400" u="none" cap="none" strike="noStrike">
                <a:solidFill>
                  <a:srgbClr val="000000"/>
                </a:solidFill>
                <a:latin typeface="Arial"/>
                <a:ea typeface="Arial"/>
                <a:cs typeface="Arial"/>
                <a:sym typeface="Arial"/>
              </a:endParaRPr>
            </a:p>
          </p:txBody>
        </p:sp>
        <p:sp>
          <p:nvSpPr>
            <p:cNvPr id="3309" name="Google Shape;3309;p240"/>
            <p:cNvSpPr/>
            <p:nvPr/>
          </p:nvSpPr>
          <p:spPr>
            <a:xfrm>
              <a:off x="4124394"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0" name="Google Shape;3310;p240"/>
            <p:cNvSpPr txBox="1"/>
            <p:nvPr/>
          </p:nvSpPr>
          <p:spPr>
            <a:xfrm>
              <a:off x="4141038"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テストアイテムが持つ目的</a:t>
              </a:r>
              <a:endParaRPr b="0" i="0" sz="1400" u="none" cap="none" strike="noStrike">
                <a:solidFill>
                  <a:srgbClr val="000000"/>
                </a:solidFill>
                <a:latin typeface="Arial"/>
                <a:ea typeface="Arial"/>
                <a:cs typeface="Arial"/>
                <a:sym typeface="Arial"/>
              </a:endParaRPr>
            </a:p>
          </p:txBody>
        </p:sp>
        <p:sp>
          <p:nvSpPr>
            <p:cNvPr id="3311" name="Google Shape;3311;p240"/>
            <p:cNvSpPr/>
            <p:nvPr/>
          </p:nvSpPr>
          <p:spPr>
            <a:xfrm>
              <a:off x="4716524" y="2055726"/>
              <a:ext cx="568262"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2" name="Google Shape;3312;p240"/>
            <p:cNvSpPr txBox="1"/>
            <p:nvPr/>
          </p:nvSpPr>
          <p:spPr>
            <a:xfrm>
              <a:off x="4733168" y="2072370"/>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入力値</a:t>
              </a:r>
              <a:endParaRPr b="0" i="0" sz="1400" u="none" cap="none" strike="noStrike">
                <a:solidFill>
                  <a:srgbClr val="000000"/>
                </a:solidFill>
                <a:latin typeface="Arial"/>
                <a:ea typeface="Arial"/>
                <a:cs typeface="Arial"/>
                <a:sym typeface="Arial"/>
              </a:endParaRPr>
            </a:p>
          </p:txBody>
        </p:sp>
        <p:sp>
          <p:nvSpPr>
            <p:cNvPr id="3313" name="Google Shape;3313;p240"/>
            <p:cNvSpPr/>
            <p:nvPr/>
          </p:nvSpPr>
          <p:spPr>
            <a:xfrm>
              <a:off x="4716524"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4" name="Google Shape;3314;p240"/>
            <p:cNvSpPr txBox="1"/>
            <p:nvPr/>
          </p:nvSpPr>
          <p:spPr>
            <a:xfrm>
              <a:off x="4733168"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入力する値</a:t>
              </a:r>
              <a:endParaRPr b="1" i="0" sz="1100" u="none" cap="none" strike="noStrike">
                <a:solidFill>
                  <a:schemeClr val="dk1"/>
                </a:solidFill>
                <a:latin typeface="Arial"/>
                <a:ea typeface="Arial"/>
                <a:cs typeface="Arial"/>
                <a:sym typeface="Arial"/>
              </a:endParaRPr>
            </a:p>
            <a:p>
              <a:pPr indent="0" lvl="0" marL="0" marR="0" rtl="0" algn="ctr">
                <a:lnSpc>
                  <a:spcPct val="90000"/>
                </a:lnSpc>
                <a:spcBef>
                  <a:spcPts val="385"/>
                </a:spcBef>
                <a:spcAft>
                  <a:spcPts val="0"/>
                </a:spcAft>
                <a:buClr>
                  <a:schemeClr val="dk1"/>
                </a:buClr>
                <a:buSzPts val="1100"/>
                <a:buFont typeface="Arial"/>
                <a:buNone/>
              </a:pPr>
              <a:r>
                <a:t/>
              </a:r>
              <a:endParaRPr b="1" i="0" sz="1100" u="none" cap="none" strike="noStrike">
                <a:solidFill>
                  <a:schemeClr val="dk1"/>
                </a:solidFill>
                <a:latin typeface="Arial"/>
                <a:ea typeface="Arial"/>
                <a:cs typeface="Arial"/>
                <a:sym typeface="Arial"/>
              </a:endParaRPr>
            </a:p>
            <a:p>
              <a:pPr indent="0" lvl="0" marL="0" marR="0" rtl="0" algn="ctr">
                <a:lnSpc>
                  <a:spcPct val="90000"/>
                </a:lnSpc>
                <a:spcBef>
                  <a:spcPts val="385"/>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具体値</a:t>
              </a:r>
              <a:endParaRPr b="0" i="0" sz="1400" u="none" cap="none" strike="noStrike">
                <a:solidFill>
                  <a:srgbClr val="000000"/>
                </a:solidFill>
                <a:latin typeface="Arial"/>
                <a:ea typeface="Arial"/>
                <a:cs typeface="Arial"/>
                <a:sym typeface="Arial"/>
              </a:endParaRPr>
            </a:p>
          </p:txBody>
        </p:sp>
        <p:sp>
          <p:nvSpPr>
            <p:cNvPr id="3315" name="Google Shape;3315;p240"/>
            <p:cNvSpPr/>
            <p:nvPr/>
          </p:nvSpPr>
          <p:spPr>
            <a:xfrm>
              <a:off x="5308653" y="2055726"/>
              <a:ext cx="568262"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6" name="Google Shape;3316;p240"/>
            <p:cNvSpPr txBox="1"/>
            <p:nvPr/>
          </p:nvSpPr>
          <p:spPr>
            <a:xfrm>
              <a:off x="5325297" y="2072370"/>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テスト実行</a:t>
              </a:r>
              <a:endParaRPr b="0" i="0" sz="1400" u="none" cap="none" strike="noStrike">
                <a:solidFill>
                  <a:srgbClr val="000000"/>
                </a:solidFill>
                <a:latin typeface="Arial"/>
                <a:ea typeface="Arial"/>
                <a:cs typeface="Arial"/>
                <a:sym typeface="Arial"/>
              </a:endParaRPr>
            </a:p>
          </p:txBody>
        </p:sp>
        <p:sp>
          <p:nvSpPr>
            <p:cNvPr id="3317" name="Google Shape;3317;p240"/>
            <p:cNvSpPr/>
            <p:nvPr/>
          </p:nvSpPr>
          <p:spPr>
            <a:xfrm>
              <a:off x="5308653"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8" name="Google Shape;3318;p240"/>
            <p:cNvSpPr txBox="1"/>
            <p:nvPr/>
          </p:nvSpPr>
          <p:spPr>
            <a:xfrm>
              <a:off x="5325297"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操作</a:t>
              </a:r>
              <a:br>
                <a:rPr b="1" i="0" lang="ja-JP" sz="1100" u="none" cap="none" strike="noStrike">
                  <a:solidFill>
                    <a:schemeClr val="dk1"/>
                  </a:solidFill>
                  <a:latin typeface="Arial"/>
                  <a:ea typeface="Arial"/>
                  <a:cs typeface="Arial"/>
                  <a:sym typeface="Arial"/>
                </a:rPr>
              </a:br>
              <a:r>
                <a:rPr b="1" i="0" lang="ja-JP" sz="1100" u="none" cap="none" strike="noStrike">
                  <a:solidFill>
                    <a:schemeClr val="dk1"/>
                  </a:solidFill>
                  <a:latin typeface="Arial"/>
                  <a:ea typeface="Arial"/>
                  <a:cs typeface="Arial"/>
                  <a:sym typeface="Arial"/>
                </a:rPr>
                <a:t>手順</a:t>
              </a:r>
              <a:endParaRPr b="1" i="0" sz="1100" u="none" cap="none" strike="noStrike">
                <a:solidFill>
                  <a:schemeClr val="dk1"/>
                </a:solidFill>
                <a:latin typeface="Arial"/>
                <a:ea typeface="Arial"/>
                <a:cs typeface="Arial"/>
                <a:sym typeface="Arial"/>
              </a:endParaRPr>
            </a:p>
            <a:p>
              <a:pPr indent="0" lvl="0" marL="0" marR="0" rtl="0" algn="ctr">
                <a:lnSpc>
                  <a:spcPct val="90000"/>
                </a:lnSpc>
                <a:spcBef>
                  <a:spcPts val="385"/>
                </a:spcBef>
                <a:spcAft>
                  <a:spcPts val="0"/>
                </a:spcAft>
                <a:buClr>
                  <a:schemeClr val="dk1"/>
                </a:buClr>
                <a:buSzPts val="1100"/>
                <a:buFont typeface="Arial"/>
                <a:buNone/>
              </a:pPr>
              <a:r>
                <a:t/>
              </a:r>
              <a:endParaRPr b="1" i="0" sz="1100" u="none" cap="none" strike="noStrike">
                <a:solidFill>
                  <a:schemeClr val="dk1"/>
                </a:solidFill>
                <a:latin typeface="Arial"/>
                <a:ea typeface="Arial"/>
                <a:cs typeface="Arial"/>
                <a:sym typeface="Arial"/>
              </a:endParaRPr>
            </a:p>
            <a:p>
              <a:pPr indent="0" lvl="0" marL="0" marR="0" rtl="0" algn="ctr">
                <a:lnSpc>
                  <a:spcPct val="90000"/>
                </a:lnSpc>
                <a:spcBef>
                  <a:spcPts val="385"/>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概要</a:t>
              </a:r>
              <a:endParaRPr b="0" i="0" sz="1400" u="none" cap="none" strike="noStrike">
                <a:solidFill>
                  <a:srgbClr val="000000"/>
                </a:solidFill>
                <a:latin typeface="Arial"/>
                <a:ea typeface="Arial"/>
                <a:cs typeface="Arial"/>
                <a:sym typeface="Arial"/>
              </a:endParaRPr>
            </a:p>
          </p:txBody>
        </p:sp>
        <p:sp>
          <p:nvSpPr>
            <p:cNvPr id="3319" name="Google Shape;3319;p240"/>
            <p:cNvSpPr/>
            <p:nvPr/>
          </p:nvSpPr>
          <p:spPr>
            <a:xfrm>
              <a:off x="5900783" y="2055726"/>
              <a:ext cx="568262"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0" name="Google Shape;3320;p240"/>
            <p:cNvSpPr txBox="1"/>
            <p:nvPr/>
          </p:nvSpPr>
          <p:spPr>
            <a:xfrm>
              <a:off x="5917427" y="2072370"/>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期待結果</a:t>
              </a:r>
              <a:endParaRPr b="0" i="0" sz="1400" u="none" cap="none" strike="noStrike">
                <a:solidFill>
                  <a:srgbClr val="000000"/>
                </a:solidFill>
                <a:latin typeface="Arial"/>
                <a:ea typeface="Arial"/>
                <a:cs typeface="Arial"/>
                <a:sym typeface="Arial"/>
              </a:endParaRPr>
            </a:p>
          </p:txBody>
        </p:sp>
        <p:sp>
          <p:nvSpPr>
            <p:cNvPr id="3321" name="Google Shape;3321;p240"/>
            <p:cNvSpPr/>
            <p:nvPr/>
          </p:nvSpPr>
          <p:spPr>
            <a:xfrm>
              <a:off x="5900783"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2" name="Google Shape;3322;p240"/>
            <p:cNvSpPr txBox="1"/>
            <p:nvPr/>
          </p:nvSpPr>
          <p:spPr>
            <a:xfrm>
              <a:off x="5917427"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期待する動作や結果</a:t>
              </a:r>
              <a:endParaRPr b="1" i="0" sz="1100" u="none" cap="none" strike="noStrike">
                <a:solidFill>
                  <a:schemeClr val="dk1"/>
                </a:solidFill>
                <a:latin typeface="Arial"/>
                <a:ea typeface="Arial"/>
                <a:cs typeface="Arial"/>
                <a:sym typeface="Arial"/>
              </a:endParaRPr>
            </a:p>
            <a:p>
              <a:pPr indent="0" lvl="0" marL="0" marR="0" rtl="0" algn="ctr">
                <a:lnSpc>
                  <a:spcPct val="90000"/>
                </a:lnSpc>
                <a:spcBef>
                  <a:spcPts val="385"/>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具体値</a:t>
              </a:r>
              <a:endParaRPr b="0" i="0" sz="1400" u="none" cap="none" strike="noStrike">
                <a:solidFill>
                  <a:srgbClr val="000000"/>
                </a:solidFill>
                <a:latin typeface="Arial"/>
                <a:ea typeface="Arial"/>
                <a:cs typeface="Arial"/>
                <a:sym typeface="Arial"/>
              </a:endParaRPr>
            </a:p>
          </p:txBody>
        </p:sp>
        <p:sp>
          <p:nvSpPr>
            <p:cNvPr id="3323" name="Google Shape;3323;p240"/>
            <p:cNvSpPr/>
            <p:nvPr/>
          </p:nvSpPr>
          <p:spPr>
            <a:xfrm>
              <a:off x="6492913" y="2055726"/>
              <a:ext cx="568262"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4" name="Google Shape;3324;p240"/>
            <p:cNvSpPr txBox="1"/>
            <p:nvPr/>
          </p:nvSpPr>
          <p:spPr>
            <a:xfrm>
              <a:off x="6509557" y="2072370"/>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実行事前・事後条件</a:t>
              </a:r>
              <a:endParaRPr b="0" i="0" sz="1400" u="none" cap="none" strike="noStrike">
                <a:solidFill>
                  <a:srgbClr val="000000"/>
                </a:solidFill>
                <a:latin typeface="Arial"/>
                <a:ea typeface="Arial"/>
                <a:cs typeface="Arial"/>
                <a:sym typeface="Arial"/>
              </a:endParaRPr>
            </a:p>
          </p:txBody>
        </p:sp>
        <p:sp>
          <p:nvSpPr>
            <p:cNvPr id="3325" name="Google Shape;3325;p240"/>
            <p:cNvSpPr/>
            <p:nvPr/>
          </p:nvSpPr>
          <p:spPr>
            <a:xfrm>
              <a:off x="6492913"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6" name="Google Shape;3326;p240"/>
            <p:cNvSpPr txBox="1"/>
            <p:nvPr/>
          </p:nvSpPr>
          <p:spPr>
            <a:xfrm>
              <a:off x="6509557"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実行できる条件、実行後の状態</a:t>
              </a:r>
              <a:endParaRPr b="0" i="0" sz="1400" u="none" cap="none" strike="noStrike">
                <a:solidFill>
                  <a:srgbClr val="000000"/>
                </a:solidFill>
                <a:latin typeface="Arial"/>
                <a:ea typeface="Arial"/>
                <a:cs typeface="Arial"/>
                <a:sym typeface="Arial"/>
              </a:endParaRPr>
            </a:p>
          </p:txBody>
        </p:sp>
        <p:sp>
          <p:nvSpPr>
            <p:cNvPr id="3327" name="Google Shape;3327;p240"/>
            <p:cNvSpPr/>
            <p:nvPr/>
          </p:nvSpPr>
          <p:spPr>
            <a:xfrm>
              <a:off x="7108910" y="1029248"/>
              <a:ext cx="2320785" cy="929107"/>
            </a:xfrm>
            <a:prstGeom prst="roundRect">
              <a:avLst>
                <a:gd fmla="val 10000" name="adj"/>
              </a:avLst>
            </a:prstGeom>
            <a:solidFill>
              <a:schemeClr val="accent4"/>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28" name="Google Shape;3328;p240"/>
            <p:cNvSpPr txBox="1"/>
            <p:nvPr/>
          </p:nvSpPr>
          <p:spPr>
            <a:xfrm>
              <a:off x="7136123" y="1056461"/>
              <a:ext cx="2266359" cy="874681"/>
            </a:xfrm>
            <a:prstGeom prst="rect">
              <a:avLst/>
            </a:prstGeom>
            <a:noFill/>
            <a:ln>
              <a:noFill/>
            </a:ln>
          </p:spPr>
          <p:txBody>
            <a:bodyPr anchorCtr="0" anchor="ctr" bIns="53325" lIns="53325" spcFirstLastPara="1" rIns="53325" wrap="square" tIns="53325">
              <a:noAutofit/>
            </a:bodyPr>
            <a:lstStyle/>
            <a:p>
              <a:pPr indent="0" lvl="0" marL="0" marR="0" rtl="0" algn="ctr">
                <a:lnSpc>
                  <a:spcPct val="90000"/>
                </a:lnSpc>
                <a:spcBef>
                  <a:spcPts val="0"/>
                </a:spcBef>
                <a:spcAft>
                  <a:spcPts val="0"/>
                </a:spcAft>
                <a:buClr>
                  <a:srgbClr val="92D050"/>
                </a:buClr>
                <a:buSzPts val="1400"/>
                <a:buFont typeface="Arial"/>
                <a:buNone/>
              </a:pPr>
              <a:r>
                <a:rPr b="1" i="0" lang="ja-JP" sz="1400" u="none" cap="none" strike="noStrike">
                  <a:solidFill>
                    <a:srgbClr val="92D050"/>
                  </a:solidFill>
                  <a:latin typeface="Arial"/>
                  <a:ea typeface="Arial"/>
                  <a:cs typeface="Arial"/>
                  <a:sym typeface="Arial"/>
                </a:rPr>
                <a:t>テスト</a:t>
              </a:r>
              <a:r>
                <a:rPr b="1" i="0" lang="ja-JP" sz="1600" u="none" cap="none" strike="noStrike">
                  <a:solidFill>
                    <a:srgbClr val="92D050"/>
                  </a:solidFill>
                  <a:latin typeface="Arial"/>
                  <a:ea typeface="Arial"/>
                  <a:cs typeface="Arial"/>
                  <a:sym typeface="Arial"/>
                </a:rPr>
                <a:t>実装 → </a:t>
              </a:r>
              <a:r>
                <a:rPr b="1" i="0" lang="ja-JP" sz="1600" u="none" cap="none" strike="noStrike">
                  <a:solidFill>
                    <a:schemeClr val="lt1"/>
                  </a:solidFill>
                  <a:latin typeface="Arial"/>
                  <a:ea typeface="Arial"/>
                  <a:cs typeface="Arial"/>
                  <a:sym typeface="Arial"/>
                </a:rPr>
                <a:t>テスト手順</a:t>
              </a:r>
              <a:br>
                <a:rPr b="1" i="0" lang="ja-JP" sz="1600" u="none" cap="none" strike="noStrike">
                  <a:solidFill>
                    <a:schemeClr val="lt1"/>
                  </a:solidFill>
                  <a:latin typeface="Arial"/>
                  <a:ea typeface="Arial"/>
                  <a:cs typeface="Arial"/>
                  <a:sym typeface="Arial"/>
                </a:rPr>
              </a:br>
              <a:r>
                <a:rPr b="1" i="0" lang="ja-JP" sz="1600" u="none" cap="none" strike="noStrike">
                  <a:solidFill>
                    <a:schemeClr val="lt1"/>
                  </a:solidFill>
                  <a:latin typeface="Arial"/>
                  <a:ea typeface="Arial"/>
                  <a:cs typeface="Arial"/>
                  <a:sym typeface="Arial"/>
                </a:rPr>
                <a:t>（test procedure specification）</a:t>
              </a:r>
              <a:endParaRPr b="0" i="0" sz="1400" u="none" cap="none" strike="noStrike">
                <a:solidFill>
                  <a:srgbClr val="000000"/>
                </a:solidFill>
                <a:latin typeface="Arial"/>
                <a:ea typeface="Arial"/>
                <a:cs typeface="Arial"/>
                <a:sym typeface="Arial"/>
              </a:endParaRPr>
            </a:p>
          </p:txBody>
        </p:sp>
        <p:sp>
          <p:nvSpPr>
            <p:cNvPr id="3329" name="Google Shape;3329;p240"/>
            <p:cNvSpPr/>
            <p:nvPr/>
          </p:nvSpPr>
          <p:spPr>
            <a:xfrm>
              <a:off x="7108910" y="2055726"/>
              <a:ext cx="568262"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0" name="Google Shape;3330;p240"/>
            <p:cNvSpPr txBox="1"/>
            <p:nvPr/>
          </p:nvSpPr>
          <p:spPr>
            <a:xfrm>
              <a:off x="7125554" y="2072370"/>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手動テストスクリプト</a:t>
              </a:r>
              <a:endParaRPr b="0" i="0" sz="1400" u="none" cap="none" strike="noStrike">
                <a:solidFill>
                  <a:srgbClr val="000000"/>
                </a:solidFill>
                <a:latin typeface="Arial"/>
                <a:ea typeface="Arial"/>
                <a:cs typeface="Arial"/>
                <a:sym typeface="Arial"/>
              </a:endParaRPr>
            </a:p>
          </p:txBody>
        </p:sp>
        <p:sp>
          <p:nvSpPr>
            <p:cNvPr id="3331" name="Google Shape;3331;p240"/>
            <p:cNvSpPr/>
            <p:nvPr/>
          </p:nvSpPr>
          <p:spPr>
            <a:xfrm>
              <a:off x="7108910"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2" name="Google Shape;3332;p240"/>
            <p:cNvSpPr txBox="1"/>
            <p:nvPr/>
          </p:nvSpPr>
          <p:spPr>
            <a:xfrm>
              <a:off x="7125554"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テスト実行のための</a:t>
              </a:r>
              <a:br>
                <a:rPr b="1" i="0" lang="ja-JP" sz="1100" u="none" cap="none" strike="noStrike">
                  <a:solidFill>
                    <a:schemeClr val="dk1"/>
                  </a:solidFill>
                  <a:latin typeface="Arial"/>
                  <a:ea typeface="Arial"/>
                  <a:cs typeface="Arial"/>
                  <a:sym typeface="Arial"/>
                </a:rPr>
              </a:br>
              <a:r>
                <a:rPr b="1" i="0" lang="ja-JP" sz="1100" u="none" cap="none" strike="noStrike">
                  <a:solidFill>
                    <a:schemeClr val="dk1"/>
                  </a:solidFill>
                  <a:latin typeface="Arial"/>
                  <a:ea typeface="Arial"/>
                  <a:cs typeface="Arial"/>
                  <a:sym typeface="Arial"/>
                </a:rPr>
                <a:t>一連の手順</a:t>
              </a:r>
              <a:endParaRPr b="0" i="0" sz="1400" u="none" cap="none" strike="noStrike">
                <a:solidFill>
                  <a:srgbClr val="000000"/>
                </a:solidFill>
                <a:latin typeface="Arial"/>
                <a:ea typeface="Arial"/>
                <a:cs typeface="Arial"/>
                <a:sym typeface="Arial"/>
              </a:endParaRPr>
            </a:p>
          </p:txBody>
        </p:sp>
        <p:sp>
          <p:nvSpPr>
            <p:cNvPr id="3333" name="Google Shape;3333;p240"/>
            <p:cNvSpPr/>
            <p:nvPr/>
          </p:nvSpPr>
          <p:spPr>
            <a:xfrm>
              <a:off x="7701040" y="2055726"/>
              <a:ext cx="1728655" cy="929107"/>
            </a:xfrm>
            <a:prstGeom prst="roundRect">
              <a:avLst>
                <a:gd fmla="val 10000" name="adj"/>
              </a:avLst>
            </a:prstGeom>
            <a:solidFill>
              <a:schemeClr val="accent5"/>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4" name="Google Shape;3334;p240"/>
            <p:cNvSpPr txBox="1"/>
            <p:nvPr/>
          </p:nvSpPr>
          <p:spPr>
            <a:xfrm>
              <a:off x="7728253" y="2082939"/>
              <a:ext cx="1674229" cy="874681"/>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自動化時のスクリプト</a:t>
              </a:r>
              <a:endParaRPr b="0" i="0" sz="1400" u="none" cap="none" strike="noStrike">
                <a:solidFill>
                  <a:srgbClr val="000000"/>
                </a:solidFill>
                <a:latin typeface="Arial"/>
                <a:ea typeface="Arial"/>
                <a:cs typeface="Arial"/>
                <a:sym typeface="Arial"/>
              </a:endParaRPr>
            </a:p>
          </p:txBody>
        </p:sp>
        <p:sp>
          <p:nvSpPr>
            <p:cNvPr id="3335" name="Google Shape;3335;p240"/>
            <p:cNvSpPr/>
            <p:nvPr/>
          </p:nvSpPr>
          <p:spPr>
            <a:xfrm>
              <a:off x="7701040"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6" name="Google Shape;3336;p240"/>
            <p:cNvSpPr txBox="1"/>
            <p:nvPr/>
          </p:nvSpPr>
          <p:spPr>
            <a:xfrm>
              <a:off x="7717684"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論理</a:t>
              </a:r>
              <a:br>
                <a:rPr b="1" i="0" lang="ja-JP" sz="1100" u="none" cap="none" strike="noStrike">
                  <a:solidFill>
                    <a:schemeClr val="dk1"/>
                  </a:solidFill>
                  <a:latin typeface="Arial"/>
                  <a:ea typeface="Arial"/>
                  <a:cs typeface="Arial"/>
                  <a:sym typeface="Arial"/>
                </a:rPr>
              </a:br>
              <a:r>
                <a:rPr b="1" i="0" lang="ja-JP" sz="1100" u="none" cap="none" strike="noStrike">
                  <a:solidFill>
                    <a:schemeClr val="dk1"/>
                  </a:solidFill>
                  <a:latin typeface="Arial"/>
                  <a:ea typeface="Arial"/>
                  <a:cs typeface="Arial"/>
                  <a:sym typeface="Arial"/>
                </a:rPr>
                <a:t>駆動</a:t>
              </a:r>
              <a:endParaRPr b="0" i="0" sz="1400" u="none" cap="none" strike="noStrike">
                <a:solidFill>
                  <a:srgbClr val="000000"/>
                </a:solidFill>
                <a:latin typeface="Arial"/>
                <a:ea typeface="Arial"/>
                <a:cs typeface="Arial"/>
                <a:sym typeface="Arial"/>
              </a:endParaRPr>
            </a:p>
          </p:txBody>
        </p:sp>
        <p:sp>
          <p:nvSpPr>
            <p:cNvPr id="3337" name="Google Shape;3337;p240"/>
            <p:cNvSpPr/>
            <p:nvPr/>
          </p:nvSpPr>
          <p:spPr>
            <a:xfrm>
              <a:off x="8281236"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8" name="Google Shape;3338;p240"/>
            <p:cNvSpPr txBox="1"/>
            <p:nvPr/>
          </p:nvSpPr>
          <p:spPr>
            <a:xfrm>
              <a:off x="8297880"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データ</a:t>
              </a:r>
              <a:br>
                <a:rPr b="1" i="0" lang="ja-JP" sz="1100" u="none" cap="none" strike="noStrike">
                  <a:solidFill>
                    <a:schemeClr val="dk1"/>
                  </a:solidFill>
                  <a:latin typeface="Arial"/>
                  <a:ea typeface="Arial"/>
                  <a:cs typeface="Arial"/>
                  <a:sym typeface="Arial"/>
                </a:rPr>
              </a:br>
              <a:r>
                <a:rPr b="1" i="0" lang="ja-JP" sz="1100" u="none" cap="none" strike="noStrike">
                  <a:solidFill>
                    <a:schemeClr val="dk1"/>
                  </a:solidFill>
                  <a:latin typeface="Arial"/>
                  <a:ea typeface="Arial"/>
                  <a:cs typeface="Arial"/>
                  <a:sym typeface="Arial"/>
                </a:rPr>
                <a:t>駆動</a:t>
              </a:r>
              <a:endParaRPr b="0" i="0" sz="1400" u="none" cap="none" strike="noStrike">
                <a:solidFill>
                  <a:srgbClr val="000000"/>
                </a:solidFill>
                <a:latin typeface="Arial"/>
                <a:ea typeface="Arial"/>
                <a:cs typeface="Arial"/>
                <a:sym typeface="Arial"/>
              </a:endParaRPr>
            </a:p>
          </p:txBody>
        </p:sp>
        <p:sp>
          <p:nvSpPr>
            <p:cNvPr id="3339" name="Google Shape;3339;p240"/>
            <p:cNvSpPr/>
            <p:nvPr/>
          </p:nvSpPr>
          <p:spPr>
            <a:xfrm>
              <a:off x="8861433" y="3082203"/>
              <a:ext cx="568262" cy="929107"/>
            </a:xfrm>
            <a:prstGeom prst="roundRect">
              <a:avLst>
                <a:gd fmla="val 10000" name="adj"/>
              </a:avLst>
            </a:prstGeom>
            <a:solidFill>
              <a:srgbClr val="FFCCF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40" name="Google Shape;3340;p240"/>
            <p:cNvSpPr txBox="1"/>
            <p:nvPr/>
          </p:nvSpPr>
          <p:spPr>
            <a:xfrm>
              <a:off x="8878077" y="3098847"/>
              <a:ext cx="534974" cy="895819"/>
            </a:xfrm>
            <a:prstGeom prst="rect">
              <a:avLst/>
            </a:prstGeom>
            <a:noFill/>
            <a:ln>
              <a:noFill/>
            </a:ln>
          </p:spPr>
          <p:txBody>
            <a:bodyPr anchorCtr="0" anchor="ctr" bIns="41900" lIns="41900" spcFirstLastPara="1" rIns="41900" wrap="square" tIns="41900">
              <a:noAutofit/>
            </a:bodyPr>
            <a:lstStyle/>
            <a:p>
              <a:pPr indent="0" lvl="0" marL="0" marR="0" rtl="0" algn="ctr">
                <a:lnSpc>
                  <a:spcPct val="9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キーワード</a:t>
              </a:r>
              <a:br>
                <a:rPr b="1" i="0" lang="ja-JP" sz="1100" u="none" cap="none" strike="noStrike">
                  <a:solidFill>
                    <a:schemeClr val="dk1"/>
                  </a:solidFill>
                  <a:latin typeface="Arial"/>
                  <a:ea typeface="Arial"/>
                  <a:cs typeface="Arial"/>
                  <a:sym typeface="Arial"/>
                </a:rPr>
              </a:br>
              <a:r>
                <a:rPr b="1" i="0" lang="ja-JP" sz="1100" u="none" cap="none" strike="noStrike">
                  <a:solidFill>
                    <a:schemeClr val="dk1"/>
                  </a:solidFill>
                  <a:latin typeface="Arial"/>
                  <a:ea typeface="Arial"/>
                  <a:cs typeface="Arial"/>
                  <a:sym typeface="Arial"/>
                </a:rPr>
                <a:t>駆動</a:t>
              </a:r>
              <a:endParaRPr b="0" i="0" sz="1400" u="none" cap="none" strike="noStrike">
                <a:solidFill>
                  <a:srgbClr val="000000"/>
                </a:solidFill>
                <a:latin typeface="Arial"/>
                <a:ea typeface="Arial"/>
                <a:cs typeface="Arial"/>
                <a:sym typeface="Arial"/>
              </a:endParaRPr>
            </a:p>
          </p:txBody>
        </p:sp>
      </p:grpSp>
      <p:sp>
        <p:nvSpPr>
          <p:cNvPr id="3341" name="Google Shape;3341;p24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テスト仕様書の構成</a:t>
            </a:r>
            <a:endParaRPr sz="3600"/>
          </a:p>
        </p:txBody>
      </p:sp>
      <p:sp>
        <p:nvSpPr>
          <p:cNvPr id="3342" name="Google Shape;3342;p240"/>
          <p:cNvSpPr txBox="1"/>
          <p:nvPr/>
        </p:nvSpPr>
        <p:spPr>
          <a:xfrm>
            <a:off x="4160912" y="5594875"/>
            <a:ext cx="4747200" cy="52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ISTQBテスト技術者資格制度</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　Foundation Level シラバス 日本語版 Version 2018.J02</a:t>
            </a:r>
            <a:endParaRPr b="0" i="0" sz="1400" u="none" cap="none" strike="noStrike">
              <a:solidFill>
                <a:schemeClr val="dk1"/>
              </a:solidFill>
              <a:latin typeface="Arial"/>
              <a:ea typeface="Arial"/>
              <a:cs typeface="Arial"/>
              <a:sym typeface="Arial"/>
            </a:endParaRPr>
          </a:p>
        </p:txBody>
      </p:sp>
      <p:sp>
        <p:nvSpPr>
          <p:cNvPr id="3343" name="Google Shape;3343;p24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1" name="Shape 3351"/>
        <p:cNvGrpSpPr/>
        <p:nvPr/>
      </p:nvGrpSpPr>
      <p:grpSpPr>
        <a:xfrm>
          <a:off x="0" y="0"/>
          <a:ext cx="0" cy="0"/>
          <a:chOff x="0" y="0"/>
          <a:chExt cx="0" cy="0"/>
        </a:xfrm>
      </p:grpSpPr>
      <p:sp>
        <p:nvSpPr>
          <p:cNvPr id="3352" name="Google Shape;3352;p24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353" name="Google Shape;3353;p241"/>
          <p:cNvSpPr txBox="1"/>
          <p:nvPr>
            <p:ph type="title"/>
          </p:nvPr>
        </p:nvSpPr>
        <p:spPr>
          <a:xfrm>
            <a:off x="742950" y="26035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テストケース仕様（詳細）</a:t>
            </a:r>
            <a:endParaRPr sz="3600"/>
          </a:p>
        </p:txBody>
      </p:sp>
      <p:sp>
        <p:nvSpPr>
          <p:cNvPr id="3354" name="Google Shape;3354;p241"/>
          <p:cNvSpPr txBox="1"/>
          <p:nvPr/>
        </p:nvSpPr>
        <p:spPr>
          <a:xfrm>
            <a:off x="264541" y="6176337"/>
            <a:ext cx="9433048"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出典：ISO/IEC/IEEE 29119-3:2021 Software and systems engineering — Software testing — Part 3:Test documentation</a:t>
            </a:r>
            <a:endParaRPr b="0" i="0" sz="1200" u="none" cap="none" strike="noStrike">
              <a:solidFill>
                <a:schemeClr val="dk1"/>
              </a:solidFill>
              <a:latin typeface="Arial"/>
              <a:ea typeface="Arial"/>
              <a:cs typeface="Arial"/>
              <a:sym typeface="Arial"/>
            </a:endParaRPr>
          </a:p>
        </p:txBody>
      </p:sp>
      <p:graphicFrame>
        <p:nvGraphicFramePr>
          <p:cNvPr id="3355" name="Google Shape;3355;p241"/>
          <p:cNvGraphicFramePr/>
          <p:nvPr/>
        </p:nvGraphicFramePr>
        <p:xfrm>
          <a:off x="264544" y="1233529"/>
          <a:ext cx="3000000" cy="3000000"/>
        </p:xfrm>
        <a:graphic>
          <a:graphicData uri="http://schemas.openxmlformats.org/drawingml/2006/table">
            <a:tbl>
              <a:tblPr bandRow="1" firstRow="1">
                <a:noFill/>
                <a:tableStyleId>{8194AEC5-5224-4143-9605-7C0787FFD7B1}</a:tableStyleId>
              </a:tblPr>
              <a:tblGrid>
                <a:gridCol w="478400"/>
                <a:gridCol w="1214150"/>
                <a:gridCol w="7745100"/>
              </a:tblGrid>
              <a:tr h="236875">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solidFill>
                            <a:schemeClr val="dk1"/>
                          </a:solidFill>
                        </a:rPr>
                        <a:t>No.</a:t>
                      </a:r>
                      <a:endParaRPr sz="1400" u="none" cap="none" strike="noStrike">
                        <a:solidFill>
                          <a:schemeClr val="dk1"/>
                        </a:solidFill>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solidFill>
                            <a:schemeClr val="dk1"/>
                          </a:solidFill>
                        </a:rPr>
                        <a:t>記載項目</a:t>
                      </a:r>
                      <a:endParaRPr sz="1400" u="none" cap="none" strike="noStrike"/>
                    </a:p>
                  </a:txBody>
                  <a:tcPr marT="45725" marB="45725" marR="91450" marL="91450"/>
                </a:tc>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solidFill>
                            <a:schemeClr val="dk1"/>
                          </a:solidFill>
                        </a:rPr>
                        <a:t>記載内容</a:t>
                      </a:r>
                      <a:endParaRPr sz="1400" u="none" cap="none" strike="noStrike"/>
                    </a:p>
                  </a:txBody>
                  <a:tcPr marT="45725" marB="45725" marR="91450" marL="91450"/>
                </a:tc>
              </a:tr>
              <a:tr h="473075">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1</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ja-JP" sz="1400" u="none" cap="none" strike="noStrike"/>
                        <a:t>テスト</a:t>
                      </a:r>
                      <a:br>
                        <a:rPr b="1" lang="ja-JP" sz="1400" u="none" cap="none" strike="noStrike"/>
                      </a:br>
                      <a:r>
                        <a:rPr b="1" lang="ja-JP" sz="1400" u="none" cap="none" strike="noStrike"/>
                        <a:t>カバレッジ</a:t>
                      </a:r>
                      <a:br>
                        <a:rPr b="1" lang="ja-JP" sz="1400" u="none" cap="none" strike="noStrike"/>
                      </a:br>
                      <a:r>
                        <a:rPr b="1" lang="ja-JP" sz="1400" u="none" cap="none" strike="noStrike"/>
                        <a:t>アイテム</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chemeClr val="dk1"/>
                        </a:buClr>
                        <a:buSzPts val="1400"/>
                        <a:buFont typeface="Noto Sans Symbols"/>
                        <a:buNone/>
                      </a:pPr>
                      <a:r>
                        <a:rPr lang="ja-JP" sz="1400" u="none" cap="none" strike="noStrike"/>
                        <a:t>どんな基準で網羅するのか網羅すべき項目（coverage item）を書く。テストカバレッジアイテムは、テスト設計技術を使うことで決まる。複数存在し、表でまとめられることが多い。</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一意なテストカバレッジ番号</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テストカバレッジについての説明。何をどんな基準で網羅するのか記述する。（例：すべての有効・無効同値パーティションから一個ずつ）</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他のテストカバレッジアイテムとの優先順位（テスト実行順序に反映する）</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関係する他のテストベースとのトレーサビリティ情報。</a:t>
                      </a:r>
                      <a:endParaRPr sz="1400" u="none" cap="none" strike="noStrike"/>
                    </a:p>
                  </a:txBody>
                  <a:tcPr marT="45725" marB="45725" marR="91450" marL="91450"/>
                </a:tc>
              </a:tr>
              <a:tr h="169750">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2</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ja-JP" sz="1400" u="none" cap="none" strike="noStrike"/>
                        <a:t>テストケース</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chemeClr val="dk1"/>
                        </a:buClr>
                        <a:buSzPts val="1400"/>
                        <a:buFont typeface="Noto Sans Symbols"/>
                        <a:buNone/>
                      </a:pPr>
                      <a:r>
                        <a:rPr lang="ja-JP" sz="1400" u="none" cap="none" strike="noStrike"/>
                        <a:t>テストカバレッジアイテムとその基準から作られるテストケース。複数存在し、表でまとめられることが多い。</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一意なテストケース番号（トレーサビリティの目的に使用するため極力変更しないこと）</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タイトル（そのテストケースが果たす役割や達成すべき目標を端的に記載する。）</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優先順位</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トレーサビリティ（対応するテストカバレッジアイテム番号。）</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前提条件（テスト実行前の事前条件。テストケースごとではなくまとめて書いて参照してもよい。）</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インプット（ユーザー入力データ、操作、ファイル・DB・外部システムからのイベントなど試験実行を導出するのに使用されるデータ情報。）</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期待結果（期待される出力や動作結果）</a:t>
                      </a:r>
                      <a:endParaRPr sz="1400" u="none" cap="none" strike="noStrike"/>
                    </a:p>
                  </a:txBody>
                  <a:tcPr marT="45725" marB="45725" marR="91450" marL="91450"/>
                </a:tc>
              </a:tr>
              <a:tr h="169750">
                <a:tc>
                  <a:txBody>
                    <a:bodyPr/>
                    <a:lstStyle/>
                    <a:p>
                      <a:pPr indent="0" lvl="0" marL="0" marR="0" rtl="0" algn="ctr">
                        <a:lnSpc>
                          <a:spcPct val="100000"/>
                        </a:lnSpc>
                        <a:spcBef>
                          <a:spcPts val="0"/>
                        </a:spcBef>
                        <a:spcAft>
                          <a:spcPts val="0"/>
                        </a:spcAft>
                        <a:buClr>
                          <a:srgbClr val="000000"/>
                        </a:buClr>
                        <a:buSzPts val="1400"/>
                        <a:buFont typeface="Arial"/>
                        <a:buNone/>
                      </a:pPr>
                      <a:r>
                        <a:rPr lang="ja-JP" sz="1400" u="none" cap="none" strike="noStrike"/>
                        <a:t>3</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ja-JP" sz="1400" u="none" cap="none" strike="noStrike"/>
                        <a:t>実行結果</a:t>
                      </a:r>
                      <a:endParaRPr b="1" sz="1400" u="none" cap="none" strike="noStrike"/>
                    </a:p>
                  </a:txBody>
                  <a:tcPr marT="45725" marB="45725" marR="91450" marL="91450"/>
                </a:tc>
                <a:tc>
                  <a:txBody>
                    <a:bodyPr/>
                    <a:lstStyle/>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実行結果（actual result：実行した結果。期待結果と比較し合否判定を行う）</a:t>
                      </a:r>
                      <a:endParaRPr sz="1400" u="none" cap="none" strike="noStrike"/>
                    </a:p>
                    <a:p>
                      <a:pPr indent="-171450" lvl="0" marL="171450" marR="0" rtl="0" algn="l">
                        <a:lnSpc>
                          <a:spcPct val="100000"/>
                        </a:lnSpc>
                        <a:spcBef>
                          <a:spcPts val="0"/>
                        </a:spcBef>
                        <a:spcAft>
                          <a:spcPts val="0"/>
                        </a:spcAft>
                        <a:buClr>
                          <a:schemeClr val="dk1"/>
                        </a:buClr>
                        <a:buSzPts val="1400"/>
                        <a:buFont typeface="Noto Sans Symbols"/>
                        <a:buChar char="●"/>
                      </a:pPr>
                      <a:r>
                        <a:rPr lang="ja-JP" sz="1400" u="none" cap="none" strike="noStrike"/>
                        <a:t>判定（Pass/Fail/Block等）</a:t>
                      </a:r>
                      <a:endParaRPr sz="1400" u="none" cap="none" strike="noStrike"/>
                    </a:p>
                  </a:txBody>
                  <a:tcPr marT="45725" marB="45725" marR="91450" marL="91450"/>
                </a:tc>
              </a:tr>
            </a:tbl>
          </a:graphicData>
        </a:graphic>
      </p:graphicFrame>
      <p:sp>
        <p:nvSpPr>
          <p:cNvPr id="3356" name="Google Shape;3356;p24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4" name="Shape 3364"/>
        <p:cNvGrpSpPr/>
        <p:nvPr/>
      </p:nvGrpSpPr>
      <p:grpSpPr>
        <a:xfrm>
          <a:off x="0" y="0"/>
          <a:ext cx="0" cy="0"/>
          <a:chOff x="0" y="0"/>
          <a:chExt cx="0" cy="0"/>
        </a:xfrm>
      </p:grpSpPr>
      <p:sp>
        <p:nvSpPr>
          <p:cNvPr id="3365" name="Google Shape;3365;p24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366" name="Google Shape;3366;p242"/>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5.5 欠陥マネジメント</a:t>
            </a:r>
            <a:endParaRPr b="0" i="0" sz="4400" u="none" cap="none" strike="noStrike">
              <a:solidFill>
                <a:schemeClr val="dk2"/>
              </a:solidFill>
              <a:latin typeface="MS PGothic"/>
              <a:ea typeface="MS PGothic"/>
              <a:cs typeface="MS PGothic"/>
              <a:sym typeface="MS PGothic"/>
            </a:endParaRPr>
          </a:p>
        </p:txBody>
      </p:sp>
      <p:sp>
        <p:nvSpPr>
          <p:cNvPr id="3367" name="Google Shape;3367;p24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5" name="Shape 3375"/>
        <p:cNvGrpSpPr/>
        <p:nvPr/>
      </p:nvGrpSpPr>
      <p:grpSpPr>
        <a:xfrm>
          <a:off x="0" y="0"/>
          <a:ext cx="0" cy="0"/>
          <a:chOff x="0" y="0"/>
          <a:chExt cx="0" cy="0"/>
        </a:xfrm>
      </p:grpSpPr>
      <p:sp>
        <p:nvSpPr>
          <p:cNvPr id="3376" name="Google Shape;3376;p24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不正と欠陥</a:t>
            </a:r>
            <a:endParaRPr sz="3600"/>
          </a:p>
        </p:txBody>
      </p:sp>
      <p:sp>
        <p:nvSpPr>
          <p:cNvPr id="3377" name="Google Shape;3377;p243"/>
          <p:cNvSpPr txBox="1"/>
          <p:nvPr>
            <p:ph idx="1" type="body"/>
          </p:nvPr>
        </p:nvSpPr>
        <p:spPr>
          <a:xfrm>
            <a:off x="239135" y="1417650"/>
            <a:ext cx="9427800" cy="45651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Noto Sans Symbols"/>
              <a:buChar char="✔"/>
            </a:pPr>
            <a:r>
              <a:rPr lang="ja-JP" sz="2200"/>
              <a:t>不正（anomaly）：要求仕様、設計ドキュメント、ユーザドキュメント、標準など、または知見、経験から逸脱するあらゆる状態。</a:t>
            </a:r>
            <a:br>
              <a:rPr lang="ja-JP" sz="2200"/>
            </a:br>
            <a:r>
              <a:rPr lang="ja-JP" sz="1600"/>
              <a:t>レビュー、テスト、分析、コンパイルをする中で検出できるが、それだけにとどまらず、ソフトウェアプロダクトや該当するドキュメントを利用するときに検出できることもある。</a:t>
            </a:r>
            <a:endParaRPr sz="1600"/>
          </a:p>
          <a:p>
            <a:pPr indent="-273050" lvl="1" marL="742950" rtl="0" algn="l">
              <a:lnSpc>
                <a:spcPct val="100000"/>
              </a:lnSpc>
              <a:spcBef>
                <a:spcPts val="400"/>
              </a:spcBef>
              <a:spcAft>
                <a:spcPts val="0"/>
              </a:spcAft>
              <a:buClr>
                <a:schemeClr val="dk1"/>
              </a:buClr>
              <a:buSzPts val="1800"/>
              <a:buFont typeface="Arial"/>
              <a:buChar char="•"/>
            </a:pPr>
            <a:r>
              <a:rPr lang="ja-JP" sz="1800"/>
              <a:t>偽陽性　＝　誤った失敗結果（FALSE-fail result）：</a:t>
            </a:r>
            <a:br>
              <a:rPr lang="ja-JP" sz="1800"/>
            </a:br>
            <a:r>
              <a:rPr lang="ja-JP" sz="1800"/>
              <a:t>　　実際には、欠陥による故障ではないもの。（仕様の勘違いなど。）</a:t>
            </a:r>
            <a:endParaRPr sz="1800"/>
          </a:p>
          <a:p>
            <a:pPr indent="-273050" lvl="1" marL="742950" rtl="0" algn="l">
              <a:lnSpc>
                <a:spcPct val="100000"/>
              </a:lnSpc>
              <a:spcBef>
                <a:spcPts val="400"/>
              </a:spcBef>
              <a:spcAft>
                <a:spcPts val="0"/>
              </a:spcAft>
              <a:buClr>
                <a:schemeClr val="dk1"/>
              </a:buClr>
              <a:buSzPts val="1800"/>
              <a:buFont typeface="Arial"/>
              <a:buChar char="•"/>
            </a:pPr>
            <a:r>
              <a:rPr lang="ja-JP" sz="1800"/>
              <a:t>偽陰性　＝　誤った合格結果（FALSE-pass result）：</a:t>
            </a:r>
            <a:br>
              <a:rPr lang="ja-JP" sz="1800"/>
            </a:br>
            <a:r>
              <a:rPr lang="ja-JP" sz="1800"/>
              <a:t>　　欠陥を識別できなかったテスト結果。</a:t>
            </a:r>
            <a:endParaRPr sz="1800"/>
          </a:p>
          <a:p>
            <a:pPr indent="0" lvl="1" marL="457200" rtl="0" algn="l">
              <a:lnSpc>
                <a:spcPct val="100000"/>
              </a:lnSpc>
              <a:spcBef>
                <a:spcPts val="400"/>
              </a:spcBef>
              <a:spcAft>
                <a:spcPts val="0"/>
              </a:spcAft>
              <a:buClr>
                <a:schemeClr val="dk1"/>
              </a:buClr>
              <a:buSzPts val="2000"/>
              <a:buFont typeface="Arial"/>
              <a:buNone/>
            </a:pPr>
            <a:r>
              <a:rPr lang="ja-JP" sz="1800"/>
              <a:t>※　テスト担当者は、欠陥として報告する偽陽性の数を最小限にする必要があるが、偽陽性を厳しくとがめれば、今度は萎縮が原因となり偽陰性が増える。</a:t>
            </a:r>
            <a:br>
              <a:rPr lang="ja-JP" sz="1800"/>
            </a:br>
            <a:r>
              <a:rPr lang="ja-JP" sz="1800">
                <a:solidFill>
                  <a:srgbClr val="FF0000"/>
                </a:solidFill>
              </a:rPr>
              <a:t>テスト中に問題が生じた場合、欠陥レポートを作成する</a:t>
            </a:r>
            <a:r>
              <a:rPr lang="ja-JP" sz="1800"/>
              <a:t>。</a:t>
            </a:r>
            <a:endParaRPr sz="2600"/>
          </a:p>
          <a:p>
            <a:pPr indent="-330200" lvl="0" marL="342900" rtl="0" algn="l">
              <a:lnSpc>
                <a:spcPct val="100000"/>
              </a:lnSpc>
              <a:spcBef>
                <a:spcPts val="480"/>
              </a:spcBef>
              <a:spcAft>
                <a:spcPts val="0"/>
              </a:spcAft>
              <a:buClr>
                <a:schemeClr val="dk1"/>
              </a:buClr>
              <a:buSzPts val="2200"/>
              <a:buFont typeface="Noto Sans Symbols"/>
              <a:buChar char="✔"/>
            </a:pPr>
            <a:r>
              <a:rPr lang="ja-JP" sz="2200"/>
              <a:t>欠陥（defect）：作業成果物に存在する、要件または仕様を満たさない不備または欠点。</a:t>
            </a:r>
            <a:endParaRPr sz="2200"/>
          </a:p>
        </p:txBody>
      </p:sp>
      <p:sp>
        <p:nvSpPr>
          <p:cNvPr id="3378" name="Google Shape;3378;p24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379" name="Google Shape;3379;p243"/>
          <p:cNvSpPr txBox="1"/>
          <p:nvPr/>
        </p:nvSpPr>
        <p:spPr>
          <a:xfrm>
            <a:off x="315900" y="6145418"/>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ISTQB®用語集（</a:t>
            </a:r>
            <a:r>
              <a:rPr lang="ja-JP" u="sng">
                <a:solidFill>
                  <a:schemeClr val="hlink"/>
                </a:solidFill>
                <a:hlinkClick r:id="rId3"/>
              </a:rPr>
              <a:t>https://glossary.istqb.org/</a:t>
            </a:r>
            <a:r>
              <a:rPr lang="ja-JP">
                <a:solidFill>
                  <a:schemeClr val="dk1"/>
                </a:solidFill>
              </a:rPr>
              <a:t>）</a:t>
            </a:r>
            <a:endParaRPr b="0" i="0" sz="1400" u="none" cap="none" strike="noStrike">
              <a:solidFill>
                <a:schemeClr val="dk1"/>
              </a:solidFill>
              <a:latin typeface="Arial"/>
              <a:ea typeface="Arial"/>
              <a:cs typeface="Arial"/>
              <a:sym typeface="Arial"/>
            </a:endParaRPr>
          </a:p>
        </p:txBody>
      </p:sp>
      <p:sp>
        <p:nvSpPr>
          <p:cNvPr id="3380" name="Google Shape;3380;p24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8" name="Shape 3388"/>
        <p:cNvGrpSpPr/>
        <p:nvPr/>
      </p:nvGrpSpPr>
      <p:grpSpPr>
        <a:xfrm>
          <a:off x="0" y="0"/>
          <a:ext cx="0" cy="0"/>
          <a:chOff x="0" y="0"/>
          <a:chExt cx="0" cy="0"/>
        </a:xfrm>
      </p:grpSpPr>
      <p:sp>
        <p:nvSpPr>
          <p:cNvPr id="3389" name="Google Shape;3389;p244"/>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欠陥レポートの目的</a:t>
            </a:r>
            <a:endParaRPr sz="3600"/>
          </a:p>
        </p:txBody>
      </p:sp>
      <p:sp>
        <p:nvSpPr>
          <p:cNvPr id="3390" name="Google Shape;3390;p244"/>
          <p:cNvSpPr txBox="1"/>
          <p:nvPr>
            <p:ph idx="1" type="body"/>
          </p:nvPr>
        </p:nvSpPr>
        <p:spPr>
          <a:xfrm>
            <a:off x="485300" y="1736050"/>
            <a:ext cx="9078300" cy="39246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800"/>
              <a:buFont typeface="Arial"/>
              <a:buChar char="•"/>
            </a:pPr>
            <a:r>
              <a:rPr lang="ja-JP" sz="2800"/>
              <a:t>報告された欠陥の処理および解決に責任を持つ者に、</a:t>
            </a:r>
            <a:r>
              <a:rPr lang="ja-JP" sz="2800">
                <a:solidFill>
                  <a:srgbClr val="FF0000"/>
                </a:solidFill>
              </a:rPr>
              <a:t>問題を解決するための十分な情報</a:t>
            </a:r>
            <a:r>
              <a:rPr lang="ja-JP" sz="2800"/>
              <a:t>を提供する。</a:t>
            </a:r>
            <a:endParaRPr sz="2800"/>
          </a:p>
          <a:p>
            <a:pPr indent="0" lvl="0" marL="342900" rtl="0" algn="l">
              <a:lnSpc>
                <a:spcPct val="100000"/>
              </a:lnSpc>
              <a:spcBef>
                <a:spcPts val="0"/>
              </a:spcBef>
              <a:spcAft>
                <a:spcPts val="0"/>
              </a:spcAft>
              <a:buSzPts val="1800"/>
              <a:buNone/>
            </a:pPr>
            <a:r>
              <a:t/>
            </a:r>
            <a:endParaRPr sz="2800"/>
          </a:p>
          <a:p>
            <a:pPr indent="-342900" lvl="0" marL="342900" rtl="0" algn="l">
              <a:lnSpc>
                <a:spcPct val="100000"/>
              </a:lnSpc>
              <a:spcBef>
                <a:spcPts val="560"/>
              </a:spcBef>
              <a:spcAft>
                <a:spcPts val="0"/>
              </a:spcAft>
              <a:buClr>
                <a:schemeClr val="dk1"/>
              </a:buClr>
              <a:buSzPts val="2800"/>
              <a:buFont typeface="Arial"/>
              <a:buChar char="•"/>
            </a:pPr>
            <a:r>
              <a:rPr lang="ja-JP" sz="2800"/>
              <a:t>作業成果物の</a:t>
            </a:r>
            <a:r>
              <a:rPr lang="ja-JP" sz="2800">
                <a:solidFill>
                  <a:srgbClr val="FF0000"/>
                </a:solidFill>
              </a:rPr>
              <a:t>品質を追跡する手段</a:t>
            </a:r>
            <a:r>
              <a:rPr lang="ja-JP" sz="2800"/>
              <a:t>を提供する。</a:t>
            </a:r>
            <a:endParaRPr sz="2800"/>
          </a:p>
          <a:p>
            <a:pPr indent="0" lvl="0" marL="342900" rtl="0" algn="l">
              <a:lnSpc>
                <a:spcPct val="100000"/>
              </a:lnSpc>
              <a:spcBef>
                <a:spcPts val="560"/>
              </a:spcBef>
              <a:spcAft>
                <a:spcPts val="0"/>
              </a:spcAft>
              <a:buSzPts val="1800"/>
              <a:buNone/>
            </a:pPr>
            <a:r>
              <a:t/>
            </a:r>
            <a:endParaRPr sz="2800"/>
          </a:p>
          <a:p>
            <a:pPr indent="-342900" lvl="0" marL="342900" rtl="0" algn="l">
              <a:lnSpc>
                <a:spcPct val="100000"/>
              </a:lnSpc>
              <a:spcBef>
                <a:spcPts val="560"/>
              </a:spcBef>
              <a:spcAft>
                <a:spcPts val="0"/>
              </a:spcAft>
              <a:buClr>
                <a:schemeClr val="dk1"/>
              </a:buClr>
              <a:buSzPts val="2800"/>
              <a:buFont typeface="Arial"/>
              <a:buChar char="•"/>
            </a:pPr>
            <a:r>
              <a:rPr lang="ja-JP" sz="2800"/>
              <a:t>開発プロセスとテスト</a:t>
            </a:r>
            <a:r>
              <a:rPr lang="ja-JP" sz="2800">
                <a:solidFill>
                  <a:srgbClr val="FF0000"/>
                </a:solidFill>
              </a:rPr>
              <a:t>プロセスを改善するためのアイデア</a:t>
            </a:r>
            <a:r>
              <a:rPr lang="ja-JP" sz="2800"/>
              <a:t>を提供する。</a:t>
            </a:r>
            <a:endParaRPr sz="2800"/>
          </a:p>
        </p:txBody>
      </p:sp>
      <p:sp>
        <p:nvSpPr>
          <p:cNvPr id="3391" name="Google Shape;3391;p24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392" name="Google Shape;3392;p24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393" name="Google Shape;3393;p244"/>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1" name="Shape 3401"/>
        <p:cNvGrpSpPr/>
        <p:nvPr/>
      </p:nvGrpSpPr>
      <p:grpSpPr>
        <a:xfrm>
          <a:off x="0" y="0"/>
          <a:ext cx="0" cy="0"/>
          <a:chOff x="0" y="0"/>
          <a:chExt cx="0" cy="0"/>
        </a:xfrm>
      </p:grpSpPr>
      <p:sp>
        <p:nvSpPr>
          <p:cNvPr id="3402" name="Google Shape;3402;p24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403" name="Google Shape;3403;p24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欠陥レポート記載事項</a:t>
            </a:r>
            <a:endParaRPr sz="3600"/>
          </a:p>
        </p:txBody>
      </p:sp>
      <p:sp>
        <p:nvSpPr>
          <p:cNvPr id="3404" name="Google Shape;3404;p245"/>
          <p:cNvSpPr txBox="1"/>
          <p:nvPr>
            <p:ph idx="1" type="body"/>
          </p:nvPr>
        </p:nvSpPr>
        <p:spPr>
          <a:xfrm>
            <a:off x="495300" y="1493838"/>
            <a:ext cx="8915400" cy="44562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欠陥レポート（ISO/IEC/IEEE 29119ではインシデントレポートと呼ぶ）に含める内容は以下の通り。</a:t>
            </a:r>
            <a:endParaRPr/>
          </a:p>
          <a:p>
            <a:pPr indent="-133350" lvl="1" marL="742950" rtl="0" algn="l">
              <a:lnSpc>
                <a:spcPct val="100000"/>
              </a:lnSpc>
              <a:spcBef>
                <a:spcPts val="480"/>
              </a:spcBef>
              <a:spcAft>
                <a:spcPts val="0"/>
              </a:spcAft>
              <a:buClr>
                <a:schemeClr val="dk1"/>
              </a:buClr>
              <a:buSzPts val="2400"/>
              <a:buFont typeface="Noto Sans Symbols"/>
              <a:buNone/>
            </a:pPr>
            <a:r>
              <a:t/>
            </a:r>
            <a:endParaRPr sz="2400"/>
          </a:p>
        </p:txBody>
      </p:sp>
      <p:sp>
        <p:nvSpPr>
          <p:cNvPr id="3405" name="Google Shape;3405;p245"/>
          <p:cNvSpPr txBox="1"/>
          <p:nvPr/>
        </p:nvSpPr>
        <p:spPr>
          <a:xfrm>
            <a:off x="779439" y="2413653"/>
            <a:ext cx="8490000" cy="3755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識別子</a:t>
            </a:r>
            <a:endParaRPr b="0" i="0" sz="1700" u="none" cap="none" strike="noStrike">
              <a:solidFill>
                <a:schemeClr val="dk1"/>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報告される不正の概要を簡潔にまとめたタイトル</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不正を観測した日付、発行組織、起票者および役割</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テスト対象およびテスト環境を識別する情報</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欠陥の状況（テストケース、テスト活動、開発ライフサイクルのフェーズ、テスト技法、チェックリスト、テストデータなどの関連情報）</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不正を検出したステップ、テスト結果、データベースのダンプ、スクリーンショット、録画、</a:t>
            </a:r>
            <a:r>
              <a:rPr b="0" i="0" lang="ja-JP" sz="1700" u="none" cap="none" strike="noStrike">
                <a:solidFill>
                  <a:srgbClr val="FF0000"/>
                </a:solidFill>
                <a:latin typeface="Arial"/>
                <a:ea typeface="Arial"/>
                <a:cs typeface="Arial"/>
                <a:sym typeface="Arial"/>
              </a:rPr>
              <a:t>不正の再現と解決を可能にする詳細な説明資料</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FF0000"/>
              </a:buClr>
              <a:buSzPts val="1700"/>
              <a:buFont typeface="Noto Sans Symbols"/>
              <a:buChar char="●"/>
            </a:pPr>
            <a:r>
              <a:rPr b="0" i="0" lang="ja-JP" sz="1700" u="none" cap="none" strike="noStrike">
                <a:solidFill>
                  <a:srgbClr val="FF0000"/>
                </a:solidFill>
                <a:latin typeface="Arial"/>
                <a:ea typeface="Arial"/>
                <a:cs typeface="Arial"/>
                <a:sym typeface="Arial"/>
              </a:rPr>
              <a:t>期待結果と実際の結果</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ステークホルダーの利益や要件に対する欠陥の重要度（影響の度合い）</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修正の優先度</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欠陥の状態（例：オープン、延期、重複、修正待ち、確認テスト待ち、再オープン、クローズ却下）</a:t>
            </a:r>
            <a:endParaRPr b="0" i="0" sz="15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700"/>
              <a:buFont typeface="Noto Sans Symbols"/>
              <a:buChar char="●"/>
            </a:pPr>
            <a:r>
              <a:rPr b="0" i="0" lang="ja-JP" sz="1700" u="none" cap="none" strike="noStrike">
                <a:solidFill>
                  <a:schemeClr val="dk1"/>
                </a:solidFill>
                <a:latin typeface="Arial"/>
                <a:ea typeface="Arial"/>
                <a:cs typeface="Arial"/>
                <a:sym typeface="Arial"/>
              </a:rPr>
              <a:t>参考文献（テストケースへの言及など）</a:t>
            </a:r>
            <a:endParaRPr b="0" i="0" sz="1700" u="none" cap="none" strike="noStrike">
              <a:solidFill>
                <a:schemeClr val="dk1"/>
              </a:solidFill>
              <a:latin typeface="Arial"/>
              <a:ea typeface="Arial"/>
              <a:cs typeface="Arial"/>
              <a:sym typeface="Arial"/>
            </a:endParaRPr>
          </a:p>
        </p:txBody>
      </p:sp>
      <p:sp>
        <p:nvSpPr>
          <p:cNvPr id="3406" name="Google Shape;3406;p24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407" name="Google Shape;3407;p245"/>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5" name="Shape 3415"/>
        <p:cNvGrpSpPr/>
        <p:nvPr/>
      </p:nvGrpSpPr>
      <p:grpSpPr>
        <a:xfrm>
          <a:off x="0" y="0"/>
          <a:ext cx="0" cy="0"/>
          <a:chOff x="0" y="0"/>
          <a:chExt cx="0" cy="0"/>
        </a:xfrm>
      </p:grpSpPr>
      <p:sp>
        <p:nvSpPr>
          <p:cNvPr id="3416" name="Google Shape;3416;p24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417" name="Google Shape;3417;p246"/>
          <p:cNvSpPr txBox="1"/>
          <p:nvPr>
            <p:ph type="title"/>
          </p:nvPr>
        </p:nvSpPr>
        <p:spPr>
          <a:xfrm>
            <a:off x="776288" y="333375"/>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欠陥の分析</a:t>
            </a:r>
            <a:endParaRPr sz="3600"/>
          </a:p>
        </p:txBody>
      </p:sp>
      <p:sp>
        <p:nvSpPr>
          <p:cNvPr id="3418" name="Google Shape;3418;p246"/>
          <p:cNvSpPr/>
          <p:nvPr/>
        </p:nvSpPr>
        <p:spPr>
          <a:xfrm>
            <a:off x="776288" y="1391295"/>
            <a:ext cx="8207375" cy="2512267"/>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rgbClr val="003366"/>
                </a:solidFill>
                <a:latin typeface="Times New Roman"/>
                <a:ea typeface="Times New Roman"/>
                <a:cs typeface="Times New Roman"/>
                <a:sym typeface="Times New Roman"/>
              </a:rPr>
              <a:t>発見された欠陥の分析結果は様々な用途で活用できる。</a:t>
            </a:r>
            <a:endParaRPr b="0" i="0" sz="1400" u="none" cap="none" strike="noStrike">
              <a:solidFill>
                <a:srgbClr val="000000"/>
              </a:solidFill>
              <a:latin typeface="Arial"/>
              <a:ea typeface="Arial"/>
              <a:cs typeface="Arial"/>
              <a:sym typeface="Arial"/>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エラーを推測する。</a:t>
            </a:r>
            <a:endParaRPr b="0" i="0" sz="2000" u="none" cap="none" strike="noStrike">
              <a:solidFill>
                <a:srgbClr val="003300"/>
              </a:solidFill>
              <a:latin typeface="Times New Roman"/>
              <a:ea typeface="Times New Roman"/>
              <a:cs typeface="Times New Roman"/>
              <a:sym typeface="Times New Roman"/>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品質を分析する。</a:t>
            </a:r>
            <a:endParaRPr b="0" i="0" sz="2000" u="none" cap="none" strike="noStrike">
              <a:solidFill>
                <a:srgbClr val="003300"/>
              </a:solidFill>
              <a:latin typeface="Times New Roman"/>
              <a:ea typeface="Times New Roman"/>
              <a:cs typeface="Times New Roman"/>
              <a:sym typeface="Times New Roman"/>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リスクを分析する。</a:t>
            </a:r>
            <a:endParaRPr b="0" i="0" sz="1400" u="none" cap="none" strike="noStrike">
              <a:solidFill>
                <a:srgbClr val="000000"/>
              </a:solidFill>
              <a:latin typeface="Arial"/>
              <a:ea typeface="Arial"/>
              <a:cs typeface="Arial"/>
              <a:sym typeface="Arial"/>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リグレッションテストの効果を測定する。</a:t>
            </a:r>
            <a:endParaRPr b="0" i="0" sz="1400" u="none" cap="none" strike="noStrike">
              <a:solidFill>
                <a:srgbClr val="000000"/>
              </a:solidFill>
              <a:latin typeface="Arial"/>
              <a:ea typeface="Arial"/>
              <a:cs typeface="Arial"/>
              <a:sym typeface="Arial"/>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今後の工数・テストケースを分析する。</a:t>
            </a:r>
            <a:endParaRPr b="0" i="0" sz="2000" u="none" cap="none" strike="noStrike">
              <a:solidFill>
                <a:srgbClr val="003300"/>
              </a:solidFill>
              <a:latin typeface="Times New Roman"/>
              <a:ea typeface="Times New Roman"/>
              <a:cs typeface="Times New Roman"/>
              <a:sym typeface="Times New Roman"/>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プロセスを改善する。</a:t>
            </a:r>
            <a:endParaRPr b="0" i="0" sz="1400" u="none" cap="none" strike="noStrike">
              <a:solidFill>
                <a:srgbClr val="000000"/>
              </a:solidFill>
              <a:latin typeface="Arial"/>
              <a:ea typeface="Arial"/>
              <a:cs typeface="Arial"/>
              <a:sym typeface="Arial"/>
            </a:endParaRPr>
          </a:p>
        </p:txBody>
      </p:sp>
      <p:sp>
        <p:nvSpPr>
          <p:cNvPr id="3419" name="Google Shape;3419;p246"/>
          <p:cNvSpPr txBox="1"/>
          <p:nvPr/>
        </p:nvSpPr>
        <p:spPr>
          <a:xfrm>
            <a:off x="704528" y="4047430"/>
            <a:ext cx="810260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rgbClr val="FF0000"/>
                </a:solidFill>
                <a:latin typeface="Times New Roman"/>
                <a:ea typeface="Times New Roman"/>
                <a:cs typeface="Times New Roman"/>
                <a:sym typeface="Times New Roman"/>
              </a:rPr>
              <a:t>欠陥マネジメントツールを利用しよう。</a:t>
            </a:r>
            <a:endParaRPr b="0" i="0" sz="1400" u="none" cap="none" strike="noStrike">
              <a:solidFill>
                <a:srgbClr val="000000"/>
              </a:solidFill>
              <a:latin typeface="Arial"/>
              <a:ea typeface="Arial"/>
              <a:cs typeface="Arial"/>
              <a:sym typeface="Arial"/>
            </a:endParaRPr>
          </a:p>
        </p:txBody>
      </p:sp>
      <p:sp>
        <p:nvSpPr>
          <p:cNvPr id="3420" name="Google Shape;3420;p246"/>
          <p:cNvSpPr/>
          <p:nvPr/>
        </p:nvSpPr>
        <p:spPr>
          <a:xfrm>
            <a:off x="776288" y="4509095"/>
            <a:ext cx="8192293" cy="1800225"/>
          </a:xfrm>
          <a:prstGeom prst="rect">
            <a:avLst/>
          </a:prstGeom>
          <a:no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rgbClr val="003366"/>
                </a:solidFill>
                <a:latin typeface="Times New Roman"/>
                <a:ea typeface="Times New Roman"/>
                <a:cs typeface="Times New Roman"/>
                <a:sym typeface="Times New Roman"/>
              </a:rPr>
              <a:t>欠陥をデータとして生かしていくためには</a:t>
            </a:r>
            <a:endParaRPr b="0" i="0" sz="1400" u="none" cap="none" strike="noStrike">
              <a:solidFill>
                <a:srgbClr val="000000"/>
              </a:solidFill>
              <a:latin typeface="Arial"/>
              <a:ea typeface="Arial"/>
              <a:cs typeface="Arial"/>
              <a:sym typeface="Arial"/>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欠陥マネジメントツールの構築が必要不可欠である。</a:t>
            </a:r>
            <a:endParaRPr b="0" i="0" sz="1400" u="none" cap="none" strike="noStrike">
              <a:solidFill>
                <a:srgbClr val="000000"/>
              </a:solidFill>
              <a:latin typeface="Arial"/>
              <a:ea typeface="Arial"/>
              <a:cs typeface="Arial"/>
              <a:sym typeface="Arial"/>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欠陥の内容、手順を分かりやすく記載する。</a:t>
            </a:r>
            <a:endParaRPr b="0" i="0" sz="1400" u="none" cap="none" strike="noStrike">
              <a:solidFill>
                <a:srgbClr val="000000"/>
              </a:solidFill>
              <a:latin typeface="Arial"/>
              <a:ea typeface="Arial"/>
              <a:cs typeface="Arial"/>
              <a:sym typeface="Arial"/>
            </a:endParaRPr>
          </a:p>
          <a:p>
            <a:pPr indent="-439738" lvl="1" marL="896938" marR="0" rtl="0" algn="l">
              <a:lnSpc>
                <a:spcPct val="100000"/>
              </a:lnSpc>
              <a:spcBef>
                <a:spcPts val="0"/>
              </a:spcBef>
              <a:spcAft>
                <a:spcPts val="0"/>
              </a:spcAft>
              <a:buClr>
                <a:srgbClr val="003300"/>
              </a:buClr>
              <a:buSzPts val="2000"/>
              <a:buFont typeface="Noto Sans Symbols"/>
              <a:buChar char="◆"/>
            </a:pPr>
            <a:r>
              <a:rPr b="0" i="0" lang="ja-JP" sz="2000" u="none" cap="none" strike="noStrike">
                <a:solidFill>
                  <a:srgbClr val="003300"/>
                </a:solidFill>
                <a:latin typeface="Times New Roman"/>
                <a:ea typeface="Times New Roman"/>
                <a:cs typeface="Times New Roman"/>
                <a:sym typeface="Times New Roman"/>
              </a:rPr>
              <a:t>欠陥の深刻度、レベルを分類し、優先順位付けを行う。リグレッションテスト設計時のデータとして利用する。</a:t>
            </a:r>
            <a:endParaRPr b="0" i="0" sz="1400" u="none" cap="none" strike="noStrike">
              <a:solidFill>
                <a:srgbClr val="000000"/>
              </a:solidFill>
              <a:latin typeface="Arial"/>
              <a:ea typeface="Arial"/>
              <a:cs typeface="Arial"/>
              <a:sym typeface="Arial"/>
            </a:endParaRPr>
          </a:p>
        </p:txBody>
      </p:sp>
      <p:sp>
        <p:nvSpPr>
          <p:cNvPr id="3421" name="Google Shape;3421;p24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Tree>
  </p:cSld>
  <p:clrMapOvr>
    <a:masterClrMapping/>
  </p:clrMapOvr>
</p:sld>
</file>

<file path=ppt/slides/slide1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9" name="Shape 3429"/>
        <p:cNvGrpSpPr/>
        <p:nvPr/>
      </p:nvGrpSpPr>
      <p:grpSpPr>
        <a:xfrm>
          <a:off x="0" y="0"/>
          <a:ext cx="0" cy="0"/>
          <a:chOff x="0" y="0"/>
          <a:chExt cx="0" cy="0"/>
        </a:xfrm>
      </p:grpSpPr>
      <p:sp>
        <p:nvSpPr>
          <p:cNvPr id="3430" name="Google Shape;3430;p24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431" name="Google Shape;3431;p24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432" name="Google Shape;3432;p247"/>
          <p:cNvSpPr txBox="1"/>
          <p:nvPr/>
        </p:nvSpPr>
        <p:spPr>
          <a:xfrm>
            <a:off x="742950" y="2420938"/>
            <a:ext cx="8420100" cy="1470025"/>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6. テストツール</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当セミナーの特徴</a:t>
            </a:r>
            <a:endParaRPr sz="3600"/>
          </a:p>
        </p:txBody>
      </p:sp>
      <p:sp>
        <p:nvSpPr>
          <p:cNvPr id="210" name="Google Shape;210;p2"/>
          <p:cNvSpPr txBox="1"/>
          <p:nvPr>
            <p:ph idx="1" type="body"/>
          </p:nvPr>
        </p:nvSpPr>
        <p:spPr>
          <a:xfrm>
            <a:off x="272480" y="1600200"/>
            <a:ext cx="9361040" cy="4525963"/>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0"/>
              </a:spcBef>
              <a:spcAft>
                <a:spcPts val="0"/>
              </a:spcAft>
              <a:buSzPts val="2000"/>
              <a:buChar char="●"/>
            </a:pPr>
            <a:r>
              <a:rPr lang="ja-JP" sz="2000"/>
              <a:t>ソフトウェアは規模も複雑さも増加傾向にあるので、対象ソフトウェアのテストを、どのような切り口で、どの順番で、何を確認するのかを決定する「テスト設計」が重要である。</a:t>
            </a:r>
            <a:br>
              <a:rPr lang="ja-JP" sz="2000"/>
            </a:br>
            <a:r>
              <a:rPr lang="ja-JP" sz="2000"/>
              <a:t>そこで、</a:t>
            </a:r>
            <a:r>
              <a:rPr lang="ja-JP" sz="2000">
                <a:solidFill>
                  <a:srgbClr val="FF0000"/>
                </a:solidFill>
              </a:rPr>
              <a:t>テスト設計に焦点を当てる</a:t>
            </a:r>
            <a:r>
              <a:rPr lang="ja-JP" sz="2000"/>
              <a:t>が、その他にも、テストの実務に必要となるテストに対する考え方や開発全体における実施タイミングなども含め、講義と演習を通じて学習する。</a:t>
            </a:r>
            <a:endParaRPr sz="2000"/>
          </a:p>
          <a:p>
            <a:pPr indent="-361950" lvl="0" marL="514350" rtl="0" algn="l">
              <a:lnSpc>
                <a:spcPct val="100000"/>
              </a:lnSpc>
              <a:spcBef>
                <a:spcPts val="480"/>
              </a:spcBef>
              <a:spcAft>
                <a:spcPts val="0"/>
              </a:spcAft>
              <a:buClr>
                <a:schemeClr val="dk1"/>
              </a:buClr>
              <a:buSzPts val="2400"/>
              <a:buFont typeface="MS PGothic"/>
              <a:buNone/>
            </a:pPr>
            <a:r>
              <a:t/>
            </a:r>
            <a:endParaRPr sz="2000"/>
          </a:p>
          <a:p>
            <a:pPr indent="-355600" lvl="0" marL="457200" rtl="0" algn="l">
              <a:lnSpc>
                <a:spcPct val="100000"/>
              </a:lnSpc>
              <a:spcBef>
                <a:spcPts val="480"/>
              </a:spcBef>
              <a:spcAft>
                <a:spcPts val="0"/>
              </a:spcAft>
              <a:buSzPts val="2000"/>
              <a:buChar char="●"/>
            </a:pPr>
            <a:r>
              <a:rPr lang="ja-JP" sz="2000"/>
              <a:t>本セミナーは</a:t>
            </a:r>
            <a:r>
              <a:rPr lang="ja-JP" sz="2000">
                <a:solidFill>
                  <a:srgbClr val="FF0000"/>
                </a:solidFill>
              </a:rPr>
              <a:t>JSTQB</a:t>
            </a:r>
            <a:r>
              <a:rPr baseline="30000" lang="ja-JP" sz="2000">
                <a:solidFill>
                  <a:srgbClr val="FF0000"/>
                </a:solidFill>
              </a:rPr>
              <a:t>Ⓡ</a:t>
            </a:r>
            <a:r>
              <a:rPr lang="ja-JP" sz="2000">
                <a:solidFill>
                  <a:srgbClr val="FF0000"/>
                </a:solidFill>
              </a:rPr>
              <a:t>（http://jstqb.jp/）のFoundation Level</a:t>
            </a:r>
            <a:r>
              <a:rPr lang="ja-JP" sz="2000"/>
              <a:t>（FL）のシラバス（学習範囲を示すテキスト）や、用語集に対応している。</a:t>
            </a:r>
            <a:br>
              <a:rPr lang="ja-JP" sz="2000"/>
            </a:br>
            <a:r>
              <a:rPr lang="ja-JP" sz="2000"/>
              <a:t>不明な用語については、JSTQBの用語集を参照してほしい。</a:t>
            </a:r>
            <a:br>
              <a:rPr lang="ja-JP" sz="2000"/>
            </a:br>
            <a:r>
              <a:rPr lang="ja-JP" sz="2000"/>
              <a:t>本セミナー後にJSTQB</a:t>
            </a:r>
            <a:r>
              <a:rPr baseline="30000" lang="ja-JP" sz="2000"/>
              <a:t>Ⓡ</a:t>
            </a:r>
            <a:r>
              <a:rPr lang="ja-JP" sz="2000"/>
              <a:t> FLのテスト技術者資格認定試験に挑戦するのもよいだろう。</a:t>
            </a:r>
            <a:endParaRPr sz="2000"/>
          </a:p>
        </p:txBody>
      </p:sp>
      <p:sp>
        <p:nvSpPr>
          <p:cNvPr id="211" name="Google Shape;211;p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12" name="Google Shape;212;p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9" name="Shape 469"/>
        <p:cNvGrpSpPr/>
        <p:nvPr/>
      </p:nvGrpSpPr>
      <p:grpSpPr>
        <a:xfrm>
          <a:off x="0" y="0"/>
          <a:ext cx="0" cy="0"/>
          <a:chOff x="0" y="0"/>
          <a:chExt cx="0" cy="0"/>
        </a:xfrm>
      </p:grpSpPr>
      <p:sp>
        <p:nvSpPr>
          <p:cNvPr id="470" name="Google Shape;470;p2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471" name="Google Shape;471;p20"/>
          <p:cNvSpPr txBox="1"/>
          <p:nvPr>
            <p:ph type="title"/>
          </p:nvPr>
        </p:nvSpPr>
        <p:spPr>
          <a:xfrm>
            <a:off x="495300" y="274638"/>
            <a:ext cx="8915400" cy="85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ISTQBによるテストの目的</a:t>
            </a:r>
            <a:endParaRPr sz="3600"/>
          </a:p>
        </p:txBody>
      </p:sp>
      <p:sp>
        <p:nvSpPr>
          <p:cNvPr id="472" name="Google Shape;472;p20"/>
          <p:cNvSpPr txBox="1"/>
          <p:nvPr/>
        </p:nvSpPr>
        <p:spPr>
          <a:xfrm>
            <a:off x="495300" y="1340768"/>
            <a:ext cx="8915400" cy="4386900"/>
          </a:xfrm>
          <a:prstGeom prst="rect">
            <a:avLst/>
          </a:prstGeom>
          <a:noFill/>
          <a:ln>
            <a:noFill/>
          </a:ln>
        </p:spPr>
        <p:txBody>
          <a:bodyPr anchorCtr="0" anchor="t" bIns="45700" lIns="91425" spcFirstLastPara="1" rIns="91425" wrap="square" tIns="45700">
            <a:spAutoFit/>
          </a:bodyPr>
          <a:lstStyle/>
          <a:p>
            <a:pPr indent="-514350" lvl="0" marL="514350" marR="0" rtl="0" algn="l">
              <a:lnSpc>
                <a:spcPct val="115000"/>
              </a:lnSpc>
              <a:spcBef>
                <a:spcPts val="0"/>
              </a:spcBef>
              <a:spcAft>
                <a:spcPts val="0"/>
              </a:spcAft>
              <a:buClr>
                <a:schemeClr val="dk1"/>
              </a:buClr>
              <a:buSzPts val="1800"/>
              <a:buFont typeface="Noto Sans Symbols"/>
              <a:buChar char="✔"/>
            </a:pPr>
            <a:r>
              <a:rPr b="0" i="0" lang="ja-JP" sz="1800" u="none" cap="none" strike="noStrike">
                <a:solidFill>
                  <a:schemeClr val="dk1"/>
                </a:solidFill>
                <a:latin typeface="Arial"/>
                <a:ea typeface="Arial"/>
                <a:cs typeface="Arial"/>
                <a:sym typeface="Arial"/>
              </a:rPr>
              <a:t> 要件、ユーザーストーリー、設計、およびコードなどの作業成果物を</a:t>
            </a:r>
            <a:r>
              <a:rPr b="0" i="0" lang="ja-JP" sz="1800" u="none" cap="none" strike="noStrike">
                <a:solidFill>
                  <a:srgbClr val="FF0000"/>
                </a:solidFill>
                <a:latin typeface="Arial"/>
                <a:ea typeface="Arial"/>
                <a:cs typeface="Arial"/>
                <a:sym typeface="Arial"/>
              </a:rPr>
              <a:t>評価</a:t>
            </a:r>
            <a:r>
              <a:rPr b="0" i="0" lang="ja-JP" sz="1800" u="none" cap="none" strike="noStrike">
                <a:solidFill>
                  <a:schemeClr val="dk1"/>
                </a:solidFill>
                <a:latin typeface="Arial"/>
                <a:ea typeface="Arial"/>
                <a:cs typeface="Arial"/>
                <a:sym typeface="Arial"/>
              </a:rPr>
              <a:t>する</a:t>
            </a:r>
            <a:endParaRPr b="0" i="0" sz="1800" u="none" cap="none" strike="noStrike">
              <a:solidFill>
                <a:schemeClr val="dk1"/>
              </a:solidFill>
              <a:latin typeface="Arial"/>
              <a:ea typeface="Arial"/>
              <a:cs typeface="Arial"/>
              <a:sym typeface="Arial"/>
            </a:endParaRPr>
          </a:p>
          <a:p>
            <a:pPr indent="-514350" lvl="0" marL="514350" marR="0" rtl="0" algn="l">
              <a:lnSpc>
                <a:spcPct val="115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 故障を引き起こし、欠陥を発見する</a:t>
            </a:r>
            <a:endParaRPr b="0" i="0" sz="1800" u="none" cap="none" strike="noStrike">
              <a:solidFill>
                <a:schemeClr val="dk1"/>
              </a:solidFill>
              <a:latin typeface="Arial"/>
              <a:ea typeface="Arial"/>
              <a:cs typeface="Arial"/>
              <a:sym typeface="Arial"/>
            </a:endParaRPr>
          </a:p>
          <a:p>
            <a:pPr indent="-514350" lvl="0" marL="514350" marR="0" rtl="0" algn="l">
              <a:lnSpc>
                <a:spcPct val="115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求められるテスト対象のカバレッジを確保する。</a:t>
            </a:r>
            <a:endParaRPr b="0" i="0" sz="1800" u="none" cap="none" strike="noStrike">
              <a:solidFill>
                <a:schemeClr val="dk1"/>
              </a:solidFill>
              <a:latin typeface="Arial"/>
              <a:ea typeface="Arial"/>
              <a:cs typeface="Arial"/>
              <a:sym typeface="Arial"/>
            </a:endParaRPr>
          </a:p>
          <a:p>
            <a:pPr indent="-514350" lvl="0" marL="514350" marR="0" rtl="0" algn="l">
              <a:lnSpc>
                <a:spcPct val="115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ソフトウェア品質が不十分な場合のリスクレベルを下げる</a:t>
            </a:r>
            <a:endParaRPr b="0" i="0" sz="1800" u="none" cap="none" strike="noStrike">
              <a:solidFill>
                <a:schemeClr val="dk1"/>
              </a:solidFill>
              <a:latin typeface="Arial"/>
              <a:ea typeface="Arial"/>
              <a:cs typeface="Arial"/>
              <a:sym typeface="Arial"/>
            </a:endParaRPr>
          </a:p>
          <a:p>
            <a:pPr indent="-514350" lvl="0" marL="514350" marR="0" rtl="0" algn="l">
              <a:lnSpc>
                <a:spcPct val="115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仕様化した要件が満たされているかどうかを</a:t>
            </a:r>
            <a:r>
              <a:rPr b="0" i="0" lang="ja-JP" sz="1800" u="none" cap="none" strike="noStrike">
                <a:solidFill>
                  <a:srgbClr val="FF0000"/>
                </a:solidFill>
                <a:latin typeface="Arial"/>
                <a:ea typeface="Arial"/>
                <a:cs typeface="Arial"/>
                <a:sym typeface="Arial"/>
              </a:rPr>
              <a:t>検証</a:t>
            </a:r>
            <a:r>
              <a:rPr b="0" i="0" lang="ja-JP" sz="1800" u="none" cap="none" strike="noStrike">
                <a:solidFill>
                  <a:schemeClr val="dk1"/>
                </a:solidFill>
                <a:latin typeface="Arial"/>
                <a:ea typeface="Arial"/>
                <a:cs typeface="Arial"/>
                <a:sym typeface="Arial"/>
              </a:rPr>
              <a:t>する</a:t>
            </a:r>
            <a:endParaRPr b="0" i="0" sz="1800" u="none" cap="none" strike="noStrike">
              <a:solidFill>
                <a:schemeClr val="dk1"/>
              </a:solidFill>
              <a:latin typeface="Arial"/>
              <a:ea typeface="Arial"/>
              <a:cs typeface="Arial"/>
              <a:sym typeface="Arial"/>
            </a:endParaRPr>
          </a:p>
          <a:p>
            <a:pPr indent="-514350" lvl="0" marL="514350" marR="0" rtl="0" algn="l">
              <a:lnSpc>
                <a:spcPct val="115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テスト対象が契約、法律、規制の要件に適合していることを検証する</a:t>
            </a:r>
            <a:endParaRPr b="0" i="0" sz="1800" u="none" cap="none" strike="noStrike">
              <a:solidFill>
                <a:schemeClr val="dk1"/>
              </a:solidFill>
              <a:latin typeface="Arial"/>
              <a:ea typeface="Arial"/>
              <a:cs typeface="Arial"/>
              <a:sym typeface="Arial"/>
            </a:endParaRPr>
          </a:p>
          <a:p>
            <a:pPr indent="-514350" lvl="0" marL="514350" marR="0" rtl="0" algn="l">
              <a:lnSpc>
                <a:spcPct val="115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ステークホルダーに根拠ある判断をしてもらうための情報を提供する</a:t>
            </a:r>
            <a:endParaRPr b="0" i="0" sz="1800" u="none" cap="none" strike="noStrike">
              <a:solidFill>
                <a:schemeClr val="dk1"/>
              </a:solidFill>
              <a:latin typeface="Arial"/>
              <a:ea typeface="Arial"/>
              <a:cs typeface="Arial"/>
              <a:sym typeface="Arial"/>
            </a:endParaRPr>
          </a:p>
          <a:p>
            <a:pPr indent="-514350" lvl="0" marL="514350" marR="0" rtl="0" algn="l">
              <a:lnSpc>
                <a:spcPct val="115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テスト対象の品質に対する信頼を積み上げる</a:t>
            </a:r>
            <a:endParaRPr b="0" i="0" sz="1800" u="none" cap="none" strike="noStrike">
              <a:solidFill>
                <a:schemeClr val="dk1"/>
              </a:solidFill>
              <a:latin typeface="Arial"/>
              <a:ea typeface="Arial"/>
              <a:cs typeface="Arial"/>
              <a:sym typeface="Arial"/>
            </a:endParaRPr>
          </a:p>
          <a:p>
            <a:pPr indent="-514350" lvl="0" marL="514350" marR="0" rtl="0" algn="l">
              <a:lnSpc>
                <a:spcPct val="115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テスト対象が完成し、ステークホルダーの期待通りに動作するかどうかの</a:t>
            </a:r>
            <a:r>
              <a:rPr b="0" i="0" lang="ja-JP" sz="1800" u="none" cap="none" strike="noStrike">
                <a:solidFill>
                  <a:srgbClr val="FF0000"/>
                </a:solidFill>
                <a:latin typeface="Arial"/>
                <a:ea typeface="Arial"/>
                <a:cs typeface="Arial"/>
                <a:sym typeface="Arial"/>
              </a:rPr>
              <a:t>妥当性確認</a:t>
            </a:r>
            <a:r>
              <a:rPr b="0" i="0" lang="ja-JP" sz="1800" u="none" cap="none" strike="noStrike">
                <a:solidFill>
                  <a:schemeClr val="dk1"/>
                </a:solidFill>
                <a:latin typeface="Arial"/>
                <a:ea typeface="Arial"/>
                <a:cs typeface="Arial"/>
                <a:sym typeface="Arial"/>
              </a:rPr>
              <a:t>する</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800"/>
              <a:buFont typeface="Noto Sans Symbols"/>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テストの目的は、テスト対象のコンポーネントまたはシステム、テストレベル、リスク、ソフトウェア開発ライフサイクルモデル、ビジネスコンテキストといった要因により異なる。</a:t>
            </a:r>
            <a:endParaRPr b="0" i="0" sz="1400" u="none" cap="none" strike="noStrike">
              <a:solidFill>
                <a:srgbClr val="000000"/>
              </a:solidFill>
              <a:latin typeface="Arial"/>
              <a:ea typeface="Arial"/>
              <a:cs typeface="Arial"/>
              <a:sym typeface="Arial"/>
            </a:endParaRPr>
          </a:p>
        </p:txBody>
      </p:sp>
      <p:sp>
        <p:nvSpPr>
          <p:cNvPr id="473" name="Google Shape;473;p2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474" name="Google Shape;474;p20"/>
          <p:cNvSpPr txBox="1"/>
          <p:nvPr/>
        </p:nvSpPr>
        <p:spPr>
          <a:xfrm>
            <a:off x="315913" y="6001543"/>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2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0" name="Shape 3440"/>
        <p:cNvGrpSpPr/>
        <p:nvPr/>
      </p:nvGrpSpPr>
      <p:grpSpPr>
        <a:xfrm>
          <a:off x="0" y="0"/>
          <a:ext cx="0" cy="0"/>
          <a:chOff x="0" y="0"/>
          <a:chExt cx="0" cy="0"/>
        </a:xfrm>
      </p:grpSpPr>
      <p:sp>
        <p:nvSpPr>
          <p:cNvPr id="3441" name="Google Shape;3441;p24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442" name="Google Shape;3442;p24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443" name="Google Shape;3443;p248"/>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ja-JP" sz="3600" u="none" cap="none" strike="noStrike">
                <a:solidFill>
                  <a:schemeClr val="dk2"/>
                </a:solidFill>
                <a:latin typeface="MS PGothic"/>
                <a:ea typeface="MS PGothic"/>
                <a:cs typeface="MS PGothic"/>
                <a:sym typeface="MS PGothic"/>
              </a:rPr>
              <a:t> 6.1 テストのためのツールによる支援</a:t>
            </a:r>
            <a:endParaRPr b="0" i="0" sz="36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2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7" name="Shape 3447"/>
        <p:cNvGrpSpPr/>
        <p:nvPr/>
      </p:nvGrpSpPr>
      <p:grpSpPr>
        <a:xfrm>
          <a:off x="0" y="0"/>
          <a:ext cx="0" cy="0"/>
          <a:chOff x="0" y="0"/>
          <a:chExt cx="0" cy="0"/>
        </a:xfrm>
      </p:grpSpPr>
      <p:sp>
        <p:nvSpPr>
          <p:cNvPr id="3448" name="Google Shape;3448;p24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テストツールの種類（1/2）</a:t>
            </a:r>
            <a:endParaRPr sz="3600"/>
          </a:p>
        </p:txBody>
      </p:sp>
      <p:sp>
        <p:nvSpPr>
          <p:cNvPr id="3449" name="Google Shape;3449;p24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aphicFrame>
        <p:nvGraphicFramePr>
          <p:cNvPr id="3450" name="Google Shape;3450;p249"/>
          <p:cNvGraphicFramePr/>
          <p:nvPr/>
        </p:nvGraphicFramePr>
        <p:xfrm>
          <a:off x="495300" y="1625601"/>
          <a:ext cx="3000000" cy="3000000"/>
        </p:xfrm>
        <a:graphic>
          <a:graphicData uri="http://schemas.openxmlformats.org/drawingml/2006/table">
            <a:tbl>
              <a:tblPr>
                <a:noFill/>
                <a:tableStyleId>{8194AEC5-5224-4143-9605-7C0787FFD7B1}</a:tableStyleId>
              </a:tblPr>
              <a:tblGrid>
                <a:gridCol w="2081425"/>
                <a:gridCol w="6833975"/>
              </a:tblGrid>
              <a:tr h="370850">
                <a:tc>
                  <a:txBody>
                    <a:bodyPr/>
                    <a:lstStyle/>
                    <a:p>
                      <a:pPr indent="0" lvl="0" marL="0" marR="0" rtl="0" algn="l">
                        <a:lnSpc>
                          <a:spcPct val="100000"/>
                        </a:lnSpc>
                        <a:spcBef>
                          <a:spcPts val="0"/>
                        </a:spcBef>
                        <a:spcAft>
                          <a:spcPts val="0"/>
                        </a:spcAft>
                        <a:buClr>
                          <a:srgbClr val="000000"/>
                        </a:buClr>
                        <a:buSzPts val="1800"/>
                        <a:buFont typeface="Arial"/>
                        <a:buNone/>
                      </a:pPr>
                      <a:r>
                        <a:rPr b="1" lang="ja-JP" sz="1800" u="none" cap="none" strike="noStrike"/>
                        <a:t>ツール</a:t>
                      </a:r>
                      <a:endParaRPr b="1"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1"/>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ja-JP" sz="1800" u="none" cap="none" strike="noStrike"/>
                        <a:t>支援内容</a:t>
                      </a:r>
                      <a:endParaRPr b="1"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1"/>
                    </a:solidFill>
                  </a:tcPr>
                </a:tc>
              </a:tr>
              <a:tr h="370850">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マネジメントツール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2400"/>
                        <a:buFont typeface="Arial"/>
                        <a:buNone/>
                      </a:pPr>
                      <a:r>
                        <a:rPr lang="ja-JP" sz="1800" u="none" cap="none" strike="noStrike"/>
                        <a:t>SDLC、要件、テスト、欠陥、構成のマネジメントを容易にすることで、 テストプロセスの効率性が向上する </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41675">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静的テストツール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2400"/>
                        <a:buFont typeface="Arial"/>
                        <a:buNone/>
                      </a:pPr>
                      <a:r>
                        <a:rPr lang="ja-JP" sz="1800" u="none" cap="none" strike="noStrike"/>
                        <a:t>レビューや静的解析を行うテスト担当者をサポートする</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26450">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テスト設計および実装ツール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ja-JP" sz="1800" u="none" cap="none" strike="noStrike"/>
                        <a:t>テストケース、テストデータ、テストプロシジャーの作成を促進する</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26450">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テスト実行とカバレッジツール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テスト実行の自動化とカバレッジを容易にする</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26450">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非機能テストツール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テスト担当者が手動で行うことが困難、または不可能な非機能テストを行うことができる</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3451" name="Google Shape;3451;p24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452" name="Google Shape;3452;p249"/>
          <p:cNvSpPr txBox="1"/>
          <p:nvPr/>
        </p:nvSpPr>
        <p:spPr>
          <a:xfrm>
            <a:off x="315913" y="6001543"/>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2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6" name="Shape 3456"/>
        <p:cNvGrpSpPr/>
        <p:nvPr/>
      </p:nvGrpSpPr>
      <p:grpSpPr>
        <a:xfrm>
          <a:off x="0" y="0"/>
          <a:ext cx="0" cy="0"/>
          <a:chOff x="0" y="0"/>
          <a:chExt cx="0" cy="0"/>
        </a:xfrm>
      </p:grpSpPr>
      <p:sp>
        <p:nvSpPr>
          <p:cNvPr id="3457" name="Google Shape;3457;p25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テストツールの種類（2/2）</a:t>
            </a:r>
            <a:endParaRPr sz="3600"/>
          </a:p>
        </p:txBody>
      </p:sp>
      <p:sp>
        <p:nvSpPr>
          <p:cNvPr id="3458" name="Google Shape;3458;p25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aphicFrame>
        <p:nvGraphicFramePr>
          <p:cNvPr id="3459" name="Google Shape;3459;p250"/>
          <p:cNvGraphicFramePr/>
          <p:nvPr/>
        </p:nvGraphicFramePr>
        <p:xfrm>
          <a:off x="495300" y="1625601"/>
          <a:ext cx="3000000" cy="3000000"/>
        </p:xfrm>
        <a:graphic>
          <a:graphicData uri="http://schemas.openxmlformats.org/drawingml/2006/table">
            <a:tbl>
              <a:tblPr>
                <a:noFill/>
                <a:tableStyleId>{8194AEC5-5224-4143-9605-7C0787FFD7B1}</a:tableStyleId>
              </a:tblPr>
              <a:tblGrid>
                <a:gridCol w="2081425"/>
                <a:gridCol w="6833975"/>
              </a:tblGrid>
              <a:tr h="442825">
                <a:tc>
                  <a:txBody>
                    <a:bodyPr/>
                    <a:lstStyle/>
                    <a:p>
                      <a:pPr indent="0" lvl="0" marL="0" marR="0" rtl="0" algn="l">
                        <a:lnSpc>
                          <a:spcPct val="100000"/>
                        </a:lnSpc>
                        <a:spcBef>
                          <a:spcPts val="0"/>
                        </a:spcBef>
                        <a:spcAft>
                          <a:spcPts val="0"/>
                        </a:spcAft>
                        <a:buClr>
                          <a:srgbClr val="000000"/>
                        </a:buClr>
                        <a:buSzPts val="1800"/>
                        <a:buFont typeface="Arial"/>
                        <a:buNone/>
                      </a:pPr>
                      <a:r>
                        <a:rPr b="1" lang="ja-JP" sz="1800" u="none" cap="none" strike="noStrike"/>
                        <a:t>ツール</a:t>
                      </a:r>
                      <a:endParaRPr b="1"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1"/>
                    </a:solidFill>
                  </a:tcPr>
                </a:tc>
                <a:tc>
                  <a:txBody>
                    <a:bodyPr/>
                    <a:lstStyle/>
                    <a:p>
                      <a:pPr indent="0" lvl="0" marL="0" marR="0" rtl="0" algn="l">
                        <a:lnSpc>
                          <a:spcPct val="100000"/>
                        </a:lnSpc>
                        <a:spcBef>
                          <a:spcPts val="0"/>
                        </a:spcBef>
                        <a:spcAft>
                          <a:spcPts val="0"/>
                        </a:spcAft>
                        <a:buClr>
                          <a:srgbClr val="000000"/>
                        </a:buClr>
                        <a:buSzPts val="1800"/>
                        <a:buFont typeface="Arial"/>
                        <a:buNone/>
                      </a:pPr>
                      <a:r>
                        <a:rPr b="1" lang="ja-JP" sz="1800" u="none" cap="none" strike="noStrike"/>
                        <a:t>支援内容</a:t>
                      </a:r>
                      <a:endParaRPr b="1"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solidFill>
                      <a:schemeClr val="accent1"/>
                    </a:solidFill>
                  </a:tcPr>
                </a:tc>
              </a:tr>
              <a:tr h="741675">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DevOps 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100"/>
                        <a:buFont typeface="Arial"/>
                        <a:buNone/>
                      </a:pPr>
                      <a:r>
                        <a:rPr lang="ja-JP" sz="1800" u="none" cap="none" strike="noStrike"/>
                        <a:t>DevOps デリバリーパイプライン、ワークフロー追跡、自動ビルドプロセス、CI/CD のサポート</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41675">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コラボレーションツール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1" marL="0" marR="0" rtl="0" algn="l">
                        <a:lnSpc>
                          <a:spcPct val="100000"/>
                        </a:lnSpc>
                        <a:spcBef>
                          <a:spcPts val="0"/>
                        </a:spcBef>
                        <a:spcAft>
                          <a:spcPts val="0"/>
                        </a:spcAft>
                        <a:buClr>
                          <a:schemeClr val="dk1"/>
                        </a:buClr>
                        <a:buSzPts val="2400"/>
                        <a:buFont typeface="Arial"/>
                        <a:buNone/>
                      </a:pPr>
                      <a:r>
                        <a:rPr lang="ja-JP" sz="1800" u="none" cap="none" strike="noStrike"/>
                        <a:t>コミュニケーションを円滑にする</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41675">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拡張性/展開の標準化をサポートするツール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1" marL="0" marR="0" rtl="0" algn="l">
                        <a:lnSpc>
                          <a:spcPct val="100000"/>
                        </a:lnSpc>
                        <a:spcBef>
                          <a:spcPts val="0"/>
                        </a:spcBef>
                        <a:spcAft>
                          <a:spcPts val="0"/>
                        </a:spcAft>
                        <a:buClr>
                          <a:schemeClr val="dk1"/>
                        </a:buClr>
                        <a:buSzPts val="2400"/>
                        <a:buFont typeface="Arial"/>
                        <a:buNone/>
                      </a:pPr>
                      <a:r>
                        <a:rPr lang="ja-JP" sz="1800" u="none" cap="none" strike="noStrike"/>
                        <a:t>環境の拡張性や展開の標準化をサポートする</a:t>
                      </a:r>
                      <a:endParaRPr sz="1800" u="none" cap="none" strike="noStrike"/>
                    </a:p>
                    <a:p>
                      <a:pPr indent="0" lvl="1" marL="0" marR="0" rtl="0" algn="l">
                        <a:lnSpc>
                          <a:spcPct val="100000"/>
                        </a:lnSpc>
                        <a:spcBef>
                          <a:spcPts val="0"/>
                        </a:spcBef>
                        <a:spcAft>
                          <a:spcPts val="0"/>
                        </a:spcAft>
                        <a:buClr>
                          <a:schemeClr val="dk1"/>
                        </a:buClr>
                        <a:buSzPts val="2400"/>
                        <a:buFont typeface="Arial"/>
                        <a:buNone/>
                      </a:pPr>
                      <a:r>
                        <a:rPr lang="ja-JP" sz="1800" u="none" cap="none" strike="noStrike"/>
                        <a:t>例：仮想マシンなど、コンテナ化ツール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741675">
                <a:tc>
                  <a:txBody>
                    <a:bodyPr/>
                    <a:lstStyle/>
                    <a:p>
                      <a:pPr indent="0" lvl="0" marL="0" marR="0" rtl="0" algn="l">
                        <a:lnSpc>
                          <a:spcPct val="100000"/>
                        </a:lnSpc>
                        <a:spcBef>
                          <a:spcPts val="0"/>
                        </a:spcBef>
                        <a:spcAft>
                          <a:spcPts val="0"/>
                        </a:spcAft>
                        <a:buClr>
                          <a:srgbClr val="000000"/>
                        </a:buClr>
                        <a:buSzPts val="1800"/>
                        <a:buFont typeface="Arial"/>
                        <a:buNone/>
                      </a:pPr>
                      <a:r>
                        <a:rPr lang="ja-JP" sz="1800" u="none" cap="none" strike="noStrike"/>
                        <a:t>その他、テストを補助するツール</a:t>
                      </a:r>
                      <a:endParaRPr sz="1800" u="none" cap="none" strike="noStrike"/>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100"/>
                        <a:buFont typeface="Arial"/>
                        <a:buNone/>
                      </a:pPr>
                      <a:r>
                        <a:rPr lang="ja-JP" sz="1800" u="none" cap="none" strike="noStrike"/>
                        <a:t>例：表計算ソフトはテストのコンテキストではテストツー</a:t>
                      </a:r>
                      <a:endParaRPr sz="1800" u="none" cap="none" strike="noStrike"/>
                    </a:p>
                    <a:p>
                      <a:pPr indent="0" lvl="0" marL="0" marR="0" rtl="0" algn="l">
                        <a:lnSpc>
                          <a:spcPct val="100000"/>
                        </a:lnSpc>
                        <a:spcBef>
                          <a:spcPts val="0"/>
                        </a:spcBef>
                        <a:spcAft>
                          <a:spcPts val="0"/>
                        </a:spcAft>
                        <a:buClr>
                          <a:srgbClr val="000000"/>
                        </a:buClr>
                        <a:buSzPts val="1800"/>
                        <a:buFont typeface="Arial"/>
                        <a:buNone/>
                      </a:pPr>
                      <a:r>
                        <a:rPr lang="ja-JP" sz="1800" u="none" cap="none" strike="noStrike"/>
                        <a:t>ルになる</a:t>
                      </a:r>
                      <a:endParaRPr/>
                    </a:p>
                  </a:txBody>
                  <a:tcPr marT="72000" marB="72000" marR="72000" marL="72000" anchor="ctr">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3460" name="Google Shape;3460;p25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461" name="Google Shape;3461;p250"/>
          <p:cNvSpPr txBox="1"/>
          <p:nvPr/>
        </p:nvSpPr>
        <p:spPr>
          <a:xfrm>
            <a:off x="315913" y="6001543"/>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2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9" name="Shape 3469"/>
        <p:cNvGrpSpPr/>
        <p:nvPr/>
      </p:nvGrpSpPr>
      <p:grpSpPr>
        <a:xfrm>
          <a:off x="0" y="0"/>
          <a:ext cx="0" cy="0"/>
          <a:chOff x="0" y="0"/>
          <a:chExt cx="0" cy="0"/>
        </a:xfrm>
      </p:grpSpPr>
      <p:sp>
        <p:nvSpPr>
          <p:cNvPr id="3470" name="Google Shape;3470;p25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471" name="Google Shape;3471;p25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472" name="Google Shape;3472;p251"/>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6.2 テスト自動化の利点とリスク</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2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0" name="Shape 3480"/>
        <p:cNvGrpSpPr/>
        <p:nvPr/>
      </p:nvGrpSpPr>
      <p:grpSpPr>
        <a:xfrm>
          <a:off x="0" y="0"/>
          <a:ext cx="0" cy="0"/>
          <a:chOff x="0" y="0"/>
          <a:chExt cx="0" cy="0"/>
        </a:xfrm>
      </p:grpSpPr>
      <p:sp>
        <p:nvSpPr>
          <p:cNvPr id="3481" name="Google Shape;3481;p252"/>
          <p:cNvSpPr txBox="1"/>
          <p:nvPr>
            <p:ph idx="4294967295" type="title"/>
          </p:nvPr>
        </p:nvSpPr>
        <p:spPr>
          <a:xfrm>
            <a:off x="541338" y="214313"/>
            <a:ext cx="8391525" cy="1127125"/>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テスト自動化の利点とリスク</a:t>
            </a:r>
            <a:endParaRPr sz="3600"/>
          </a:p>
        </p:txBody>
      </p:sp>
      <p:sp>
        <p:nvSpPr>
          <p:cNvPr id="3482" name="Google Shape;3482;p252"/>
          <p:cNvSpPr txBox="1"/>
          <p:nvPr>
            <p:ph idx="4294967295" type="body"/>
          </p:nvPr>
        </p:nvSpPr>
        <p:spPr>
          <a:xfrm>
            <a:off x="265005" y="2623539"/>
            <a:ext cx="9294300" cy="3257100"/>
          </a:xfrm>
          <a:prstGeom prst="rect">
            <a:avLst/>
          </a:prstGeom>
          <a:noFill/>
          <a:ln>
            <a:noFill/>
          </a:ln>
        </p:spPr>
        <p:txBody>
          <a:bodyPr anchorCtr="0" anchor="t" bIns="45700" lIns="91425" spcFirstLastPara="1" rIns="91425" wrap="square" tIns="45700">
            <a:spAutoFit/>
          </a:bodyPr>
          <a:lstStyle/>
          <a:p>
            <a:pPr indent="-342900" lvl="0" marL="342900" rtl="0" algn="l">
              <a:lnSpc>
                <a:spcPct val="115000"/>
              </a:lnSpc>
              <a:spcBef>
                <a:spcPts val="0"/>
              </a:spcBef>
              <a:spcAft>
                <a:spcPts val="0"/>
              </a:spcAft>
              <a:buClr>
                <a:schemeClr val="dk1"/>
              </a:buClr>
              <a:buSzPts val="2400"/>
              <a:buFont typeface="Arial"/>
              <a:buChar char="•"/>
            </a:pPr>
            <a:r>
              <a:rPr lang="ja-JP" sz="2400"/>
              <a:t>テスト自動化の利点</a:t>
            </a:r>
            <a:endParaRPr sz="2400"/>
          </a:p>
          <a:p>
            <a:pPr indent="-285750" lvl="1" marL="742950" rtl="0" algn="l">
              <a:lnSpc>
                <a:spcPct val="115000"/>
              </a:lnSpc>
              <a:spcBef>
                <a:spcPts val="400"/>
              </a:spcBef>
              <a:spcAft>
                <a:spcPts val="0"/>
              </a:spcAft>
              <a:buClr>
                <a:schemeClr val="dk1"/>
              </a:buClr>
              <a:buSzPts val="2000"/>
              <a:buFont typeface="Noto Sans Symbols"/>
              <a:buChar char="✔"/>
            </a:pPr>
            <a:r>
              <a:rPr lang="ja-JP" sz="2000"/>
              <a:t>反復作業が減り、時間の節約ができる</a:t>
            </a:r>
            <a:endParaRPr/>
          </a:p>
          <a:p>
            <a:pPr indent="-285750" lvl="1" marL="742950" rtl="0" algn="l">
              <a:lnSpc>
                <a:spcPct val="115000"/>
              </a:lnSpc>
              <a:spcBef>
                <a:spcPts val="400"/>
              </a:spcBef>
              <a:spcAft>
                <a:spcPts val="0"/>
              </a:spcAft>
              <a:buClr>
                <a:schemeClr val="dk1"/>
              </a:buClr>
              <a:buSzPts val="2000"/>
              <a:buFont typeface="Noto Sans Symbols"/>
              <a:buChar char="✔"/>
            </a:pPr>
            <a:r>
              <a:rPr lang="ja-JP" sz="2000"/>
              <a:t>一貫性や再実行性が向上し、単純なヒューマンエラーを防止できる</a:t>
            </a:r>
            <a:endParaRPr/>
          </a:p>
          <a:p>
            <a:pPr indent="-285750" lvl="1" marL="742950" rtl="0" algn="l">
              <a:lnSpc>
                <a:spcPct val="115000"/>
              </a:lnSpc>
              <a:spcBef>
                <a:spcPts val="400"/>
              </a:spcBef>
              <a:spcAft>
                <a:spcPts val="0"/>
              </a:spcAft>
              <a:buClr>
                <a:schemeClr val="dk1"/>
              </a:buClr>
              <a:buSzPts val="2000"/>
              <a:buFont typeface="Noto Sans Symbols"/>
              <a:buChar char="✔"/>
            </a:pPr>
            <a:r>
              <a:rPr lang="ja-JP" sz="2000"/>
              <a:t>評価の客観性が向上し、人では難しい尺度の提供が可能となる</a:t>
            </a:r>
            <a:endParaRPr/>
          </a:p>
          <a:p>
            <a:pPr indent="-285750" lvl="1" marL="742950" rtl="0" algn="l">
              <a:lnSpc>
                <a:spcPct val="115000"/>
              </a:lnSpc>
              <a:spcBef>
                <a:spcPts val="400"/>
              </a:spcBef>
              <a:spcAft>
                <a:spcPts val="0"/>
              </a:spcAft>
              <a:buClr>
                <a:schemeClr val="dk1"/>
              </a:buClr>
              <a:buSzPts val="2000"/>
              <a:buFont typeface="Noto Sans Symbols"/>
              <a:buChar char="✔"/>
            </a:pPr>
            <a:r>
              <a:rPr lang="ja-JP" sz="2000"/>
              <a:t>テストやテストケースの情報へのアクセスが容易になる。</a:t>
            </a:r>
            <a:endParaRPr sz="2000"/>
          </a:p>
          <a:p>
            <a:pPr indent="-285750" lvl="1" marL="742950" rtl="0" algn="l">
              <a:lnSpc>
                <a:spcPct val="115000"/>
              </a:lnSpc>
              <a:spcBef>
                <a:spcPts val="400"/>
              </a:spcBef>
              <a:spcAft>
                <a:spcPts val="0"/>
              </a:spcAft>
              <a:buSzPts val="2000"/>
              <a:buChar char="✔"/>
            </a:pPr>
            <a:r>
              <a:rPr lang="ja-JP" sz="2000"/>
              <a:t>テスト実行時間が短縮され、不具合の発見、フィードバック、市場投入までの時間が短縮できる</a:t>
            </a:r>
            <a:endParaRPr sz="2000"/>
          </a:p>
          <a:p>
            <a:pPr indent="-285750" lvl="1" marL="742950" rtl="0" algn="l">
              <a:lnSpc>
                <a:spcPct val="115000"/>
              </a:lnSpc>
              <a:spcBef>
                <a:spcPts val="400"/>
              </a:spcBef>
              <a:spcAft>
                <a:spcPts val="0"/>
              </a:spcAft>
              <a:buSzPts val="2000"/>
              <a:buChar char="✔"/>
            </a:pPr>
            <a:r>
              <a:rPr lang="ja-JP" sz="2000"/>
              <a:t>新しいテストを設計する時間を増やす</a:t>
            </a:r>
            <a:endParaRPr/>
          </a:p>
        </p:txBody>
      </p:sp>
      <p:sp>
        <p:nvSpPr>
          <p:cNvPr id="3483" name="Google Shape;3483;p25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484" name="Google Shape;3484;p25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485" name="Google Shape;3485;p252"/>
          <p:cNvSpPr txBox="1"/>
          <p:nvPr/>
        </p:nvSpPr>
        <p:spPr>
          <a:xfrm>
            <a:off x="315913" y="6145559"/>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3486" name="Google Shape;3486;p252"/>
          <p:cNvSpPr txBox="1"/>
          <p:nvPr/>
        </p:nvSpPr>
        <p:spPr>
          <a:xfrm>
            <a:off x="680263" y="1341450"/>
            <a:ext cx="85836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0" i="0" lang="ja-JP" sz="2000" u="none" cap="none" strike="noStrike">
                <a:solidFill>
                  <a:srgbClr val="000000"/>
                </a:solidFill>
                <a:latin typeface="Arial"/>
                <a:ea typeface="Arial"/>
                <a:cs typeface="Arial"/>
                <a:sym typeface="Arial"/>
              </a:rPr>
              <a:t>ツールを導入したからと言って成功するわけではない。</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rgbClr val="000000"/>
                </a:solidFill>
                <a:latin typeface="Arial"/>
                <a:ea typeface="Arial"/>
                <a:cs typeface="Arial"/>
                <a:sym typeface="Arial"/>
              </a:rPr>
              <a:t>継続的なメンテナンスやトレーニングが必要である。</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rgbClr val="000000"/>
                </a:solidFill>
                <a:latin typeface="Arial"/>
                <a:ea typeface="Arial"/>
                <a:cs typeface="Arial"/>
                <a:sym typeface="Arial"/>
              </a:rPr>
              <a:t>また、ツールの利点とリスクについても考慮することも大切である。</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2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4" name="Shape 3494"/>
        <p:cNvGrpSpPr/>
        <p:nvPr/>
      </p:nvGrpSpPr>
      <p:grpSpPr>
        <a:xfrm>
          <a:off x="0" y="0"/>
          <a:ext cx="0" cy="0"/>
          <a:chOff x="0" y="0"/>
          <a:chExt cx="0" cy="0"/>
        </a:xfrm>
      </p:grpSpPr>
      <p:sp>
        <p:nvSpPr>
          <p:cNvPr id="3495" name="Google Shape;3495;p253"/>
          <p:cNvSpPr txBox="1"/>
          <p:nvPr>
            <p:ph idx="4294967295" type="title"/>
          </p:nvPr>
        </p:nvSpPr>
        <p:spPr>
          <a:xfrm>
            <a:off x="541338" y="214313"/>
            <a:ext cx="8391600" cy="1127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テスト自動化の利点とリスク</a:t>
            </a:r>
            <a:endParaRPr sz="3600"/>
          </a:p>
        </p:txBody>
      </p:sp>
      <p:sp>
        <p:nvSpPr>
          <p:cNvPr id="3496" name="Google Shape;3496;p253"/>
          <p:cNvSpPr txBox="1"/>
          <p:nvPr>
            <p:ph idx="4294967295" type="body"/>
          </p:nvPr>
        </p:nvSpPr>
        <p:spPr>
          <a:xfrm>
            <a:off x="272480" y="1465614"/>
            <a:ext cx="9294300" cy="4775700"/>
          </a:xfrm>
          <a:prstGeom prst="rect">
            <a:avLst/>
          </a:prstGeom>
          <a:noFill/>
          <a:ln>
            <a:noFill/>
          </a:ln>
        </p:spPr>
        <p:txBody>
          <a:bodyPr anchorCtr="0" anchor="t" bIns="45700" lIns="91425" spcFirstLastPara="1" rIns="91425" wrap="square" tIns="45700">
            <a:spAutoFit/>
          </a:bodyPr>
          <a:lstStyle/>
          <a:p>
            <a:pPr indent="-381000" lvl="0" marL="457200" rtl="0" algn="l">
              <a:lnSpc>
                <a:spcPct val="115000"/>
              </a:lnSpc>
              <a:spcBef>
                <a:spcPts val="480"/>
              </a:spcBef>
              <a:spcAft>
                <a:spcPts val="0"/>
              </a:spcAft>
              <a:buSzPts val="2400"/>
              <a:buChar char="●"/>
            </a:pPr>
            <a:r>
              <a:rPr lang="ja-JP" sz="2400"/>
              <a:t>テスト自動化のリスク</a:t>
            </a:r>
            <a:endParaRPr sz="2400"/>
          </a:p>
          <a:p>
            <a:pPr indent="-285750" lvl="1" marL="742950" rtl="0" algn="l">
              <a:lnSpc>
                <a:spcPct val="115000"/>
              </a:lnSpc>
              <a:spcBef>
                <a:spcPts val="400"/>
              </a:spcBef>
              <a:spcAft>
                <a:spcPts val="0"/>
              </a:spcAft>
              <a:buClr>
                <a:schemeClr val="dk1"/>
              </a:buClr>
              <a:buSzPts val="2000"/>
              <a:buFont typeface="Noto Sans Symbols"/>
              <a:buChar char="✔"/>
            </a:pPr>
            <a:r>
              <a:rPr lang="ja-JP" sz="2000"/>
              <a:t>テストツールの利点に非現実的な期待をする（例えば、ツールの機能性や使いやすさなど） </a:t>
            </a:r>
            <a:endParaRPr sz="2000"/>
          </a:p>
          <a:p>
            <a:pPr indent="-285750" lvl="1" marL="742950" rtl="0" algn="l">
              <a:lnSpc>
                <a:spcPct val="115000"/>
              </a:lnSpc>
              <a:spcBef>
                <a:spcPts val="400"/>
              </a:spcBef>
              <a:spcAft>
                <a:spcPts val="0"/>
              </a:spcAft>
              <a:buClr>
                <a:schemeClr val="dk1"/>
              </a:buClr>
              <a:buSzPts val="2000"/>
              <a:buFont typeface="Noto Sans Symbols"/>
              <a:buChar char="✔"/>
            </a:pPr>
            <a:r>
              <a:rPr lang="ja-JP" sz="2000"/>
              <a:t>ツールの導入、スクリプトの保守、既存の手動テストの変更に必要な時間、コスト、労力の見積りを見誤る</a:t>
            </a:r>
            <a:endParaRPr sz="2000"/>
          </a:p>
          <a:p>
            <a:pPr indent="-285750" lvl="1" marL="742950" rtl="0" algn="l">
              <a:lnSpc>
                <a:spcPct val="115000"/>
              </a:lnSpc>
              <a:spcBef>
                <a:spcPts val="400"/>
              </a:spcBef>
              <a:spcAft>
                <a:spcPts val="0"/>
              </a:spcAft>
              <a:buSzPts val="2000"/>
              <a:buChar char="✔"/>
            </a:pPr>
            <a:r>
              <a:rPr lang="ja-JP" sz="2000"/>
              <a:t>手動テストが適切である場合にもテストツールを使ってしまう</a:t>
            </a:r>
            <a:endParaRPr sz="2000"/>
          </a:p>
          <a:p>
            <a:pPr indent="-285750" lvl="1" marL="742950" rtl="0" algn="l">
              <a:lnSpc>
                <a:spcPct val="115000"/>
              </a:lnSpc>
              <a:spcBef>
                <a:spcPts val="400"/>
              </a:spcBef>
              <a:spcAft>
                <a:spcPts val="0"/>
              </a:spcAft>
              <a:buSzPts val="2000"/>
              <a:buChar char="✔"/>
            </a:pPr>
            <a:r>
              <a:rPr lang="ja-JP" sz="2000"/>
              <a:t>ツールに過剰な依存をする</a:t>
            </a:r>
            <a:endParaRPr sz="2000"/>
          </a:p>
          <a:p>
            <a:pPr indent="-285750" lvl="1" marL="742950" rtl="0" algn="l">
              <a:lnSpc>
                <a:spcPct val="115000"/>
              </a:lnSpc>
              <a:spcBef>
                <a:spcPts val="400"/>
              </a:spcBef>
              <a:spcAft>
                <a:spcPts val="0"/>
              </a:spcAft>
              <a:buSzPts val="2000"/>
              <a:buChar char="✔"/>
            </a:pPr>
            <a:r>
              <a:rPr lang="ja-JP" sz="2000"/>
              <a:t>ツールベンダーに依存している（廃業、別ベンダーへの売却、サポート不十分など）</a:t>
            </a:r>
            <a:endParaRPr sz="2000"/>
          </a:p>
          <a:p>
            <a:pPr indent="-285750" lvl="1" marL="742950" rtl="0" algn="l">
              <a:lnSpc>
                <a:spcPct val="115000"/>
              </a:lnSpc>
              <a:spcBef>
                <a:spcPts val="400"/>
              </a:spcBef>
              <a:spcAft>
                <a:spcPts val="0"/>
              </a:spcAft>
              <a:buSzPts val="2000"/>
              <a:buChar char="✔"/>
            </a:pPr>
            <a:r>
              <a:rPr lang="ja-JP" sz="2000"/>
              <a:t>オープンソースソフトウェア使用時の放置や頻繁な内部アップデート</a:t>
            </a:r>
            <a:endParaRPr sz="2000"/>
          </a:p>
          <a:p>
            <a:pPr indent="-285750" lvl="1" marL="742950" rtl="0" algn="l">
              <a:lnSpc>
                <a:spcPct val="115000"/>
              </a:lnSpc>
              <a:spcBef>
                <a:spcPts val="400"/>
              </a:spcBef>
              <a:spcAft>
                <a:spcPts val="0"/>
              </a:spcAft>
              <a:buSzPts val="2000"/>
              <a:buChar char="✔"/>
            </a:pPr>
            <a:r>
              <a:rPr lang="ja-JP" sz="2000"/>
              <a:t>自動化ツールが開発プラットフォームと互換性がない可能性</a:t>
            </a:r>
            <a:endParaRPr sz="2000"/>
          </a:p>
          <a:p>
            <a:pPr indent="-285750" lvl="1" marL="742950" rtl="0" algn="l">
              <a:lnSpc>
                <a:spcPct val="115000"/>
              </a:lnSpc>
              <a:spcBef>
                <a:spcPts val="400"/>
              </a:spcBef>
              <a:spcAft>
                <a:spcPts val="0"/>
              </a:spcAft>
              <a:buSzPts val="2000"/>
              <a:buChar char="✔"/>
            </a:pPr>
            <a:r>
              <a:rPr lang="ja-JP" sz="2000"/>
              <a:t>不適切なツール選択（規制要件や安全基準に適合していないなど）</a:t>
            </a:r>
            <a:endParaRPr/>
          </a:p>
        </p:txBody>
      </p:sp>
      <p:sp>
        <p:nvSpPr>
          <p:cNvPr id="3497" name="Google Shape;3497;p25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498" name="Google Shape;3498;p25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499" name="Google Shape;3499;p253"/>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2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7" name="Shape 3507"/>
        <p:cNvGrpSpPr/>
        <p:nvPr/>
      </p:nvGrpSpPr>
      <p:grpSpPr>
        <a:xfrm>
          <a:off x="0" y="0"/>
          <a:ext cx="0" cy="0"/>
          <a:chOff x="0" y="0"/>
          <a:chExt cx="0" cy="0"/>
        </a:xfrm>
      </p:grpSpPr>
      <p:sp>
        <p:nvSpPr>
          <p:cNvPr id="3508" name="Google Shape;3508;p25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509" name="Google Shape;3509;p25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solidFill>
                  <a:srgbClr val="000000"/>
                </a:solidFill>
              </a:rPr>
              <a:t>‹#›</a:t>
            </a:fld>
            <a:endParaRPr>
              <a:solidFill>
                <a:srgbClr val="000000"/>
              </a:solidFill>
            </a:endParaRPr>
          </a:p>
        </p:txBody>
      </p:sp>
      <p:sp>
        <p:nvSpPr>
          <p:cNvPr id="3510" name="Google Shape;3510;p254"/>
          <p:cNvSpPr txBox="1"/>
          <p:nvPr/>
        </p:nvSpPr>
        <p:spPr>
          <a:xfrm>
            <a:off x="742950" y="2420938"/>
            <a:ext cx="8420100" cy="1470025"/>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rgbClr val="000000"/>
                </a:solidFill>
                <a:latin typeface="MS PGothic"/>
                <a:ea typeface="MS PGothic"/>
                <a:cs typeface="MS PGothic"/>
                <a:sym typeface="MS PGothic"/>
              </a:rPr>
              <a:t>まとめ</a:t>
            </a:r>
            <a:endParaRPr b="0" i="0" sz="4400" u="none" cap="none" strike="noStrike">
              <a:solidFill>
                <a:srgbClr val="000000"/>
              </a:solidFill>
              <a:latin typeface="MS PGothic"/>
              <a:ea typeface="MS PGothic"/>
              <a:cs typeface="MS PGothic"/>
              <a:sym typeface="MS PGothic"/>
            </a:endParaRPr>
          </a:p>
        </p:txBody>
      </p:sp>
    </p:spTree>
  </p:cSld>
  <p:clrMapOvr>
    <a:masterClrMapping/>
  </p:clrMapOvr>
</p:sld>
</file>

<file path=ppt/slides/slide2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5" name="Shape 3515"/>
        <p:cNvGrpSpPr/>
        <p:nvPr/>
      </p:nvGrpSpPr>
      <p:grpSpPr>
        <a:xfrm>
          <a:off x="0" y="0"/>
          <a:ext cx="0" cy="0"/>
          <a:chOff x="0" y="0"/>
          <a:chExt cx="0" cy="0"/>
        </a:xfrm>
      </p:grpSpPr>
      <p:sp>
        <p:nvSpPr>
          <p:cNvPr id="3516" name="Google Shape;3516;p255"/>
          <p:cNvSpPr txBox="1"/>
          <p:nvPr>
            <p:ph type="title"/>
          </p:nvPr>
        </p:nvSpPr>
        <p:spPr>
          <a:xfrm>
            <a:off x="495300" y="317637"/>
            <a:ext cx="8915400" cy="922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b="1" lang="ja-JP" sz="3600">
                <a:latin typeface="Arial"/>
                <a:ea typeface="Arial"/>
                <a:cs typeface="Arial"/>
                <a:sym typeface="Arial"/>
              </a:rPr>
              <a:t>目次　（</a:t>
            </a:r>
            <a:r>
              <a:rPr b="1" lang="ja-JP" sz="3600"/>
              <a:t>振り返りのため再掲</a:t>
            </a:r>
            <a:r>
              <a:rPr b="1" lang="ja-JP" sz="3600">
                <a:latin typeface="Arial"/>
                <a:ea typeface="Arial"/>
                <a:cs typeface="Arial"/>
                <a:sym typeface="Arial"/>
              </a:rPr>
              <a:t>）</a:t>
            </a:r>
            <a:endParaRPr b="1" sz="3600">
              <a:latin typeface="Arial"/>
              <a:ea typeface="Arial"/>
              <a:cs typeface="Arial"/>
              <a:sym typeface="Arial"/>
            </a:endParaRPr>
          </a:p>
        </p:txBody>
      </p:sp>
      <p:sp>
        <p:nvSpPr>
          <p:cNvPr id="3517" name="Google Shape;3517;p25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518" name="Google Shape;3518;p255"/>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solidFill>
                  <a:srgbClr val="000000"/>
                </a:solidFill>
              </a:rPr>
              <a:t>‹#›</a:t>
            </a:fld>
            <a:endParaRPr>
              <a:solidFill>
                <a:srgbClr val="000000"/>
              </a:solidFill>
            </a:endParaRPr>
          </a:p>
        </p:txBody>
      </p:sp>
      <p:sp>
        <p:nvSpPr>
          <p:cNvPr id="3519" name="Google Shape;3519;p255"/>
          <p:cNvSpPr txBox="1"/>
          <p:nvPr/>
        </p:nvSpPr>
        <p:spPr>
          <a:xfrm>
            <a:off x="727623" y="1355268"/>
            <a:ext cx="4158600" cy="4572000"/>
          </a:xfrm>
          <a:prstGeom prst="rect">
            <a:avLst/>
          </a:prstGeom>
          <a:noFill/>
          <a:ln>
            <a:noFill/>
          </a:ln>
        </p:spPr>
        <p:txBody>
          <a:bodyPr anchorCtr="0" anchor="t" bIns="45875" lIns="91750" spcFirstLastPara="1" rIns="91750" wrap="square" tIns="45875">
            <a:spAutoFit/>
          </a:bodyPr>
          <a:lstStyle/>
          <a:p>
            <a:pPr indent="0" lvl="0" marL="0" marR="0" rtl="0" algn="l">
              <a:lnSpc>
                <a:spcPct val="110000"/>
              </a:lnSpc>
              <a:spcBef>
                <a:spcPts val="0"/>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1. テストの基礎</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1.1 テストとは何か？ [K1/K2]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1.2 なぜテストが必要か [K1/K2]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1.3 テストの原則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1.4 テスト活動、テストウェア、そして役割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1.5 テストに必要不可欠なスキルとよい実践例[K1/K2]</a:t>
            </a:r>
            <a:endParaRPr b="0" i="0" sz="1400" u="none" cap="none" strike="noStrike">
              <a:solidFill>
                <a:schemeClr val="dk1"/>
              </a:solidFill>
              <a:latin typeface="Arial"/>
              <a:ea typeface="Arial"/>
              <a:cs typeface="Arial"/>
              <a:sym typeface="Arial"/>
            </a:endParaRPr>
          </a:p>
          <a:p>
            <a:pPr indent="0" lvl="0" marL="0" marR="0" rtl="0" algn="l">
              <a:lnSpc>
                <a:spcPct val="110000"/>
              </a:lnSpc>
              <a:spcBef>
                <a:spcPts val="372"/>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2. ソフトウェア開発ライフサイクル全体</a:t>
            </a:r>
            <a:br>
              <a:rPr b="1" i="0" lang="ja-JP" sz="1600" u="none" cap="none" strike="noStrike">
                <a:solidFill>
                  <a:schemeClr val="dk1"/>
                </a:solidFill>
                <a:latin typeface="Arial"/>
                <a:ea typeface="Arial"/>
                <a:cs typeface="Arial"/>
                <a:sym typeface="Arial"/>
              </a:rPr>
            </a:br>
            <a:r>
              <a:rPr b="1" i="0" lang="ja-JP" sz="1600" u="none" cap="none" strike="noStrike">
                <a:solidFill>
                  <a:schemeClr val="dk1"/>
                </a:solidFill>
                <a:latin typeface="Arial"/>
                <a:ea typeface="Arial"/>
                <a:cs typeface="Arial"/>
                <a:sym typeface="Arial"/>
              </a:rPr>
              <a:t>　を通してのテスト</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2.1 コンテキストに応じたソフトウェア開発ライフサイクルでのテスト [K1/K2]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2.2 テストレベルとテストタイプ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2.3 メンテナンス（保守）テスト [K2]</a:t>
            </a:r>
            <a:endParaRPr b="0" i="0" sz="1400" u="none" cap="none" strike="noStrike">
              <a:solidFill>
                <a:srgbClr val="000000"/>
              </a:solidFill>
              <a:latin typeface="Arial"/>
              <a:ea typeface="Arial"/>
              <a:cs typeface="Arial"/>
              <a:sym typeface="Arial"/>
            </a:endParaRPr>
          </a:p>
          <a:p>
            <a:pPr indent="0" lvl="0" marL="0" marR="0" rtl="0" algn="l">
              <a:lnSpc>
                <a:spcPct val="110000"/>
              </a:lnSpc>
              <a:spcBef>
                <a:spcPts val="372"/>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3. 静的テスト</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3.1 静的テストの基本 [K1/K2]</a:t>
            </a:r>
            <a:endParaRPr b="0" i="0" sz="14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lang="ja-JP">
                <a:solidFill>
                  <a:schemeClr val="dk1"/>
                </a:solidFill>
              </a:rPr>
              <a:t>3.2  フィードバックとレビュープロセス</a:t>
            </a:r>
            <a:endParaRPr>
              <a:solidFill>
                <a:schemeClr val="dk1"/>
              </a:solidFill>
            </a:endParaRPr>
          </a:p>
        </p:txBody>
      </p:sp>
      <p:sp>
        <p:nvSpPr>
          <p:cNvPr id="3520" name="Google Shape;3520;p255"/>
          <p:cNvSpPr txBox="1"/>
          <p:nvPr/>
        </p:nvSpPr>
        <p:spPr>
          <a:xfrm>
            <a:off x="4987445" y="1355268"/>
            <a:ext cx="4574100" cy="4870500"/>
          </a:xfrm>
          <a:prstGeom prst="rect">
            <a:avLst/>
          </a:prstGeom>
          <a:noFill/>
          <a:ln>
            <a:noFill/>
          </a:ln>
        </p:spPr>
        <p:txBody>
          <a:bodyPr anchorCtr="0" anchor="t" bIns="45875" lIns="91750" spcFirstLastPara="1" rIns="91750" wrap="square" tIns="45875">
            <a:spAutoFit/>
          </a:bodyPr>
          <a:lstStyle/>
          <a:p>
            <a:pPr indent="0" lvl="0" marL="0" marR="0" rtl="0" algn="l">
              <a:lnSpc>
                <a:spcPct val="110000"/>
              </a:lnSpc>
              <a:spcBef>
                <a:spcPts val="0"/>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4. テスト分析と設計</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4.1 テスト技法の概要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4.2 ブラックボックステスト技法 [K3]</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4.3 ホワイトボックステスト技法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4.4 経験ベースのテスト技法 [K2]</a:t>
            </a:r>
            <a:endParaRPr b="0" i="0" sz="14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4.5 コラボレーションベースのテストアプローチ [K2/K3]</a:t>
            </a:r>
            <a:endParaRPr b="0" i="0" sz="1400" u="none" cap="none" strike="noStrike">
              <a:solidFill>
                <a:schemeClr val="dk1"/>
              </a:solidFill>
              <a:latin typeface="Arial"/>
              <a:ea typeface="Arial"/>
              <a:cs typeface="Arial"/>
              <a:sym typeface="Arial"/>
            </a:endParaRPr>
          </a:p>
          <a:p>
            <a:pPr indent="0" lvl="0" marL="0" marR="0" rtl="0" algn="l">
              <a:lnSpc>
                <a:spcPct val="110000"/>
              </a:lnSpc>
              <a:spcBef>
                <a:spcPts val="372"/>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5. テスト活動のマネジメント</a:t>
            </a:r>
            <a:endParaRPr b="1" i="0" sz="1600" u="none" cap="none" strike="noStrike">
              <a:solidFill>
                <a:schemeClr val="dk1"/>
              </a:solidFill>
              <a:latin typeface="Arial"/>
              <a:ea typeface="Arial"/>
              <a:cs typeface="Arial"/>
              <a:sym typeface="Arial"/>
            </a:endParaRPr>
          </a:p>
          <a:p>
            <a:pPr indent="0" lvl="0"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5.1 テスト計画 [K1/K2/K3]</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5.2 リスクマネジメント [K1/K2]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5.3 </a:t>
            </a:r>
            <a:r>
              <a:rPr lang="ja-JP">
                <a:solidFill>
                  <a:schemeClr val="dk1"/>
                </a:solidFill>
              </a:rPr>
              <a:t>テストモニタリング、テストコントロールとテスト完了</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5.4 構成管理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5.5 欠陥マネジメント [K3]</a:t>
            </a:r>
            <a:endParaRPr b="0" i="0" sz="1400" u="none" cap="none" strike="noStrike">
              <a:solidFill>
                <a:srgbClr val="000000"/>
              </a:solidFill>
              <a:latin typeface="Arial"/>
              <a:ea typeface="Arial"/>
              <a:cs typeface="Arial"/>
              <a:sym typeface="Arial"/>
            </a:endParaRPr>
          </a:p>
          <a:p>
            <a:pPr indent="0" lvl="0" marL="0" marR="0" rtl="0" algn="l">
              <a:lnSpc>
                <a:spcPct val="110000"/>
              </a:lnSpc>
              <a:spcBef>
                <a:spcPts val="372"/>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6. テストツール</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6.1 テストのためのツールによる支援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6.2 テスト自動化の利点とリスク [K1]</a:t>
            </a:r>
            <a:endParaRPr b="0" i="0" sz="1400" u="none" cap="none" strike="noStrike">
              <a:solidFill>
                <a:srgbClr val="000000"/>
              </a:solidFill>
              <a:latin typeface="Arial"/>
              <a:ea typeface="Arial"/>
              <a:cs typeface="Arial"/>
              <a:sym typeface="Arial"/>
            </a:endParaRPr>
          </a:p>
        </p:txBody>
      </p:sp>
      <p:sp>
        <p:nvSpPr>
          <p:cNvPr id="3521" name="Google Shape;3521;p255"/>
          <p:cNvSpPr/>
          <p:nvPr/>
        </p:nvSpPr>
        <p:spPr>
          <a:xfrm>
            <a:off x="5008739" y="1964613"/>
            <a:ext cx="4531500" cy="540000"/>
          </a:xfrm>
          <a:prstGeom prst="roundRect">
            <a:avLst>
              <a:gd fmla="val 16667" name="adj"/>
            </a:avLst>
          </a:prstGeom>
          <a:noFill/>
          <a:ln cap="flat" cmpd="sng" w="38100">
            <a:solidFill>
              <a:srgbClr val="FF0000"/>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Arial"/>
              <a:buNone/>
            </a:pPr>
            <a:r>
              <a:rPr b="0" i="0" lang="ja-JP" sz="1800" u="none" cap="none" strike="noStrike">
                <a:solidFill>
                  <a:srgbClr val="FF0000"/>
                </a:solidFill>
                <a:latin typeface="Arial"/>
                <a:ea typeface="Arial"/>
                <a:cs typeface="Arial"/>
                <a:sym typeface="Arial"/>
              </a:rPr>
              <a:t>演習あり</a:t>
            </a:r>
            <a:endParaRPr b="0" i="0" sz="1400" u="none" cap="none" strike="noStrike">
              <a:solidFill>
                <a:srgbClr val="000000"/>
              </a:solidFill>
              <a:latin typeface="Arial"/>
              <a:ea typeface="Arial"/>
              <a:cs typeface="Arial"/>
              <a:sym typeface="Arial"/>
            </a:endParaRPr>
          </a:p>
        </p:txBody>
      </p:sp>
      <p:sp>
        <p:nvSpPr>
          <p:cNvPr id="3522" name="Google Shape;3522;p255"/>
          <p:cNvSpPr txBox="1"/>
          <p:nvPr/>
        </p:nvSpPr>
        <p:spPr>
          <a:xfrm>
            <a:off x="8577724" y="4987740"/>
            <a:ext cx="1146600" cy="831600"/>
          </a:xfrm>
          <a:prstGeom prst="rect">
            <a:avLst/>
          </a:prstGeom>
          <a:solidFill>
            <a:srgbClr val="FFFF99"/>
          </a:solidFill>
          <a:ln>
            <a:noFill/>
          </a:ln>
        </p:spPr>
        <p:txBody>
          <a:bodyPr anchorCtr="0" anchor="t" bIns="45875" lIns="91750" spcFirstLastPara="1" rIns="91750" wrap="square" tIns="45875">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[K1] 記憶</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[K2] 理解</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[K3] 適用</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2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0" name="Shape 3530"/>
        <p:cNvGrpSpPr/>
        <p:nvPr/>
      </p:nvGrpSpPr>
      <p:grpSpPr>
        <a:xfrm>
          <a:off x="0" y="0"/>
          <a:ext cx="0" cy="0"/>
          <a:chOff x="0" y="0"/>
          <a:chExt cx="0" cy="0"/>
        </a:xfrm>
      </p:grpSpPr>
      <p:sp>
        <p:nvSpPr>
          <p:cNvPr id="3531" name="Google Shape;3531;p25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本セミナーでお伝えしたいこと（再掲）</a:t>
            </a:r>
            <a:endParaRPr sz="3600"/>
          </a:p>
        </p:txBody>
      </p:sp>
      <p:sp>
        <p:nvSpPr>
          <p:cNvPr id="3532" name="Google Shape;3532;p256"/>
          <p:cNvSpPr txBox="1"/>
          <p:nvPr>
            <p:ph idx="1" type="body"/>
          </p:nvPr>
        </p:nvSpPr>
        <p:spPr>
          <a:xfrm>
            <a:off x="347241" y="1417638"/>
            <a:ext cx="9063459" cy="4852987"/>
          </a:xfrm>
          <a:prstGeom prst="rect">
            <a:avLst/>
          </a:prstGeom>
          <a:noFill/>
          <a:ln>
            <a:noFill/>
          </a:ln>
        </p:spPr>
        <p:txBody>
          <a:bodyPr anchorCtr="0" anchor="t" bIns="45700" lIns="91425" spcFirstLastPara="1" rIns="91425" wrap="square" tIns="45700">
            <a:noAutofit/>
          </a:bodyPr>
          <a:lstStyle/>
          <a:p>
            <a:pPr indent="-317500" lvl="0" marL="342900" rtl="0" algn="l">
              <a:lnSpc>
                <a:spcPct val="100000"/>
              </a:lnSpc>
              <a:spcBef>
                <a:spcPts val="0"/>
              </a:spcBef>
              <a:spcAft>
                <a:spcPts val="0"/>
              </a:spcAft>
              <a:buClr>
                <a:schemeClr val="dk1"/>
              </a:buClr>
              <a:buSzPts val="2400"/>
              <a:buFont typeface="Arial"/>
              <a:buChar char="•"/>
            </a:pPr>
            <a:r>
              <a:rPr lang="ja-JP" sz="2400"/>
              <a:t>様々なテスト技法のうち、基本的な技法について、</a:t>
            </a:r>
            <a:br>
              <a:rPr lang="ja-JP" sz="2400"/>
            </a:br>
            <a:r>
              <a:rPr lang="ja-JP" sz="2400"/>
              <a:t>その特徴、長所・短所、効果的な使用局面、使用上の注意事項等と実務で使いこなすことの重要性を理解する。</a:t>
            </a:r>
            <a:br>
              <a:rPr lang="ja-JP" sz="2400"/>
            </a:br>
            <a:r>
              <a:rPr lang="ja-JP" sz="2400"/>
              <a:t>（知っている、言われてみれば使っている、では足りない。）</a:t>
            </a:r>
            <a:endParaRPr sz="2400"/>
          </a:p>
          <a:p>
            <a:pPr indent="-342900" lvl="0" marL="342900" rtl="0" algn="l">
              <a:lnSpc>
                <a:spcPct val="100000"/>
              </a:lnSpc>
              <a:spcBef>
                <a:spcPts val="560"/>
              </a:spcBef>
              <a:spcAft>
                <a:spcPts val="0"/>
              </a:spcAft>
              <a:buClr>
                <a:schemeClr val="dk1"/>
              </a:buClr>
              <a:buSzPts val="2800"/>
              <a:buFont typeface="Arial"/>
              <a:buNone/>
            </a:pPr>
            <a:r>
              <a:t/>
            </a:r>
            <a:endParaRPr sz="2400"/>
          </a:p>
          <a:p>
            <a:pPr indent="-317500" lvl="0" marL="342900" rtl="0" algn="l">
              <a:lnSpc>
                <a:spcPct val="100000"/>
              </a:lnSpc>
              <a:spcBef>
                <a:spcPts val="560"/>
              </a:spcBef>
              <a:spcAft>
                <a:spcPts val="0"/>
              </a:spcAft>
              <a:buClr>
                <a:schemeClr val="dk1"/>
              </a:buClr>
              <a:buSzPts val="2400"/>
              <a:buFont typeface="Arial"/>
              <a:buChar char="•"/>
            </a:pPr>
            <a:r>
              <a:rPr lang="ja-JP" sz="2400"/>
              <a:t>プロジェクトのチームメンバーとして、積極的に開発者（設計／実装メンバー）と協力しつつ、よい製品、よいサービスを顧客に提供する活力源となるように行動することの重要性を知る。（テスト技法が使えるだけでは足りない。）</a:t>
            </a:r>
            <a:endParaRPr sz="2400"/>
          </a:p>
        </p:txBody>
      </p:sp>
      <p:sp>
        <p:nvSpPr>
          <p:cNvPr id="3533" name="Google Shape;3533;p256"/>
          <p:cNvSpPr txBox="1"/>
          <p:nvPr/>
        </p:nvSpPr>
        <p:spPr>
          <a:xfrm>
            <a:off x="1676712" y="3012097"/>
            <a:ext cx="6552600" cy="461700"/>
          </a:xfrm>
          <a:prstGeom prst="rect">
            <a:avLst/>
          </a:prstGeom>
          <a:solidFill>
            <a:srgbClr val="FFCC0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ja-JP" sz="2400" u="none" cap="none" strike="noStrike">
                <a:solidFill>
                  <a:srgbClr val="000000"/>
                </a:solidFill>
                <a:latin typeface="Arial"/>
                <a:ea typeface="Arial"/>
                <a:cs typeface="Arial"/>
                <a:sym typeface="Arial"/>
              </a:rPr>
              <a:t>テスト技法を意図的に、使い分ける。</a:t>
            </a:r>
            <a:endParaRPr b="0" i="0" sz="2400" u="none" cap="none" strike="noStrike">
              <a:solidFill>
                <a:srgbClr val="000000"/>
              </a:solidFill>
              <a:latin typeface="Arial"/>
              <a:ea typeface="Arial"/>
              <a:cs typeface="Arial"/>
              <a:sym typeface="Arial"/>
            </a:endParaRPr>
          </a:p>
        </p:txBody>
      </p:sp>
      <p:sp>
        <p:nvSpPr>
          <p:cNvPr id="3534" name="Google Shape;3534;p25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3535" name="Google Shape;3535;p25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solidFill>
                  <a:srgbClr val="000000"/>
                </a:solidFill>
              </a:rPr>
              <a:t>‹#›</a:t>
            </a:fld>
            <a:endParaRPr>
              <a:solidFill>
                <a:srgbClr val="000000"/>
              </a:solidFill>
            </a:endParaRPr>
          </a:p>
        </p:txBody>
      </p:sp>
      <p:sp>
        <p:nvSpPr>
          <p:cNvPr id="3536" name="Google Shape;3536;p256"/>
          <p:cNvSpPr txBox="1"/>
          <p:nvPr/>
        </p:nvSpPr>
        <p:spPr>
          <a:xfrm>
            <a:off x="56406" y="5161699"/>
            <a:ext cx="9793200" cy="461700"/>
          </a:xfrm>
          <a:prstGeom prst="rect">
            <a:avLst/>
          </a:prstGeom>
          <a:solidFill>
            <a:srgbClr val="FFCC0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ja-JP" sz="2400" u="none" cap="none" strike="noStrike">
                <a:solidFill>
                  <a:schemeClr val="dk1"/>
                </a:solidFill>
                <a:latin typeface="Arial"/>
                <a:ea typeface="Arial"/>
                <a:cs typeface="Arial"/>
                <a:sym typeface="Arial"/>
              </a:rPr>
              <a:t>テストと開発の連携・協調が重要であり、分離しないようにする。</a:t>
            </a:r>
            <a:endParaRPr b="0" i="0" sz="2400" u="none" cap="none" strike="noStrike">
              <a:solidFill>
                <a:srgbClr val="000000"/>
              </a:solidFill>
              <a:latin typeface="Arial"/>
              <a:ea typeface="Arial"/>
              <a:cs typeface="Arial"/>
              <a:sym typeface="Arial"/>
            </a:endParaRPr>
          </a:p>
        </p:txBody>
      </p:sp>
    </p:spTree>
  </p:cSld>
  <p:clrMapOvr>
    <a:masterClrMapping/>
  </p:clrMapOvr>
</p:sld>
</file>

<file path=ppt/slides/slide2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4" name="Shape 3544"/>
        <p:cNvGrpSpPr/>
        <p:nvPr/>
      </p:nvGrpSpPr>
      <p:grpSpPr>
        <a:xfrm>
          <a:off x="0" y="0"/>
          <a:ext cx="0" cy="0"/>
          <a:chOff x="0" y="0"/>
          <a:chExt cx="0" cy="0"/>
        </a:xfrm>
      </p:grpSpPr>
      <p:sp>
        <p:nvSpPr>
          <p:cNvPr id="3545" name="Google Shape;3545;p25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546" name="Google Shape;3546;p25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テストエンジニアが目指すゴール</a:t>
            </a:r>
            <a:endParaRPr sz="3600"/>
          </a:p>
        </p:txBody>
      </p:sp>
      <p:sp>
        <p:nvSpPr>
          <p:cNvPr id="3547" name="Google Shape;3547;p257"/>
          <p:cNvSpPr txBox="1"/>
          <p:nvPr>
            <p:ph idx="1" type="body"/>
          </p:nvPr>
        </p:nvSpPr>
        <p:spPr>
          <a:xfrm>
            <a:off x="495300" y="1484313"/>
            <a:ext cx="8915400" cy="4641850"/>
          </a:xfrm>
          <a:prstGeom prst="rect">
            <a:avLst/>
          </a:prstGeom>
          <a:noFill/>
          <a:ln>
            <a:noFill/>
          </a:ln>
        </p:spPr>
        <p:txBody>
          <a:bodyPr anchorCtr="0" anchor="t" bIns="45700" lIns="91425" spcFirstLastPara="1" rIns="91425" wrap="square" tIns="45700">
            <a:noAutofit/>
          </a:bodyPr>
          <a:lstStyle/>
          <a:p>
            <a:pPr indent="-292100" lvl="0" marL="342900" rtl="0" algn="l">
              <a:lnSpc>
                <a:spcPct val="100000"/>
              </a:lnSpc>
              <a:spcBef>
                <a:spcPts val="0"/>
              </a:spcBef>
              <a:spcAft>
                <a:spcPts val="0"/>
              </a:spcAft>
              <a:buClr>
                <a:schemeClr val="dk1"/>
              </a:buClr>
              <a:buSzPts val="2400"/>
              <a:buFont typeface="Arial"/>
              <a:buChar char="•"/>
            </a:pPr>
            <a:r>
              <a:rPr lang="ja-JP" sz="2400"/>
              <a:t>自らが持つテスト関連の知識・スキル・技法・ツールを適用して、プロジェクト要求事項を満たしつつ、求められるソフトウェア品質の達成に貢献すること。</a:t>
            </a:r>
            <a:endParaRPr sz="2400"/>
          </a:p>
          <a:p>
            <a:pPr indent="-292100" lvl="0" marL="342900" rtl="0" algn="l">
              <a:lnSpc>
                <a:spcPct val="100000"/>
              </a:lnSpc>
              <a:spcBef>
                <a:spcPts val="640"/>
              </a:spcBef>
              <a:spcAft>
                <a:spcPts val="0"/>
              </a:spcAft>
              <a:buClr>
                <a:schemeClr val="dk1"/>
              </a:buClr>
              <a:buSzPts val="2400"/>
              <a:buFont typeface="Arial"/>
              <a:buChar char="•"/>
            </a:pPr>
            <a:r>
              <a:rPr lang="ja-JP" sz="2400"/>
              <a:t>日々精進して己の技を磨き、その力を顧客と周囲、そして自らの喜びと幸せのために活用し、組織・チームとして協調しながら成果を上げること。</a:t>
            </a:r>
            <a:endParaRPr sz="2400"/>
          </a:p>
        </p:txBody>
      </p:sp>
      <p:grpSp>
        <p:nvGrpSpPr>
          <p:cNvPr id="3548" name="Google Shape;3548;p257"/>
          <p:cNvGrpSpPr/>
          <p:nvPr/>
        </p:nvGrpSpPr>
        <p:grpSpPr>
          <a:xfrm flipH="1">
            <a:off x="8841432" y="4789030"/>
            <a:ext cx="785812" cy="1466850"/>
            <a:chOff x="3360" y="1296"/>
            <a:chExt cx="878" cy="2473"/>
          </a:xfrm>
        </p:grpSpPr>
        <p:sp>
          <p:nvSpPr>
            <p:cNvPr id="3549" name="Google Shape;3549;p257"/>
            <p:cNvSpPr/>
            <p:nvPr/>
          </p:nvSpPr>
          <p:spPr>
            <a:xfrm>
              <a:off x="3431" y="1730"/>
              <a:ext cx="363" cy="492"/>
            </a:xfrm>
            <a:custGeom>
              <a:rect b="b" l="l" r="r" t="t"/>
              <a:pathLst>
                <a:path extrusionOk="0" h="492" w="363">
                  <a:moveTo>
                    <a:pt x="240" y="123"/>
                  </a:moveTo>
                  <a:lnTo>
                    <a:pt x="212" y="71"/>
                  </a:lnTo>
                  <a:lnTo>
                    <a:pt x="160" y="38"/>
                  </a:lnTo>
                  <a:lnTo>
                    <a:pt x="108" y="33"/>
                  </a:lnTo>
                  <a:lnTo>
                    <a:pt x="56" y="52"/>
                  </a:lnTo>
                  <a:lnTo>
                    <a:pt x="18" y="104"/>
                  </a:lnTo>
                  <a:lnTo>
                    <a:pt x="0" y="194"/>
                  </a:lnTo>
                  <a:lnTo>
                    <a:pt x="14" y="303"/>
                  </a:lnTo>
                  <a:lnTo>
                    <a:pt x="47" y="397"/>
                  </a:lnTo>
                  <a:lnTo>
                    <a:pt x="89" y="449"/>
                  </a:lnTo>
                  <a:lnTo>
                    <a:pt x="146" y="483"/>
                  </a:lnTo>
                  <a:lnTo>
                    <a:pt x="198" y="492"/>
                  </a:lnTo>
                  <a:lnTo>
                    <a:pt x="264" y="468"/>
                  </a:lnTo>
                  <a:lnTo>
                    <a:pt x="287" y="426"/>
                  </a:lnTo>
                  <a:lnTo>
                    <a:pt x="301" y="350"/>
                  </a:lnTo>
                  <a:lnTo>
                    <a:pt x="297" y="251"/>
                  </a:lnTo>
                  <a:lnTo>
                    <a:pt x="273" y="161"/>
                  </a:lnTo>
                  <a:lnTo>
                    <a:pt x="363" y="43"/>
                  </a:lnTo>
                  <a:lnTo>
                    <a:pt x="363" y="19"/>
                  </a:lnTo>
                  <a:lnTo>
                    <a:pt x="344" y="0"/>
                  </a:lnTo>
                  <a:lnTo>
                    <a:pt x="325" y="9"/>
                  </a:lnTo>
                  <a:lnTo>
                    <a:pt x="240" y="123"/>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50" name="Google Shape;3550;p257"/>
            <p:cNvSpPr/>
            <p:nvPr/>
          </p:nvSpPr>
          <p:spPr>
            <a:xfrm>
              <a:off x="3762" y="1296"/>
              <a:ext cx="476" cy="849"/>
            </a:xfrm>
            <a:custGeom>
              <a:rect b="b" l="l" r="r" t="t"/>
              <a:pathLst>
                <a:path extrusionOk="0" h="849" w="476">
                  <a:moveTo>
                    <a:pt x="47" y="849"/>
                  </a:moveTo>
                  <a:lnTo>
                    <a:pt x="9" y="839"/>
                  </a:lnTo>
                  <a:lnTo>
                    <a:pt x="0" y="787"/>
                  </a:lnTo>
                  <a:lnTo>
                    <a:pt x="61" y="688"/>
                  </a:lnTo>
                  <a:lnTo>
                    <a:pt x="146" y="528"/>
                  </a:lnTo>
                  <a:lnTo>
                    <a:pt x="217" y="400"/>
                  </a:lnTo>
                  <a:lnTo>
                    <a:pt x="273" y="245"/>
                  </a:lnTo>
                  <a:lnTo>
                    <a:pt x="349" y="150"/>
                  </a:lnTo>
                  <a:lnTo>
                    <a:pt x="429" y="14"/>
                  </a:lnTo>
                  <a:lnTo>
                    <a:pt x="443" y="0"/>
                  </a:lnTo>
                  <a:lnTo>
                    <a:pt x="471" y="4"/>
                  </a:lnTo>
                  <a:lnTo>
                    <a:pt x="476" y="28"/>
                  </a:lnTo>
                  <a:lnTo>
                    <a:pt x="377" y="150"/>
                  </a:lnTo>
                  <a:lnTo>
                    <a:pt x="372" y="202"/>
                  </a:lnTo>
                  <a:lnTo>
                    <a:pt x="401" y="254"/>
                  </a:lnTo>
                  <a:lnTo>
                    <a:pt x="401" y="301"/>
                  </a:lnTo>
                  <a:lnTo>
                    <a:pt x="372" y="330"/>
                  </a:lnTo>
                  <a:lnTo>
                    <a:pt x="302" y="367"/>
                  </a:lnTo>
                  <a:lnTo>
                    <a:pt x="269" y="377"/>
                  </a:lnTo>
                  <a:lnTo>
                    <a:pt x="254" y="405"/>
                  </a:lnTo>
                  <a:lnTo>
                    <a:pt x="217" y="518"/>
                  </a:lnTo>
                  <a:lnTo>
                    <a:pt x="179" y="622"/>
                  </a:lnTo>
                  <a:lnTo>
                    <a:pt x="132" y="745"/>
                  </a:lnTo>
                  <a:lnTo>
                    <a:pt x="71" y="849"/>
                  </a:lnTo>
                  <a:lnTo>
                    <a:pt x="47" y="849"/>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51" name="Google Shape;3551;p257"/>
            <p:cNvSpPr/>
            <p:nvPr/>
          </p:nvSpPr>
          <p:spPr>
            <a:xfrm>
              <a:off x="3360" y="2296"/>
              <a:ext cx="280" cy="766"/>
            </a:xfrm>
            <a:custGeom>
              <a:rect b="b" l="l" r="r" t="t"/>
              <a:pathLst>
                <a:path extrusionOk="0" h="766" w="280">
                  <a:moveTo>
                    <a:pt x="128" y="61"/>
                  </a:moveTo>
                  <a:lnTo>
                    <a:pt x="180" y="14"/>
                  </a:lnTo>
                  <a:lnTo>
                    <a:pt x="237" y="0"/>
                  </a:lnTo>
                  <a:lnTo>
                    <a:pt x="275" y="14"/>
                  </a:lnTo>
                  <a:lnTo>
                    <a:pt x="280" y="43"/>
                  </a:lnTo>
                  <a:lnTo>
                    <a:pt x="247" y="104"/>
                  </a:lnTo>
                  <a:lnTo>
                    <a:pt x="204" y="104"/>
                  </a:lnTo>
                  <a:lnTo>
                    <a:pt x="161" y="132"/>
                  </a:lnTo>
                  <a:lnTo>
                    <a:pt x="104" y="213"/>
                  </a:lnTo>
                  <a:lnTo>
                    <a:pt x="66" y="303"/>
                  </a:lnTo>
                  <a:lnTo>
                    <a:pt x="66" y="340"/>
                  </a:lnTo>
                  <a:lnTo>
                    <a:pt x="90" y="383"/>
                  </a:lnTo>
                  <a:lnTo>
                    <a:pt x="152" y="421"/>
                  </a:lnTo>
                  <a:lnTo>
                    <a:pt x="209" y="454"/>
                  </a:lnTo>
                  <a:lnTo>
                    <a:pt x="271" y="515"/>
                  </a:lnTo>
                  <a:lnTo>
                    <a:pt x="275" y="567"/>
                  </a:lnTo>
                  <a:lnTo>
                    <a:pt x="218" y="601"/>
                  </a:lnTo>
                  <a:lnTo>
                    <a:pt x="176" y="638"/>
                  </a:lnTo>
                  <a:lnTo>
                    <a:pt x="161" y="671"/>
                  </a:lnTo>
                  <a:lnTo>
                    <a:pt x="171" y="705"/>
                  </a:lnTo>
                  <a:lnTo>
                    <a:pt x="152" y="752"/>
                  </a:lnTo>
                  <a:lnTo>
                    <a:pt x="123" y="766"/>
                  </a:lnTo>
                  <a:lnTo>
                    <a:pt x="109" y="757"/>
                  </a:lnTo>
                  <a:lnTo>
                    <a:pt x="114" y="676"/>
                  </a:lnTo>
                  <a:lnTo>
                    <a:pt x="142" y="619"/>
                  </a:lnTo>
                  <a:lnTo>
                    <a:pt x="195" y="572"/>
                  </a:lnTo>
                  <a:lnTo>
                    <a:pt x="223" y="558"/>
                  </a:lnTo>
                  <a:lnTo>
                    <a:pt x="199" y="487"/>
                  </a:lnTo>
                  <a:lnTo>
                    <a:pt x="157" y="459"/>
                  </a:lnTo>
                  <a:lnTo>
                    <a:pt x="81" y="430"/>
                  </a:lnTo>
                  <a:lnTo>
                    <a:pt x="28" y="388"/>
                  </a:lnTo>
                  <a:lnTo>
                    <a:pt x="0" y="322"/>
                  </a:lnTo>
                  <a:lnTo>
                    <a:pt x="19" y="260"/>
                  </a:lnTo>
                  <a:lnTo>
                    <a:pt x="71" y="165"/>
                  </a:lnTo>
                  <a:lnTo>
                    <a:pt x="114" y="90"/>
                  </a:lnTo>
                  <a:lnTo>
                    <a:pt x="128" y="61"/>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52" name="Google Shape;3552;p257"/>
            <p:cNvSpPr/>
            <p:nvPr/>
          </p:nvSpPr>
          <p:spPr>
            <a:xfrm>
              <a:off x="3648" y="2235"/>
              <a:ext cx="293" cy="685"/>
            </a:xfrm>
            <a:custGeom>
              <a:rect b="b" l="l" r="r" t="t"/>
              <a:pathLst>
                <a:path extrusionOk="0" h="685" w="293">
                  <a:moveTo>
                    <a:pt x="24" y="28"/>
                  </a:moveTo>
                  <a:lnTo>
                    <a:pt x="71" y="4"/>
                  </a:lnTo>
                  <a:lnTo>
                    <a:pt x="109" y="0"/>
                  </a:lnTo>
                  <a:lnTo>
                    <a:pt x="175" y="42"/>
                  </a:lnTo>
                  <a:lnTo>
                    <a:pt x="213" y="85"/>
                  </a:lnTo>
                  <a:lnTo>
                    <a:pt x="242" y="146"/>
                  </a:lnTo>
                  <a:lnTo>
                    <a:pt x="265" y="226"/>
                  </a:lnTo>
                  <a:lnTo>
                    <a:pt x="289" y="349"/>
                  </a:lnTo>
                  <a:lnTo>
                    <a:pt x="293" y="486"/>
                  </a:lnTo>
                  <a:lnTo>
                    <a:pt x="279" y="576"/>
                  </a:lnTo>
                  <a:lnTo>
                    <a:pt x="256" y="618"/>
                  </a:lnTo>
                  <a:lnTo>
                    <a:pt x="194" y="661"/>
                  </a:lnTo>
                  <a:lnTo>
                    <a:pt x="128" y="685"/>
                  </a:lnTo>
                  <a:lnTo>
                    <a:pt x="86" y="685"/>
                  </a:lnTo>
                  <a:lnTo>
                    <a:pt x="48" y="675"/>
                  </a:lnTo>
                  <a:lnTo>
                    <a:pt x="24" y="618"/>
                  </a:lnTo>
                  <a:lnTo>
                    <a:pt x="15" y="548"/>
                  </a:lnTo>
                  <a:lnTo>
                    <a:pt x="34" y="500"/>
                  </a:lnTo>
                  <a:lnTo>
                    <a:pt x="57" y="458"/>
                  </a:lnTo>
                  <a:lnTo>
                    <a:pt x="52" y="401"/>
                  </a:lnTo>
                  <a:lnTo>
                    <a:pt x="43" y="330"/>
                  </a:lnTo>
                  <a:lnTo>
                    <a:pt x="24" y="259"/>
                  </a:lnTo>
                  <a:lnTo>
                    <a:pt x="0" y="184"/>
                  </a:lnTo>
                  <a:lnTo>
                    <a:pt x="0" y="127"/>
                  </a:lnTo>
                  <a:lnTo>
                    <a:pt x="15" y="66"/>
                  </a:lnTo>
                  <a:lnTo>
                    <a:pt x="24" y="28"/>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53" name="Google Shape;3553;p257"/>
            <p:cNvSpPr/>
            <p:nvPr/>
          </p:nvSpPr>
          <p:spPr>
            <a:xfrm>
              <a:off x="3817" y="2782"/>
              <a:ext cx="382" cy="878"/>
            </a:xfrm>
            <a:custGeom>
              <a:rect b="b" l="l" r="r" t="t"/>
              <a:pathLst>
                <a:path extrusionOk="0" h="878" w="382">
                  <a:moveTo>
                    <a:pt x="0" y="76"/>
                  </a:moveTo>
                  <a:lnTo>
                    <a:pt x="0" y="38"/>
                  </a:lnTo>
                  <a:lnTo>
                    <a:pt x="33" y="0"/>
                  </a:lnTo>
                  <a:lnTo>
                    <a:pt x="57" y="14"/>
                  </a:lnTo>
                  <a:lnTo>
                    <a:pt x="170" y="165"/>
                  </a:lnTo>
                  <a:lnTo>
                    <a:pt x="226" y="250"/>
                  </a:lnTo>
                  <a:lnTo>
                    <a:pt x="241" y="326"/>
                  </a:lnTo>
                  <a:lnTo>
                    <a:pt x="245" y="406"/>
                  </a:lnTo>
                  <a:lnTo>
                    <a:pt x="236" y="515"/>
                  </a:lnTo>
                  <a:lnTo>
                    <a:pt x="203" y="633"/>
                  </a:lnTo>
                  <a:lnTo>
                    <a:pt x="170" y="703"/>
                  </a:lnTo>
                  <a:lnTo>
                    <a:pt x="156" y="774"/>
                  </a:lnTo>
                  <a:lnTo>
                    <a:pt x="160" y="807"/>
                  </a:lnTo>
                  <a:lnTo>
                    <a:pt x="179" y="817"/>
                  </a:lnTo>
                  <a:lnTo>
                    <a:pt x="292" y="812"/>
                  </a:lnTo>
                  <a:lnTo>
                    <a:pt x="368" y="826"/>
                  </a:lnTo>
                  <a:lnTo>
                    <a:pt x="382" y="845"/>
                  </a:lnTo>
                  <a:lnTo>
                    <a:pt x="382" y="859"/>
                  </a:lnTo>
                  <a:lnTo>
                    <a:pt x="321" y="878"/>
                  </a:lnTo>
                  <a:lnTo>
                    <a:pt x="307" y="873"/>
                  </a:lnTo>
                  <a:lnTo>
                    <a:pt x="255" y="850"/>
                  </a:lnTo>
                  <a:lnTo>
                    <a:pt x="203" y="850"/>
                  </a:lnTo>
                  <a:lnTo>
                    <a:pt x="132" y="850"/>
                  </a:lnTo>
                  <a:lnTo>
                    <a:pt x="108" y="854"/>
                  </a:lnTo>
                  <a:lnTo>
                    <a:pt x="99" y="836"/>
                  </a:lnTo>
                  <a:lnTo>
                    <a:pt x="99" y="807"/>
                  </a:lnTo>
                  <a:lnTo>
                    <a:pt x="123" y="718"/>
                  </a:lnTo>
                  <a:lnTo>
                    <a:pt x="165" y="623"/>
                  </a:lnTo>
                  <a:lnTo>
                    <a:pt x="193" y="529"/>
                  </a:lnTo>
                  <a:lnTo>
                    <a:pt x="198" y="458"/>
                  </a:lnTo>
                  <a:lnTo>
                    <a:pt x="193" y="359"/>
                  </a:lnTo>
                  <a:lnTo>
                    <a:pt x="174" y="302"/>
                  </a:lnTo>
                  <a:lnTo>
                    <a:pt x="127" y="231"/>
                  </a:lnTo>
                  <a:lnTo>
                    <a:pt x="61" y="165"/>
                  </a:lnTo>
                  <a:lnTo>
                    <a:pt x="14" y="127"/>
                  </a:lnTo>
                  <a:lnTo>
                    <a:pt x="0" y="104"/>
                  </a:lnTo>
                  <a:lnTo>
                    <a:pt x="0" y="76"/>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3554" name="Google Shape;3554;p257"/>
            <p:cNvSpPr/>
            <p:nvPr/>
          </p:nvSpPr>
          <p:spPr>
            <a:xfrm>
              <a:off x="3472" y="2830"/>
              <a:ext cx="321" cy="939"/>
            </a:xfrm>
            <a:custGeom>
              <a:rect b="b" l="l" r="r" t="t"/>
              <a:pathLst>
                <a:path extrusionOk="0" h="939" w="321">
                  <a:moveTo>
                    <a:pt x="227" y="23"/>
                  </a:moveTo>
                  <a:lnTo>
                    <a:pt x="255" y="0"/>
                  </a:lnTo>
                  <a:lnTo>
                    <a:pt x="312" y="0"/>
                  </a:lnTo>
                  <a:lnTo>
                    <a:pt x="321" y="28"/>
                  </a:lnTo>
                  <a:lnTo>
                    <a:pt x="312" y="103"/>
                  </a:lnTo>
                  <a:lnTo>
                    <a:pt x="260" y="198"/>
                  </a:lnTo>
                  <a:lnTo>
                    <a:pt x="237" y="301"/>
                  </a:lnTo>
                  <a:lnTo>
                    <a:pt x="227" y="429"/>
                  </a:lnTo>
                  <a:lnTo>
                    <a:pt x="260" y="575"/>
                  </a:lnTo>
                  <a:lnTo>
                    <a:pt x="303" y="717"/>
                  </a:lnTo>
                  <a:lnTo>
                    <a:pt x="307" y="773"/>
                  </a:lnTo>
                  <a:lnTo>
                    <a:pt x="288" y="792"/>
                  </a:lnTo>
                  <a:lnTo>
                    <a:pt x="222" y="792"/>
                  </a:lnTo>
                  <a:lnTo>
                    <a:pt x="156" y="816"/>
                  </a:lnTo>
                  <a:lnTo>
                    <a:pt x="114" y="877"/>
                  </a:lnTo>
                  <a:lnTo>
                    <a:pt x="76" y="934"/>
                  </a:lnTo>
                  <a:lnTo>
                    <a:pt x="57" y="939"/>
                  </a:lnTo>
                  <a:lnTo>
                    <a:pt x="0" y="905"/>
                  </a:lnTo>
                  <a:lnTo>
                    <a:pt x="0" y="882"/>
                  </a:lnTo>
                  <a:lnTo>
                    <a:pt x="76" y="816"/>
                  </a:lnTo>
                  <a:lnTo>
                    <a:pt x="166" y="773"/>
                  </a:lnTo>
                  <a:lnTo>
                    <a:pt x="237" y="750"/>
                  </a:lnTo>
                  <a:lnTo>
                    <a:pt x="251" y="740"/>
                  </a:lnTo>
                  <a:lnTo>
                    <a:pt x="246" y="698"/>
                  </a:lnTo>
                  <a:lnTo>
                    <a:pt x="222" y="594"/>
                  </a:lnTo>
                  <a:lnTo>
                    <a:pt x="194" y="476"/>
                  </a:lnTo>
                  <a:lnTo>
                    <a:pt x="180" y="415"/>
                  </a:lnTo>
                  <a:lnTo>
                    <a:pt x="175" y="344"/>
                  </a:lnTo>
                  <a:lnTo>
                    <a:pt x="185" y="264"/>
                  </a:lnTo>
                  <a:lnTo>
                    <a:pt x="203" y="132"/>
                  </a:lnTo>
                  <a:lnTo>
                    <a:pt x="227" y="23"/>
                  </a:lnTo>
                  <a:close/>
                </a:path>
              </a:pathLst>
            </a:custGeom>
            <a:solidFill>
              <a:srgbClr val="FF99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sp>
        <p:nvSpPr>
          <p:cNvPr id="3555" name="Google Shape;3555;p25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21"/>
          <p:cNvSpPr/>
          <p:nvPr/>
        </p:nvSpPr>
        <p:spPr>
          <a:xfrm>
            <a:off x="7802115" y="1556792"/>
            <a:ext cx="1903500" cy="2439000"/>
          </a:xfrm>
          <a:prstGeom prst="rect">
            <a:avLst/>
          </a:prstGeom>
          <a:no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テスト</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84" name="Google Shape;484;p2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485" name="Google Shape;485;p21"/>
          <p:cNvSpPr txBox="1"/>
          <p:nvPr>
            <p:ph idx="4294967295" type="title"/>
          </p:nvPr>
        </p:nvSpPr>
        <p:spPr>
          <a:xfrm>
            <a:off x="495300" y="199223"/>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デバッグとテスト</a:t>
            </a:r>
            <a:endParaRPr sz="3600"/>
          </a:p>
        </p:txBody>
      </p:sp>
      <p:sp>
        <p:nvSpPr>
          <p:cNvPr id="486" name="Google Shape;486;p2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487" name="Google Shape;487;p21"/>
          <p:cNvSpPr/>
          <p:nvPr/>
        </p:nvSpPr>
        <p:spPr>
          <a:xfrm>
            <a:off x="6048722" y="2064222"/>
            <a:ext cx="619125" cy="571500"/>
          </a:xfrm>
          <a:prstGeom prst="flowChartMagneticDisk">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code</a:t>
            </a:r>
            <a:endParaRPr b="0" i="0" sz="900" u="none" cap="none" strike="noStrike">
              <a:solidFill>
                <a:schemeClr val="dk1"/>
              </a:solidFill>
              <a:latin typeface="Arial"/>
              <a:ea typeface="Arial"/>
              <a:cs typeface="Arial"/>
              <a:sym typeface="Arial"/>
            </a:endParaRPr>
          </a:p>
        </p:txBody>
      </p:sp>
      <p:sp>
        <p:nvSpPr>
          <p:cNvPr id="488" name="Google Shape;488;p21"/>
          <p:cNvSpPr txBox="1"/>
          <p:nvPr/>
        </p:nvSpPr>
        <p:spPr>
          <a:xfrm>
            <a:off x="5344665" y="2348384"/>
            <a:ext cx="928688"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defect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欠陥</a:t>
            </a:r>
            <a:endParaRPr b="0" i="0" sz="1400" u="none" cap="none" strike="noStrike">
              <a:solidFill>
                <a:srgbClr val="000000"/>
              </a:solidFill>
              <a:latin typeface="Arial"/>
              <a:ea typeface="Arial"/>
              <a:cs typeface="Arial"/>
              <a:sym typeface="Arial"/>
            </a:endParaRPr>
          </a:p>
        </p:txBody>
      </p:sp>
      <p:grpSp>
        <p:nvGrpSpPr>
          <p:cNvPr id="489" name="Google Shape;489;p21"/>
          <p:cNvGrpSpPr/>
          <p:nvPr/>
        </p:nvGrpSpPr>
        <p:grpSpPr>
          <a:xfrm>
            <a:off x="6908353" y="2135659"/>
            <a:ext cx="385762" cy="357188"/>
            <a:chOff x="6572264" y="4357694"/>
            <a:chExt cx="357190" cy="357190"/>
          </a:xfrm>
        </p:grpSpPr>
        <p:sp>
          <p:nvSpPr>
            <p:cNvPr id="490" name="Google Shape;490;p21"/>
            <p:cNvSpPr/>
            <p:nvPr/>
          </p:nvSpPr>
          <p:spPr>
            <a:xfrm>
              <a:off x="6572264" y="4572008"/>
              <a:ext cx="357190" cy="142876"/>
            </a:xfrm>
            <a:prstGeom prst="rect">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91" name="Google Shape;491;p21"/>
            <p:cNvSpPr/>
            <p:nvPr/>
          </p:nvSpPr>
          <p:spPr>
            <a:xfrm>
              <a:off x="6644290" y="4357694"/>
              <a:ext cx="204319" cy="214314"/>
            </a:xfrm>
            <a:prstGeom prst="rect">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cxnSp>
        <p:nvCxnSpPr>
          <p:cNvPr id="492" name="Google Shape;492;p21"/>
          <p:cNvCxnSpPr>
            <a:stCxn id="487" idx="4"/>
          </p:cNvCxnSpPr>
          <p:nvPr/>
        </p:nvCxnSpPr>
        <p:spPr>
          <a:xfrm flipH="1" rot="10800000">
            <a:off x="6667847" y="2241972"/>
            <a:ext cx="316800" cy="108000"/>
          </a:xfrm>
          <a:prstGeom prst="curvedConnector3">
            <a:avLst>
              <a:gd fmla="val 49985" name="adj1"/>
            </a:avLst>
          </a:prstGeom>
          <a:noFill/>
          <a:ln cap="flat" cmpd="sng" w="9525">
            <a:solidFill>
              <a:schemeClr val="dk1"/>
            </a:solidFill>
            <a:prstDash val="solid"/>
            <a:round/>
            <a:headEnd len="sm" w="sm" type="none"/>
            <a:tailEnd len="sm" w="sm" type="none"/>
          </a:ln>
        </p:spPr>
      </p:cxnSp>
      <p:sp>
        <p:nvSpPr>
          <p:cNvPr id="493" name="Google Shape;493;p21"/>
          <p:cNvSpPr/>
          <p:nvPr/>
        </p:nvSpPr>
        <p:spPr>
          <a:xfrm>
            <a:off x="7881491" y="2075335"/>
            <a:ext cx="387350" cy="357187"/>
          </a:xfrm>
          <a:prstGeom prst="flowChartMultidocument">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cxnSp>
        <p:nvCxnSpPr>
          <p:cNvPr id="494" name="Google Shape;494;p21"/>
          <p:cNvCxnSpPr>
            <a:stCxn id="491" idx="3"/>
            <a:endCxn id="493" idx="1"/>
          </p:cNvCxnSpPr>
          <p:nvPr/>
        </p:nvCxnSpPr>
        <p:spPr>
          <a:xfrm>
            <a:off x="7206803" y="2242815"/>
            <a:ext cx="674700" cy="11100"/>
          </a:xfrm>
          <a:prstGeom prst="curvedConnector3">
            <a:avLst>
              <a:gd fmla="val 49999" name="adj1"/>
            </a:avLst>
          </a:prstGeom>
          <a:noFill/>
          <a:ln cap="flat" cmpd="sng" w="9525">
            <a:solidFill>
              <a:schemeClr val="dk1"/>
            </a:solidFill>
            <a:prstDash val="solid"/>
            <a:round/>
            <a:headEnd len="sm" w="sm" type="none"/>
            <a:tailEnd len="med" w="med" type="stealth"/>
          </a:ln>
        </p:spPr>
      </p:cxnSp>
      <p:sp>
        <p:nvSpPr>
          <p:cNvPr id="495" name="Google Shape;495;p21"/>
          <p:cNvSpPr txBox="1"/>
          <p:nvPr/>
        </p:nvSpPr>
        <p:spPr>
          <a:xfrm>
            <a:off x="7733853" y="2448397"/>
            <a:ext cx="928687"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failure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故障</a:t>
            </a:r>
            <a:endParaRPr b="0" i="0" sz="1400" u="none" cap="none" strike="noStrike">
              <a:solidFill>
                <a:srgbClr val="000000"/>
              </a:solidFill>
              <a:latin typeface="Arial"/>
              <a:ea typeface="Arial"/>
              <a:cs typeface="Arial"/>
              <a:sym typeface="Arial"/>
            </a:endParaRPr>
          </a:p>
        </p:txBody>
      </p:sp>
      <p:sp>
        <p:nvSpPr>
          <p:cNvPr id="496" name="Google Shape;496;p21"/>
          <p:cNvSpPr/>
          <p:nvPr/>
        </p:nvSpPr>
        <p:spPr>
          <a:xfrm>
            <a:off x="9102228" y="2253959"/>
            <a:ext cx="387300" cy="357300"/>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497" name="Google Shape;497;p21"/>
          <p:cNvSpPr/>
          <p:nvPr/>
        </p:nvSpPr>
        <p:spPr>
          <a:xfrm>
            <a:off x="6048722" y="3356447"/>
            <a:ext cx="619125" cy="571500"/>
          </a:xfrm>
          <a:prstGeom prst="flowChartMagneticDisk">
            <a:avLst/>
          </a:prstGeom>
          <a:solidFill>
            <a:srgbClr val="CCFFFF"/>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code</a:t>
            </a:r>
            <a:endParaRPr b="0" i="0" sz="900" u="none" cap="none" strike="noStrike">
              <a:solidFill>
                <a:schemeClr val="dk1"/>
              </a:solidFill>
              <a:latin typeface="Arial"/>
              <a:ea typeface="Arial"/>
              <a:cs typeface="Arial"/>
              <a:sym typeface="Arial"/>
            </a:endParaRPr>
          </a:p>
        </p:txBody>
      </p:sp>
      <p:grpSp>
        <p:nvGrpSpPr>
          <p:cNvPr id="498" name="Google Shape;498;p21"/>
          <p:cNvGrpSpPr/>
          <p:nvPr/>
        </p:nvGrpSpPr>
        <p:grpSpPr>
          <a:xfrm>
            <a:off x="6989315" y="3356447"/>
            <a:ext cx="385763" cy="357187"/>
            <a:chOff x="6786578" y="3714752"/>
            <a:chExt cx="357190" cy="357190"/>
          </a:xfrm>
        </p:grpSpPr>
        <p:sp>
          <p:nvSpPr>
            <p:cNvPr id="499" name="Google Shape;499;p21"/>
            <p:cNvSpPr/>
            <p:nvPr/>
          </p:nvSpPr>
          <p:spPr>
            <a:xfrm>
              <a:off x="6786578" y="3929066"/>
              <a:ext cx="357190" cy="142876"/>
            </a:xfrm>
            <a:prstGeom prst="rect">
              <a:avLst/>
            </a:prstGeom>
            <a:solidFill>
              <a:srgbClr val="CCFFFF"/>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00" name="Google Shape;500;p21"/>
            <p:cNvSpPr/>
            <p:nvPr/>
          </p:nvSpPr>
          <p:spPr>
            <a:xfrm>
              <a:off x="6858604" y="3714752"/>
              <a:ext cx="204318" cy="214314"/>
            </a:xfrm>
            <a:prstGeom prst="rect">
              <a:avLst/>
            </a:prstGeom>
            <a:solidFill>
              <a:srgbClr val="CCFFFF"/>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cxnSp>
        <p:nvCxnSpPr>
          <p:cNvPr id="501" name="Google Shape;501;p21"/>
          <p:cNvCxnSpPr>
            <a:stCxn id="497" idx="4"/>
          </p:cNvCxnSpPr>
          <p:nvPr/>
        </p:nvCxnSpPr>
        <p:spPr>
          <a:xfrm>
            <a:off x="6667847" y="3642197"/>
            <a:ext cx="308700" cy="1500"/>
          </a:xfrm>
          <a:prstGeom prst="curvedConnector3">
            <a:avLst>
              <a:gd fmla="val 50011" name="adj1"/>
            </a:avLst>
          </a:prstGeom>
          <a:noFill/>
          <a:ln cap="flat" cmpd="sng" w="9525">
            <a:solidFill>
              <a:schemeClr val="dk1"/>
            </a:solidFill>
            <a:prstDash val="solid"/>
            <a:round/>
            <a:headEnd len="sm" w="sm" type="none"/>
            <a:tailEnd len="sm" w="sm" type="none"/>
          </a:ln>
        </p:spPr>
      </p:cxnSp>
      <p:sp>
        <p:nvSpPr>
          <p:cNvPr id="502" name="Google Shape;502;p21"/>
          <p:cNvSpPr/>
          <p:nvPr/>
        </p:nvSpPr>
        <p:spPr>
          <a:xfrm>
            <a:off x="7884505" y="3389402"/>
            <a:ext cx="387350" cy="357187"/>
          </a:xfrm>
          <a:prstGeom prst="flowChartMultidocumen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800"/>
              <a:buFont typeface="Arial"/>
              <a:buNone/>
            </a:pPr>
            <a:r>
              <a:rPr b="0" i="0" lang="ja-JP" sz="800" u="none" cap="none" strike="noStrike">
                <a:solidFill>
                  <a:schemeClr val="dk1"/>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503" name="Google Shape;503;p21"/>
          <p:cNvSpPr/>
          <p:nvPr/>
        </p:nvSpPr>
        <p:spPr>
          <a:xfrm>
            <a:off x="9102203" y="3245859"/>
            <a:ext cx="387300" cy="357300"/>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504" name="Google Shape;504;p21"/>
          <p:cNvCxnSpPr>
            <a:stCxn id="499" idx="3"/>
            <a:endCxn id="502" idx="1"/>
          </p:cNvCxnSpPr>
          <p:nvPr/>
        </p:nvCxnSpPr>
        <p:spPr>
          <a:xfrm flipH="1" rot="10800000">
            <a:off x="7375078" y="3568097"/>
            <a:ext cx="509400" cy="74100"/>
          </a:xfrm>
          <a:prstGeom prst="curvedConnector3">
            <a:avLst>
              <a:gd fmla="val 50003" name="adj1"/>
            </a:avLst>
          </a:prstGeom>
          <a:noFill/>
          <a:ln cap="flat" cmpd="sng" w="9525">
            <a:solidFill>
              <a:srgbClr val="000000"/>
            </a:solidFill>
            <a:prstDash val="solid"/>
            <a:round/>
            <a:headEnd len="sm" w="sm" type="none"/>
            <a:tailEnd len="med" w="med" type="stealth"/>
          </a:ln>
        </p:spPr>
      </p:cxnSp>
      <p:sp>
        <p:nvSpPr>
          <p:cNvPr id="505" name="Google Shape;505;p21"/>
          <p:cNvSpPr/>
          <p:nvPr/>
        </p:nvSpPr>
        <p:spPr>
          <a:xfrm>
            <a:off x="6046340" y="2708747"/>
            <a:ext cx="623888" cy="574675"/>
          </a:xfrm>
          <a:prstGeom prst="downArrow">
            <a:avLst>
              <a:gd fmla="val 50000" name="adj1"/>
              <a:gd fmla="val 25000" name="adj2"/>
            </a:avLst>
          </a:prstGeom>
          <a:solidFill>
            <a:schemeClr val="accent1"/>
          </a:solidFill>
          <a:ln cap="flat" cmpd="sng" w="9525">
            <a:solidFill>
              <a:schemeClr val="dk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21"/>
          <p:cNvSpPr txBox="1"/>
          <p:nvPr/>
        </p:nvSpPr>
        <p:spPr>
          <a:xfrm rot="5400000">
            <a:off x="6106849" y="2804173"/>
            <a:ext cx="502841" cy="311944"/>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修正</a:t>
            </a:r>
            <a:endParaRPr b="0" i="0" sz="1400" u="none" cap="none" strike="noStrike">
              <a:solidFill>
                <a:srgbClr val="000000"/>
              </a:solidFill>
              <a:latin typeface="Arial"/>
              <a:ea typeface="Arial"/>
              <a:cs typeface="Arial"/>
              <a:sym typeface="Arial"/>
            </a:endParaRPr>
          </a:p>
        </p:txBody>
      </p:sp>
      <p:sp>
        <p:nvSpPr>
          <p:cNvPr id="507" name="Google Shape;507;p21"/>
          <p:cNvSpPr/>
          <p:nvPr/>
        </p:nvSpPr>
        <p:spPr>
          <a:xfrm>
            <a:off x="6609183" y="2527771"/>
            <a:ext cx="1073869" cy="541338"/>
          </a:xfrm>
          <a:prstGeom prst="leftArrow">
            <a:avLst>
              <a:gd fmla="val 50000" name="adj1"/>
              <a:gd fmla="val 66606" name="adj2"/>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欠陥特定</a:t>
            </a:r>
            <a:endParaRPr b="0" i="0" sz="1400" u="none" cap="none" strike="noStrike">
              <a:solidFill>
                <a:srgbClr val="000000"/>
              </a:solidFill>
              <a:latin typeface="Arial"/>
              <a:ea typeface="Arial"/>
              <a:cs typeface="Arial"/>
              <a:sym typeface="Arial"/>
            </a:endParaRPr>
          </a:p>
        </p:txBody>
      </p:sp>
      <p:pic>
        <p:nvPicPr>
          <p:cNvPr id="508" name="Google Shape;508;p21"/>
          <p:cNvPicPr preferRelativeResize="0"/>
          <p:nvPr/>
        </p:nvPicPr>
        <p:blipFill rotWithShape="1">
          <a:blip r:embed="rId3">
            <a:alphaModFix/>
          </a:blip>
          <a:srcRect b="0" l="0" r="0" t="0"/>
          <a:stretch/>
        </p:blipFill>
        <p:spPr>
          <a:xfrm>
            <a:off x="5549453" y="1786134"/>
            <a:ext cx="585788" cy="587375"/>
          </a:xfrm>
          <a:prstGeom prst="rect">
            <a:avLst/>
          </a:prstGeom>
          <a:noFill/>
          <a:ln>
            <a:noFill/>
          </a:ln>
        </p:spPr>
      </p:pic>
      <p:sp>
        <p:nvSpPr>
          <p:cNvPr id="509" name="Google Shape;509;p21"/>
          <p:cNvSpPr txBox="1"/>
          <p:nvPr/>
        </p:nvSpPr>
        <p:spPr>
          <a:xfrm>
            <a:off x="8104638" y="3721219"/>
            <a:ext cx="1092200"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1" i="0" lang="ja-JP" sz="1200" u="none" cap="none" strike="noStrike">
                <a:solidFill>
                  <a:srgbClr val="FF0000"/>
                </a:solidFill>
                <a:latin typeface="Arial"/>
                <a:ea typeface="Arial"/>
                <a:cs typeface="Arial"/>
                <a:sym typeface="Arial"/>
              </a:rPr>
              <a:t>確認テスト</a:t>
            </a:r>
            <a:endParaRPr b="0" i="0" sz="1400" u="none" cap="none" strike="noStrike">
              <a:solidFill>
                <a:srgbClr val="000000"/>
              </a:solidFill>
              <a:latin typeface="Arial"/>
              <a:ea typeface="Arial"/>
              <a:cs typeface="Arial"/>
              <a:sym typeface="Arial"/>
            </a:endParaRPr>
          </a:p>
        </p:txBody>
      </p:sp>
      <p:sp>
        <p:nvSpPr>
          <p:cNvPr id="510" name="Google Shape;510;p21"/>
          <p:cNvSpPr/>
          <p:nvPr/>
        </p:nvSpPr>
        <p:spPr>
          <a:xfrm>
            <a:off x="8425150" y="3103300"/>
            <a:ext cx="619200" cy="574800"/>
          </a:xfrm>
          <a:prstGeom prst="leftArrow">
            <a:avLst>
              <a:gd fmla="val 50000" name="adj1"/>
              <a:gd fmla="val 25000" name="adj2"/>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Test</a:t>
            </a:r>
            <a:endParaRPr b="0" i="0" sz="1400" u="none" cap="none" strike="noStrike">
              <a:solidFill>
                <a:srgbClr val="000000"/>
              </a:solidFill>
              <a:latin typeface="Arial"/>
              <a:ea typeface="Arial"/>
              <a:cs typeface="Arial"/>
              <a:sym typeface="Arial"/>
            </a:endParaRPr>
          </a:p>
        </p:txBody>
      </p:sp>
      <p:sp>
        <p:nvSpPr>
          <p:cNvPr id="511" name="Google Shape;511;p21"/>
          <p:cNvSpPr/>
          <p:nvPr/>
        </p:nvSpPr>
        <p:spPr>
          <a:xfrm>
            <a:off x="5357203" y="1556792"/>
            <a:ext cx="2444912" cy="2439065"/>
          </a:xfrm>
          <a:prstGeom prst="rect">
            <a:avLst/>
          </a:prstGeom>
          <a:no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デバッグ</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12" name="Google Shape;512;p21"/>
          <p:cNvSpPr txBox="1"/>
          <p:nvPr/>
        </p:nvSpPr>
        <p:spPr>
          <a:xfrm>
            <a:off x="4894800" y="4116400"/>
            <a:ext cx="5011200" cy="2616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100"/>
              <a:buFont typeface="Arial"/>
              <a:buNone/>
            </a:pPr>
            <a:r>
              <a:rPr b="0" i="0" lang="ja-JP" sz="1100" u="none" cap="none" strike="noStrike">
                <a:solidFill>
                  <a:schemeClr val="dk1"/>
                </a:solidFill>
                <a:latin typeface="Arial"/>
                <a:ea typeface="Arial"/>
                <a:cs typeface="Arial"/>
                <a:sym typeface="Arial"/>
              </a:rPr>
              <a:t>※「欠陥」と「故障」の違いについては、</a:t>
            </a:r>
            <a:r>
              <a:rPr b="0" i="0" lang="ja-JP" sz="1100" u="none" cap="none" strike="noStrike">
                <a:solidFill>
                  <a:srgbClr val="FF3300"/>
                </a:solidFill>
                <a:latin typeface="Arial"/>
                <a:ea typeface="Arial"/>
                <a:cs typeface="Arial"/>
                <a:sym typeface="Arial"/>
              </a:rPr>
              <a:t>スライド2</a:t>
            </a:r>
            <a:r>
              <a:rPr lang="ja-JP" sz="1100">
                <a:solidFill>
                  <a:srgbClr val="FF3300"/>
                </a:solidFill>
              </a:rPr>
              <a:t>7</a:t>
            </a:r>
            <a:r>
              <a:rPr b="0" i="0" lang="ja-JP" sz="1100" u="none" cap="none" strike="noStrike">
                <a:solidFill>
                  <a:schemeClr val="dk1"/>
                </a:solidFill>
                <a:latin typeface="Arial"/>
                <a:ea typeface="Arial"/>
                <a:cs typeface="Arial"/>
                <a:sym typeface="Arial"/>
              </a:rPr>
              <a:t>を参照すること。</a:t>
            </a:r>
            <a:endParaRPr b="0" i="0" sz="1400" u="none" cap="none" strike="noStrike">
              <a:solidFill>
                <a:srgbClr val="000000"/>
              </a:solidFill>
              <a:latin typeface="Arial"/>
              <a:ea typeface="Arial"/>
              <a:cs typeface="Arial"/>
              <a:sym typeface="Arial"/>
            </a:endParaRPr>
          </a:p>
        </p:txBody>
      </p:sp>
      <p:sp>
        <p:nvSpPr>
          <p:cNvPr id="513" name="Google Shape;513;p21"/>
          <p:cNvSpPr txBox="1"/>
          <p:nvPr/>
        </p:nvSpPr>
        <p:spPr>
          <a:xfrm>
            <a:off x="344175" y="1503913"/>
            <a:ext cx="4850100" cy="1723800"/>
          </a:xfrm>
          <a:prstGeom prst="rect">
            <a:avLst/>
          </a:prstGeom>
          <a:noFill/>
          <a:ln>
            <a:noFill/>
          </a:ln>
        </p:spPr>
        <p:txBody>
          <a:bodyPr anchorCtr="0" anchor="t" bIns="91425" lIns="91425" spcFirstLastPara="1" rIns="91425" wrap="square" tIns="91425">
            <a:spAutoFit/>
          </a:bodyPr>
          <a:lstStyle/>
          <a:p>
            <a:pPr indent="-342900" lvl="0" marL="342900" marR="0" rtl="0" algn="l">
              <a:lnSpc>
                <a:spcPct val="100000"/>
              </a:lnSpc>
              <a:spcBef>
                <a:spcPts val="0"/>
              </a:spcBef>
              <a:spcAft>
                <a:spcPts val="0"/>
              </a:spcAft>
              <a:buClr>
                <a:schemeClr val="dk1"/>
              </a:buClr>
              <a:buSzPts val="3200"/>
              <a:buFont typeface="Arial"/>
              <a:buChar char="•"/>
            </a:pPr>
            <a:r>
              <a:rPr b="0" i="0" lang="ja-JP" sz="3200" u="none" cap="none" strike="noStrike">
                <a:solidFill>
                  <a:schemeClr val="dk1"/>
                </a:solidFill>
                <a:latin typeface="Arial"/>
                <a:ea typeface="Arial"/>
                <a:cs typeface="Arial"/>
                <a:sym typeface="Arial"/>
              </a:rPr>
              <a:t>デバッグ</a:t>
            </a:r>
            <a:endParaRPr b="0" i="0" sz="3200" u="none" cap="none" strike="noStrike">
              <a:solidFill>
                <a:schemeClr val="dk1"/>
              </a:solidFill>
              <a:latin typeface="Arial"/>
              <a:ea typeface="Arial"/>
              <a:cs typeface="Arial"/>
              <a:sym typeface="Arial"/>
            </a:endParaRPr>
          </a:p>
          <a:p>
            <a:pPr indent="-285750" lvl="1" marL="742950" marR="0" rtl="0" algn="l">
              <a:lnSpc>
                <a:spcPct val="100000"/>
              </a:lnSpc>
              <a:spcBef>
                <a:spcPts val="0"/>
              </a:spcBef>
              <a:spcAft>
                <a:spcPts val="0"/>
              </a:spcAft>
              <a:buClr>
                <a:schemeClr val="dk1"/>
              </a:buClr>
              <a:buSzPts val="2800"/>
              <a:buFont typeface="Arial"/>
              <a:buChar char="–"/>
            </a:pPr>
            <a:r>
              <a:rPr b="0" i="0" lang="ja-JP" sz="2000" u="none" cap="none" strike="noStrike">
                <a:solidFill>
                  <a:schemeClr val="dk1"/>
                </a:solidFill>
                <a:latin typeface="Arial"/>
                <a:ea typeface="Arial"/>
                <a:cs typeface="Arial"/>
                <a:sym typeface="Arial"/>
              </a:rPr>
              <a:t>故障のもととなる欠陥を見つけて、解析し、取り除く一連の</a:t>
            </a:r>
            <a:r>
              <a:rPr b="0" i="0" lang="ja-JP" sz="2000" u="none" cap="none" strike="noStrike">
                <a:solidFill>
                  <a:srgbClr val="FF0000"/>
                </a:solidFill>
                <a:latin typeface="Arial"/>
                <a:ea typeface="Arial"/>
                <a:cs typeface="Arial"/>
                <a:sym typeface="Arial"/>
              </a:rPr>
              <a:t>開発活動</a:t>
            </a:r>
            <a:r>
              <a:rPr b="0" i="0" lang="ja-JP" sz="2000" u="none" cap="none" strike="noStrike">
                <a:solidFill>
                  <a:schemeClr val="dk1"/>
                </a:solidFill>
                <a:latin typeface="Arial"/>
                <a:ea typeface="Arial"/>
                <a:cs typeface="Arial"/>
                <a:sym typeface="Arial"/>
              </a:rPr>
              <a:t>のこと。</a:t>
            </a:r>
            <a:endParaRPr b="0" i="0" sz="1400" u="none" cap="none" strike="noStrike">
              <a:solidFill>
                <a:srgbClr val="000000"/>
              </a:solidFill>
              <a:latin typeface="Arial"/>
              <a:ea typeface="Arial"/>
              <a:cs typeface="Arial"/>
              <a:sym typeface="Arial"/>
            </a:endParaRPr>
          </a:p>
        </p:txBody>
      </p:sp>
      <p:sp>
        <p:nvSpPr>
          <p:cNvPr id="514" name="Google Shape;514;p21"/>
          <p:cNvSpPr txBox="1"/>
          <p:nvPr/>
        </p:nvSpPr>
        <p:spPr>
          <a:xfrm>
            <a:off x="263625" y="3389400"/>
            <a:ext cx="5011200" cy="1498200"/>
          </a:xfrm>
          <a:prstGeom prst="rect">
            <a:avLst/>
          </a:prstGeom>
          <a:noFill/>
          <a:ln>
            <a:noFill/>
          </a:ln>
        </p:spPr>
        <p:txBody>
          <a:bodyPr anchorCtr="0" anchor="t" bIns="91425" lIns="91425" spcFirstLastPara="1" rIns="91425" wrap="square" tIns="91425">
            <a:spAutoFit/>
          </a:bodyPr>
          <a:lstStyle/>
          <a:p>
            <a:pPr indent="-342900" lvl="0" marL="342900" marR="0" rtl="0" algn="l">
              <a:lnSpc>
                <a:spcPct val="100000"/>
              </a:lnSpc>
              <a:spcBef>
                <a:spcPts val="640"/>
              </a:spcBef>
              <a:spcAft>
                <a:spcPts val="0"/>
              </a:spcAft>
              <a:buClr>
                <a:schemeClr val="dk1"/>
              </a:buClr>
              <a:buSzPts val="3200"/>
              <a:buFont typeface="Arial"/>
              <a:buChar char="•"/>
            </a:pPr>
            <a:r>
              <a:rPr b="0" i="0" lang="ja-JP" sz="3200" u="none" cap="none" strike="noStrike">
                <a:solidFill>
                  <a:schemeClr val="dk1"/>
                </a:solidFill>
                <a:latin typeface="Arial"/>
                <a:ea typeface="Arial"/>
                <a:cs typeface="Arial"/>
                <a:sym typeface="Arial"/>
              </a:rPr>
              <a:t>テスト</a:t>
            </a:r>
            <a:endParaRPr b="0" i="0" sz="3200" u="none" cap="none" strike="noStrike">
              <a:solidFill>
                <a:schemeClr val="dk1"/>
              </a:solidFill>
              <a:latin typeface="Arial"/>
              <a:ea typeface="Arial"/>
              <a:cs typeface="Arial"/>
              <a:sym typeface="Arial"/>
            </a:endParaRPr>
          </a:p>
          <a:p>
            <a:pPr indent="-285750" lvl="1" marL="742950" marR="0" rtl="0" algn="l">
              <a:lnSpc>
                <a:spcPct val="100000"/>
              </a:lnSpc>
              <a:spcBef>
                <a:spcPts val="640"/>
              </a:spcBef>
              <a:spcAft>
                <a:spcPts val="0"/>
              </a:spcAft>
              <a:buClr>
                <a:schemeClr val="dk1"/>
              </a:buClr>
              <a:buSzPts val="2800"/>
              <a:buFont typeface="Arial"/>
              <a:buChar char="–"/>
            </a:pPr>
            <a:r>
              <a:rPr b="0" i="0" lang="ja-JP" sz="2000" u="none" cap="none" strike="noStrike">
                <a:solidFill>
                  <a:schemeClr val="dk1"/>
                </a:solidFill>
                <a:latin typeface="Arial"/>
                <a:ea typeface="Arial"/>
                <a:cs typeface="Arial"/>
                <a:sym typeface="Arial"/>
              </a:rPr>
              <a:t>ソフトウェアに存在する欠陥に起因する</a:t>
            </a:r>
            <a:r>
              <a:rPr b="0" i="0" lang="ja-JP" sz="2000" u="none" cap="none" strike="noStrike">
                <a:solidFill>
                  <a:srgbClr val="FF0000"/>
                </a:solidFill>
                <a:latin typeface="Arial"/>
                <a:ea typeface="Arial"/>
                <a:cs typeface="Arial"/>
                <a:sym typeface="Arial"/>
              </a:rPr>
              <a:t>故障を見つける</a:t>
            </a:r>
            <a:r>
              <a:rPr b="0" i="0" lang="ja-JP" sz="2000" u="none" cap="none" strike="noStrike">
                <a:solidFill>
                  <a:schemeClr val="dk1"/>
                </a:solidFill>
                <a:latin typeface="Arial"/>
                <a:ea typeface="Arial"/>
                <a:cs typeface="Arial"/>
                <a:sym typeface="Arial"/>
              </a:rPr>
              <a:t>こと。</a:t>
            </a:r>
            <a:endParaRPr b="0" i="0" sz="1400" u="none" cap="none" strike="noStrike">
              <a:solidFill>
                <a:srgbClr val="000000"/>
              </a:solidFill>
              <a:latin typeface="Arial"/>
              <a:ea typeface="Arial"/>
              <a:cs typeface="Arial"/>
              <a:sym typeface="Arial"/>
            </a:endParaRPr>
          </a:p>
        </p:txBody>
      </p:sp>
      <p:sp>
        <p:nvSpPr>
          <p:cNvPr id="515" name="Google Shape;515;p21"/>
          <p:cNvSpPr txBox="1"/>
          <p:nvPr/>
        </p:nvSpPr>
        <p:spPr>
          <a:xfrm>
            <a:off x="334400" y="5131225"/>
            <a:ext cx="9380100" cy="800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rgbClr val="000000"/>
                </a:solidFill>
                <a:latin typeface="Arial"/>
                <a:ea typeface="Arial"/>
                <a:cs typeface="Arial"/>
                <a:sym typeface="Arial"/>
              </a:rPr>
              <a:t>通常、テスト担当者はテスト対象の初回のテストと最終的な確認テストに責任を持ち、開発担当者はデバッグとコンポーネントテストに責任を持つことになる。</a:t>
            </a:r>
            <a:endParaRPr b="0" i="0" sz="2000" u="none" cap="none" strike="noStrike">
              <a:solidFill>
                <a:srgbClr val="000000"/>
              </a:solidFill>
              <a:latin typeface="Arial"/>
              <a:ea typeface="Arial"/>
              <a:cs typeface="Arial"/>
              <a:sym typeface="Arial"/>
            </a:endParaRPr>
          </a:p>
        </p:txBody>
      </p:sp>
      <p:sp>
        <p:nvSpPr>
          <p:cNvPr id="516" name="Google Shape;516;p21"/>
          <p:cNvSpPr/>
          <p:nvPr/>
        </p:nvSpPr>
        <p:spPr>
          <a:xfrm>
            <a:off x="8420600" y="2145200"/>
            <a:ext cx="619200" cy="574800"/>
          </a:xfrm>
          <a:prstGeom prst="leftArrow">
            <a:avLst>
              <a:gd fmla="val 50000" name="adj1"/>
              <a:gd fmla="val 25000" name="adj2"/>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Test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3" name="Shape 3563"/>
        <p:cNvGrpSpPr/>
        <p:nvPr/>
      </p:nvGrpSpPr>
      <p:grpSpPr>
        <a:xfrm>
          <a:off x="0" y="0"/>
          <a:ext cx="0" cy="0"/>
          <a:chOff x="0" y="0"/>
          <a:chExt cx="0" cy="0"/>
        </a:xfrm>
      </p:grpSpPr>
      <p:sp>
        <p:nvSpPr>
          <p:cNvPr id="3564" name="Google Shape;3564;p258"/>
          <p:cNvSpPr txBox="1"/>
          <p:nvPr>
            <p:ph type="title"/>
          </p:nvPr>
        </p:nvSpPr>
        <p:spPr>
          <a:xfrm>
            <a:off x="495300" y="2852936"/>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a:t>お疲れさまでした。</a:t>
            </a:r>
            <a:endParaRPr/>
          </a:p>
        </p:txBody>
      </p:sp>
      <p:sp>
        <p:nvSpPr>
          <p:cNvPr id="3565" name="Google Shape;3565;p25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566" name="Google Shape;3566;p25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2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4" name="Shape 3574"/>
        <p:cNvGrpSpPr/>
        <p:nvPr/>
      </p:nvGrpSpPr>
      <p:grpSpPr>
        <a:xfrm>
          <a:off x="0" y="0"/>
          <a:ext cx="0" cy="0"/>
          <a:chOff x="0" y="0"/>
          <a:chExt cx="0" cy="0"/>
        </a:xfrm>
      </p:grpSpPr>
      <p:sp>
        <p:nvSpPr>
          <p:cNvPr id="3575" name="Google Shape;3575;p25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参考文献</a:t>
            </a:r>
            <a:r>
              <a:rPr lang="ja-JP" sz="2400"/>
              <a:t>（本テキストが参照したもの）</a:t>
            </a:r>
            <a:br>
              <a:rPr lang="ja-JP" sz="2400"/>
            </a:br>
            <a:endParaRPr sz="2000"/>
          </a:p>
        </p:txBody>
      </p:sp>
      <p:sp>
        <p:nvSpPr>
          <p:cNvPr id="3576" name="Google Shape;3576;p259"/>
          <p:cNvSpPr txBox="1"/>
          <p:nvPr>
            <p:ph idx="1" type="body"/>
          </p:nvPr>
        </p:nvSpPr>
        <p:spPr>
          <a:xfrm>
            <a:off x="380000" y="1146550"/>
            <a:ext cx="9288900" cy="54198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1400"/>
              <a:buFont typeface="Arial"/>
              <a:buChar char="•"/>
            </a:pPr>
            <a:r>
              <a:rPr lang="ja-JP" sz="1400"/>
              <a:t>標準</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ISO/IEC/IEEE 29119-3: 2013</a:t>
            </a:r>
            <a:endParaRPr/>
          </a:p>
          <a:p>
            <a:pPr indent="-285750" lvl="1" marL="742950" rtl="0" algn="l">
              <a:lnSpc>
                <a:spcPct val="100000"/>
              </a:lnSpc>
              <a:spcBef>
                <a:spcPts val="280"/>
              </a:spcBef>
              <a:spcAft>
                <a:spcPts val="0"/>
              </a:spcAft>
              <a:buClr>
                <a:schemeClr val="dk1"/>
              </a:buClr>
              <a:buSzPts val="1400"/>
              <a:buFont typeface="Arial"/>
              <a:buChar char="–"/>
            </a:pPr>
            <a:r>
              <a:rPr lang="ja-JP" sz="1400"/>
              <a:t>ISO 25010: 2013</a:t>
            </a:r>
            <a:endParaRPr/>
          </a:p>
          <a:p>
            <a:pPr indent="-285750" lvl="1" marL="742950" rtl="0" algn="l">
              <a:lnSpc>
                <a:spcPct val="100000"/>
              </a:lnSpc>
              <a:spcBef>
                <a:spcPts val="280"/>
              </a:spcBef>
              <a:spcAft>
                <a:spcPts val="0"/>
              </a:spcAft>
              <a:buClr>
                <a:schemeClr val="dk1"/>
              </a:buClr>
              <a:buSzPts val="1400"/>
              <a:buFont typeface="Arial"/>
              <a:buChar char="–"/>
            </a:pPr>
            <a:r>
              <a:rPr lang="ja-JP" sz="1400"/>
              <a:t>JIS Z 8101: 1981（品質管理用語）</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ISTQBテスト技術者資格制度 Foundation Level シラバス 日本語版 Version 2018.J03</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ISTQBテスト技術者資格制度 Foundation Level シラバス 日本語版 Version 2023V4.0.J01</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ISTQBテスト技術者資格制度 Foundation Level シラバス 日本語版 Version 2023V4.0.J02</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ISTQB®用語集（</a:t>
            </a:r>
            <a:r>
              <a:rPr lang="ja-JP" sz="1400" u="sng">
                <a:solidFill>
                  <a:schemeClr val="hlink"/>
                </a:solidFill>
                <a:hlinkClick r:id="rId3"/>
              </a:rPr>
              <a:t>https://glossary.istqb.org/</a:t>
            </a:r>
            <a:r>
              <a:rPr lang="ja-JP" sz="1400"/>
              <a:t>）</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ISTQBテスト技術者資格制度　ソフトウェアテスト標準用語集（日本語版）Version 2.3.J02</a:t>
            </a:r>
            <a:endParaRPr sz="1400"/>
          </a:p>
          <a:p>
            <a:pPr indent="-342900" lvl="0" marL="342900" rtl="0" algn="l">
              <a:lnSpc>
                <a:spcPct val="100000"/>
              </a:lnSpc>
              <a:spcBef>
                <a:spcPts val="280"/>
              </a:spcBef>
              <a:spcAft>
                <a:spcPts val="0"/>
              </a:spcAft>
              <a:buClr>
                <a:schemeClr val="dk1"/>
              </a:buClr>
              <a:buSzPts val="1400"/>
              <a:buFont typeface="Arial"/>
              <a:buChar char="•"/>
            </a:pPr>
            <a:r>
              <a:rPr lang="ja-JP" sz="1400"/>
              <a:t>書籍</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欠陥ソフトウェアの経済学，2010</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SWEBOK V3.0，2014</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ソフトウェア品質知識体系ガイド（SQuBOK Guide V2）</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ソフトウェア・テスト技法 第2版，2006，マイヤーズ</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ソフトウェアテスト技法，1994，バイザー</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実践的プログラムテスト入門，1997，バイザー</a:t>
            </a:r>
            <a:endParaRPr/>
          </a:p>
          <a:p>
            <a:pPr indent="-285750" lvl="1" marL="742950" rtl="0" algn="l">
              <a:lnSpc>
                <a:spcPct val="100000"/>
              </a:lnSpc>
              <a:spcBef>
                <a:spcPts val="280"/>
              </a:spcBef>
              <a:spcAft>
                <a:spcPts val="0"/>
              </a:spcAft>
              <a:buClr>
                <a:schemeClr val="dk1"/>
              </a:buClr>
              <a:buSzPts val="1400"/>
              <a:buFont typeface="Arial"/>
              <a:buChar char="–"/>
            </a:pPr>
            <a:r>
              <a:rPr lang="ja-JP" sz="1400"/>
              <a:t>基本から学ぶソフトウェアテスト，2001， Cem Kaner, Hung Quoc Nguyen</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ソフトウェア品質保証の考え方と実際，1995，保田</a:t>
            </a:r>
            <a:endParaRPr/>
          </a:p>
          <a:p>
            <a:pPr indent="-285750" lvl="1" marL="742950" rtl="0" algn="l">
              <a:lnSpc>
                <a:spcPct val="100000"/>
              </a:lnSpc>
              <a:spcBef>
                <a:spcPts val="280"/>
              </a:spcBef>
              <a:spcAft>
                <a:spcPts val="0"/>
              </a:spcAft>
              <a:buClr>
                <a:schemeClr val="dk1"/>
              </a:buClr>
              <a:buSzPts val="1400"/>
              <a:buFont typeface="Arial"/>
              <a:buChar char="–"/>
            </a:pPr>
            <a:r>
              <a:rPr lang="ja-JP" sz="1400"/>
              <a:t>現場の仕事がバリバリ進むソフトウェアテスト手法，2006，高橋・湯本</a:t>
            </a:r>
            <a:endParaRPr/>
          </a:p>
          <a:p>
            <a:pPr indent="-285750" lvl="1" marL="742950" rtl="0" algn="l">
              <a:lnSpc>
                <a:spcPct val="100000"/>
              </a:lnSpc>
              <a:spcBef>
                <a:spcPts val="280"/>
              </a:spcBef>
              <a:spcAft>
                <a:spcPts val="0"/>
              </a:spcAft>
              <a:buClr>
                <a:schemeClr val="dk1"/>
              </a:buClr>
              <a:buSzPts val="1400"/>
              <a:buFont typeface="Arial"/>
              <a:buChar char="–"/>
            </a:pPr>
            <a:r>
              <a:rPr lang="ja-JP" sz="1400"/>
              <a:t>リスクアセスメント・ハンドブック【実務編】，2011，経済産業省</a:t>
            </a:r>
            <a:endParaRPr sz="1400"/>
          </a:p>
          <a:p>
            <a:pPr indent="-285750" lvl="1" marL="742950" rtl="0" algn="l">
              <a:lnSpc>
                <a:spcPct val="100000"/>
              </a:lnSpc>
              <a:spcBef>
                <a:spcPts val="280"/>
              </a:spcBef>
              <a:spcAft>
                <a:spcPts val="0"/>
              </a:spcAft>
              <a:buClr>
                <a:schemeClr val="dk1"/>
              </a:buClr>
              <a:buSzPts val="1400"/>
              <a:buFont typeface="Arial"/>
              <a:buChar char="–"/>
            </a:pPr>
            <a:r>
              <a:rPr lang="ja-JP" sz="1400"/>
              <a:t>ソフトウェアテスト技法練習帳 ~知識を経験に変える40問~ ，2020，梅津 正洋, 高橋 理 他</a:t>
            </a:r>
            <a:endParaRPr sz="1400"/>
          </a:p>
        </p:txBody>
      </p:sp>
      <p:sp>
        <p:nvSpPr>
          <p:cNvPr id="3577" name="Google Shape;3577;p25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578" name="Google Shape;3578;p25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Tree>
  </p:cSld>
  <p:clrMapOvr>
    <a:masterClrMapping/>
  </p:clrMapOvr>
</p:sld>
</file>

<file path=ppt/slides/slide2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6" name="Shape 3586"/>
        <p:cNvGrpSpPr/>
        <p:nvPr/>
      </p:nvGrpSpPr>
      <p:grpSpPr>
        <a:xfrm>
          <a:off x="0" y="0"/>
          <a:ext cx="0" cy="0"/>
          <a:chOff x="0" y="0"/>
          <a:chExt cx="0" cy="0"/>
        </a:xfrm>
      </p:grpSpPr>
      <p:sp>
        <p:nvSpPr>
          <p:cNvPr id="3587" name="Google Shape;3587;p260"/>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変更履歴</a:t>
            </a:r>
            <a:endParaRPr sz="3600"/>
          </a:p>
        </p:txBody>
      </p:sp>
      <p:sp>
        <p:nvSpPr>
          <p:cNvPr id="3588" name="Google Shape;3588;p260"/>
          <p:cNvSpPr txBox="1"/>
          <p:nvPr>
            <p:ph idx="1" type="body"/>
          </p:nvPr>
        </p:nvSpPr>
        <p:spPr>
          <a:xfrm>
            <a:off x="379925" y="1052752"/>
            <a:ext cx="9288900" cy="54006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1600"/>
              <a:buFont typeface="Arial"/>
              <a:buChar char="•"/>
            </a:pPr>
            <a:r>
              <a:rPr lang="ja-JP" sz="1600"/>
              <a:t>初版：　ASTERが実施するセミナーで使用</a:t>
            </a:r>
            <a:endParaRPr sz="1600"/>
          </a:p>
          <a:p>
            <a:pPr indent="-342900" lvl="0" marL="342900" rtl="0" algn="l">
              <a:lnSpc>
                <a:spcPct val="100000"/>
              </a:lnSpc>
              <a:spcBef>
                <a:spcPts val="320"/>
              </a:spcBef>
              <a:spcAft>
                <a:spcPts val="0"/>
              </a:spcAft>
              <a:buClr>
                <a:schemeClr val="dk1"/>
              </a:buClr>
              <a:buSzPts val="1600"/>
              <a:buFont typeface="Arial"/>
              <a:buChar char="•"/>
            </a:pPr>
            <a:r>
              <a:rPr lang="ja-JP" sz="1600"/>
              <a:t>V2.1：　2018年8月31日：　ウェブ公開。ISTQBのFL範囲をカバー。用語をISTQBに統一（158ページ）</a:t>
            </a:r>
            <a:endParaRPr sz="1600"/>
          </a:p>
          <a:p>
            <a:pPr indent="-342900" lvl="0" marL="342900" rtl="0" algn="l">
              <a:lnSpc>
                <a:spcPct val="100000"/>
              </a:lnSpc>
              <a:spcBef>
                <a:spcPts val="320"/>
              </a:spcBef>
              <a:spcAft>
                <a:spcPts val="0"/>
              </a:spcAft>
              <a:buClr>
                <a:schemeClr val="dk1"/>
              </a:buClr>
              <a:buSzPts val="1600"/>
              <a:buFont typeface="Arial"/>
              <a:buChar char="•"/>
            </a:pPr>
            <a:r>
              <a:rPr lang="ja-JP" sz="1600"/>
              <a:t>V3.1：　2019年9月：　ISTQB FL 2018版に対応、全体の見直しを実施（202ページ）</a:t>
            </a:r>
            <a:endParaRPr sz="1600"/>
          </a:p>
          <a:p>
            <a:pPr indent="-342900" lvl="0" marL="342900" rtl="0" algn="l">
              <a:lnSpc>
                <a:spcPct val="100000"/>
              </a:lnSpc>
              <a:spcBef>
                <a:spcPts val="320"/>
              </a:spcBef>
              <a:spcAft>
                <a:spcPts val="0"/>
              </a:spcAft>
              <a:buClr>
                <a:schemeClr val="dk1"/>
              </a:buClr>
              <a:buSzPts val="1600"/>
              <a:buFont typeface="Arial"/>
              <a:buChar char="•"/>
            </a:pPr>
            <a:r>
              <a:rPr lang="ja-JP" sz="1600"/>
              <a:t>V3.1.1：　2019年11月：　上下のデシジョンテーブルの対応関係を修正（105ページ）、偽陽性、偽陰性の説明を修正（182ページ）</a:t>
            </a:r>
            <a:endParaRPr sz="1600"/>
          </a:p>
          <a:p>
            <a:pPr indent="-342900" lvl="0" marL="342900" rtl="0" algn="l">
              <a:lnSpc>
                <a:spcPct val="100000"/>
              </a:lnSpc>
              <a:spcBef>
                <a:spcPts val="320"/>
              </a:spcBef>
              <a:spcAft>
                <a:spcPts val="0"/>
              </a:spcAft>
              <a:buClr>
                <a:schemeClr val="dk1"/>
              </a:buClr>
              <a:buSzPts val="1600"/>
              <a:buFont typeface="Arial"/>
              <a:buChar char="•"/>
            </a:pPr>
            <a:r>
              <a:rPr lang="ja-JP" sz="1600"/>
              <a:t>V3.1.2：　2023年1月：　次の修正を実施</a:t>
            </a:r>
            <a:endParaRPr sz="1600"/>
          </a:p>
          <a:p>
            <a:pPr indent="-285750" lvl="1" marL="742950" rtl="0" algn="l">
              <a:lnSpc>
                <a:spcPct val="100000"/>
              </a:lnSpc>
              <a:spcBef>
                <a:spcPts val="240"/>
              </a:spcBef>
              <a:spcAft>
                <a:spcPts val="0"/>
              </a:spcAft>
              <a:buClr>
                <a:schemeClr val="dk1"/>
              </a:buClr>
              <a:buSzPts val="1200"/>
              <a:buFont typeface="Arial"/>
              <a:buChar char="–"/>
            </a:pPr>
            <a:r>
              <a:rPr lang="ja-JP" sz="1200"/>
              <a:t>「開発側でのテスト（CT, IT, ST）では」→ 「開発側でのテストでは」（12ページ）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「欠陥」と「故障」の記載場所を追記（14ページ）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矢印を削除、文言の追加修正（16ページ）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石川馨の読み仮名を追記（22ページ）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簡単な例を追加（36～38ページ）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「ソースコード」の記載を削除（51ページ）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静的テストの枠内を変更（72ページ）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デシジョンテーブルの演習問題の質問意図が伝わるように修正（106ページ）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ユースケース図を差し替え（115ページ）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組み合わせテストの例の記述を修正（121ページ）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「テスト対策」→「テストによる対策」（155ページ）</a:t>
            </a:r>
            <a:endParaRPr sz="1200"/>
          </a:p>
          <a:p>
            <a:pPr indent="-285750" lvl="1" marL="742950" rtl="0" algn="l">
              <a:lnSpc>
                <a:spcPct val="100000"/>
              </a:lnSpc>
              <a:spcBef>
                <a:spcPts val="240"/>
              </a:spcBef>
              <a:spcAft>
                <a:spcPts val="0"/>
              </a:spcAft>
              <a:buClr>
                <a:schemeClr val="dk1"/>
              </a:buClr>
              <a:buSzPts val="1200"/>
              <a:buFont typeface="Arial"/>
              <a:buChar char="–"/>
            </a:pPr>
            <a:r>
              <a:rPr lang="ja-JP" sz="1200"/>
              <a:t>「不具合を「作りこむ→検出→修正」」→「欠陥を「作りこむ→検出→修正」」（155ページ）</a:t>
            </a:r>
            <a:endParaRPr sz="1200"/>
          </a:p>
          <a:p>
            <a:pPr indent="-330200" lvl="0" marL="342900" rtl="0" algn="l">
              <a:lnSpc>
                <a:spcPct val="100000"/>
              </a:lnSpc>
              <a:spcBef>
                <a:spcPts val="240"/>
              </a:spcBef>
              <a:spcAft>
                <a:spcPts val="0"/>
              </a:spcAft>
              <a:buSzPts val="1600"/>
              <a:buChar char="•"/>
            </a:pPr>
            <a:r>
              <a:rPr lang="ja-JP" sz="1600"/>
              <a:t>V4.0.0</a:t>
            </a:r>
            <a:endParaRPr sz="1600"/>
          </a:p>
          <a:p>
            <a:pPr indent="-247650" lvl="1" marL="742950" rtl="0" algn="l">
              <a:lnSpc>
                <a:spcPct val="100000"/>
              </a:lnSpc>
              <a:spcBef>
                <a:spcPts val="240"/>
              </a:spcBef>
              <a:spcAft>
                <a:spcPts val="0"/>
              </a:spcAft>
              <a:buSzPts val="1200"/>
              <a:buChar char="–"/>
            </a:pPr>
            <a:r>
              <a:rPr lang="ja-JP" sz="1200"/>
              <a:t>ISTQBテスト技術者資格制度　Foundation Level シラバス 日本語版 Version 2023V4.0に合わせ全ページ見直し。ページ追加/変更/削除の実施</a:t>
            </a:r>
            <a:endParaRPr sz="1200"/>
          </a:p>
          <a:p>
            <a:pPr indent="-241300" lvl="0" marL="342900" rtl="0" algn="l">
              <a:lnSpc>
                <a:spcPct val="100000"/>
              </a:lnSpc>
              <a:spcBef>
                <a:spcPts val="320"/>
              </a:spcBef>
              <a:spcAft>
                <a:spcPts val="0"/>
              </a:spcAft>
              <a:buClr>
                <a:schemeClr val="dk1"/>
              </a:buClr>
              <a:buSzPts val="1600"/>
              <a:buFont typeface="Arial"/>
              <a:buNone/>
            </a:pPr>
            <a:r>
              <a:t/>
            </a:r>
            <a:endParaRPr sz="1600"/>
          </a:p>
        </p:txBody>
      </p:sp>
      <p:sp>
        <p:nvSpPr>
          <p:cNvPr id="3589" name="Google Shape;3589;p26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590" name="Google Shape;3590;p26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Tree>
  </p:cSld>
  <p:clrMapOvr>
    <a:masterClrMapping/>
  </p:clrMapOvr>
</p:sld>
</file>

<file path=ppt/slides/slide2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4" name="Shape 3594"/>
        <p:cNvGrpSpPr/>
        <p:nvPr/>
      </p:nvGrpSpPr>
      <p:grpSpPr>
        <a:xfrm>
          <a:off x="0" y="0"/>
          <a:ext cx="0" cy="0"/>
          <a:chOff x="0" y="0"/>
          <a:chExt cx="0" cy="0"/>
        </a:xfrm>
      </p:grpSpPr>
      <p:sp>
        <p:nvSpPr>
          <p:cNvPr id="3595" name="Google Shape;3595;p261"/>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本テキストの使用条件</a:t>
            </a:r>
            <a:endParaRPr sz="3600"/>
          </a:p>
        </p:txBody>
      </p:sp>
      <p:sp>
        <p:nvSpPr>
          <p:cNvPr id="3596" name="Google Shape;3596;p261"/>
          <p:cNvSpPr txBox="1"/>
          <p:nvPr>
            <p:ph idx="1" type="body"/>
          </p:nvPr>
        </p:nvSpPr>
        <p:spPr>
          <a:xfrm>
            <a:off x="379925" y="1143000"/>
            <a:ext cx="9288900" cy="52461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1400"/>
              <a:buFont typeface="Arial"/>
              <a:buChar char="•"/>
            </a:pPr>
            <a:r>
              <a:rPr lang="ja-JP" sz="1400"/>
              <a:t>著作権について</a:t>
            </a:r>
            <a:endParaRPr/>
          </a:p>
          <a:p>
            <a:pPr indent="0" lvl="0" marL="0" rtl="0" algn="l">
              <a:lnSpc>
                <a:spcPct val="100000"/>
              </a:lnSpc>
              <a:spcBef>
                <a:spcPts val="240"/>
              </a:spcBef>
              <a:spcAft>
                <a:spcPts val="0"/>
              </a:spcAft>
              <a:buClr>
                <a:schemeClr val="dk1"/>
              </a:buClr>
              <a:buSzPts val="1200"/>
              <a:buFont typeface="Arial"/>
              <a:buNone/>
            </a:pPr>
            <a:r>
              <a:rPr lang="ja-JP" sz="1200"/>
              <a:t>本ドキュメントの著作権は、特定非営利活動法人 ソフトウェアテスト技術振興協会（以下、NPO法人ASTERと表記する）に帰属します。NPO法人ASTERは、本文書の内容に関し、いかなる保証もするものではありません。万一本文書を利用して何らかの損害が生じた場合においても、一切責任は負いかねますので、利用者の責任においてご活用ください。また、本文書に記載されている事項は予告なしに変更または廃止されることがありますので、あらかじめご了承ください。</a:t>
            </a:r>
            <a:endParaRPr/>
          </a:p>
          <a:p>
            <a:pPr indent="-266700" lvl="0" marL="342900" rtl="0" algn="l">
              <a:lnSpc>
                <a:spcPct val="100000"/>
              </a:lnSpc>
              <a:spcBef>
                <a:spcPts val="240"/>
              </a:spcBef>
              <a:spcAft>
                <a:spcPts val="0"/>
              </a:spcAft>
              <a:buClr>
                <a:schemeClr val="dk1"/>
              </a:buClr>
              <a:buSzPts val="1200"/>
              <a:buFont typeface="Arial"/>
              <a:buNone/>
            </a:pPr>
            <a:r>
              <a:t/>
            </a:r>
            <a:endParaRPr sz="1200"/>
          </a:p>
          <a:p>
            <a:pPr indent="-342900" lvl="0" marL="342900" rtl="0" algn="l">
              <a:lnSpc>
                <a:spcPct val="100000"/>
              </a:lnSpc>
              <a:spcBef>
                <a:spcPts val="280"/>
              </a:spcBef>
              <a:spcAft>
                <a:spcPts val="0"/>
              </a:spcAft>
              <a:buClr>
                <a:schemeClr val="dk1"/>
              </a:buClr>
              <a:buSzPts val="1400"/>
              <a:buFont typeface="Arial"/>
              <a:buChar char="•"/>
            </a:pPr>
            <a:r>
              <a:rPr lang="ja-JP" sz="1400"/>
              <a:t>本ドキュメントの取り扱いについて</a:t>
            </a:r>
            <a:endParaRPr/>
          </a:p>
          <a:p>
            <a:pPr indent="0" lvl="0" marL="0" rtl="0" algn="l">
              <a:lnSpc>
                <a:spcPct val="100000"/>
              </a:lnSpc>
              <a:spcBef>
                <a:spcPts val="240"/>
              </a:spcBef>
              <a:spcAft>
                <a:spcPts val="0"/>
              </a:spcAft>
              <a:buClr>
                <a:schemeClr val="dk1"/>
              </a:buClr>
              <a:buSzPts val="1200"/>
              <a:buFont typeface="Arial"/>
              <a:buNone/>
            </a:pPr>
            <a:r>
              <a:rPr lang="ja-JP" sz="1200"/>
              <a:t>本文書は、営利・非営利、公開・非公開を問わず、勉強会やセミナーでの使用を目的とした複製・改変が可能です。（ブログや書籍化などの『勉強会やセミナー』以外での使用はできません）</a:t>
            </a:r>
            <a:endParaRPr/>
          </a:p>
          <a:p>
            <a:pPr indent="-266700" lvl="0" marL="342900" rtl="0" algn="l">
              <a:lnSpc>
                <a:spcPct val="100000"/>
              </a:lnSpc>
              <a:spcBef>
                <a:spcPts val="240"/>
              </a:spcBef>
              <a:spcAft>
                <a:spcPts val="0"/>
              </a:spcAft>
              <a:buClr>
                <a:schemeClr val="dk1"/>
              </a:buClr>
              <a:buSzPts val="1200"/>
              <a:buFont typeface="Arial"/>
              <a:buNone/>
            </a:pPr>
            <a:r>
              <a:t/>
            </a:r>
            <a:endParaRPr sz="1200"/>
          </a:p>
          <a:p>
            <a:pPr indent="-342900" lvl="0" marL="342900" rtl="0" algn="l">
              <a:lnSpc>
                <a:spcPct val="100000"/>
              </a:lnSpc>
              <a:spcBef>
                <a:spcPts val="280"/>
              </a:spcBef>
              <a:spcAft>
                <a:spcPts val="0"/>
              </a:spcAft>
              <a:buClr>
                <a:schemeClr val="dk1"/>
              </a:buClr>
              <a:buSzPts val="1400"/>
              <a:buFont typeface="Arial"/>
              <a:buChar char="•"/>
            </a:pPr>
            <a:r>
              <a:rPr lang="ja-JP" sz="1400"/>
              <a:t>本文書を複製・改変する場合は、下記事項を明示してください。</a:t>
            </a:r>
            <a:endParaRPr/>
          </a:p>
          <a:p>
            <a:pPr indent="-285750" lvl="1" marL="742950" rtl="0" algn="l">
              <a:lnSpc>
                <a:spcPct val="100000"/>
              </a:lnSpc>
              <a:spcBef>
                <a:spcPts val="240"/>
              </a:spcBef>
              <a:spcAft>
                <a:spcPts val="0"/>
              </a:spcAft>
              <a:buClr>
                <a:schemeClr val="dk1"/>
              </a:buClr>
              <a:buSzPts val="1200"/>
              <a:buFont typeface="Arial"/>
              <a:buChar char="–"/>
            </a:pPr>
            <a:r>
              <a:rPr lang="ja-JP" sz="1200"/>
              <a:t>最新テキストの保存場所（下記のURL）を明記してください。</a:t>
            </a:r>
            <a:endParaRPr/>
          </a:p>
          <a:p>
            <a:pPr indent="0" lvl="1" marL="457200" rtl="0" algn="l">
              <a:lnSpc>
                <a:spcPct val="100000"/>
              </a:lnSpc>
              <a:spcBef>
                <a:spcPts val="240"/>
              </a:spcBef>
              <a:spcAft>
                <a:spcPts val="0"/>
              </a:spcAft>
              <a:buClr>
                <a:schemeClr val="dk1"/>
              </a:buClr>
              <a:buSzPts val="1200"/>
              <a:buFont typeface="Arial"/>
              <a:buNone/>
            </a:pPr>
            <a:r>
              <a:rPr lang="ja-JP" sz="1200"/>
              <a:t>　　　http://aster.or.jp/business/seminar_text.html</a:t>
            </a:r>
            <a:endParaRPr/>
          </a:p>
          <a:p>
            <a:pPr indent="-285750" lvl="1" marL="742950" rtl="0" algn="l">
              <a:lnSpc>
                <a:spcPct val="100000"/>
              </a:lnSpc>
              <a:spcBef>
                <a:spcPts val="240"/>
              </a:spcBef>
              <a:spcAft>
                <a:spcPts val="0"/>
              </a:spcAft>
              <a:buClr>
                <a:schemeClr val="dk1"/>
              </a:buClr>
              <a:buSzPts val="1200"/>
              <a:buFont typeface="Arial"/>
              <a:buChar char="–"/>
            </a:pPr>
            <a:r>
              <a:rPr lang="ja-JP" sz="1200"/>
              <a:t>テキストを改変する場合は、改変箇所を明記してください。</a:t>
            </a:r>
            <a:endParaRPr/>
          </a:p>
          <a:p>
            <a:pPr indent="-285750" lvl="1" marL="742950" rtl="0" algn="l">
              <a:lnSpc>
                <a:spcPct val="100000"/>
              </a:lnSpc>
              <a:spcBef>
                <a:spcPts val="240"/>
              </a:spcBef>
              <a:spcAft>
                <a:spcPts val="0"/>
              </a:spcAft>
              <a:buClr>
                <a:schemeClr val="dk1"/>
              </a:buClr>
              <a:buSzPts val="1200"/>
              <a:buFont typeface="Arial"/>
              <a:buChar char="–"/>
            </a:pPr>
            <a:r>
              <a:rPr lang="ja-JP" sz="1200"/>
              <a:t>本文書を使用する場合の連絡については下記をルールとします。</a:t>
            </a:r>
            <a:endParaRPr/>
          </a:p>
          <a:p>
            <a:pPr indent="0" lvl="1" marL="457200" rtl="0" algn="l">
              <a:lnSpc>
                <a:spcPct val="100000"/>
              </a:lnSpc>
              <a:spcBef>
                <a:spcPts val="240"/>
              </a:spcBef>
              <a:spcAft>
                <a:spcPts val="0"/>
              </a:spcAft>
              <a:buClr>
                <a:schemeClr val="dk1"/>
              </a:buClr>
              <a:buSzPts val="1200"/>
              <a:buFont typeface="Arial"/>
              <a:buNone/>
            </a:pPr>
            <a:r>
              <a:rPr lang="ja-JP" sz="1200"/>
              <a:t>　　　　無償の勉強会や、社内での勉強会に利用する場合は連絡不要です。</a:t>
            </a:r>
            <a:endParaRPr/>
          </a:p>
          <a:p>
            <a:pPr indent="0" lvl="1" marL="457200" rtl="0" algn="l">
              <a:lnSpc>
                <a:spcPct val="100000"/>
              </a:lnSpc>
              <a:spcBef>
                <a:spcPts val="240"/>
              </a:spcBef>
              <a:spcAft>
                <a:spcPts val="0"/>
              </a:spcAft>
              <a:buClr>
                <a:schemeClr val="dk1"/>
              </a:buClr>
              <a:buSzPts val="1200"/>
              <a:buFont typeface="Arial"/>
              <a:buNone/>
            </a:pPr>
            <a:r>
              <a:rPr lang="ja-JP" sz="1200"/>
              <a:t>　　　　有償のセミナーで利用する場合は、どこでどのような活用がされたかの情報をNPO法人ASTER（query@aster.or.jp）へ</a:t>
            </a:r>
            <a:br>
              <a:rPr lang="ja-JP" sz="1200"/>
            </a:br>
            <a:r>
              <a:rPr lang="ja-JP" sz="1200"/>
              <a:t>　　　　連絡してください。（目的：NPO法人ASTERが利用状況を把握するため）</a:t>
            </a:r>
            <a:endParaRPr/>
          </a:p>
          <a:p>
            <a:pPr indent="-266700" lvl="0" marL="342900" rtl="0" algn="l">
              <a:lnSpc>
                <a:spcPct val="100000"/>
              </a:lnSpc>
              <a:spcBef>
                <a:spcPts val="240"/>
              </a:spcBef>
              <a:spcAft>
                <a:spcPts val="0"/>
              </a:spcAft>
              <a:buClr>
                <a:schemeClr val="dk1"/>
              </a:buClr>
              <a:buSzPts val="1200"/>
              <a:buFont typeface="Arial"/>
              <a:buNone/>
            </a:pPr>
            <a:r>
              <a:t/>
            </a:r>
            <a:endParaRPr sz="1200"/>
          </a:p>
          <a:p>
            <a:pPr indent="-342900" lvl="0" marL="342900" rtl="0" algn="l">
              <a:lnSpc>
                <a:spcPct val="100000"/>
              </a:lnSpc>
              <a:spcBef>
                <a:spcPts val="280"/>
              </a:spcBef>
              <a:spcAft>
                <a:spcPts val="0"/>
              </a:spcAft>
              <a:buClr>
                <a:schemeClr val="dk1"/>
              </a:buClr>
              <a:buSzPts val="1400"/>
              <a:buFont typeface="Arial"/>
              <a:buChar char="•"/>
            </a:pPr>
            <a:r>
              <a:rPr lang="ja-JP" sz="1400"/>
              <a:t>本ドキュメントのサポートについて</a:t>
            </a:r>
            <a:endParaRPr/>
          </a:p>
          <a:p>
            <a:pPr indent="0" lvl="0" marL="0" rtl="0" algn="l">
              <a:lnSpc>
                <a:spcPct val="100000"/>
              </a:lnSpc>
              <a:spcBef>
                <a:spcPts val="240"/>
              </a:spcBef>
              <a:spcAft>
                <a:spcPts val="0"/>
              </a:spcAft>
              <a:buClr>
                <a:schemeClr val="dk1"/>
              </a:buClr>
              <a:buSzPts val="1200"/>
              <a:buFont typeface="Arial"/>
              <a:buNone/>
            </a:pPr>
            <a:r>
              <a:rPr lang="ja-JP" sz="1200"/>
              <a:t>NPO法人ASTERはテキストの内容についてのご意見・ご要望を歓迎しますが、ご質問・ご要望に対する回答義務は負わないものとします。</a:t>
            </a:r>
            <a:endParaRPr sz="1200"/>
          </a:p>
        </p:txBody>
      </p:sp>
      <p:sp>
        <p:nvSpPr>
          <p:cNvPr id="3597" name="Google Shape;3597;p26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3598" name="Google Shape;3598;p26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2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526" name="Google Shape;526;p2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527" name="Google Shape;527;p22"/>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1.2 なぜテストが必要か?</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p23"/>
          <p:cNvSpPr txBox="1"/>
          <p:nvPr>
            <p:ph idx="4294967295"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品質の定義　その変遷</a:t>
            </a:r>
            <a:endParaRPr sz="3600"/>
          </a:p>
        </p:txBody>
      </p:sp>
      <p:sp>
        <p:nvSpPr>
          <p:cNvPr id="534" name="Google Shape;534;p23"/>
          <p:cNvSpPr txBox="1"/>
          <p:nvPr>
            <p:ph idx="4294967295" type="body"/>
          </p:nvPr>
        </p:nvSpPr>
        <p:spPr>
          <a:xfrm>
            <a:off x="272480" y="1291208"/>
            <a:ext cx="9505056" cy="4586064"/>
          </a:xfrm>
          <a:prstGeom prst="rect">
            <a:avLst/>
          </a:prstGeom>
          <a:noFill/>
          <a:ln>
            <a:noFill/>
          </a:ln>
        </p:spPr>
        <p:txBody>
          <a:bodyPr anchorCtr="0" anchor="t" bIns="45700" lIns="91425" spcFirstLastPara="1" rIns="91425" wrap="square" tIns="45700">
            <a:noAutofit/>
          </a:bodyPr>
          <a:lstStyle/>
          <a:p>
            <a:pPr indent="-317500" lvl="0" marL="342900" rtl="0" algn="l">
              <a:lnSpc>
                <a:spcPct val="100000"/>
              </a:lnSpc>
              <a:spcBef>
                <a:spcPts val="0"/>
              </a:spcBef>
              <a:spcAft>
                <a:spcPts val="0"/>
              </a:spcAft>
              <a:buClr>
                <a:schemeClr val="dk1"/>
              </a:buClr>
              <a:buSzPts val="2000"/>
              <a:buFont typeface="Noto Sans Symbols"/>
              <a:buChar char="●"/>
            </a:pPr>
            <a:r>
              <a:rPr lang="ja-JP" sz="2000">
                <a:latin typeface="Arial"/>
                <a:ea typeface="Arial"/>
                <a:cs typeface="Arial"/>
                <a:sym typeface="Arial"/>
              </a:rPr>
              <a:t>クロスビー（Philip B. Crosby）：品質とは、</a:t>
            </a:r>
            <a:r>
              <a:rPr lang="ja-JP" sz="2000">
                <a:solidFill>
                  <a:srgbClr val="FF0000"/>
                </a:solidFill>
                <a:latin typeface="Arial"/>
                <a:ea typeface="Arial"/>
                <a:cs typeface="Arial"/>
                <a:sym typeface="Arial"/>
              </a:rPr>
              <a:t>要件に対する適合</a:t>
            </a:r>
            <a:r>
              <a:rPr lang="ja-JP" sz="2000">
                <a:latin typeface="Arial"/>
                <a:ea typeface="Arial"/>
                <a:cs typeface="Arial"/>
                <a:sym typeface="Arial"/>
              </a:rPr>
              <a:t>である。精密に測定可能で誤りは不可避ではない（Zero Defect）。</a:t>
            </a:r>
            <a:br>
              <a:rPr lang="ja-JP" sz="2000">
                <a:latin typeface="Arial"/>
                <a:ea typeface="Arial"/>
                <a:cs typeface="Arial"/>
                <a:sym typeface="Arial"/>
              </a:rPr>
            </a:br>
            <a:r>
              <a:rPr lang="ja-JP" sz="2000">
                <a:latin typeface="Arial"/>
                <a:ea typeface="Arial"/>
                <a:cs typeface="Arial"/>
                <a:sym typeface="Arial"/>
              </a:rPr>
              <a:t>→　一般の工業プロダクトよりの定義となっている。</a:t>
            </a:r>
            <a:endParaRPr sz="2000">
              <a:latin typeface="Arial"/>
              <a:ea typeface="Arial"/>
              <a:cs typeface="Arial"/>
              <a:sym typeface="Arial"/>
            </a:endParaRPr>
          </a:p>
          <a:p>
            <a:pPr indent="0" lvl="0" marL="342900" rtl="0" algn="l">
              <a:lnSpc>
                <a:spcPct val="100000"/>
              </a:lnSpc>
              <a:spcBef>
                <a:spcPts val="0"/>
              </a:spcBef>
              <a:spcAft>
                <a:spcPts val="0"/>
              </a:spcAft>
              <a:buSzPts val="3200"/>
              <a:buNone/>
            </a:pPr>
            <a:r>
              <a:t/>
            </a:r>
            <a:endParaRPr sz="2000"/>
          </a:p>
          <a:p>
            <a:pPr indent="-317500" lvl="0" marL="342900" rtl="0" algn="l">
              <a:lnSpc>
                <a:spcPct val="100000"/>
              </a:lnSpc>
              <a:spcBef>
                <a:spcPts val="480"/>
              </a:spcBef>
              <a:spcAft>
                <a:spcPts val="0"/>
              </a:spcAft>
              <a:buClr>
                <a:schemeClr val="dk1"/>
              </a:buClr>
              <a:buSzPts val="2000"/>
              <a:buFont typeface="Noto Sans Symbols"/>
              <a:buChar char="●"/>
            </a:pPr>
            <a:r>
              <a:rPr lang="ja-JP" sz="2000">
                <a:latin typeface="Arial"/>
                <a:ea typeface="Arial"/>
                <a:cs typeface="Arial"/>
                <a:sym typeface="Arial"/>
              </a:rPr>
              <a:t>ワインバーグ（Gerald M. Weinberg）：品質は</a:t>
            </a:r>
            <a:r>
              <a:rPr lang="ja-JP" sz="2000">
                <a:solidFill>
                  <a:srgbClr val="FF0000"/>
                </a:solidFill>
                <a:latin typeface="Arial"/>
                <a:ea typeface="Arial"/>
                <a:cs typeface="Arial"/>
                <a:sym typeface="Arial"/>
              </a:rPr>
              <a:t>誰かにとっての価値</a:t>
            </a:r>
            <a:r>
              <a:rPr lang="ja-JP" sz="2000">
                <a:latin typeface="Arial"/>
                <a:ea typeface="Arial"/>
                <a:cs typeface="Arial"/>
                <a:sym typeface="Arial"/>
              </a:rPr>
              <a:t>である。ここで価値という言葉は、「人々はその要求が満たされるなら、喜んで対価を支払う」ということを意味している。</a:t>
            </a:r>
            <a:endParaRPr sz="2000">
              <a:latin typeface="Arial"/>
              <a:ea typeface="Arial"/>
              <a:cs typeface="Arial"/>
              <a:sym typeface="Arial"/>
            </a:endParaRPr>
          </a:p>
          <a:p>
            <a:pPr indent="0" lvl="0" marL="342900" rtl="0" algn="l">
              <a:lnSpc>
                <a:spcPct val="100000"/>
              </a:lnSpc>
              <a:spcBef>
                <a:spcPts val="480"/>
              </a:spcBef>
              <a:spcAft>
                <a:spcPts val="0"/>
              </a:spcAft>
              <a:buSzPts val="3200"/>
              <a:buNone/>
            </a:pPr>
            <a:r>
              <a:t/>
            </a:r>
            <a:endParaRPr sz="2000"/>
          </a:p>
          <a:p>
            <a:pPr indent="-317500" lvl="0" marL="342900" rtl="0" algn="l">
              <a:lnSpc>
                <a:spcPct val="100000"/>
              </a:lnSpc>
              <a:spcBef>
                <a:spcPts val="480"/>
              </a:spcBef>
              <a:spcAft>
                <a:spcPts val="0"/>
              </a:spcAft>
              <a:buClr>
                <a:schemeClr val="dk1"/>
              </a:buClr>
              <a:buSzPts val="2000"/>
              <a:buFont typeface="Noto Sans Symbols"/>
              <a:buChar char="●"/>
            </a:pPr>
            <a:r>
              <a:rPr lang="ja-JP" sz="2000">
                <a:latin typeface="Arial"/>
                <a:ea typeface="Arial"/>
                <a:cs typeface="Arial"/>
                <a:sym typeface="Arial"/>
              </a:rPr>
              <a:t>石川馨（いしかわ　かおる）：</a:t>
            </a:r>
            <a:r>
              <a:rPr lang="ja-JP" sz="2000" u="sng">
                <a:latin typeface="Arial"/>
                <a:ea typeface="Arial"/>
                <a:cs typeface="Arial"/>
                <a:sym typeface="Arial"/>
              </a:rPr>
              <a:t>日本的品質管理</a:t>
            </a:r>
            <a:r>
              <a:rPr lang="ja-JP" sz="2000">
                <a:latin typeface="Arial"/>
                <a:ea typeface="Arial"/>
                <a:cs typeface="Arial"/>
                <a:sym typeface="Arial"/>
              </a:rPr>
              <a:t>の父と呼ばれている。</a:t>
            </a:r>
            <a:br>
              <a:rPr lang="ja-JP" sz="2000">
                <a:latin typeface="Arial"/>
                <a:ea typeface="Arial"/>
                <a:cs typeface="Arial"/>
                <a:sym typeface="Arial"/>
              </a:rPr>
            </a:br>
            <a:r>
              <a:rPr lang="ja-JP" sz="2000">
                <a:latin typeface="Arial"/>
                <a:ea typeface="Arial"/>
                <a:cs typeface="Arial"/>
                <a:sym typeface="Arial"/>
              </a:rPr>
              <a:t>「製品の品質」は欧米の考えである「</a:t>
            </a:r>
            <a:r>
              <a:rPr lang="ja-JP" sz="2000">
                <a:solidFill>
                  <a:srgbClr val="FF0000"/>
                </a:solidFill>
                <a:latin typeface="Arial"/>
                <a:ea typeface="Arial"/>
                <a:cs typeface="Arial"/>
                <a:sym typeface="Arial"/>
              </a:rPr>
              <a:t>狭義の質</a:t>
            </a:r>
            <a:r>
              <a:rPr lang="ja-JP" sz="2000">
                <a:latin typeface="Arial"/>
                <a:ea typeface="Arial"/>
                <a:cs typeface="Arial"/>
                <a:sym typeface="Arial"/>
              </a:rPr>
              <a:t>」である。一方「</a:t>
            </a:r>
            <a:r>
              <a:rPr lang="ja-JP" sz="2000">
                <a:solidFill>
                  <a:srgbClr val="FF0000"/>
                </a:solidFill>
                <a:latin typeface="Arial"/>
                <a:ea typeface="Arial"/>
                <a:cs typeface="Arial"/>
                <a:sym typeface="Arial"/>
              </a:rPr>
              <a:t>広義の質</a:t>
            </a:r>
            <a:r>
              <a:rPr lang="ja-JP" sz="2000">
                <a:latin typeface="Arial"/>
                <a:ea typeface="Arial"/>
                <a:cs typeface="Arial"/>
                <a:sym typeface="Arial"/>
              </a:rPr>
              <a:t>」は仕事の質、サービスの質、情報の質、工程の質、部門の質、人の質、システムの質、会社の質等、これら全てを含め捉える。品質管理は「広義の質」について管理することを基本姿勢とする。</a:t>
            </a:r>
            <a:endParaRPr sz="2000">
              <a:latin typeface="Arial"/>
              <a:ea typeface="Arial"/>
              <a:cs typeface="Arial"/>
              <a:sym typeface="Arial"/>
            </a:endParaRPr>
          </a:p>
        </p:txBody>
      </p:sp>
      <p:sp>
        <p:nvSpPr>
          <p:cNvPr id="535" name="Google Shape;535;p2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536" name="Google Shape;536;p2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537" name="Google Shape;537;p23"/>
          <p:cNvSpPr txBox="1"/>
          <p:nvPr/>
        </p:nvSpPr>
        <p:spPr>
          <a:xfrm>
            <a:off x="315913" y="6001543"/>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ソフトウェア品質知識体系ガイド（SQuBOK Guide V2）</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sp>
        <p:nvSpPr>
          <p:cNvPr id="542" name="Google Shape;542;p24"/>
          <p:cNvSpPr txBox="1"/>
          <p:nvPr>
            <p:ph idx="4294967295"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品質の定義　その変遷（続き）</a:t>
            </a:r>
            <a:endParaRPr sz="3600"/>
          </a:p>
        </p:txBody>
      </p:sp>
      <p:sp>
        <p:nvSpPr>
          <p:cNvPr id="543" name="Google Shape;543;p24"/>
          <p:cNvSpPr txBox="1"/>
          <p:nvPr>
            <p:ph idx="4294967295" type="body"/>
          </p:nvPr>
        </p:nvSpPr>
        <p:spPr>
          <a:xfrm>
            <a:off x="416550" y="1614348"/>
            <a:ext cx="9072900" cy="3999300"/>
          </a:xfrm>
          <a:prstGeom prst="rect">
            <a:avLst/>
          </a:prstGeom>
          <a:noFill/>
          <a:ln>
            <a:noFill/>
          </a:ln>
        </p:spPr>
        <p:txBody>
          <a:bodyPr anchorCtr="0" anchor="t" bIns="45700" lIns="91425" spcFirstLastPara="1" rIns="91425" wrap="square" tIns="45700">
            <a:noAutofit/>
          </a:bodyPr>
          <a:lstStyle/>
          <a:p>
            <a:pPr indent="-317500" lvl="0" marL="342900" rtl="0" algn="l">
              <a:lnSpc>
                <a:spcPct val="100000"/>
              </a:lnSpc>
              <a:spcBef>
                <a:spcPts val="0"/>
              </a:spcBef>
              <a:spcAft>
                <a:spcPts val="0"/>
              </a:spcAft>
              <a:buClr>
                <a:schemeClr val="dk1"/>
              </a:buClr>
              <a:buSzPts val="2400"/>
              <a:buFont typeface="Noto Sans Symbols"/>
              <a:buChar char="●"/>
            </a:pPr>
            <a:r>
              <a:rPr lang="ja-JP" sz="2400">
                <a:latin typeface="Arial"/>
                <a:ea typeface="Arial"/>
                <a:cs typeface="Arial"/>
                <a:sym typeface="Arial"/>
              </a:rPr>
              <a:t>保田勝通：品質は、ユーザーにとっての価値である。</a:t>
            </a:r>
            <a:br>
              <a:rPr lang="ja-JP" sz="2400">
                <a:latin typeface="Arial"/>
                <a:ea typeface="Arial"/>
                <a:cs typeface="Arial"/>
                <a:sym typeface="Arial"/>
              </a:rPr>
            </a:br>
            <a:r>
              <a:rPr lang="ja-JP" sz="2400">
                <a:latin typeface="Arial"/>
                <a:ea typeface="Arial"/>
                <a:cs typeface="Arial"/>
                <a:sym typeface="Arial"/>
              </a:rPr>
              <a:t>→　近代的な品質管理における品質の定義：品質は、</a:t>
            </a:r>
            <a:r>
              <a:rPr b="1" lang="ja-JP" sz="2400" u="sng">
                <a:latin typeface="Arial"/>
                <a:ea typeface="Arial"/>
                <a:cs typeface="Arial"/>
                <a:sym typeface="Arial"/>
              </a:rPr>
              <a:t>ユーザーの満足度</a:t>
            </a:r>
            <a:r>
              <a:rPr lang="ja-JP" sz="2400">
                <a:latin typeface="Arial"/>
                <a:ea typeface="Arial"/>
                <a:cs typeface="Arial"/>
                <a:sym typeface="Arial"/>
              </a:rPr>
              <a:t>である。</a:t>
            </a:r>
            <a:endParaRPr sz="2400">
              <a:latin typeface="Arial"/>
              <a:ea typeface="Arial"/>
              <a:cs typeface="Arial"/>
              <a:sym typeface="Arial"/>
            </a:endParaRPr>
          </a:p>
          <a:p>
            <a:pPr indent="0" lvl="0" marL="0" rtl="0" algn="l">
              <a:lnSpc>
                <a:spcPct val="100000"/>
              </a:lnSpc>
              <a:spcBef>
                <a:spcPts val="560"/>
              </a:spcBef>
              <a:spcAft>
                <a:spcPts val="0"/>
              </a:spcAft>
              <a:buClr>
                <a:schemeClr val="dk1"/>
              </a:buClr>
              <a:buSzPts val="2800"/>
              <a:buFont typeface="Arial"/>
              <a:buNone/>
            </a:pPr>
            <a:r>
              <a:t/>
            </a:r>
            <a:endParaRPr sz="2800">
              <a:latin typeface="Arial"/>
              <a:ea typeface="Arial"/>
              <a:cs typeface="Arial"/>
              <a:sym typeface="Arial"/>
            </a:endParaRPr>
          </a:p>
          <a:p>
            <a:pPr indent="0" lvl="0" marL="0" rtl="0" algn="l">
              <a:lnSpc>
                <a:spcPct val="100000"/>
              </a:lnSpc>
              <a:spcBef>
                <a:spcPts val="360"/>
              </a:spcBef>
              <a:spcAft>
                <a:spcPts val="0"/>
              </a:spcAft>
              <a:buClr>
                <a:schemeClr val="dk1"/>
              </a:buClr>
              <a:buSzPts val="1800"/>
              <a:buFont typeface="Arial"/>
              <a:buNone/>
            </a:pPr>
            <a:r>
              <a:rPr lang="ja-JP" sz="1800">
                <a:latin typeface="Arial"/>
                <a:ea typeface="Arial"/>
                <a:cs typeface="Arial"/>
                <a:sym typeface="Arial"/>
              </a:rPr>
              <a:t>　出典：　ソフトウェア品質保証の考え方と実際， 日科技連出版， 保田勝通著</a:t>
            </a:r>
            <a:endParaRPr sz="1800">
              <a:latin typeface="Arial"/>
              <a:ea typeface="Arial"/>
              <a:cs typeface="Arial"/>
              <a:sym typeface="Arial"/>
            </a:endParaRPr>
          </a:p>
          <a:p>
            <a:pPr indent="0" lvl="0" marL="0" rtl="0" algn="l">
              <a:lnSpc>
                <a:spcPct val="100000"/>
              </a:lnSpc>
              <a:spcBef>
                <a:spcPts val="560"/>
              </a:spcBef>
              <a:spcAft>
                <a:spcPts val="0"/>
              </a:spcAft>
              <a:buClr>
                <a:schemeClr val="dk1"/>
              </a:buClr>
              <a:buSzPts val="2800"/>
              <a:buFont typeface="Arial"/>
              <a:buNone/>
            </a:pPr>
            <a:r>
              <a:rPr lang="ja-JP" sz="2800">
                <a:latin typeface="Arial"/>
                <a:ea typeface="Arial"/>
                <a:cs typeface="Arial"/>
                <a:sym typeface="Arial"/>
              </a:rPr>
              <a:t>　</a:t>
            </a:r>
            <a:endParaRPr sz="2800">
              <a:latin typeface="Arial"/>
              <a:ea typeface="Arial"/>
              <a:cs typeface="Arial"/>
              <a:sym typeface="Arial"/>
            </a:endParaRPr>
          </a:p>
          <a:p>
            <a:pPr indent="-317500" lvl="0" marL="342900" rtl="0" algn="l">
              <a:lnSpc>
                <a:spcPct val="100000"/>
              </a:lnSpc>
              <a:spcBef>
                <a:spcPts val="560"/>
              </a:spcBef>
              <a:spcAft>
                <a:spcPts val="0"/>
              </a:spcAft>
              <a:buClr>
                <a:schemeClr val="dk1"/>
              </a:buClr>
              <a:buSzPts val="2400"/>
              <a:buFont typeface="Noto Sans Symbols"/>
              <a:buChar char="●"/>
            </a:pPr>
            <a:r>
              <a:rPr b="1" lang="ja-JP" sz="2400"/>
              <a:t>JIS Q 9000：</a:t>
            </a:r>
            <a:r>
              <a:rPr lang="ja-JP" sz="2400"/>
              <a:t>「対象に本来備わっている特性の集まりが、要求事項を満たす程度</a:t>
            </a:r>
            <a:r>
              <a:rPr lang="ja-JP" sz="2400">
                <a:latin typeface="Arial"/>
                <a:ea typeface="Arial"/>
                <a:cs typeface="Arial"/>
                <a:sym typeface="Arial"/>
              </a:rPr>
              <a:t>」と定義されている。</a:t>
            </a:r>
            <a:endParaRPr sz="2400"/>
          </a:p>
        </p:txBody>
      </p:sp>
      <p:sp>
        <p:nvSpPr>
          <p:cNvPr id="544" name="Google Shape;544;p2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545" name="Google Shape;545;p2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3" name="Shape 553"/>
        <p:cNvGrpSpPr/>
        <p:nvPr/>
      </p:nvGrpSpPr>
      <p:grpSpPr>
        <a:xfrm>
          <a:off x="0" y="0"/>
          <a:ext cx="0" cy="0"/>
          <a:chOff x="0" y="0"/>
          <a:chExt cx="0" cy="0"/>
        </a:xfrm>
      </p:grpSpPr>
      <p:sp>
        <p:nvSpPr>
          <p:cNvPr id="554" name="Google Shape;554;p2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555" name="Google Shape;555;p25"/>
          <p:cNvSpPr txBox="1"/>
          <p:nvPr>
            <p:ph type="title"/>
          </p:nvPr>
        </p:nvSpPr>
        <p:spPr>
          <a:xfrm>
            <a:off x="495300" y="274638"/>
            <a:ext cx="8915400" cy="85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成功に対するテストの貢献</a:t>
            </a:r>
            <a:endParaRPr sz="3600"/>
          </a:p>
        </p:txBody>
      </p:sp>
      <p:sp>
        <p:nvSpPr>
          <p:cNvPr id="556" name="Google Shape;556;p25"/>
          <p:cNvSpPr txBox="1"/>
          <p:nvPr/>
        </p:nvSpPr>
        <p:spPr>
          <a:xfrm>
            <a:off x="495300" y="1340768"/>
            <a:ext cx="8915400" cy="3586500"/>
          </a:xfrm>
          <a:prstGeom prst="rect">
            <a:avLst/>
          </a:prstGeom>
          <a:noFill/>
          <a:ln>
            <a:noFill/>
          </a:ln>
        </p:spPr>
        <p:txBody>
          <a:bodyPr anchorCtr="0" anchor="t" bIns="45700" lIns="91425" spcFirstLastPara="1" rIns="91425" wrap="square" tIns="45700">
            <a:spAutoFit/>
          </a:bodyPr>
          <a:lstStyle/>
          <a:p>
            <a:pPr indent="-355600" lvl="0" marL="457200" marR="0" rtl="0" algn="l">
              <a:lnSpc>
                <a:spcPct val="115000"/>
              </a:lnSpc>
              <a:spcBef>
                <a:spcPts val="0"/>
              </a:spcBef>
              <a:spcAft>
                <a:spcPts val="0"/>
              </a:spcAft>
              <a:buClr>
                <a:schemeClr val="dk1"/>
              </a:buClr>
              <a:buSzPts val="2000"/>
              <a:buFont typeface="Noto Sans Symbols"/>
              <a:buChar char="●"/>
            </a:pPr>
            <a:r>
              <a:rPr b="0" i="0" lang="ja-JP" sz="2000" u="none" cap="none" strike="noStrike">
                <a:solidFill>
                  <a:schemeClr val="dk1"/>
                </a:solidFill>
                <a:latin typeface="Arial"/>
                <a:ea typeface="Arial"/>
                <a:cs typeface="Arial"/>
                <a:sym typeface="Arial"/>
              </a:rPr>
              <a:t>テストで検出された欠陥は、(テスト活動ではないデバッグによって)取り除くことができるため、</a:t>
            </a:r>
            <a:r>
              <a:rPr b="0" i="0" lang="ja-JP" sz="2000" u="sng" cap="none" strike="noStrike">
                <a:solidFill>
                  <a:srgbClr val="FF0000"/>
                </a:solidFill>
                <a:latin typeface="Arial"/>
                <a:ea typeface="Arial"/>
                <a:cs typeface="Arial"/>
                <a:sym typeface="Arial"/>
              </a:rPr>
              <a:t>テストをすることが間接的にテスト対象の品質向上に貢献</a:t>
            </a:r>
            <a:r>
              <a:rPr b="0" i="0" lang="ja-JP" sz="2000" u="none" cap="none" strike="noStrike">
                <a:solidFill>
                  <a:schemeClr val="dk1"/>
                </a:solidFill>
                <a:latin typeface="Arial"/>
                <a:ea typeface="Arial"/>
                <a:cs typeface="Arial"/>
                <a:sym typeface="Arial"/>
              </a:rPr>
              <a:t>する</a:t>
            </a:r>
            <a:endParaRPr b="0" i="0" sz="2000" u="none" cap="none" strike="noStrike">
              <a:solidFill>
                <a:schemeClr val="dk1"/>
              </a:solidFill>
              <a:latin typeface="Arial"/>
              <a:ea typeface="Arial"/>
              <a:cs typeface="Arial"/>
              <a:sym typeface="Arial"/>
            </a:endParaRPr>
          </a:p>
          <a:p>
            <a:pPr indent="-355600" lvl="0" marL="4572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テストによる測定結果は、より大きなプロジェクトマネジメント活動の一部として使用し、リリースの判定など、SDLC(ソフトウェア開発ライフサイクル) の</a:t>
            </a:r>
            <a:r>
              <a:rPr b="0" i="0" lang="ja-JP" sz="2000" u="sng" cap="none" strike="noStrike">
                <a:solidFill>
                  <a:srgbClr val="FF0000"/>
                </a:solidFill>
                <a:latin typeface="Arial"/>
                <a:ea typeface="Arial"/>
                <a:cs typeface="Arial"/>
                <a:sym typeface="Arial"/>
              </a:rPr>
              <a:t>次のステージに移行するための判定に貢献</a:t>
            </a:r>
            <a:r>
              <a:rPr b="0" i="0" lang="ja-JP" sz="2000" u="none" cap="none" strike="noStrike">
                <a:solidFill>
                  <a:schemeClr val="dk1"/>
                </a:solidFill>
                <a:latin typeface="Arial"/>
                <a:ea typeface="Arial"/>
                <a:cs typeface="Arial"/>
                <a:sym typeface="Arial"/>
              </a:rPr>
              <a:t>する</a:t>
            </a:r>
            <a:endParaRPr b="0" i="0" sz="2000" u="none" cap="none" strike="noStrike">
              <a:solidFill>
                <a:schemeClr val="dk1"/>
              </a:solidFill>
              <a:latin typeface="Arial"/>
              <a:ea typeface="Arial"/>
              <a:cs typeface="Arial"/>
              <a:sym typeface="Arial"/>
            </a:endParaRPr>
          </a:p>
          <a:p>
            <a:pPr indent="-355600" lvl="0" marL="457200" marR="0" rtl="0" algn="l">
              <a:lnSpc>
                <a:spcPct val="115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テストをすることは、開発プロジェクトにおいて間接的にユーザーが利用した場合の状況を提供することになる。テスト担当者は、開発ライフサイクルを通じて、テスト担当者自身が理解する</a:t>
            </a:r>
            <a:r>
              <a:rPr b="0" i="0" lang="ja-JP" sz="2000" u="sng" cap="none" strike="noStrike">
                <a:solidFill>
                  <a:srgbClr val="FF0000"/>
                </a:solidFill>
                <a:latin typeface="Arial"/>
                <a:ea typeface="Arial"/>
                <a:cs typeface="Arial"/>
                <a:sym typeface="Arial"/>
              </a:rPr>
              <a:t>ユーザーのニーズが考慮できていることを確認</a:t>
            </a:r>
            <a:r>
              <a:rPr b="0" i="0" lang="ja-JP" sz="2000" u="none" cap="none" strike="noStrike">
                <a:solidFill>
                  <a:schemeClr val="dk1"/>
                </a:solidFill>
                <a:latin typeface="Arial"/>
                <a:ea typeface="Arial"/>
                <a:cs typeface="Arial"/>
                <a:sym typeface="Arial"/>
              </a:rPr>
              <a:t>する</a:t>
            </a:r>
            <a:endParaRPr b="0" i="0" sz="2000" u="none" cap="none" strike="noStrike">
              <a:solidFill>
                <a:schemeClr val="dk1"/>
              </a:solidFill>
              <a:latin typeface="Arial"/>
              <a:ea typeface="Arial"/>
              <a:cs typeface="Arial"/>
              <a:sym typeface="Arial"/>
            </a:endParaRPr>
          </a:p>
        </p:txBody>
      </p:sp>
      <p:sp>
        <p:nvSpPr>
          <p:cNvPr id="557" name="Google Shape;557;p2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558" name="Google Shape;558;p25"/>
          <p:cNvSpPr txBox="1"/>
          <p:nvPr/>
        </p:nvSpPr>
        <p:spPr>
          <a:xfrm>
            <a:off x="315913" y="6001543"/>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sp>
        <p:nvSpPr>
          <p:cNvPr id="567" name="Google Shape;567;p2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568" name="Google Shape;568;p26"/>
          <p:cNvSpPr txBox="1"/>
          <p:nvPr>
            <p:ph type="title"/>
          </p:nvPr>
        </p:nvSpPr>
        <p:spPr>
          <a:xfrm>
            <a:off x="495300" y="274638"/>
            <a:ext cx="8915400" cy="8508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テストと品質保証</a:t>
            </a:r>
            <a:endParaRPr sz="3600"/>
          </a:p>
        </p:txBody>
      </p:sp>
      <p:sp>
        <p:nvSpPr>
          <p:cNvPr id="569" name="Google Shape;569;p26"/>
          <p:cNvSpPr txBox="1"/>
          <p:nvPr/>
        </p:nvSpPr>
        <p:spPr>
          <a:xfrm>
            <a:off x="428025" y="1173906"/>
            <a:ext cx="89154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ja-JP" sz="2000" u="none" cap="none" strike="noStrike">
                <a:solidFill>
                  <a:srgbClr val="FF3300"/>
                </a:solidFill>
                <a:latin typeface="Arial"/>
                <a:ea typeface="Arial"/>
                <a:cs typeface="Arial"/>
                <a:sym typeface="Arial"/>
              </a:rPr>
              <a:t>テストと品質保証は同じではない。</a:t>
            </a:r>
            <a:r>
              <a:rPr b="0" i="0" lang="ja-JP" sz="2000" u="none" cap="none" strike="noStrike">
                <a:solidFill>
                  <a:srgbClr val="000000"/>
                </a:solidFill>
                <a:latin typeface="Arial"/>
                <a:ea typeface="Arial"/>
                <a:cs typeface="Arial"/>
                <a:sym typeface="Arial"/>
              </a:rPr>
              <a:t>テストは品質コントロール(QC)の形式の一つである</a:t>
            </a:r>
            <a:endParaRPr b="0" i="0" sz="2000" u="none" cap="none" strike="noStrike">
              <a:solidFill>
                <a:srgbClr val="000000"/>
              </a:solidFill>
              <a:latin typeface="Arial"/>
              <a:ea typeface="Arial"/>
              <a:cs typeface="Arial"/>
              <a:sym typeface="Arial"/>
            </a:endParaRPr>
          </a:p>
        </p:txBody>
      </p:sp>
      <p:sp>
        <p:nvSpPr>
          <p:cNvPr id="570" name="Google Shape;570;p2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571" name="Google Shape;571;p26"/>
          <p:cNvSpPr txBox="1"/>
          <p:nvPr/>
        </p:nvSpPr>
        <p:spPr>
          <a:xfrm>
            <a:off x="296838" y="6217743"/>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graphicFrame>
        <p:nvGraphicFramePr>
          <p:cNvPr id="572" name="Google Shape;572;p26"/>
          <p:cNvGraphicFramePr/>
          <p:nvPr/>
        </p:nvGraphicFramePr>
        <p:xfrm>
          <a:off x="428025" y="1930375"/>
          <a:ext cx="3000000" cy="3000000"/>
        </p:xfrm>
        <a:graphic>
          <a:graphicData uri="http://schemas.openxmlformats.org/drawingml/2006/table">
            <a:tbl>
              <a:tblPr>
                <a:noFill/>
                <a:tableStyleId>{5482861C-36CA-42EB-B6D0-8DDA0D068FD9}</a:tableStyleId>
              </a:tblPr>
              <a:tblGrid>
                <a:gridCol w="1533950"/>
                <a:gridCol w="4499350"/>
                <a:gridCol w="3016650"/>
              </a:tblGrid>
              <a:tr h="332400">
                <a:tc>
                  <a:txBody>
                    <a:bodyPr/>
                    <a:lstStyle/>
                    <a:p>
                      <a:pPr indent="0" lvl="0" marL="0" marR="0" rtl="0" algn="l">
                        <a:lnSpc>
                          <a:spcPct val="100000"/>
                        </a:lnSpc>
                        <a:spcBef>
                          <a:spcPts val="0"/>
                        </a:spcBef>
                        <a:spcAft>
                          <a:spcPts val="0"/>
                        </a:spcAft>
                        <a:buClr>
                          <a:srgbClr val="000000"/>
                        </a:buClr>
                        <a:buSzPts val="2400"/>
                        <a:buFont typeface="Arial"/>
                        <a:buNone/>
                      </a:pPr>
                      <a:r>
                        <a:rPr b="1" lang="ja-JP" sz="2400" u="none" cap="none" strike="noStrike"/>
                        <a:t>用語</a:t>
                      </a:r>
                      <a:endParaRPr b="1" sz="2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2400"/>
                        <a:buFont typeface="Arial"/>
                        <a:buNone/>
                      </a:pPr>
                      <a:r>
                        <a:rPr b="1" lang="ja-JP" sz="2400" u="none" cap="none" strike="noStrike"/>
                        <a:t>アプローチ</a:t>
                      </a:r>
                      <a:endParaRPr b="1" sz="2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2400"/>
                        <a:buFont typeface="Arial"/>
                        <a:buNone/>
                      </a:pPr>
                      <a:r>
                        <a:rPr b="1" lang="ja-JP" sz="2400" u="none" cap="none" strike="noStrike"/>
                        <a:t>適用</a:t>
                      </a:r>
                      <a:endParaRPr b="1" sz="2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2400"/>
                        <a:buFont typeface="Arial"/>
                        <a:buNone/>
                      </a:pPr>
                      <a:r>
                        <a:rPr lang="ja-JP" sz="2400" u="none" cap="none" strike="noStrike"/>
                        <a:t>QC</a:t>
                      </a:r>
                      <a:endParaRPr sz="2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2400"/>
                        <a:buFont typeface="Arial"/>
                        <a:buNone/>
                      </a:pPr>
                      <a:r>
                        <a:rPr lang="ja-JP" sz="2400" u="none" cap="none" strike="noStrike"/>
                        <a:t>適切な品質の達成支援活動に焦点を当てた</a:t>
                      </a:r>
                      <a:r>
                        <a:rPr b="1" lang="ja-JP" sz="2400" u="none" cap="none" strike="noStrike">
                          <a:solidFill>
                            <a:srgbClr val="FF0000"/>
                          </a:solidFill>
                        </a:rPr>
                        <a:t>プロダクト指向の是正アプローチ</a:t>
                      </a:r>
                      <a:endParaRPr b="1" sz="2400" u="none" cap="none" strike="noStrike">
                        <a:solidFill>
                          <a:srgbClr val="FF0000"/>
                        </a:solidFil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400"/>
                        <a:buFont typeface="Arial"/>
                        <a:buNone/>
                      </a:pPr>
                      <a:r>
                        <a:rPr lang="ja-JP" sz="2400" u="none" cap="none" strike="noStrike"/>
                        <a:t>主要な形式：</a:t>
                      </a:r>
                      <a:r>
                        <a:rPr b="1" lang="ja-JP" sz="2400" u="none" cap="none" strike="noStrike">
                          <a:solidFill>
                            <a:srgbClr val="FF0000"/>
                          </a:solidFill>
                        </a:rPr>
                        <a:t>テスト</a:t>
                      </a:r>
                      <a:r>
                        <a:rPr lang="ja-JP" sz="2400" u="none" cap="none" strike="noStrike"/>
                        <a:t>、形式手法、シミュレーション、プロトタイピング</a:t>
                      </a:r>
                      <a:endParaRPr sz="2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2400"/>
                        <a:buFont typeface="Arial"/>
                        <a:buNone/>
                      </a:pPr>
                      <a:r>
                        <a:rPr lang="ja-JP" sz="2400" u="none" cap="none" strike="noStrike"/>
                        <a:t>QA</a:t>
                      </a:r>
                      <a:endParaRPr sz="2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2400"/>
                        <a:buFont typeface="Arial"/>
                        <a:buNone/>
                      </a:pPr>
                      <a:r>
                        <a:rPr lang="ja-JP" sz="2400" u="none" cap="none" strike="noStrike"/>
                        <a:t>プロセス改善に焦点を当てた</a:t>
                      </a:r>
                      <a:r>
                        <a:rPr b="1" lang="ja-JP" sz="2400" u="none" cap="none" strike="noStrike">
                          <a:solidFill>
                            <a:srgbClr val="FF0000"/>
                          </a:solidFill>
                        </a:rPr>
                        <a:t>プロセス指向の予防的アプローチ</a:t>
                      </a:r>
                      <a:endParaRPr b="1" sz="2400" u="none" cap="none" strike="noStrike">
                        <a:solidFill>
                          <a:srgbClr val="FF0000"/>
                        </a:solidFil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2400"/>
                        <a:buFont typeface="Arial"/>
                        <a:buNone/>
                      </a:pPr>
                      <a:r>
                        <a:rPr lang="ja-JP" sz="2400" u="none" cap="none" strike="noStrike"/>
                        <a:t>開発プロセスとテストプロセス両方に適用し、</a:t>
                      </a:r>
                      <a:r>
                        <a:rPr b="1" lang="ja-JP" sz="2400" u="none" cap="none" strike="noStrike">
                          <a:solidFill>
                            <a:srgbClr val="FF0000"/>
                          </a:solidFill>
                        </a:rPr>
                        <a:t>プロジェクトに参加するすべての人が責任を持つ</a:t>
                      </a:r>
                      <a:endParaRPr b="1" sz="2400" u="none" cap="none" strike="noStrike">
                        <a:solidFill>
                          <a:srgbClr val="FF0000"/>
                        </a:solidFill>
                      </a:endParaRPr>
                    </a:p>
                  </a:txBody>
                  <a:tcPr marT="91425" marB="91425" marR="91425" marL="91425"/>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2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582" name="Google Shape;582;p27"/>
          <p:cNvSpPr txBox="1"/>
          <p:nvPr>
            <p:ph type="title"/>
          </p:nvPr>
        </p:nvSpPr>
        <p:spPr>
          <a:xfrm>
            <a:off x="495300" y="274638"/>
            <a:ext cx="8915400" cy="85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エラー・欠陥・故障・根本原因</a:t>
            </a:r>
            <a:endParaRPr sz="3600"/>
          </a:p>
        </p:txBody>
      </p:sp>
      <p:sp>
        <p:nvSpPr>
          <p:cNvPr id="583" name="Google Shape;583;p27"/>
          <p:cNvSpPr txBox="1"/>
          <p:nvPr/>
        </p:nvSpPr>
        <p:spPr>
          <a:xfrm>
            <a:off x="296913" y="593000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ISTQB®用語集（</a:t>
            </a:r>
            <a:r>
              <a:rPr lang="ja-JP" u="sng">
                <a:solidFill>
                  <a:schemeClr val="hlink"/>
                </a:solidFill>
                <a:hlinkClick r:id="rId3"/>
              </a:rPr>
              <a:t>https://glossary.istqb.org/</a:t>
            </a:r>
            <a:r>
              <a:rPr lang="ja-JP">
                <a:solidFill>
                  <a:schemeClr val="dk1"/>
                </a:solidFill>
              </a:rPr>
              <a:t>）</a:t>
            </a:r>
            <a:endParaRPr b="0" i="0" sz="1400" u="none" cap="none" strike="noStrike">
              <a:solidFill>
                <a:schemeClr val="dk1"/>
              </a:solidFill>
              <a:latin typeface="Arial"/>
              <a:ea typeface="Arial"/>
              <a:cs typeface="Arial"/>
              <a:sym typeface="Arial"/>
            </a:endParaRPr>
          </a:p>
        </p:txBody>
      </p:sp>
      <p:sp>
        <p:nvSpPr>
          <p:cNvPr id="584" name="Google Shape;584;p27"/>
          <p:cNvSpPr txBox="1"/>
          <p:nvPr/>
        </p:nvSpPr>
        <p:spPr>
          <a:xfrm>
            <a:off x="200472" y="1340768"/>
            <a:ext cx="9505200" cy="4155900"/>
          </a:xfrm>
          <a:prstGeom prst="rect">
            <a:avLst/>
          </a:prstGeom>
          <a:noFill/>
          <a:ln>
            <a:noFill/>
          </a:ln>
        </p:spPr>
        <p:txBody>
          <a:bodyPr anchorCtr="0" anchor="t" bIns="45700" lIns="91425" spcFirstLastPara="1" rIns="91425" wrap="square" tIns="45700">
            <a:spAutoFit/>
          </a:bodyPr>
          <a:lstStyle/>
          <a:p>
            <a:pPr indent="-488950" lvl="0" marL="514350" marR="0" rtl="0" algn="l">
              <a:lnSpc>
                <a:spcPct val="100000"/>
              </a:lnSpc>
              <a:spcBef>
                <a:spcPts val="0"/>
              </a:spcBef>
              <a:spcAft>
                <a:spcPts val="0"/>
              </a:spcAft>
              <a:buClr>
                <a:srgbClr val="FF3300"/>
              </a:buClr>
              <a:buSzPts val="2400"/>
              <a:buFont typeface="Noto Sans Symbols"/>
              <a:buChar char="✔"/>
            </a:pPr>
            <a:r>
              <a:rPr b="0" i="0" lang="ja-JP" sz="2400" u="sng" cap="none" strike="noStrike">
                <a:solidFill>
                  <a:srgbClr val="FF0000"/>
                </a:solidFill>
                <a:latin typeface="Arial"/>
                <a:ea typeface="Arial"/>
                <a:cs typeface="Arial"/>
                <a:sym typeface="Arial"/>
              </a:rPr>
              <a:t>エラー（error）</a:t>
            </a:r>
            <a:r>
              <a:rPr b="0" i="0" lang="ja-JP" sz="2400" u="none" cap="none" strike="noStrike">
                <a:solidFill>
                  <a:schemeClr val="dk1"/>
                </a:solidFill>
                <a:latin typeface="Arial"/>
                <a:ea typeface="Arial"/>
                <a:cs typeface="Arial"/>
                <a:sym typeface="Arial"/>
              </a:rPr>
              <a:t>：間違った結果を生み出す人間の行為（ヒューマンエラーのエラーと同じ。）</a:t>
            </a:r>
            <a:br>
              <a:rPr b="0" i="0" lang="ja-JP" sz="2400" u="none" cap="none" strike="noStrike">
                <a:solidFill>
                  <a:schemeClr val="dk1"/>
                </a:solidFill>
                <a:latin typeface="Arial"/>
                <a:ea typeface="Arial"/>
                <a:cs typeface="Arial"/>
                <a:sym typeface="Arial"/>
              </a:rPr>
            </a:br>
            <a:endParaRPr b="0" i="0" sz="2400" u="none" cap="none" strike="noStrike">
              <a:solidFill>
                <a:schemeClr val="dk1"/>
              </a:solidFill>
              <a:latin typeface="Arial"/>
              <a:ea typeface="Arial"/>
              <a:cs typeface="Arial"/>
              <a:sym typeface="Arial"/>
            </a:endParaRPr>
          </a:p>
          <a:p>
            <a:pPr indent="-488950" lvl="0" marL="514350" marR="0" rtl="0" algn="l">
              <a:lnSpc>
                <a:spcPct val="100000"/>
              </a:lnSpc>
              <a:spcBef>
                <a:spcPts val="0"/>
              </a:spcBef>
              <a:spcAft>
                <a:spcPts val="0"/>
              </a:spcAft>
              <a:buClr>
                <a:srgbClr val="FF3300"/>
              </a:buClr>
              <a:buSzPts val="2400"/>
              <a:buFont typeface="Noto Sans Symbols"/>
              <a:buChar char="✔"/>
            </a:pPr>
            <a:r>
              <a:rPr b="0" i="0" lang="ja-JP" sz="2400" u="sng" cap="none" strike="noStrike">
                <a:solidFill>
                  <a:srgbClr val="FF0000"/>
                </a:solidFill>
                <a:latin typeface="Arial"/>
                <a:ea typeface="Arial"/>
                <a:cs typeface="Arial"/>
                <a:sym typeface="Arial"/>
              </a:rPr>
              <a:t>欠陥（defect）</a:t>
            </a:r>
            <a:r>
              <a:rPr b="0" i="0" lang="ja-JP" sz="2400" u="none" cap="none" strike="noStrike">
                <a:solidFill>
                  <a:schemeClr val="dk1"/>
                </a:solidFill>
                <a:latin typeface="Arial"/>
                <a:ea typeface="Arial"/>
                <a:cs typeface="Arial"/>
                <a:sym typeface="Arial"/>
              </a:rPr>
              <a:t>：作業成果物に存在する、要件または仕様を満たさない不備または欠点。</a:t>
            </a:r>
            <a:br>
              <a:rPr b="0" i="0" lang="ja-JP" sz="2400" u="none" cap="none" strike="noStrike">
                <a:solidFill>
                  <a:schemeClr val="dk1"/>
                </a:solidFill>
                <a:latin typeface="Arial"/>
                <a:ea typeface="Arial"/>
                <a:cs typeface="Arial"/>
                <a:sym typeface="Arial"/>
              </a:rPr>
            </a:br>
            <a:endParaRPr b="0" i="0" sz="2400" u="sng" cap="none" strike="noStrike">
              <a:solidFill>
                <a:srgbClr val="FF0000"/>
              </a:solidFill>
              <a:latin typeface="Arial"/>
              <a:ea typeface="Arial"/>
              <a:cs typeface="Arial"/>
              <a:sym typeface="Arial"/>
            </a:endParaRPr>
          </a:p>
          <a:p>
            <a:pPr indent="-488950" lvl="0" marL="514350" marR="0" rtl="0" algn="l">
              <a:lnSpc>
                <a:spcPct val="100000"/>
              </a:lnSpc>
              <a:spcBef>
                <a:spcPts val="0"/>
              </a:spcBef>
              <a:spcAft>
                <a:spcPts val="0"/>
              </a:spcAft>
              <a:buClr>
                <a:srgbClr val="FF3300"/>
              </a:buClr>
              <a:buSzPts val="2400"/>
              <a:buFont typeface="Noto Sans Symbols"/>
              <a:buChar char="✔"/>
            </a:pPr>
            <a:r>
              <a:rPr b="0" i="0" lang="ja-JP" sz="2400" u="sng" cap="none" strike="noStrike">
                <a:solidFill>
                  <a:srgbClr val="FF0000"/>
                </a:solidFill>
                <a:latin typeface="Arial"/>
                <a:ea typeface="Arial"/>
                <a:cs typeface="Arial"/>
                <a:sym typeface="Arial"/>
              </a:rPr>
              <a:t>故障（failure）</a:t>
            </a:r>
            <a:r>
              <a:rPr b="0" i="0" lang="ja-JP" sz="2400" u="none" cap="none" strike="noStrike">
                <a:solidFill>
                  <a:schemeClr val="dk1"/>
                </a:solidFill>
                <a:latin typeface="Arial"/>
                <a:ea typeface="Arial"/>
                <a:cs typeface="Arial"/>
                <a:sym typeface="Arial"/>
              </a:rPr>
              <a:t>：コンポーネントやシステムが定義された範囲内で要求する機能を実行しないこと。</a:t>
            </a:r>
            <a:endParaRPr b="0" i="0" sz="2400" u="none" cap="none" strike="noStrike">
              <a:solidFill>
                <a:schemeClr val="dk1"/>
              </a:solidFill>
              <a:latin typeface="Arial"/>
              <a:ea typeface="Arial"/>
              <a:cs typeface="Arial"/>
              <a:sym typeface="Arial"/>
            </a:endParaRPr>
          </a:p>
          <a:p>
            <a:pPr indent="0" lvl="0" marL="45720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Arial"/>
              <a:ea typeface="Arial"/>
              <a:cs typeface="Arial"/>
              <a:sym typeface="Arial"/>
            </a:endParaRPr>
          </a:p>
          <a:p>
            <a:pPr indent="-488950" lvl="0" marL="514350" marR="0" rtl="0" algn="l">
              <a:lnSpc>
                <a:spcPct val="100000"/>
              </a:lnSpc>
              <a:spcBef>
                <a:spcPts val="0"/>
              </a:spcBef>
              <a:spcAft>
                <a:spcPts val="0"/>
              </a:spcAft>
              <a:buClr>
                <a:srgbClr val="FF3300"/>
              </a:buClr>
              <a:buSzPts val="2400"/>
              <a:buFont typeface="Arial"/>
              <a:buChar char="✔"/>
            </a:pPr>
            <a:r>
              <a:rPr b="0" i="0" lang="ja-JP" sz="2400" u="sng" cap="none" strike="noStrike">
                <a:solidFill>
                  <a:srgbClr val="FF3300"/>
                </a:solidFill>
                <a:latin typeface="Arial"/>
                <a:ea typeface="Arial"/>
                <a:cs typeface="Arial"/>
                <a:sym typeface="Arial"/>
              </a:rPr>
              <a:t>根本原因（root cause）</a:t>
            </a:r>
            <a:r>
              <a:rPr b="0" i="0" lang="ja-JP" sz="2400" u="none" cap="none" strike="noStrike">
                <a:solidFill>
                  <a:schemeClr val="dk1"/>
                </a:solidFill>
                <a:latin typeface="Arial"/>
                <a:ea typeface="Arial"/>
                <a:cs typeface="Arial"/>
                <a:sym typeface="Arial"/>
              </a:rPr>
              <a:t>：欠陥の発生源のことで、根本原因が除去されると、欠陥が削減または除去される。</a:t>
            </a:r>
            <a:endParaRPr b="0" i="0" sz="2400" u="none" cap="none" strike="noStrike">
              <a:solidFill>
                <a:schemeClr val="dk1"/>
              </a:solidFill>
              <a:latin typeface="Arial"/>
              <a:ea typeface="Arial"/>
              <a:cs typeface="Arial"/>
              <a:sym typeface="Arial"/>
            </a:endParaRPr>
          </a:p>
        </p:txBody>
      </p:sp>
      <p:sp>
        <p:nvSpPr>
          <p:cNvPr id="585" name="Google Shape;585;p2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3" name="Shape 593"/>
        <p:cNvGrpSpPr/>
        <p:nvPr/>
      </p:nvGrpSpPr>
      <p:grpSpPr>
        <a:xfrm>
          <a:off x="0" y="0"/>
          <a:ext cx="0" cy="0"/>
          <a:chOff x="0" y="0"/>
          <a:chExt cx="0" cy="0"/>
        </a:xfrm>
      </p:grpSpPr>
      <p:sp>
        <p:nvSpPr>
          <p:cNvPr id="594" name="Google Shape;594;p2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595" name="Google Shape;595;p28"/>
          <p:cNvSpPr/>
          <p:nvPr/>
        </p:nvSpPr>
        <p:spPr>
          <a:xfrm>
            <a:off x="465138" y="1265585"/>
            <a:ext cx="4410075" cy="4464050"/>
          </a:xfrm>
          <a:prstGeom prst="cloudCallout">
            <a:avLst>
              <a:gd fmla="val 42046" name="adj1"/>
              <a:gd fmla="val 926" name="adj2"/>
            </a:avLst>
          </a:prstGeom>
          <a:solidFill>
            <a:srgbClr val="CCCCCC"/>
          </a:solid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納期のプレッシャー</a:t>
            </a:r>
            <a:endParaRPr b="0" i="0" sz="1400" u="none" cap="none" strike="noStrike">
              <a:solidFill>
                <a:schemeClr val="dk1"/>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　　技術の変化</a:t>
            </a:r>
            <a:endParaRPr b="0" i="0" sz="1400" u="none" cap="none" strike="noStrike">
              <a:solidFill>
                <a:srgbClr val="000000"/>
              </a:solidFill>
              <a:latin typeface="Arial"/>
              <a:ea typeface="Arial"/>
              <a:cs typeface="Arial"/>
              <a:sym typeface="Arial"/>
            </a:endParaRPr>
          </a:p>
        </p:txBody>
      </p:sp>
      <p:sp>
        <p:nvSpPr>
          <p:cNvPr id="596" name="Google Shape;596;p28"/>
          <p:cNvSpPr/>
          <p:nvPr/>
        </p:nvSpPr>
        <p:spPr>
          <a:xfrm>
            <a:off x="6578600" y="2140297"/>
            <a:ext cx="3173413" cy="2928938"/>
          </a:xfrm>
          <a:prstGeom prst="irregularSeal1">
            <a:avLst/>
          </a:prstGeom>
          <a:solidFill>
            <a:srgbClr val="FF66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経済的な損失</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時間の浪費</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信用の失墜</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傷害や死亡事故</a:t>
            </a:r>
            <a:endParaRPr b="0" i="0" sz="1400" u="none" cap="none" strike="noStrike">
              <a:solidFill>
                <a:srgbClr val="000000"/>
              </a:solidFill>
              <a:latin typeface="Arial"/>
              <a:ea typeface="Arial"/>
              <a:cs typeface="Arial"/>
              <a:sym typeface="Arial"/>
            </a:endParaRPr>
          </a:p>
        </p:txBody>
      </p:sp>
      <p:sp>
        <p:nvSpPr>
          <p:cNvPr id="597" name="Google Shape;597;p28"/>
          <p:cNvSpPr/>
          <p:nvPr/>
        </p:nvSpPr>
        <p:spPr>
          <a:xfrm>
            <a:off x="4875213" y="1497360"/>
            <a:ext cx="1781175" cy="4000500"/>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&amp;リリース</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98" name="Google Shape;598;p28"/>
          <p:cNvSpPr txBox="1"/>
          <p:nvPr>
            <p:ph type="title"/>
          </p:nvPr>
        </p:nvSpPr>
        <p:spPr>
          <a:xfrm>
            <a:off x="495300" y="274638"/>
            <a:ext cx="8915400" cy="85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2400"/>
              <a:t>エラー（人の誤り）・欠陥（仕様書・コード）・</a:t>
            </a:r>
            <a:br>
              <a:rPr lang="ja-JP" sz="2400"/>
            </a:br>
            <a:r>
              <a:rPr lang="ja-JP" sz="2400"/>
              <a:t>故障（顕在化した欠陥←テストで見つける）</a:t>
            </a:r>
            <a:endParaRPr sz="2400"/>
          </a:p>
        </p:txBody>
      </p:sp>
      <p:sp>
        <p:nvSpPr>
          <p:cNvPr id="599" name="Google Shape;599;p28"/>
          <p:cNvSpPr/>
          <p:nvPr/>
        </p:nvSpPr>
        <p:spPr>
          <a:xfrm>
            <a:off x="1225550" y="2052985"/>
            <a:ext cx="852488" cy="2714625"/>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設計</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600" name="Google Shape;600;p28"/>
          <p:cNvSpPr txBox="1"/>
          <p:nvPr/>
        </p:nvSpPr>
        <p:spPr>
          <a:xfrm>
            <a:off x="1303338" y="3981797"/>
            <a:ext cx="774700"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error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エラー</a:t>
            </a:r>
            <a:endParaRPr b="0" i="0" sz="1400" u="none" cap="none" strike="noStrike">
              <a:solidFill>
                <a:srgbClr val="000000"/>
              </a:solidFill>
              <a:latin typeface="Arial"/>
              <a:ea typeface="Arial"/>
              <a:cs typeface="Arial"/>
              <a:sym typeface="Arial"/>
            </a:endParaRPr>
          </a:p>
        </p:txBody>
      </p:sp>
      <p:sp>
        <p:nvSpPr>
          <p:cNvPr id="601" name="Google Shape;601;p28"/>
          <p:cNvSpPr/>
          <p:nvPr/>
        </p:nvSpPr>
        <p:spPr>
          <a:xfrm>
            <a:off x="1458913" y="3696047"/>
            <a:ext cx="385762" cy="357188"/>
          </a:xfrm>
          <a:prstGeom prst="smileyFace">
            <a:avLst>
              <a:gd fmla="val -4653" name="adj"/>
            </a:avLst>
          </a:prstGeom>
          <a:solidFill>
            <a:srgbClr val="8AC6CC"/>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02" name="Google Shape;602;p28"/>
          <p:cNvSpPr/>
          <p:nvPr/>
        </p:nvSpPr>
        <p:spPr>
          <a:xfrm>
            <a:off x="2232025" y="3624610"/>
            <a:ext cx="1084263" cy="500062"/>
          </a:xfrm>
          <a:prstGeom prst="flowChartMultidocument">
            <a:avLst/>
          </a:prstGeom>
          <a:solidFill>
            <a:schemeClr val="accent3"/>
          </a:solidFill>
          <a:ln cap="flat" cmpd="sng" w="9525">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description</a:t>
            </a:r>
            <a:endParaRPr b="0" i="0" sz="900" u="none" cap="none" strike="noStrike">
              <a:solidFill>
                <a:schemeClr val="dk1"/>
              </a:solidFill>
              <a:latin typeface="Arial"/>
              <a:ea typeface="Arial"/>
              <a:cs typeface="Arial"/>
              <a:sym typeface="Arial"/>
            </a:endParaRPr>
          </a:p>
        </p:txBody>
      </p:sp>
      <p:sp>
        <p:nvSpPr>
          <p:cNvPr id="603" name="Google Shape;603;p28"/>
          <p:cNvSpPr/>
          <p:nvPr/>
        </p:nvSpPr>
        <p:spPr>
          <a:xfrm>
            <a:off x="5106988" y="2426047"/>
            <a:ext cx="619125" cy="571500"/>
          </a:xfrm>
          <a:prstGeom prst="flowChartMagneticDisk">
            <a:avLst/>
          </a:prstGeom>
          <a:solidFill>
            <a:schemeClr val="accent3"/>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code</a:t>
            </a:r>
            <a:endParaRPr b="0" i="0" sz="900" u="none" cap="none" strike="noStrike">
              <a:solidFill>
                <a:schemeClr val="dk1"/>
              </a:solidFill>
              <a:latin typeface="Arial"/>
              <a:ea typeface="Arial"/>
              <a:cs typeface="Arial"/>
              <a:sym typeface="Arial"/>
            </a:endParaRPr>
          </a:p>
        </p:txBody>
      </p:sp>
      <p:sp>
        <p:nvSpPr>
          <p:cNvPr id="604" name="Google Shape;604;p28"/>
          <p:cNvSpPr/>
          <p:nvPr/>
        </p:nvSpPr>
        <p:spPr>
          <a:xfrm>
            <a:off x="1458913" y="2767360"/>
            <a:ext cx="385762" cy="357187"/>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05" name="Google Shape;605;p28"/>
          <p:cNvSpPr/>
          <p:nvPr/>
        </p:nvSpPr>
        <p:spPr>
          <a:xfrm>
            <a:off x="3470275" y="1840260"/>
            <a:ext cx="850900" cy="3355975"/>
          </a:xfrm>
          <a:prstGeom prst="ellipse">
            <a:avLst/>
          </a:prstGeom>
          <a:solidFill>
            <a:srgbClr val="FFFF00"/>
          </a:solidFill>
          <a:ln cap="flat" cmpd="sng" w="9525">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実装</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606" name="Google Shape;606;p28"/>
          <p:cNvSpPr/>
          <p:nvPr/>
        </p:nvSpPr>
        <p:spPr>
          <a:xfrm>
            <a:off x="3702050" y="4481860"/>
            <a:ext cx="387350" cy="357187"/>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07" name="Google Shape;607;p28"/>
          <p:cNvSpPr/>
          <p:nvPr/>
        </p:nvSpPr>
        <p:spPr>
          <a:xfrm>
            <a:off x="2232025" y="4338985"/>
            <a:ext cx="1084263" cy="500062"/>
          </a:xfrm>
          <a:prstGeom prst="flowChartMultidocument">
            <a:avLst/>
          </a:prstGeom>
          <a:solidFill>
            <a:srgbClr val="FFC000"/>
          </a:solidFill>
          <a:ln cap="flat" cmpd="sng" w="9525">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1" i="0" lang="ja-JP" sz="900" u="none" cap="none" strike="noStrike">
                <a:solidFill>
                  <a:srgbClr val="FF0000"/>
                </a:solidFill>
                <a:latin typeface="Arial"/>
                <a:ea typeface="Arial"/>
                <a:cs typeface="Arial"/>
                <a:sym typeface="Arial"/>
              </a:rPr>
              <a:t>×</a:t>
            </a:r>
            <a:r>
              <a:rPr b="0" i="0" lang="ja-JP" sz="900" u="none" cap="none" strike="noStrike">
                <a:solidFill>
                  <a:schemeClr val="dk1"/>
                </a:solidFill>
                <a:latin typeface="Arial"/>
                <a:ea typeface="Arial"/>
                <a:cs typeface="Arial"/>
                <a:sym typeface="Arial"/>
              </a:rPr>
              <a:t>description</a:t>
            </a:r>
            <a:endParaRPr b="0" i="0" sz="900" u="none" cap="none" strike="noStrike">
              <a:solidFill>
                <a:schemeClr val="dk1"/>
              </a:solidFill>
              <a:latin typeface="Arial"/>
              <a:ea typeface="Arial"/>
              <a:cs typeface="Arial"/>
              <a:sym typeface="Arial"/>
            </a:endParaRPr>
          </a:p>
        </p:txBody>
      </p:sp>
      <p:sp>
        <p:nvSpPr>
          <p:cNvPr id="608" name="Google Shape;608;p28"/>
          <p:cNvSpPr/>
          <p:nvPr/>
        </p:nvSpPr>
        <p:spPr>
          <a:xfrm>
            <a:off x="5184775" y="4211985"/>
            <a:ext cx="619125" cy="571500"/>
          </a:xfrm>
          <a:prstGeom prst="flowChartMagneticDisk">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1" i="0" lang="ja-JP" sz="900" u="none" cap="none" strike="noStrike">
                <a:solidFill>
                  <a:srgbClr val="FF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code</a:t>
            </a:r>
            <a:endParaRPr b="0" i="0" sz="900" u="none" cap="none" strike="noStrike">
              <a:solidFill>
                <a:schemeClr val="dk1"/>
              </a:solidFill>
              <a:latin typeface="Arial"/>
              <a:ea typeface="Arial"/>
              <a:cs typeface="Arial"/>
              <a:sym typeface="Arial"/>
            </a:endParaRPr>
          </a:p>
        </p:txBody>
      </p:sp>
      <p:cxnSp>
        <p:nvCxnSpPr>
          <p:cNvPr id="609" name="Google Shape;609;p28"/>
          <p:cNvCxnSpPr>
            <a:stCxn id="604" idx="6"/>
            <a:endCxn id="602" idx="1"/>
          </p:cNvCxnSpPr>
          <p:nvPr/>
        </p:nvCxnSpPr>
        <p:spPr>
          <a:xfrm>
            <a:off x="1844675" y="2945954"/>
            <a:ext cx="387300" cy="928800"/>
          </a:xfrm>
          <a:prstGeom prst="curvedConnector3">
            <a:avLst>
              <a:gd fmla="val 50006" name="adj1"/>
            </a:avLst>
          </a:prstGeom>
          <a:noFill/>
          <a:ln cap="flat" cmpd="sng" w="9525">
            <a:solidFill>
              <a:schemeClr val="dk1"/>
            </a:solidFill>
            <a:prstDash val="solid"/>
            <a:round/>
            <a:headEnd len="sm" w="sm" type="none"/>
            <a:tailEnd len="med" w="med" type="stealth"/>
          </a:ln>
        </p:spPr>
      </p:cxnSp>
      <p:cxnSp>
        <p:nvCxnSpPr>
          <p:cNvPr id="610" name="Google Shape;610;p28"/>
          <p:cNvCxnSpPr>
            <a:stCxn id="601" idx="4"/>
            <a:endCxn id="607" idx="1"/>
          </p:cNvCxnSpPr>
          <p:nvPr/>
        </p:nvCxnSpPr>
        <p:spPr>
          <a:xfrm flipH="1" rot="-5400000">
            <a:off x="1673994" y="4031035"/>
            <a:ext cx="535800" cy="580200"/>
          </a:xfrm>
          <a:prstGeom prst="curvedConnector2">
            <a:avLst/>
          </a:prstGeom>
          <a:noFill/>
          <a:ln cap="flat" cmpd="sng" w="9525">
            <a:solidFill>
              <a:schemeClr val="dk1"/>
            </a:solidFill>
            <a:prstDash val="solid"/>
            <a:round/>
            <a:headEnd len="sm" w="sm" type="none"/>
            <a:tailEnd len="med" w="med" type="stealth"/>
          </a:ln>
        </p:spPr>
      </p:cxnSp>
      <p:sp>
        <p:nvSpPr>
          <p:cNvPr id="611" name="Google Shape;611;p28"/>
          <p:cNvSpPr txBox="1"/>
          <p:nvPr/>
        </p:nvSpPr>
        <p:spPr>
          <a:xfrm>
            <a:off x="2387600" y="4767610"/>
            <a:ext cx="928688"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defect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欠陥</a:t>
            </a:r>
            <a:endParaRPr b="0" i="0" sz="1400" u="none" cap="none" strike="noStrike">
              <a:solidFill>
                <a:srgbClr val="000000"/>
              </a:solidFill>
              <a:latin typeface="Arial"/>
              <a:ea typeface="Arial"/>
              <a:cs typeface="Arial"/>
              <a:sym typeface="Arial"/>
            </a:endParaRPr>
          </a:p>
        </p:txBody>
      </p:sp>
      <p:cxnSp>
        <p:nvCxnSpPr>
          <p:cNvPr id="612" name="Google Shape;612;p28"/>
          <p:cNvCxnSpPr>
            <a:stCxn id="607" idx="3"/>
            <a:endCxn id="606" idx="2"/>
          </p:cNvCxnSpPr>
          <p:nvPr/>
        </p:nvCxnSpPr>
        <p:spPr>
          <a:xfrm>
            <a:off x="3316288" y="4589016"/>
            <a:ext cx="385800" cy="71400"/>
          </a:xfrm>
          <a:prstGeom prst="curvedConnector3">
            <a:avLst>
              <a:gd fmla="val 49995" name="adj1"/>
            </a:avLst>
          </a:prstGeom>
          <a:noFill/>
          <a:ln cap="flat" cmpd="sng" w="9525">
            <a:solidFill>
              <a:schemeClr val="dk1"/>
            </a:solidFill>
            <a:prstDash val="solid"/>
            <a:round/>
            <a:headEnd len="sm" w="sm" type="none"/>
            <a:tailEnd len="med" w="med" type="stealth"/>
          </a:ln>
        </p:spPr>
      </p:cxnSp>
      <p:cxnSp>
        <p:nvCxnSpPr>
          <p:cNvPr id="613" name="Google Shape;613;p28"/>
          <p:cNvCxnSpPr>
            <a:stCxn id="606" idx="6"/>
            <a:endCxn id="608" idx="2"/>
          </p:cNvCxnSpPr>
          <p:nvPr/>
        </p:nvCxnSpPr>
        <p:spPr>
          <a:xfrm flipH="1" rot="10800000">
            <a:off x="4089400" y="4497854"/>
            <a:ext cx="1095300" cy="162600"/>
          </a:xfrm>
          <a:prstGeom prst="curvedConnector3">
            <a:avLst>
              <a:gd fmla="val 49924" name="adj1"/>
            </a:avLst>
          </a:prstGeom>
          <a:noFill/>
          <a:ln cap="flat" cmpd="sng" w="9525">
            <a:solidFill>
              <a:srgbClr val="000000"/>
            </a:solidFill>
            <a:prstDash val="solid"/>
            <a:round/>
            <a:headEnd len="sm" w="sm" type="none"/>
            <a:tailEnd len="med" w="med" type="stealth"/>
          </a:ln>
        </p:spPr>
      </p:cxnSp>
      <p:sp>
        <p:nvSpPr>
          <p:cNvPr id="614" name="Google Shape;614;p28"/>
          <p:cNvSpPr/>
          <p:nvPr/>
        </p:nvSpPr>
        <p:spPr>
          <a:xfrm>
            <a:off x="3702050" y="3553172"/>
            <a:ext cx="387350" cy="357188"/>
          </a:xfrm>
          <a:prstGeom prst="smileyFace">
            <a:avLst>
              <a:gd fmla="val -4653" name="adj"/>
            </a:avLst>
          </a:prstGeom>
          <a:solidFill>
            <a:srgbClr val="8AC6CC"/>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15" name="Google Shape;615;p28"/>
          <p:cNvSpPr/>
          <p:nvPr/>
        </p:nvSpPr>
        <p:spPr>
          <a:xfrm>
            <a:off x="2232025" y="2695922"/>
            <a:ext cx="1084263" cy="500063"/>
          </a:xfrm>
          <a:prstGeom prst="flowChartMultidocument">
            <a:avLst/>
          </a:prstGeom>
          <a:solidFill>
            <a:schemeClr val="accent3"/>
          </a:solidFill>
          <a:ln cap="flat" cmpd="sng" w="9525">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description</a:t>
            </a:r>
            <a:endParaRPr b="0" i="0" sz="900" u="none" cap="none" strike="noStrike">
              <a:solidFill>
                <a:schemeClr val="dk1"/>
              </a:solidFill>
              <a:latin typeface="Arial"/>
              <a:ea typeface="Arial"/>
              <a:cs typeface="Arial"/>
              <a:sym typeface="Arial"/>
            </a:endParaRPr>
          </a:p>
        </p:txBody>
      </p:sp>
      <p:sp>
        <p:nvSpPr>
          <p:cNvPr id="616" name="Google Shape;616;p28"/>
          <p:cNvSpPr/>
          <p:nvPr/>
        </p:nvSpPr>
        <p:spPr>
          <a:xfrm>
            <a:off x="3702050" y="2767360"/>
            <a:ext cx="387350" cy="357187"/>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17" name="Google Shape;617;p28"/>
          <p:cNvCxnSpPr>
            <a:stCxn id="604" idx="6"/>
            <a:endCxn id="615" idx="1"/>
          </p:cNvCxnSpPr>
          <p:nvPr/>
        </p:nvCxnSpPr>
        <p:spPr>
          <a:xfrm>
            <a:off x="1844675" y="2945954"/>
            <a:ext cx="387300" cy="600"/>
          </a:xfrm>
          <a:prstGeom prst="curvedConnector3">
            <a:avLst>
              <a:gd fmla="val 50006" name="adj1"/>
            </a:avLst>
          </a:prstGeom>
          <a:noFill/>
          <a:ln cap="flat" cmpd="sng" w="9525">
            <a:solidFill>
              <a:schemeClr val="dk1"/>
            </a:solidFill>
            <a:prstDash val="solid"/>
            <a:round/>
            <a:headEnd len="sm" w="sm" type="none"/>
            <a:tailEnd len="med" w="med" type="stealth"/>
          </a:ln>
        </p:spPr>
      </p:cxnSp>
      <p:cxnSp>
        <p:nvCxnSpPr>
          <p:cNvPr id="618" name="Google Shape;618;p28"/>
          <p:cNvCxnSpPr>
            <a:stCxn id="615" idx="3"/>
            <a:endCxn id="616" idx="2"/>
          </p:cNvCxnSpPr>
          <p:nvPr/>
        </p:nvCxnSpPr>
        <p:spPr>
          <a:xfrm>
            <a:off x="3316288" y="2945954"/>
            <a:ext cx="385800" cy="600"/>
          </a:xfrm>
          <a:prstGeom prst="curvedConnector3">
            <a:avLst>
              <a:gd fmla="val 49995" name="adj1"/>
            </a:avLst>
          </a:prstGeom>
          <a:noFill/>
          <a:ln cap="flat" cmpd="sng" w="9525">
            <a:solidFill>
              <a:schemeClr val="dk1"/>
            </a:solidFill>
            <a:prstDash val="solid"/>
            <a:round/>
            <a:headEnd len="sm" w="sm" type="none"/>
            <a:tailEnd len="med" w="med" type="stealth"/>
          </a:ln>
        </p:spPr>
      </p:cxnSp>
      <p:sp>
        <p:nvSpPr>
          <p:cNvPr id="619" name="Google Shape;619;p28"/>
          <p:cNvSpPr/>
          <p:nvPr/>
        </p:nvSpPr>
        <p:spPr>
          <a:xfrm>
            <a:off x="5030788" y="3211860"/>
            <a:ext cx="619125" cy="571500"/>
          </a:xfrm>
          <a:prstGeom prst="flowChartMagneticDisk">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900"/>
              <a:buFont typeface="Arial"/>
              <a:buNone/>
            </a:pPr>
            <a:r>
              <a:rPr b="1" i="0" lang="ja-JP" sz="900" u="none" cap="none" strike="noStrike">
                <a:solidFill>
                  <a:srgbClr val="FF0000"/>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900"/>
              <a:buFont typeface="Arial"/>
              <a:buNone/>
            </a:pPr>
            <a:r>
              <a:rPr b="0" i="0" lang="ja-JP" sz="900" u="none" cap="none" strike="noStrike">
                <a:solidFill>
                  <a:schemeClr val="dk1"/>
                </a:solidFill>
                <a:latin typeface="Arial"/>
                <a:ea typeface="Arial"/>
                <a:cs typeface="Arial"/>
                <a:sym typeface="Arial"/>
              </a:rPr>
              <a:t>code</a:t>
            </a:r>
            <a:endParaRPr b="0" i="0" sz="900" u="none" cap="none" strike="noStrike">
              <a:solidFill>
                <a:schemeClr val="dk1"/>
              </a:solidFill>
              <a:latin typeface="Arial"/>
              <a:ea typeface="Arial"/>
              <a:cs typeface="Arial"/>
              <a:sym typeface="Arial"/>
            </a:endParaRPr>
          </a:p>
        </p:txBody>
      </p:sp>
      <p:cxnSp>
        <p:nvCxnSpPr>
          <p:cNvPr id="620" name="Google Shape;620;p28"/>
          <p:cNvCxnSpPr>
            <a:stCxn id="614" idx="6"/>
            <a:endCxn id="619" idx="2"/>
          </p:cNvCxnSpPr>
          <p:nvPr/>
        </p:nvCxnSpPr>
        <p:spPr>
          <a:xfrm flipH="1" rot="10800000">
            <a:off x="4089400" y="3497466"/>
            <a:ext cx="941400" cy="234300"/>
          </a:xfrm>
          <a:prstGeom prst="curvedConnector3">
            <a:avLst>
              <a:gd fmla="val 49906" name="adj1"/>
            </a:avLst>
          </a:prstGeom>
          <a:noFill/>
          <a:ln cap="flat" cmpd="sng" w="9525">
            <a:solidFill>
              <a:srgbClr val="000000"/>
            </a:solidFill>
            <a:prstDash val="solid"/>
            <a:round/>
            <a:headEnd len="sm" w="sm" type="none"/>
            <a:tailEnd len="med" w="med" type="stealth"/>
          </a:ln>
        </p:spPr>
      </p:cxnSp>
      <p:cxnSp>
        <p:nvCxnSpPr>
          <p:cNvPr id="621" name="Google Shape;621;p28"/>
          <p:cNvCxnSpPr>
            <a:stCxn id="602" idx="3"/>
            <a:endCxn id="614" idx="2"/>
          </p:cNvCxnSpPr>
          <p:nvPr/>
        </p:nvCxnSpPr>
        <p:spPr>
          <a:xfrm flipH="1" rot="10800000">
            <a:off x="3316288" y="3731841"/>
            <a:ext cx="385800" cy="142800"/>
          </a:xfrm>
          <a:prstGeom prst="curvedConnector3">
            <a:avLst>
              <a:gd fmla="val 49995" name="adj1"/>
            </a:avLst>
          </a:prstGeom>
          <a:noFill/>
          <a:ln cap="flat" cmpd="sng" w="9525">
            <a:solidFill>
              <a:schemeClr val="dk1"/>
            </a:solidFill>
            <a:prstDash val="solid"/>
            <a:round/>
            <a:headEnd len="sm" w="sm" type="none"/>
            <a:tailEnd len="med" w="med" type="stealth"/>
          </a:ln>
        </p:spPr>
      </p:cxnSp>
      <p:sp>
        <p:nvSpPr>
          <p:cNvPr id="622" name="Google Shape;622;p28"/>
          <p:cNvSpPr txBox="1"/>
          <p:nvPr/>
        </p:nvSpPr>
        <p:spPr>
          <a:xfrm>
            <a:off x="5184775" y="4783485"/>
            <a:ext cx="928688"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defect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欠陥</a:t>
            </a:r>
            <a:endParaRPr b="0" i="0" sz="1400" u="none" cap="none" strike="noStrike">
              <a:solidFill>
                <a:srgbClr val="000000"/>
              </a:solidFill>
              <a:latin typeface="Arial"/>
              <a:ea typeface="Arial"/>
              <a:cs typeface="Arial"/>
              <a:sym typeface="Arial"/>
            </a:endParaRPr>
          </a:p>
        </p:txBody>
      </p:sp>
      <p:sp>
        <p:nvSpPr>
          <p:cNvPr id="623" name="Google Shape;623;p28"/>
          <p:cNvSpPr txBox="1"/>
          <p:nvPr/>
        </p:nvSpPr>
        <p:spPr>
          <a:xfrm>
            <a:off x="3938588" y="3784947"/>
            <a:ext cx="773112"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error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エラー</a:t>
            </a:r>
            <a:endParaRPr b="0" i="0" sz="1400" u="none" cap="none" strike="noStrike">
              <a:solidFill>
                <a:srgbClr val="000000"/>
              </a:solidFill>
              <a:latin typeface="Arial"/>
              <a:ea typeface="Arial"/>
              <a:cs typeface="Arial"/>
              <a:sym typeface="Arial"/>
            </a:endParaRPr>
          </a:p>
        </p:txBody>
      </p:sp>
      <p:cxnSp>
        <p:nvCxnSpPr>
          <p:cNvPr id="624" name="Google Shape;624;p28"/>
          <p:cNvCxnSpPr>
            <a:stCxn id="616" idx="6"/>
            <a:endCxn id="603" idx="2"/>
          </p:cNvCxnSpPr>
          <p:nvPr/>
        </p:nvCxnSpPr>
        <p:spPr>
          <a:xfrm flipH="1" rot="10800000">
            <a:off x="4089400" y="2711654"/>
            <a:ext cx="1017600" cy="234300"/>
          </a:xfrm>
          <a:prstGeom prst="curvedConnector3">
            <a:avLst>
              <a:gd fmla="val 49999" name="adj1"/>
            </a:avLst>
          </a:prstGeom>
          <a:noFill/>
          <a:ln cap="flat" cmpd="sng" w="9525">
            <a:solidFill>
              <a:srgbClr val="000000"/>
            </a:solidFill>
            <a:prstDash val="solid"/>
            <a:round/>
            <a:headEnd len="sm" w="sm" type="none"/>
            <a:tailEnd len="med" w="med" type="stealth"/>
          </a:ln>
        </p:spPr>
      </p:cxnSp>
      <p:sp>
        <p:nvSpPr>
          <p:cNvPr id="625" name="Google Shape;625;p28"/>
          <p:cNvSpPr txBox="1"/>
          <p:nvPr/>
        </p:nvSpPr>
        <p:spPr>
          <a:xfrm>
            <a:off x="5030788" y="3711922"/>
            <a:ext cx="928687"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defect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欠陥</a:t>
            </a:r>
            <a:endParaRPr b="0" i="0" sz="1400" u="none" cap="none" strike="noStrike">
              <a:solidFill>
                <a:srgbClr val="000000"/>
              </a:solidFill>
              <a:latin typeface="Arial"/>
              <a:ea typeface="Arial"/>
              <a:cs typeface="Arial"/>
              <a:sym typeface="Arial"/>
            </a:endParaRPr>
          </a:p>
        </p:txBody>
      </p:sp>
      <p:grpSp>
        <p:nvGrpSpPr>
          <p:cNvPr id="626" name="Google Shape;626;p28"/>
          <p:cNvGrpSpPr/>
          <p:nvPr/>
        </p:nvGrpSpPr>
        <p:grpSpPr>
          <a:xfrm>
            <a:off x="5881688" y="3283297"/>
            <a:ext cx="387350" cy="357188"/>
            <a:chOff x="6572264" y="4357694"/>
            <a:chExt cx="357190" cy="357190"/>
          </a:xfrm>
        </p:grpSpPr>
        <p:sp>
          <p:nvSpPr>
            <p:cNvPr id="627" name="Google Shape;627;p28"/>
            <p:cNvSpPr/>
            <p:nvPr/>
          </p:nvSpPr>
          <p:spPr>
            <a:xfrm>
              <a:off x="6572264" y="4572008"/>
              <a:ext cx="357190" cy="142876"/>
            </a:xfrm>
            <a:prstGeom prst="rect">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28" name="Google Shape;628;p28"/>
            <p:cNvSpPr/>
            <p:nvPr/>
          </p:nvSpPr>
          <p:spPr>
            <a:xfrm>
              <a:off x="6643994" y="4357694"/>
              <a:ext cx="204945" cy="214314"/>
            </a:xfrm>
            <a:prstGeom prst="rect">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grpSp>
        <p:nvGrpSpPr>
          <p:cNvPr id="629" name="Google Shape;629;p28"/>
          <p:cNvGrpSpPr/>
          <p:nvPr/>
        </p:nvGrpSpPr>
        <p:grpSpPr>
          <a:xfrm>
            <a:off x="5881688" y="2426047"/>
            <a:ext cx="387350" cy="357188"/>
            <a:chOff x="6786578" y="3714752"/>
            <a:chExt cx="357190" cy="357190"/>
          </a:xfrm>
        </p:grpSpPr>
        <p:sp>
          <p:nvSpPr>
            <p:cNvPr id="630" name="Google Shape;630;p28"/>
            <p:cNvSpPr/>
            <p:nvPr/>
          </p:nvSpPr>
          <p:spPr>
            <a:xfrm>
              <a:off x="6786578" y="3929066"/>
              <a:ext cx="357190" cy="142876"/>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31" name="Google Shape;631;p28"/>
            <p:cNvSpPr/>
            <p:nvPr/>
          </p:nvSpPr>
          <p:spPr>
            <a:xfrm>
              <a:off x="6858308" y="3714752"/>
              <a:ext cx="204945" cy="214314"/>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cxnSp>
        <p:nvCxnSpPr>
          <p:cNvPr id="632" name="Google Shape;632;p28"/>
          <p:cNvCxnSpPr/>
          <p:nvPr/>
        </p:nvCxnSpPr>
        <p:spPr>
          <a:xfrm rot="5400000">
            <a:off x="5822914" y="3030885"/>
            <a:ext cx="500100" cy="4800"/>
          </a:xfrm>
          <a:prstGeom prst="curvedConnector3">
            <a:avLst>
              <a:gd fmla="val 49996" name="adj1"/>
            </a:avLst>
          </a:prstGeom>
          <a:noFill/>
          <a:ln cap="flat" cmpd="sng" w="9525">
            <a:solidFill>
              <a:schemeClr val="dk1"/>
            </a:solidFill>
            <a:prstDash val="solid"/>
            <a:round/>
            <a:headEnd len="sm" w="sm" type="none"/>
            <a:tailEnd len="sm" w="sm" type="none"/>
          </a:ln>
        </p:spPr>
      </p:cxnSp>
      <p:grpSp>
        <p:nvGrpSpPr>
          <p:cNvPr id="633" name="Google Shape;633;p28"/>
          <p:cNvGrpSpPr/>
          <p:nvPr/>
        </p:nvGrpSpPr>
        <p:grpSpPr>
          <a:xfrm>
            <a:off x="6113867" y="4211989"/>
            <a:ext cx="386956" cy="357190"/>
            <a:chOff x="7072330" y="4500570"/>
            <a:chExt cx="357190" cy="357190"/>
          </a:xfrm>
        </p:grpSpPr>
        <p:sp>
          <p:nvSpPr>
            <p:cNvPr id="634" name="Google Shape;634;p28"/>
            <p:cNvSpPr/>
            <p:nvPr/>
          </p:nvSpPr>
          <p:spPr>
            <a:xfrm>
              <a:off x="7072330" y="4714884"/>
              <a:ext cx="357190" cy="142876"/>
            </a:xfrm>
            <a:prstGeom prst="rect">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35" name="Google Shape;635;p28"/>
            <p:cNvSpPr/>
            <p:nvPr/>
          </p:nvSpPr>
          <p:spPr>
            <a:xfrm>
              <a:off x="7143768" y="4500570"/>
              <a:ext cx="204790" cy="214314"/>
            </a:xfrm>
            <a:prstGeom prst="rect">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cxnSp>
        <p:nvCxnSpPr>
          <p:cNvPr id="636" name="Google Shape;636;p28"/>
          <p:cNvCxnSpPr/>
          <p:nvPr/>
        </p:nvCxnSpPr>
        <p:spPr>
          <a:xfrm flipH="1" rot="-5400000">
            <a:off x="5793514" y="3922335"/>
            <a:ext cx="679500" cy="115800"/>
          </a:xfrm>
          <a:prstGeom prst="curvedConnector2">
            <a:avLst/>
          </a:prstGeom>
          <a:noFill/>
          <a:ln cap="flat" cmpd="sng" w="9525">
            <a:solidFill>
              <a:schemeClr val="dk1"/>
            </a:solidFill>
            <a:prstDash val="solid"/>
            <a:round/>
            <a:headEnd len="sm" w="sm" type="none"/>
            <a:tailEnd len="sm" w="sm" type="none"/>
          </a:ln>
        </p:spPr>
      </p:cxnSp>
      <p:cxnSp>
        <p:nvCxnSpPr>
          <p:cNvPr id="637" name="Google Shape;637;p28"/>
          <p:cNvCxnSpPr/>
          <p:nvPr/>
        </p:nvCxnSpPr>
        <p:spPr>
          <a:xfrm flipH="1" rot="-5400000">
            <a:off x="5537338" y="3443497"/>
            <a:ext cx="1608000" cy="144600"/>
          </a:xfrm>
          <a:prstGeom prst="curvedConnector3">
            <a:avLst>
              <a:gd fmla="val 0" name="adj1"/>
            </a:avLst>
          </a:prstGeom>
          <a:noFill/>
          <a:ln cap="flat" cmpd="sng" w="9525">
            <a:solidFill>
              <a:schemeClr val="dk1"/>
            </a:solidFill>
            <a:prstDash val="solid"/>
            <a:round/>
            <a:headEnd len="sm" w="sm" type="none"/>
            <a:tailEnd len="sm" w="sm" type="none"/>
          </a:ln>
        </p:spPr>
      </p:cxnSp>
      <p:cxnSp>
        <p:nvCxnSpPr>
          <p:cNvPr id="638" name="Google Shape;638;p28"/>
          <p:cNvCxnSpPr>
            <a:stCxn id="603" idx="4"/>
          </p:cNvCxnSpPr>
          <p:nvPr/>
        </p:nvCxnSpPr>
        <p:spPr>
          <a:xfrm>
            <a:off x="5726113" y="2711797"/>
            <a:ext cx="153900" cy="1500"/>
          </a:xfrm>
          <a:prstGeom prst="curvedConnector3">
            <a:avLst>
              <a:gd fmla="val 51060" name="adj1"/>
            </a:avLst>
          </a:prstGeom>
          <a:noFill/>
          <a:ln cap="flat" cmpd="sng" w="9525">
            <a:solidFill>
              <a:schemeClr val="dk1"/>
            </a:solidFill>
            <a:prstDash val="solid"/>
            <a:round/>
            <a:headEnd len="sm" w="sm" type="none"/>
            <a:tailEnd len="sm" w="sm" type="none"/>
          </a:ln>
        </p:spPr>
      </p:cxnSp>
      <p:cxnSp>
        <p:nvCxnSpPr>
          <p:cNvPr id="639" name="Google Shape;639;p28"/>
          <p:cNvCxnSpPr>
            <a:stCxn id="619" idx="4"/>
          </p:cNvCxnSpPr>
          <p:nvPr/>
        </p:nvCxnSpPr>
        <p:spPr>
          <a:xfrm flipH="1" rot="10800000">
            <a:off x="5649913" y="3389610"/>
            <a:ext cx="309600" cy="108000"/>
          </a:xfrm>
          <a:prstGeom prst="curvedConnector3">
            <a:avLst>
              <a:gd fmla="val 49994" name="adj1"/>
            </a:avLst>
          </a:prstGeom>
          <a:noFill/>
          <a:ln cap="flat" cmpd="sng" w="9525">
            <a:solidFill>
              <a:schemeClr val="dk1"/>
            </a:solidFill>
            <a:prstDash val="solid"/>
            <a:round/>
            <a:headEnd len="sm" w="sm" type="none"/>
            <a:tailEnd len="sm" w="sm" type="none"/>
          </a:ln>
        </p:spPr>
      </p:cxnSp>
      <p:cxnSp>
        <p:nvCxnSpPr>
          <p:cNvPr id="640" name="Google Shape;640;p28"/>
          <p:cNvCxnSpPr>
            <a:stCxn id="608" idx="4"/>
          </p:cNvCxnSpPr>
          <p:nvPr/>
        </p:nvCxnSpPr>
        <p:spPr>
          <a:xfrm>
            <a:off x="5803900" y="4497735"/>
            <a:ext cx="309600" cy="1500"/>
          </a:xfrm>
          <a:prstGeom prst="curvedConnector3">
            <a:avLst>
              <a:gd fmla="val 49994" name="adj1"/>
            </a:avLst>
          </a:prstGeom>
          <a:noFill/>
          <a:ln cap="flat" cmpd="sng" w="9525">
            <a:solidFill>
              <a:schemeClr val="dk1"/>
            </a:solidFill>
            <a:prstDash val="solid"/>
            <a:round/>
            <a:headEnd len="sm" w="sm" type="none"/>
            <a:tailEnd len="sm" w="sm" type="none"/>
          </a:ln>
        </p:spPr>
      </p:cxnSp>
      <p:sp>
        <p:nvSpPr>
          <p:cNvPr id="641" name="Google Shape;641;p28"/>
          <p:cNvSpPr/>
          <p:nvPr/>
        </p:nvSpPr>
        <p:spPr>
          <a:xfrm>
            <a:off x="6656388" y="2354610"/>
            <a:ext cx="385762" cy="357187"/>
          </a:xfrm>
          <a:prstGeom prst="flowChartMultidocumen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42" name="Google Shape;642;p28"/>
          <p:cNvSpPr/>
          <p:nvPr/>
        </p:nvSpPr>
        <p:spPr>
          <a:xfrm>
            <a:off x="7119938" y="2354610"/>
            <a:ext cx="387350" cy="357187"/>
          </a:xfrm>
          <a:prstGeom prst="smileyFace">
            <a:avLst>
              <a:gd fmla="val 4653" name="adj"/>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43" name="Google Shape;643;p28"/>
          <p:cNvCxnSpPr>
            <a:endCxn id="641" idx="1"/>
          </p:cNvCxnSpPr>
          <p:nvPr/>
        </p:nvCxnSpPr>
        <p:spPr>
          <a:xfrm>
            <a:off x="6179988" y="2531704"/>
            <a:ext cx="476400" cy="1500"/>
          </a:xfrm>
          <a:prstGeom prst="curvedConnector3">
            <a:avLst>
              <a:gd fmla="val 50016" name="adj1"/>
            </a:avLst>
          </a:prstGeom>
          <a:noFill/>
          <a:ln cap="flat" cmpd="sng" w="9525">
            <a:solidFill>
              <a:schemeClr val="dk1"/>
            </a:solidFill>
            <a:prstDash val="solid"/>
            <a:round/>
            <a:headEnd len="sm" w="sm" type="none"/>
            <a:tailEnd len="med" w="med" type="stealth"/>
          </a:ln>
        </p:spPr>
      </p:cxnSp>
      <p:sp>
        <p:nvSpPr>
          <p:cNvPr id="644" name="Google Shape;644;p28"/>
          <p:cNvSpPr/>
          <p:nvPr/>
        </p:nvSpPr>
        <p:spPr>
          <a:xfrm>
            <a:off x="6656388" y="4283422"/>
            <a:ext cx="385762" cy="357188"/>
          </a:xfrm>
          <a:prstGeom prst="smileyFace">
            <a:avLst>
              <a:gd fmla="val -4653" name="adj"/>
            </a:avLst>
          </a:prstGeom>
          <a:solidFill>
            <a:srgbClr val="8AC6CC"/>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45" name="Google Shape;645;p28"/>
          <p:cNvSpPr txBox="1"/>
          <p:nvPr/>
        </p:nvSpPr>
        <p:spPr>
          <a:xfrm>
            <a:off x="6113463" y="4569172"/>
            <a:ext cx="928687"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failure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故障</a:t>
            </a:r>
            <a:endParaRPr b="0" i="0" sz="1400" u="none" cap="none" strike="noStrike">
              <a:solidFill>
                <a:srgbClr val="000000"/>
              </a:solidFill>
              <a:latin typeface="Arial"/>
              <a:ea typeface="Arial"/>
              <a:cs typeface="Arial"/>
              <a:sym typeface="Arial"/>
            </a:endParaRPr>
          </a:p>
        </p:txBody>
      </p:sp>
      <p:sp>
        <p:nvSpPr>
          <p:cNvPr id="646" name="Google Shape;646;p28"/>
          <p:cNvSpPr/>
          <p:nvPr/>
        </p:nvSpPr>
        <p:spPr>
          <a:xfrm>
            <a:off x="6732588" y="3211860"/>
            <a:ext cx="387350" cy="357187"/>
          </a:xfrm>
          <a:prstGeom prst="flowChartMultidocument">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47" name="Google Shape;647;p28"/>
          <p:cNvCxnSpPr>
            <a:endCxn id="646" idx="1"/>
          </p:cNvCxnSpPr>
          <p:nvPr/>
        </p:nvCxnSpPr>
        <p:spPr>
          <a:xfrm>
            <a:off x="6179988" y="3388954"/>
            <a:ext cx="552600" cy="1500"/>
          </a:xfrm>
          <a:prstGeom prst="curvedConnector3">
            <a:avLst>
              <a:gd fmla="val 50014" name="adj1"/>
            </a:avLst>
          </a:prstGeom>
          <a:noFill/>
          <a:ln cap="flat" cmpd="sng" w="9525">
            <a:solidFill>
              <a:schemeClr val="dk1"/>
            </a:solidFill>
            <a:prstDash val="solid"/>
            <a:round/>
            <a:headEnd len="sm" w="sm" type="none"/>
            <a:tailEnd len="med" w="med" type="stealth"/>
          </a:ln>
        </p:spPr>
      </p:cxnSp>
      <p:sp>
        <p:nvSpPr>
          <p:cNvPr id="648" name="Google Shape;648;p28"/>
          <p:cNvSpPr txBox="1"/>
          <p:nvPr/>
        </p:nvSpPr>
        <p:spPr>
          <a:xfrm>
            <a:off x="6269038" y="3569047"/>
            <a:ext cx="928687" cy="5238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failure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ja-JP" sz="1400" u="none" cap="none" strike="noStrike">
                <a:solidFill>
                  <a:srgbClr val="FF0000"/>
                </a:solidFill>
                <a:latin typeface="Arial"/>
                <a:ea typeface="Arial"/>
                <a:cs typeface="Arial"/>
                <a:sym typeface="Arial"/>
              </a:rPr>
              <a:t>故障</a:t>
            </a:r>
            <a:endParaRPr b="0" i="0" sz="1400" u="none" cap="none" strike="noStrike">
              <a:solidFill>
                <a:srgbClr val="000000"/>
              </a:solidFill>
              <a:latin typeface="Arial"/>
              <a:ea typeface="Arial"/>
              <a:cs typeface="Arial"/>
              <a:sym typeface="Arial"/>
            </a:endParaRPr>
          </a:p>
        </p:txBody>
      </p:sp>
      <p:sp>
        <p:nvSpPr>
          <p:cNvPr id="649" name="Google Shape;649;p28"/>
          <p:cNvSpPr/>
          <p:nvPr/>
        </p:nvSpPr>
        <p:spPr>
          <a:xfrm>
            <a:off x="7197725" y="3211860"/>
            <a:ext cx="387350" cy="357187"/>
          </a:xfrm>
          <a:prstGeom prst="smileyFace">
            <a:avLst>
              <a:gd fmla="val -4653" name="adj"/>
            </a:avLst>
          </a:prstGeom>
          <a:solidFill>
            <a:srgbClr val="8AC6CC"/>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50" name="Google Shape;650;p28"/>
          <p:cNvSpPr/>
          <p:nvPr/>
        </p:nvSpPr>
        <p:spPr>
          <a:xfrm>
            <a:off x="50650" y="5405600"/>
            <a:ext cx="2762400" cy="1186500"/>
          </a:xfrm>
          <a:prstGeom prst="cloudCallout">
            <a:avLst>
              <a:gd fmla="val -3444" name="adj1"/>
              <a:gd fmla="val -124623" name="adj2"/>
            </a:avLst>
          </a:prstGeom>
          <a:solidFill>
            <a:srgbClr val="FFC000"/>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根本原因</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無理のあるスケジュールなど</a:t>
            </a:r>
            <a:endParaRPr b="0" i="0" sz="1200" u="none" cap="none" strike="noStrike">
              <a:solidFill>
                <a:schemeClr val="dk1"/>
              </a:solidFill>
              <a:latin typeface="Arial"/>
              <a:ea typeface="Arial"/>
              <a:cs typeface="Arial"/>
              <a:sym typeface="Arial"/>
            </a:endParaRPr>
          </a:p>
        </p:txBody>
      </p:sp>
      <p:sp>
        <p:nvSpPr>
          <p:cNvPr id="651" name="Google Shape;651;p28"/>
          <p:cNvSpPr/>
          <p:nvPr/>
        </p:nvSpPr>
        <p:spPr>
          <a:xfrm>
            <a:off x="5745088" y="5081935"/>
            <a:ext cx="1800199" cy="795337"/>
          </a:xfrm>
          <a:prstGeom prst="cloudCallout">
            <a:avLst>
              <a:gd fmla="val -68630" name="adj1"/>
              <a:gd fmla="val -124449" name="adj2"/>
            </a:avLst>
          </a:prstGeom>
          <a:solidFill>
            <a:srgbClr val="CCCC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基盤構造の</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複雑さ</a:t>
            </a:r>
            <a:endParaRPr b="0" i="0" sz="1400" u="none" cap="none" strike="noStrike">
              <a:solidFill>
                <a:srgbClr val="000000"/>
              </a:solidFill>
              <a:latin typeface="Arial"/>
              <a:ea typeface="Arial"/>
              <a:cs typeface="Arial"/>
              <a:sym typeface="Arial"/>
            </a:endParaRPr>
          </a:p>
        </p:txBody>
      </p:sp>
      <p:sp>
        <p:nvSpPr>
          <p:cNvPr id="652" name="Google Shape;652;p28"/>
          <p:cNvSpPr/>
          <p:nvPr/>
        </p:nvSpPr>
        <p:spPr>
          <a:xfrm>
            <a:off x="6122988" y="1545084"/>
            <a:ext cx="2718444" cy="720626"/>
          </a:xfrm>
          <a:prstGeom prst="cloudCallout">
            <a:avLst>
              <a:gd fmla="val -38579" name="adj1"/>
              <a:gd fmla="val 75167" name="adj2"/>
            </a:avLst>
          </a:prstGeom>
          <a:solidFill>
            <a:srgbClr val="CCCC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環境条件</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050"/>
              <a:buFont typeface="Arial"/>
              <a:buNone/>
            </a:pPr>
            <a:r>
              <a:rPr b="0" i="0" lang="ja-JP" sz="1050" u="none" cap="none" strike="noStrike">
                <a:solidFill>
                  <a:schemeClr val="dk1"/>
                </a:solidFill>
                <a:latin typeface="Arial"/>
                <a:ea typeface="Arial"/>
                <a:cs typeface="Arial"/>
                <a:sym typeface="Arial"/>
              </a:rPr>
              <a:t>放射線・磁場・電子場・汚染</a:t>
            </a:r>
            <a:endParaRPr b="0" i="0" sz="1400" u="none" cap="none" strike="noStrike">
              <a:solidFill>
                <a:srgbClr val="000000"/>
              </a:solidFill>
              <a:latin typeface="Arial"/>
              <a:ea typeface="Arial"/>
              <a:cs typeface="Arial"/>
              <a:sym typeface="Arial"/>
            </a:endParaRPr>
          </a:p>
        </p:txBody>
      </p:sp>
      <p:sp>
        <p:nvSpPr>
          <p:cNvPr id="653" name="Google Shape;653;p28"/>
          <p:cNvSpPr/>
          <p:nvPr/>
        </p:nvSpPr>
        <p:spPr>
          <a:xfrm>
            <a:off x="495300" y="1155935"/>
            <a:ext cx="4914900" cy="358800"/>
          </a:xfrm>
          <a:prstGeom prst="rect">
            <a:avLst/>
          </a:prstGeom>
          <a:solidFill>
            <a:srgbClr val="CCFFFF"/>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開発</a:t>
            </a:r>
            <a:endParaRPr b="0" i="0" sz="1400" u="none" cap="none" strike="noStrike">
              <a:solidFill>
                <a:srgbClr val="000000"/>
              </a:solidFill>
              <a:latin typeface="Arial"/>
              <a:ea typeface="Arial"/>
              <a:cs typeface="Arial"/>
              <a:sym typeface="Arial"/>
            </a:endParaRPr>
          </a:p>
        </p:txBody>
      </p:sp>
      <p:sp>
        <p:nvSpPr>
          <p:cNvPr id="654" name="Google Shape;654;p28"/>
          <p:cNvSpPr/>
          <p:nvPr/>
        </p:nvSpPr>
        <p:spPr>
          <a:xfrm>
            <a:off x="5408613" y="1155935"/>
            <a:ext cx="3822600" cy="358800"/>
          </a:xfrm>
          <a:prstGeom prst="rect">
            <a:avLst/>
          </a:prstGeom>
          <a:solidFill>
            <a:srgbClr val="FFCC99"/>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本番稼働</a:t>
            </a:r>
            <a:endParaRPr b="0" i="0" sz="1400" u="none" cap="none" strike="noStrike">
              <a:solidFill>
                <a:srgbClr val="000000"/>
              </a:solidFill>
              <a:latin typeface="Arial"/>
              <a:ea typeface="Arial"/>
              <a:cs typeface="Arial"/>
              <a:sym typeface="Arial"/>
            </a:endParaRPr>
          </a:p>
        </p:txBody>
      </p:sp>
      <p:grpSp>
        <p:nvGrpSpPr>
          <p:cNvPr id="655" name="Google Shape;655;p28"/>
          <p:cNvGrpSpPr/>
          <p:nvPr/>
        </p:nvGrpSpPr>
        <p:grpSpPr>
          <a:xfrm>
            <a:off x="7605713" y="5224810"/>
            <a:ext cx="385762" cy="357187"/>
            <a:chOff x="6786578" y="3714752"/>
            <a:chExt cx="357190" cy="357190"/>
          </a:xfrm>
        </p:grpSpPr>
        <p:sp>
          <p:nvSpPr>
            <p:cNvPr id="656" name="Google Shape;656;p28"/>
            <p:cNvSpPr/>
            <p:nvPr/>
          </p:nvSpPr>
          <p:spPr>
            <a:xfrm>
              <a:off x="6786578" y="3929066"/>
              <a:ext cx="357190" cy="142876"/>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657" name="Google Shape;657;p28"/>
            <p:cNvSpPr/>
            <p:nvPr/>
          </p:nvSpPr>
          <p:spPr>
            <a:xfrm>
              <a:off x="6858604" y="3714752"/>
              <a:ext cx="204319" cy="214314"/>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sp>
        <p:nvSpPr>
          <p:cNvPr id="658" name="Google Shape;658;p28"/>
          <p:cNvSpPr/>
          <p:nvPr/>
        </p:nvSpPr>
        <p:spPr>
          <a:xfrm>
            <a:off x="7545288" y="4649167"/>
            <a:ext cx="2167037" cy="652463"/>
          </a:xfrm>
          <a:prstGeom prst="cloudCallout">
            <a:avLst>
              <a:gd fmla="val -82866" name="adj1"/>
              <a:gd fmla="val -12042" name="adj2"/>
            </a:avLst>
          </a:prstGeom>
          <a:solidFill>
            <a:srgbClr val="CCCC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他システムとのインターフェース</a:t>
            </a:r>
            <a:endParaRPr b="0" i="0" sz="1200" u="none" cap="none" strike="noStrike">
              <a:solidFill>
                <a:srgbClr val="000000"/>
              </a:solidFill>
              <a:latin typeface="Arial"/>
              <a:ea typeface="Arial"/>
              <a:cs typeface="Arial"/>
              <a:sym typeface="Arial"/>
            </a:endParaRPr>
          </a:p>
        </p:txBody>
      </p:sp>
      <p:cxnSp>
        <p:nvCxnSpPr>
          <p:cNvPr id="659" name="Google Shape;659;p28"/>
          <p:cNvCxnSpPr>
            <a:endCxn id="657" idx="1"/>
          </p:cNvCxnSpPr>
          <p:nvPr/>
        </p:nvCxnSpPr>
        <p:spPr>
          <a:xfrm>
            <a:off x="6512000" y="4393866"/>
            <a:ext cx="1171500" cy="938100"/>
          </a:xfrm>
          <a:prstGeom prst="straightConnector1">
            <a:avLst/>
          </a:prstGeom>
          <a:noFill/>
          <a:ln cap="flat" cmpd="sng" w="9525">
            <a:solidFill>
              <a:schemeClr val="dk1"/>
            </a:solidFill>
            <a:prstDash val="solid"/>
            <a:round/>
            <a:headEnd len="sm" w="sm" type="none"/>
            <a:tailEnd len="sm" w="sm" type="none"/>
          </a:ln>
        </p:spPr>
      </p:cxnSp>
      <p:sp>
        <p:nvSpPr>
          <p:cNvPr id="660" name="Google Shape;660;p2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661" name="Google Shape;661;p28"/>
          <p:cNvSpPr/>
          <p:nvPr/>
        </p:nvSpPr>
        <p:spPr>
          <a:xfrm>
            <a:off x="4021150" y="5221624"/>
            <a:ext cx="1316100" cy="720600"/>
          </a:xfrm>
          <a:prstGeom prst="cloudCallout">
            <a:avLst>
              <a:gd fmla="val 45301" name="adj1"/>
              <a:gd fmla="val -126583" name="adj2"/>
            </a:avLst>
          </a:prstGeom>
          <a:solidFill>
            <a:srgbClr val="CCCC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コードの</a:t>
            </a:r>
            <a:endParaRPr b="0" i="0" sz="1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Arial"/>
                <a:ea typeface="Arial"/>
                <a:cs typeface="Arial"/>
                <a:sym typeface="Arial"/>
              </a:rPr>
              <a:t>複雑さ</a:t>
            </a:r>
            <a:endParaRPr b="0" i="0" sz="12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9" name="Shape 669"/>
        <p:cNvGrpSpPr/>
        <p:nvPr/>
      </p:nvGrpSpPr>
      <p:grpSpPr>
        <a:xfrm>
          <a:off x="0" y="0"/>
          <a:ext cx="0" cy="0"/>
          <a:chOff x="0" y="0"/>
          <a:chExt cx="0" cy="0"/>
        </a:xfrm>
      </p:grpSpPr>
      <p:sp>
        <p:nvSpPr>
          <p:cNvPr id="670" name="Google Shape;670;p29"/>
          <p:cNvSpPr txBox="1"/>
          <p:nvPr>
            <p:ph idx="4294967295" type="title"/>
          </p:nvPr>
        </p:nvSpPr>
        <p:spPr>
          <a:xfrm>
            <a:off x="541338" y="214313"/>
            <a:ext cx="8391525" cy="1127125"/>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故障・欠陥・エラーへの対応</a:t>
            </a:r>
            <a:endParaRPr sz="3600"/>
          </a:p>
        </p:txBody>
      </p:sp>
      <p:sp>
        <p:nvSpPr>
          <p:cNvPr id="671" name="Google Shape;671;p29"/>
          <p:cNvSpPr txBox="1"/>
          <p:nvPr>
            <p:ph idx="4294967295" type="body"/>
          </p:nvPr>
        </p:nvSpPr>
        <p:spPr>
          <a:xfrm>
            <a:off x="272480" y="1557338"/>
            <a:ext cx="9289032" cy="4229100"/>
          </a:xfrm>
          <a:prstGeom prst="rect">
            <a:avLst/>
          </a:prstGeom>
          <a:noFill/>
          <a:ln>
            <a:noFill/>
          </a:ln>
        </p:spPr>
        <p:txBody>
          <a:bodyPr anchorCtr="0" anchor="t" bIns="45700" lIns="91425" spcFirstLastPara="1" rIns="91425" wrap="square" tIns="45700">
            <a:noAutofit/>
          </a:bodyPr>
          <a:lstStyle/>
          <a:p>
            <a:pPr indent="-342900" lvl="0" marL="342900" rtl="0" algn="l">
              <a:lnSpc>
                <a:spcPct val="90000"/>
              </a:lnSpc>
              <a:spcBef>
                <a:spcPts val="0"/>
              </a:spcBef>
              <a:spcAft>
                <a:spcPts val="0"/>
              </a:spcAft>
              <a:buClr>
                <a:schemeClr val="dk1"/>
              </a:buClr>
              <a:buSzPts val="2400"/>
              <a:buFont typeface="Arial"/>
              <a:buChar char="•"/>
            </a:pPr>
            <a:r>
              <a:rPr lang="ja-JP" sz="2400"/>
              <a:t>故障への対応：　</a:t>
            </a:r>
            <a:r>
              <a:rPr lang="ja-JP" sz="2000"/>
              <a:t>ユーザーの</a:t>
            </a:r>
            <a:r>
              <a:rPr lang="ja-JP" sz="2000">
                <a:solidFill>
                  <a:srgbClr val="FF0000"/>
                </a:solidFill>
              </a:rPr>
              <a:t>今起きている困りごとをなくす</a:t>
            </a:r>
            <a:r>
              <a:rPr lang="ja-JP" sz="2000"/>
              <a:t>。若化（リジュビネーション：リブート等）や回避策の提示も有効な対応である。ただし、故障の原因は直っていないため、</a:t>
            </a:r>
            <a:r>
              <a:rPr lang="ja-JP" sz="2000">
                <a:solidFill>
                  <a:srgbClr val="FF0000"/>
                </a:solidFill>
              </a:rPr>
              <a:t>別のユーザーで同じ故障が起こる</a:t>
            </a:r>
            <a:r>
              <a:rPr lang="ja-JP" sz="2000"/>
              <a:t>。</a:t>
            </a:r>
            <a:endParaRPr/>
          </a:p>
          <a:p>
            <a:pPr indent="-342900" lvl="0" marL="342900" rtl="0" algn="l">
              <a:lnSpc>
                <a:spcPct val="90000"/>
              </a:lnSpc>
              <a:spcBef>
                <a:spcPts val="480"/>
              </a:spcBef>
              <a:spcAft>
                <a:spcPts val="0"/>
              </a:spcAft>
              <a:buClr>
                <a:schemeClr val="dk1"/>
              </a:buClr>
              <a:buSzPts val="2400"/>
              <a:buFont typeface="Arial"/>
              <a:buChar char="•"/>
            </a:pPr>
            <a:r>
              <a:rPr lang="ja-JP" sz="2400"/>
              <a:t>欠陥への対応：　</a:t>
            </a:r>
            <a:r>
              <a:rPr lang="ja-JP" sz="2000"/>
              <a:t>欠陥レポート、デバッグ、リグレッションテスト、再リリースを行う。</a:t>
            </a:r>
            <a:r>
              <a:rPr lang="ja-JP" sz="2000">
                <a:solidFill>
                  <a:srgbClr val="FF0000"/>
                </a:solidFill>
              </a:rPr>
              <a:t>故障の原因は直る</a:t>
            </a:r>
            <a:r>
              <a:rPr lang="ja-JP" sz="2000"/>
              <a:t>が、欠陥の作りこんだ理由には迫っていないため、</a:t>
            </a:r>
            <a:r>
              <a:rPr lang="ja-JP" sz="2000">
                <a:solidFill>
                  <a:srgbClr val="FF0000"/>
                </a:solidFill>
              </a:rPr>
              <a:t>次のプロダクトで再発したり似た現象が発生する</a:t>
            </a:r>
            <a:r>
              <a:rPr lang="ja-JP" sz="2000"/>
              <a:t>。</a:t>
            </a:r>
            <a:endParaRPr sz="2000"/>
          </a:p>
          <a:p>
            <a:pPr indent="-342900" lvl="0" marL="342900" rtl="0" algn="l">
              <a:lnSpc>
                <a:spcPct val="90000"/>
              </a:lnSpc>
              <a:spcBef>
                <a:spcPts val="480"/>
              </a:spcBef>
              <a:spcAft>
                <a:spcPts val="0"/>
              </a:spcAft>
              <a:buClr>
                <a:schemeClr val="dk1"/>
              </a:buClr>
              <a:buSzPts val="2400"/>
              <a:buFont typeface="Arial"/>
              <a:buChar char="•"/>
            </a:pPr>
            <a:r>
              <a:rPr lang="ja-JP" sz="2400"/>
              <a:t>エラーへの対応：　</a:t>
            </a:r>
            <a:r>
              <a:rPr lang="ja-JP" sz="2000"/>
              <a:t>欠陥を作ってしまった原因を究明し、原因に手を打つことで</a:t>
            </a:r>
            <a:r>
              <a:rPr lang="ja-JP" sz="2000">
                <a:solidFill>
                  <a:srgbClr val="FF0000"/>
                </a:solidFill>
              </a:rPr>
              <a:t>同種の欠陥を未然防止する</a:t>
            </a:r>
            <a:r>
              <a:rPr lang="ja-JP" sz="2000"/>
              <a:t>。原因の例を以下に示す。</a:t>
            </a:r>
            <a:endParaRPr sz="2000"/>
          </a:p>
          <a:p>
            <a:pPr indent="-285750" lvl="1" marL="742950" rtl="0" algn="l">
              <a:lnSpc>
                <a:spcPct val="90000"/>
              </a:lnSpc>
              <a:spcBef>
                <a:spcPts val="400"/>
              </a:spcBef>
              <a:spcAft>
                <a:spcPts val="0"/>
              </a:spcAft>
              <a:buClr>
                <a:schemeClr val="dk1"/>
              </a:buClr>
              <a:buSzPts val="2000"/>
              <a:buFont typeface="Noto Sans Symbols"/>
              <a:buChar char="✔"/>
            </a:pPr>
            <a:r>
              <a:rPr lang="ja-JP" sz="2000"/>
              <a:t>納期のプレッシャー</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人間のもつ誤りを犯しやすい性質</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経験不足または技術不足（不慣れな技術を含む）</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誤ったコミュニケーション</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コード・設計・解決すべき根本的な問題・使用する技術の複雑さ</a:t>
            </a:r>
            <a:endParaRPr/>
          </a:p>
          <a:p>
            <a:pPr indent="-285750" lvl="1" marL="742950" rtl="0" algn="l">
              <a:lnSpc>
                <a:spcPct val="90000"/>
              </a:lnSpc>
              <a:spcBef>
                <a:spcPts val="400"/>
              </a:spcBef>
              <a:spcAft>
                <a:spcPts val="0"/>
              </a:spcAft>
              <a:buClr>
                <a:schemeClr val="dk1"/>
              </a:buClr>
              <a:buSzPts val="2000"/>
              <a:buFont typeface="Noto Sans Symbols"/>
              <a:buChar char="✔"/>
            </a:pPr>
            <a:r>
              <a:rPr lang="ja-JP" sz="2000"/>
              <a:t>システム間のインターフェースに関する誤解</a:t>
            </a:r>
            <a:endParaRPr/>
          </a:p>
        </p:txBody>
      </p:sp>
      <p:sp>
        <p:nvSpPr>
          <p:cNvPr id="672" name="Google Shape;672;p2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673" name="Google Shape;673;p2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本セミナーで皆さんにお伝えしたいこと</a:t>
            </a:r>
            <a:endParaRPr sz="3600"/>
          </a:p>
        </p:txBody>
      </p:sp>
      <p:sp>
        <p:nvSpPr>
          <p:cNvPr id="222" name="Google Shape;222;p3"/>
          <p:cNvSpPr txBox="1"/>
          <p:nvPr>
            <p:ph idx="1" type="body"/>
          </p:nvPr>
        </p:nvSpPr>
        <p:spPr>
          <a:xfrm>
            <a:off x="495300" y="1484313"/>
            <a:ext cx="8915400" cy="4786312"/>
          </a:xfrm>
          <a:prstGeom prst="rect">
            <a:avLst/>
          </a:prstGeom>
          <a:noFill/>
          <a:ln>
            <a:noFill/>
          </a:ln>
        </p:spPr>
        <p:txBody>
          <a:bodyPr anchorCtr="0" anchor="t" bIns="45700" lIns="91425" spcFirstLastPara="1" rIns="91425" wrap="square" tIns="45700">
            <a:noAutofit/>
          </a:bodyPr>
          <a:lstStyle/>
          <a:p>
            <a:pPr indent="-292100" lvl="0" marL="342900" rtl="0" algn="l">
              <a:lnSpc>
                <a:spcPct val="100000"/>
              </a:lnSpc>
              <a:spcBef>
                <a:spcPts val="0"/>
              </a:spcBef>
              <a:spcAft>
                <a:spcPts val="0"/>
              </a:spcAft>
              <a:buClr>
                <a:schemeClr val="dk1"/>
              </a:buClr>
              <a:buSzPts val="2000"/>
              <a:buFont typeface="Arial"/>
              <a:buChar char="•"/>
            </a:pPr>
            <a:r>
              <a:rPr lang="ja-JP" sz="2000"/>
              <a:t>様々なテスト技法のうち、基本的な技法について、</a:t>
            </a:r>
            <a:br>
              <a:rPr lang="ja-JP" sz="2000"/>
            </a:br>
            <a:r>
              <a:rPr lang="ja-JP" sz="2000"/>
              <a:t>その特徴、長所・短所、効果的な使用局面、使用上の注意事項等と実務で使いこなすことの重要性を理解する。</a:t>
            </a:r>
            <a:br>
              <a:rPr lang="ja-JP" sz="2000"/>
            </a:br>
            <a:r>
              <a:rPr lang="ja-JP" sz="2000"/>
              <a:t>（知っている、言われてみれば使っている、では足りない。）</a:t>
            </a:r>
            <a:endParaRPr sz="2000"/>
          </a:p>
          <a:p>
            <a:pPr indent="-342900" lvl="0" marL="342900" rtl="0" algn="l">
              <a:lnSpc>
                <a:spcPct val="100000"/>
              </a:lnSpc>
              <a:spcBef>
                <a:spcPts val="560"/>
              </a:spcBef>
              <a:spcAft>
                <a:spcPts val="0"/>
              </a:spcAft>
              <a:buClr>
                <a:schemeClr val="dk1"/>
              </a:buClr>
              <a:buSzPts val="2800"/>
              <a:buFont typeface="Arial"/>
              <a:buNone/>
            </a:pPr>
            <a:r>
              <a:t/>
            </a:r>
            <a:endParaRPr sz="2000"/>
          </a:p>
          <a:p>
            <a:pPr indent="-342900" lvl="0" marL="342900" rtl="0" algn="l">
              <a:lnSpc>
                <a:spcPct val="100000"/>
              </a:lnSpc>
              <a:spcBef>
                <a:spcPts val="560"/>
              </a:spcBef>
              <a:spcAft>
                <a:spcPts val="0"/>
              </a:spcAft>
              <a:buClr>
                <a:schemeClr val="dk1"/>
              </a:buClr>
              <a:buSzPts val="2800"/>
              <a:buFont typeface="Arial"/>
              <a:buNone/>
            </a:pPr>
            <a:r>
              <a:t/>
            </a:r>
            <a:endParaRPr sz="2000"/>
          </a:p>
          <a:p>
            <a:pPr indent="-292100" lvl="0" marL="342900" rtl="0" algn="l">
              <a:lnSpc>
                <a:spcPct val="100000"/>
              </a:lnSpc>
              <a:spcBef>
                <a:spcPts val="560"/>
              </a:spcBef>
              <a:spcAft>
                <a:spcPts val="0"/>
              </a:spcAft>
              <a:buClr>
                <a:schemeClr val="dk1"/>
              </a:buClr>
              <a:buSzPts val="2000"/>
              <a:buFont typeface="Arial"/>
              <a:buChar char="•"/>
            </a:pPr>
            <a:r>
              <a:rPr lang="ja-JP" sz="2000"/>
              <a:t>プロジェクトのチームメンバーとして、積極的に開発者</a:t>
            </a:r>
            <a:br>
              <a:rPr lang="ja-JP" sz="2000"/>
            </a:br>
            <a:r>
              <a:rPr lang="ja-JP" sz="2000"/>
              <a:t>（設計／実装メンバー）と協力しつつ、良い製品、良いサービスを顧客に提供する活力源となるように行動することの重要性を知る。（テスト技法が使えるだけでは足りない。）</a:t>
            </a:r>
            <a:endParaRPr sz="2000"/>
          </a:p>
        </p:txBody>
      </p:sp>
      <p:sp>
        <p:nvSpPr>
          <p:cNvPr id="223" name="Google Shape;223;p3"/>
          <p:cNvSpPr txBox="1"/>
          <p:nvPr/>
        </p:nvSpPr>
        <p:spPr>
          <a:xfrm>
            <a:off x="1612012" y="2905772"/>
            <a:ext cx="6552600" cy="461700"/>
          </a:xfrm>
          <a:prstGeom prst="rect">
            <a:avLst/>
          </a:prstGeom>
          <a:solidFill>
            <a:srgbClr val="FFCC0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ja-JP" sz="2400" u="none" cap="none" strike="noStrike">
                <a:solidFill>
                  <a:srgbClr val="000000"/>
                </a:solidFill>
                <a:latin typeface="Arial"/>
                <a:ea typeface="Arial"/>
                <a:cs typeface="Arial"/>
                <a:sym typeface="Arial"/>
              </a:rPr>
              <a:t>テスト技法を意図的に、使い分ける。</a:t>
            </a:r>
            <a:endParaRPr b="0" i="0" sz="2400" u="none" cap="none" strike="noStrike">
              <a:solidFill>
                <a:srgbClr val="000000"/>
              </a:solidFill>
              <a:latin typeface="Arial"/>
              <a:ea typeface="Arial"/>
              <a:cs typeface="Arial"/>
              <a:sym typeface="Arial"/>
            </a:endParaRPr>
          </a:p>
        </p:txBody>
      </p:sp>
      <p:sp>
        <p:nvSpPr>
          <p:cNvPr id="224" name="Google Shape;224;p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225" name="Google Shape;225;p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solidFill>
                  <a:srgbClr val="000000"/>
                </a:solidFill>
              </a:rPr>
              <a:t>‹#›</a:t>
            </a:fld>
            <a:endParaRPr>
              <a:solidFill>
                <a:srgbClr val="000000"/>
              </a:solidFill>
            </a:endParaRPr>
          </a:p>
        </p:txBody>
      </p:sp>
      <p:sp>
        <p:nvSpPr>
          <p:cNvPr id="226" name="Google Shape;226;p3"/>
          <p:cNvSpPr txBox="1"/>
          <p:nvPr/>
        </p:nvSpPr>
        <p:spPr>
          <a:xfrm>
            <a:off x="56406" y="5404549"/>
            <a:ext cx="9793200" cy="461700"/>
          </a:xfrm>
          <a:prstGeom prst="rect">
            <a:avLst/>
          </a:prstGeom>
          <a:solidFill>
            <a:srgbClr val="FFCC0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1" i="0" lang="ja-JP" sz="2400" u="none" cap="none" strike="noStrike">
                <a:solidFill>
                  <a:schemeClr val="dk1"/>
                </a:solidFill>
                <a:latin typeface="Arial"/>
                <a:ea typeface="Arial"/>
                <a:cs typeface="Arial"/>
                <a:sym typeface="Arial"/>
              </a:rPr>
              <a:t>テストと開発の連携・協調が重要であり、分離しないようにする。</a:t>
            </a:r>
            <a:endParaRPr b="0" i="0" sz="2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1" name="Shape 681"/>
        <p:cNvGrpSpPr/>
        <p:nvPr/>
      </p:nvGrpSpPr>
      <p:grpSpPr>
        <a:xfrm>
          <a:off x="0" y="0"/>
          <a:ext cx="0" cy="0"/>
          <a:chOff x="0" y="0"/>
          <a:chExt cx="0" cy="0"/>
        </a:xfrm>
      </p:grpSpPr>
      <p:sp>
        <p:nvSpPr>
          <p:cNvPr id="682" name="Google Shape;682;p3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683" name="Google Shape;683;p3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684" name="Google Shape;684;p30"/>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1.3 テストの原則</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2" name="Shape 692"/>
        <p:cNvGrpSpPr/>
        <p:nvPr/>
      </p:nvGrpSpPr>
      <p:grpSpPr>
        <a:xfrm>
          <a:off x="0" y="0"/>
          <a:ext cx="0" cy="0"/>
          <a:chOff x="0" y="0"/>
          <a:chExt cx="0" cy="0"/>
        </a:xfrm>
      </p:grpSpPr>
      <p:sp>
        <p:nvSpPr>
          <p:cNvPr id="693" name="Google Shape;693;p3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694" name="Google Shape;694;p3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テストの原則</a:t>
            </a:r>
            <a:endParaRPr sz="3600"/>
          </a:p>
        </p:txBody>
      </p:sp>
      <p:sp>
        <p:nvSpPr>
          <p:cNvPr id="695" name="Google Shape;695;p31"/>
          <p:cNvSpPr txBox="1"/>
          <p:nvPr>
            <p:ph idx="1" type="body"/>
          </p:nvPr>
        </p:nvSpPr>
        <p:spPr>
          <a:xfrm>
            <a:off x="495300" y="1600200"/>
            <a:ext cx="8915400" cy="3955800"/>
          </a:xfrm>
          <a:prstGeom prst="rect">
            <a:avLst/>
          </a:prstGeom>
          <a:noFill/>
          <a:ln>
            <a:noFill/>
          </a:ln>
        </p:spPr>
        <p:txBody>
          <a:bodyPr anchorCtr="0" anchor="t" bIns="45700" lIns="91425" spcFirstLastPara="1" rIns="91425" wrap="square" tIns="45700">
            <a:spAutoFit/>
          </a:bodyPr>
          <a:lstStyle/>
          <a:p>
            <a:pPr indent="-317500" lvl="0" marL="342900" rtl="0" algn="l">
              <a:lnSpc>
                <a:spcPct val="90000"/>
              </a:lnSpc>
              <a:spcBef>
                <a:spcPts val="0"/>
              </a:spcBef>
              <a:spcAft>
                <a:spcPts val="0"/>
              </a:spcAft>
              <a:buClr>
                <a:srgbClr val="FF3300"/>
              </a:buClr>
              <a:buSzPts val="2000"/>
              <a:buFont typeface="Arial"/>
              <a:buChar char="•"/>
            </a:pPr>
            <a:r>
              <a:rPr b="1" lang="ja-JP" sz="2000" u="sng">
                <a:solidFill>
                  <a:srgbClr val="FF3300"/>
                </a:solidFill>
              </a:rPr>
              <a:t>原則1：テストは欠陥があることは示せるが、欠陥がないことは</a:t>
            </a:r>
            <a:br>
              <a:rPr b="1" lang="ja-JP" sz="2000" u="sng">
                <a:solidFill>
                  <a:srgbClr val="FF3300"/>
                </a:solidFill>
              </a:rPr>
            </a:br>
            <a:r>
              <a:rPr b="1" lang="ja-JP" sz="2000" u="sng">
                <a:solidFill>
                  <a:srgbClr val="FF3300"/>
                </a:solidFill>
              </a:rPr>
              <a:t>示せない</a:t>
            </a:r>
            <a:endParaRPr b="1" sz="2000" u="sng">
              <a:solidFill>
                <a:srgbClr val="FF3300"/>
              </a:solidFill>
            </a:endParaRPr>
          </a:p>
          <a:p>
            <a:pPr indent="-342900" lvl="0" marL="342900" rtl="0" algn="l">
              <a:lnSpc>
                <a:spcPct val="90000"/>
              </a:lnSpc>
              <a:spcBef>
                <a:spcPts val="360"/>
              </a:spcBef>
              <a:spcAft>
                <a:spcPts val="0"/>
              </a:spcAft>
              <a:buClr>
                <a:schemeClr val="dk1"/>
              </a:buClr>
              <a:buSzPts val="1600"/>
              <a:buFont typeface="Arial"/>
              <a:buNone/>
            </a:pPr>
            <a:r>
              <a:rPr lang="ja-JP" sz="1600"/>
              <a:t>      </a:t>
            </a:r>
            <a:r>
              <a:rPr lang="ja-JP" sz="1800"/>
              <a:t>テストにより、テスト対象に欠陥があることは示せるが、欠陥がないことは証明できない。テストにより、テスト対象に残る未検出欠陥の数を減らせるが、欠陥が見つからないとしても、テスト対象の正しさを証明できない。</a:t>
            </a:r>
            <a:endParaRPr sz="1800"/>
          </a:p>
          <a:p>
            <a:pPr indent="-317500" lvl="0" marL="342900" rtl="0" algn="l">
              <a:lnSpc>
                <a:spcPct val="90000"/>
              </a:lnSpc>
              <a:spcBef>
                <a:spcPts val="480"/>
              </a:spcBef>
              <a:spcAft>
                <a:spcPts val="0"/>
              </a:spcAft>
              <a:buClr>
                <a:srgbClr val="FF3300"/>
              </a:buClr>
              <a:buSzPts val="2000"/>
              <a:buFont typeface="Arial"/>
              <a:buChar char="•"/>
            </a:pPr>
            <a:r>
              <a:rPr b="1" lang="ja-JP" sz="2000" u="sng">
                <a:solidFill>
                  <a:srgbClr val="FF3300"/>
                </a:solidFill>
              </a:rPr>
              <a:t>原則2：全数テストは不可能</a:t>
            </a:r>
            <a:endParaRPr b="1" sz="2000" u="sng">
              <a:solidFill>
                <a:srgbClr val="FF3300"/>
              </a:solidFill>
            </a:endParaRPr>
          </a:p>
          <a:p>
            <a:pPr indent="-342900" lvl="0" marL="342900" rtl="0" algn="l">
              <a:lnSpc>
                <a:spcPct val="90000"/>
              </a:lnSpc>
              <a:spcBef>
                <a:spcPts val="360"/>
              </a:spcBef>
              <a:spcAft>
                <a:spcPts val="0"/>
              </a:spcAft>
              <a:buClr>
                <a:schemeClr val="dk1"/>
              </a:buClr>
              <a:buSzPts val="1600"/>
              <a:buFont typeface="Arial"/>
              <a:buNone/>
            </a:pPr>
            <a:r>
              <a:rPr lang="ja-JP" sz="1600"/>
              <a:t>      </a:t>
            </a:r>
            <a:r>
              <a:rPr lang="ja-JP" sz="1800"/>
              <a:t>すべてをテストすることは、ごく単純なソフトウェア以外では非現実的である。全数テストの代わりに、テスト技法、テストケースの優先順位付け、リスクベースドテストを用いて、テストにかける労力を集中すべきである。</a:t>
            </a:r>
            <a:endParaRPr sz="1800"/>
          </a:p>
          <a:p>
            <a:pPr indent="-317500" lvl="0" marL="342900" rtl="0" algn="l">
              <a:lnSpc>
                <a:spcPct val="90000"/>
              </a:lnSpc>
              <a:spcBef>
                <a:spcPts val="480"/>
              </a:spcBef>
              <a:spcAft>
                <a:spcPts val="0"/>
              </a:spcAft>
              <a:buClr>
                <a:srgbClr val="FF3300"/>
              </a:buClr>
              <a:buSzPts val="2000"/>
              <a:buFont typeface="Arial"/>
              <a:buChar char="•"/>
            </a:pPr>
            <a:r>
              <a:rPr b="1" lang="ja-JP" sz="2000" u="sng">
                <a:solidFill>
                  <a:srgbClr val="FF3300"/>
                </a:solidFill>
              </a:rPr>
              <a:t>原則3：早期テストで時間とコストを節約</a:t>
            </a:r>
            <a:endParaRPr b="1" sz="2000" u="sng">
              <a:solidFill>
                <a:srgbClr val="FF3300"/>
              </a:solidFill>
            </a:endParaRPr>
          </a:p>
          <a:p>
            <a:pPr indent="-342900" lvl="0" marL="342900" rtl="0" algn="l">
              <a:lnSpc>
                <a:spcPct val="90000"/>
              </a:lnSpc>
              <a:spcBef>
                <a:spcPts val="360"/>
              </a:spcBef>
              <a:spcAft>
                <a:spcPts val="0"/>
              </a:spcAft>
              <a:buClr>
                <a:schemeClr val="dk1"/>
              </a:buClr>
              <a:buSzPts val="1600"/>
              <a:buFont typeface="Arial"/>
              <a:buNone/>
            </a:pPr>
            <a:r>
              <a:rPr lang="ja-JP" sz="1600"/>
              <a:t>      </a:t>
            </a:r>
            <a:r>
              <a:rPr lang="ja-JP" sz="1800"/>
              <a:t>プロセスの早い段階で欠陥を取り除くと、その後の作業成果物では取り除かれた欠陥に起因する欠陥を引き起こすことはない。SDLC の後半に発生する故障が少なくなるため、品質コストは削減される。早い段階で欠陥を見つけるために、静的テストと動的テストの両方をなるべく早い時期に開始すべきである。</a:t>
            </a:r>
            <a:endParaRPr sz="1800"/>
          </a:p>
        </p:txBody>
      </p:sp>
      <p:sp>
        <p:nvSpPr>
          <p:cNvPr id="696" name="Google Shape;696;p3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697" name="Google Shape;697;p31"/>
          <p:cNvSpPr txBox="1"/>
          <p:nvPr/>
        </p:nvSpPr>
        <p:spPr>
          <a:xfrm>
            <a:off x="315913" y="5877272"/>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5" name="Shape 705"/>
        <p:cNvGrpSpPr/>
        <p:nvPr/>
      </p:nvGrpSpPr>
      <p:grpSpPr>
        <a:xfrm>
          <a:off x="0" y="0"/>
          <a:ext cx="0" cy="0"/>
          <a:chOff x="0" y="0"/>
          <a:chExt cx="0" cy="0"/>
        </a:xfrm>
      </p:grpSpPr>
      <p:sp>
        <p:nvSpPr>
          <p:cNvPr id="706" name="Google Shape;706;p3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707" name="Google Shape;707;p3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テストの原則</a:t>
            </a:r>
            <a:endParaRPr sz="3600"/>
          </a:p>
        </p:txBody>
      </p:sp>
      <p:sp>
        <p:nvSpPr>
          <p:cNvPr id="708" name="Google Shape;708;p32"/>
          <p:cNvSpPr txBox="1"/>
          <p:nvPr>
            <p:ph idx="1" type="body"/>
          </p:nvPr>
        </p:nvSpPr>
        <p:spPr>
          <a:xfrm>
            <a:off x="495300" y="1600200"/>
            <a:ext cx="8915400" cy="3678600"/>
          </a:xfrm>
          <a:prstGeom prst="rect">
            <a:avLst/>
          </a:prstGeom>
          <a:noFill/>
          <a:ln>
            <a:noFill/>
          </a:ln>
        </p:spPr>
        <p:txBody>
          <a:bodyPr anchorCtr="0" anchor="t" bIns="45700" lIns="91425" spcFirstLastPara="1" rIns="91425" wrap="square" tIns="45700">
            <a:spAutoFit/>
          </a:bodyPr>
          <a:lstStyle/>
          <a:p>
            <a:pPr indent="-317500" lvl="0" marL="342900" rtl="0" algn="l">
              <a:lnSpc>
                <a:spcPct val="100000"/>
              </a:lnSpc>
              <a:spcBef>
                <a:spcPts val="0"/>
              </a:spcBef>
              <a:spcAft>
                <a:spcPts val="0"/>
              </a:spcAft>
              <a:buClr>
                <a:srgbClr val="FF3300"/>
              </a:buClr>
              <a:buSzPts val="2000"/>
              <a:buFont typeface="Arial"/>
              <a:buChar char="•"/>
            </a:pPr>
            <a:r>
              <a:rPr b="1" lang="ja-JP" sz="2000" u="sng">
                <a:solidFill>
                  <a:srgbClr val="FF3300"/>
                </a:solidFill>
              </a:rPr>
              <a:t>原則4：欠陥の偏在</a:t>
            </a:r>
            <a:endParaRPr b="1" sz="2800" u="sng">
              <a:solidFill>
                <a:srgbClr val="FF3300"/>
              </a:solidFill>
            </a:endParaRPr>
          </a:p>
          <a:p>
            <a:pPr indent="-342900" lvl="0" marL="342900" rtl="0" algn="l">
              <a:lnSpc>
                <a:spcPct val="100000"/>
              </a:lnSpc>
              <a:spcBef>
                <a:spcPts val="360"/>
              </a:spcBef>
              <a:spcAft>
                <a:spcPts val="0"/>
              </a:spcAft>
              <a:buClr>
                <a:schemeClr val="dk1"/>
              </a:buClr>
              <a:buSzPts val="1800"/>
              <a:buFont typeface="Arial"/>
              <a:buNone/>
            </a:pPr>
            <a:r>
              <a:rPr lang="ja-JP" sz="1800"/>
              <a:t>      通常、見つかる欠陥や運用時の故障の大部分は、少数のシステムコンポーネントに集中する。この現象は、パレートの法則を示している。予測した欠陥の偏在、および実際にテスト中または運用中に観察した欠陥の偏在は、リスクベースドテストの重要なインプットとなる。</a:t>
            </a:r>
            <a:endParaRPr sz="1800"/>
          </a:p>
          <a:p>
            <a:pPr indent="-317500" lvl="0" marL="342900" rtl="0" algn="l">
              <a:lnSpc>
                <a:spcPct val="100000"/>
              </a:lnSpc>
              <a:spcBef>
                <a:spcPts val="480"/>
              </a:spcBef>
              <a:spcAft>
                <a:spcPts val="0"/>
              </a:spcAft>
              <a:buClr>
                <a:srgbClr val="FF3300"/>
              </a:buClr>
              <a:buSzPts val="2000"/>
              <a:buFont typeface="Arial"/>
              <a:buChar char="•"/>
            </a:pPr>
            <a:r>
              <a:rPr b="1" lang="ja-JP" sz="2000" u="sng">
                <a:solidFill>
                  <a:srgbClr val="FF3300"/>
                </a:solidFill>
              </a:rPr>
              <a:t>原則5：.テストの弱化</a:t>
            </a:r>
            <a:endParaRPr b="1" sz="2000" u="sng">
              <a:solidFill>
                <a:srgbClr val="FF3300"/>
              </a:solidFill>
            </a:endParaRPr>
          </a:p>
          <a:p>
            <a:pPr indent="-342900" lvl="0" marL="342900" rtl="0" algn="l">
              <a:lnSpc>
                <a:spcPct val="100000"/>
              </a:lnSpc>
              <a:spcBef>
                <a:spcPts val="360"/>
              </a:spcBef>
              <a:spcAft>
                <a:spcPts val="0"/>
              </a:spcAft>
              <a:buClr>
                <a:schemeClr val="dk1"/>
              </a:buClr>
              <a:buSzPts val="1600"/>
              <a:buFont typeface="Arial"/>
              <a:buNone/>
            </a:pPr>
            <a:r>
              <a:rPr lang="ja-JP" sz="1600"/>
              <a:t>      </a:t>
            </a:r>
            <a:r>
              <a:rPr lang="ja-JP" sz="1800"/>
              <a:t>同じテストを何回も繰り返すと、新たな欠陥の検出に対する効果は薄れてくる。この影響を克服するため、テストとテストデータを変更したり新規にテストを作成したりすることが必要になる場合がある。しかし、例えば、自動化されたリグレッションテストのように、同じテストを繰り返すことが有益な結果を示すことができる場合がある。</a:t>
            </a:r>
            <a:endParaRPr sz="1800"/>
          </a:p>
          <a:p>
            <a:pPr indent="-342900" lvl="0" marL="342900" rtl="0" algn="l">
              <a:lnSpc>
                <a:spcPct val="100000"/>
              </a:lnSpc>
              <a:spcBef>
                <a:spcPts val="360"/>
              </a:spcBef>
              <a:spcAft>
                <a:spcPts val="0"/>
              </a:spcAft>
              <a:buClr>
                <a:schemeClr val="dk1"/>
              </a:buClr>
              <a:buSzPts val="1600"/>
              <a:buFont typeface="Arial"/>
              <a:buNone/>
            </a:pPr>
            <a:r>
              <a:t/>
            </a:r>
            <a:endParaRPr sz="1800"/>
          </a:p>
        </p:txBody>
      </p:sp>
      <p:sp>
        <p:nvSpPr>
          <p:cNvPr id="709" name="Google Shape;709;p3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710" name="Google Shape;710;p32"/>
          <p:cNvSpPr txBox="1"/>
          <p:nvPr/>
        </p:nvSpPr>
        <p:spPr>
          <a:xfrm>
            <a:off x="315913" y="5877272"/>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8" name="Shape 718"/>
        <p:cNvGrpSpPr/>
        <p:nvPr/>
      </p:nvGrpSpPr>
      <p:grpSpPr>
        <a:xfrm>
          <a:off x="0" y="0"/>
          <a:ext cx="0" cy="0"/>
          <a:chOff x="0" y="0"/>
          <a:chExt cx="0" cy="0"/>
        </a:xfrm>
      </p:grpSpPr>
      <p:sp>
        <p:nvSpPr>
          <p:cNvPr id="719" name="Google Shape;719;p3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720" name="Google Shape;720;p3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テストの原則</a:t>
            </a:r>
            <a:endParaRPr sz="3600"/>
          </a:p>
        </p:txBody>
      </p:sp>
      <p:sp>
        <p:nvSpPr>
          <p:cNvPr id="721" name="Google Shape;721;p33"/>
          <p:cNvSpPr txBox="1"/>
          <p:nvPr>
            <p:ph idx="1" type="body"/>
          </p:nvPr>
        </p:nvSpPr>
        <p:spPr>
          <a:xfrm>
            <a:off x="495300" y="1600200"/>
            <a:ext cx="8915400" cy="3078300"/>
          </a:xfrm>
          <a:prstGeom prst="rect">
            <a:avLst/>
          </a:prstGeom>
          <a:noFill/>
          <a:ln>
            <a:noFill/>
          </a:ln>
        </p:spPr>
        <p:txBody>
          <a:bodyPr anchorCtr="0" anchor="t" bIns="45700" lIns="91425" spcFirstLastPara="1" rIns="91425" wrap="square" tIns="45700">
            <a:spAutoFit/>
          </a:bodyPr>
          <a:lstStyle/>
          <a:p>
            <a:pPr indent="-317500" lvl="0" marL="342900" rtl="0" algn="l">
              <a:lnSpc>
                <a:spcPct val="100000"/>
              </a:lnSpc>
              <a:spcBef>
                <a:spcPts val="0"/>
              </a:spcBef>
              <a:spcAft>
                <a:spcPts val="0"/>
              </a:spcAft>
              <a:buClr>
                <a:srgbClr val="FF3300"/>
              </a:buClr>
              <a:buSzPts val="2000"/>
              <a:buFont typeface="Arial"/>
              <a:buChar char="•"/>
            </a:pPr>
            <a:r>
              <a:rPr b="1" lang="ja-JP" sz="2000" u="sng">
                <a:solidFill>
                  <a:srgbClr val="FF3300"/>
                </a:solidFill>
              </a:rPr>
              <a:t>原則6：テストはコンテキスト次第</a:t>
            </a:r>
            <a:endParaRPr b="1" sz="2000" u="sng">
              <a:solidFill>
                <a:srgbClr val="FF3300"/>
              </a:solidFill>
            </a:endParaRPr>
          </a:p>
          <a:p>
            <a:pPr indent="-342900" lvl="0" marL="342900" rtl="0" algn="l">
              <a:lnSpc>
                <a:spcPct val="100000"/>
              </a:lnSpc>
              <a:spcBef>
                <a:spcPts val="360"/>
              </a:spcBef>
              <a:spcAft>
                <a:spcPts val="0"/>
              </a:spcAft>
              <a:buClr>
                <a:schemeClr val="dk1"/>
              </a:buClr>
              <a:buSzPts val="1600"/>
              <a:buFont typeface="Arial"/>
              <a:buNone/>
            </a:pPr>
            <a:r>
              <a:rPr lang="ja-JP" sz="1600"/>
              <a:t>      </a:t>
            </a:r>
            <a:r>
              <a:rPr lang="ja-JP" sz="1800"/>
              <a:t>テストに唯一普遍的に適用できるアプローチは存在しない。テストは、コンテキストによって異なる方法で行われる。</a:t>
            </a:r>
            <a:endParaRPr sz="1800"/>
          </a:p>
          <a:p>
            <a:pPr indent="-317500" lvl="0" marL="342900" rtl="0" algn="l">
              <a:lnSpc>
                <a:spcPct val="100000"/>
              </a:lnSpc>
              <a:spcBef>
                <a:spcPts val="480"/>
              </a:spcBef>
              <a:spcAft>
                <a:spcPts val="0"/>
              </a:spcAft>
              <a:buClr>
                <a:srgbClr val="FF3300"/>
              </a:buClr>
              <a:buSzPts val="2000"/>
              <a:buFont typeface="Arial"/>
              <a:buChar char="•"/>
            </a:pPr>
            <a:r>
              <a:rPr b="1" lang="ja-JP" sz="2000" u="sng">
                <a:solidFill>
                  <a:srgbClr val="FF3300"/>
                </a:solidFill>
              </a:rPr>
              <a:t>原則7：.「欠陥ゼロ」の落とし穴</a:t>
            </a:r>
            <a:endParaRPr b="1" sz="2000" u="sng">
              <a:solidFill>
                <a:srgbClr val="FF3300"/>
              </a:solidFill>
            </a:endParaRPr>
          </a:p>
          <a:p>
            <a:pPr indent="-342900" lvl="0" marL="342900" rtl="0" algn="l">
              <a:lnSpc>
                <a:spcPct val="100000"/>
              </a:lnSpc>
              <a:spcBef>
                <a:spcPts val="360"/>
              </a:spcBef>
              <a:spcAft>
                <a:spcPts val="0"/>
              </a:spcAft>
              <a:buClr>
                <a:schemeClr val="dk1"/>
              </a:buClr>
              <a:buSzPts val="1600"/>
              <a:buFont typeface="Arial"/>
              <a:buNone/>
            </a:pPr>
            <a:r>
              <a:rPr lang="ja-JP" sz="1600"/>
              <a:t>      </a:t>
            </a:r>
            <a:r>
              <a:rPr lang="ja-JP" sz="1800"/>
              <a:t>ソフトウェアを検証するだけでシステムを正しく構築できると期待することは誤り（つまり、思い込み）である。例えば、指定された要件すべてを徹底的にテストし、検出した欠陥すべてを修正しても、ユーザーのニーズや期待を満たさないシステム、顧客のビジネスゴールの達成に役立たない、およびその他の競合システムに比べて劣るシステムが構築されることがある。検証に加えて、妥当性確認も実施すべきである。</a:t>
            </a:r>
            <a:endParaRPr sz="1800"/>
          </a:p>
        </p:txBody>
      </p:sp>
      <p:sp>
        <p:nvSpPr>
          <p:cNvPr id="722" name="Google Shape;722;p3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723" name="Google Shape;723;p33"/>
          <p:cNvSpPr txBox="1"/>
          <p:nvPr/>
        </p:nvSpPr>
        <p:spPr>
          <a:xfrm>
            <a:off x="315913" y="5877272"/>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1" name="Shape 731"/>
        <p:cNvGrpSpPr/>
        <p:nvPr/>
      </p:nvGrpSpPr>
      <p:grpSpPr>
        <a:xfrm>
          <a:off x="0" y="0"/>
          <a:ext cx="0" cy="0"/>
          <a:chOff x="0" y="0"/>
          <a:chExt cx="0" cy="0"/>
        </a:xfrm>
      </p:grpSpPr>
      <p:sp>
        <p:nvSpPr>
          <p:cNvPr id="732" name="Google Shape;732;p3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733" name="Google Shape;733;p3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734" name="Google Shape;734;p34"/>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800"/>
              <a:buFont typeface="Arial"/>
              <a:buNone/>
            </a:pPr>
            <a:r>
              <a:rPr b="0" i="0" lang="ja-JP" sz="3800" u="none" cap="none" strike="noStrike">
                <a:solidFill>
                  <a:schemeClr val="dk2"/>
                </a:solidFill>
                <a:latin typeface="MS PGothic"/>
                <a:ea typeface="MS PGothic"/>
                <a:cs typeface="MS PGothic"/>
                <a:sym typeface="MS PGothic"/>
              </a:rPr>
              <a:t>1.4 テスト活動、テストウェア、そして役割</a:t>
            </a:r>
            <a:endParaRPr b="0" i="0" sz="38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2" name="Shape 742"/>
        <p:cNvGrpSpPr/>
        <p:nvPr/>
      </p:nvGrpSpPr>
      <p:grpSpPr>
        <a:xfrm>
          <a:off x="0" y="0"/>
          <a:ext cx="0" cy="0"/>
          <a:chOff x="0" y="0"/>
          <a:chExt cx="0" cy="0"/>
        </a:xfrm>
      </p:grpSpPr>
      <p:sp>
        <p:nvSpPr>
          <p:cNvPr id="743" name="Google Shape;743;p35"/>
          <p:cNvSpPr txBox="1"/>
          <p:nvPr>
            <p:ph type="title"/>
          </p:nvPr>
        </p:nvSpPr>
        <p:spPr>
          <a:xfrm>
            <a:off x="495300" y="11663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基本的なテストプロセス</a:t>
            </a:r>
            <a:endParaRPr sz="3600"/>
          </a:p>
        </p:txBody>
      </p:sp>
      <p:sp>
        <p:nvSpPr>
          <p:cNvPr id="744" name="Google Shape;744;p35"/>
          <p:cNvSpPr txBox="1"/>
          <p:nvPr>
            <p:ph idx="1" type="body"/>
          </p:nvPr>
        </p:nvSpPr>
        <p:spPr>
          <a:xfrm>
            <a:off x="495300" y="1196752"/>
            <a:ext cx="8915400" cy="4929411"/>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ISTQBではテストレベルに特定されない7個の活動が</a:t>
            </a:r>
            <a:br>
              <a:rPr lang="ja-JP" sz="2400"/>
            </a:br>
            <a:r>
              <a:rPr lang="ja-JP" sz="2400"/>
              <a:t>定義されている。（ジェネリックプロセスモデル）</a:t>
            </a:r>
            <a:endParaRPr sz="2400"/>
          </a:p>
        </p:txBody>
      </p:sp>
      <p:cxnSp>
        <p:nvCxnSpPr>
          <p:cNvPr id="745" name="Google Shape;745;p35"/>
          <p:cNvCxnSpPr/>
          <p:nvPr/>
        </p:nvCxnSpPr>
        <p:spPr>
          <a:xfrm>
            <a:off x="1433284" y="2575258"/>
            <a:ext cx="4992212" cy="3202929"/>
          </a:xfrm>
          <a:prstGeom prst="straightConnector1">
            <a:avLst/>
          </a:prstGeom>
          <a:noFill/>
          <a:ln cap="flat" cmpd="sng" w="50800">
            <a:solidFill>
              <a:srgbClr val="002060"/>
            </a:solidFill>
            <a:prstDash val="solid"/>
            <a:round/>
            <a:headEnd len="sm" w="sm" type="none"/>
            <a:tailEnd len="sm" w="sm" type="none"/>
          </a:ln>
        </p:spPr>
      </p:cxnSp>
      <p:sp>
        <p:nvSpPr>
          <p:cNvPr id="746" name="Google Shape;746;p35"/>
          <p:cNvSpPr/>
          <p:nvPr/>
        </p:nvSpPr>
        <p:spPr>
          <a:xfrm>
            <a:off x="1911287" y="3344646"/>
            <a:ext cx="1867291" cy="52301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テスト分析</a:t>
            </a:r>
            <a:endParaRPr b="0" i="0" sz="1200" u="none" cap="none" strike="noStrike">
              <a:solidFill>
                <a:srgbClr val="000000"/>
              </a:solidFill>
              <a:latin typeface="Arial"/>
              <a:ea typeface="Arial"/>
              <a:cs typeface="Arial"/>
              <a:sym typeface="Arial"/>
            </a:endParaRPr>
          </a:p>
        </p:txBody>
      </p:sp>
      <p:sp>
        <p:nvSpPr>
          <p:cNvPr id="747" name="Google Shape;747;p35"/>
          <p:cNvSpPr/>
          <p:nvPr/>
        </p:nvSpPr>
        <p:spPr>
          <a:xfrm>
            <a:off x="543135" y="2123814"/>
            <a:ext cx="2125234" cy="523220"/>
          </a:xfrm>
          <a:prstGeom prst="rect">
            <a:avLst/>
          </a:prstGeom>
          <a:solidFill>
            <a:srgbClr val="FFFF66"/>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テスト計画</a:t>
            </a:r>
            <a:endParaRPr b="0" i="0" sz="1400" u="none" cap="none" strike="noStrike">
              <a:solidFill>
                <a:srgbClr val="000000"/>
              </a:solidFill>
              <a:latin typeface="Arial"/>
              <a:ea typeface="Arial"/>
              <a:cs typeface="Arial"/>
              <a:sym typeface="Arial"/>
            </a:endParaRPr>
          </a:p>
        </p:txBody>
      </p:sp>
      <p:sp>
        <p:nvSpPr>
          <p:cNvPr id="748" name="Google Shape;748;p3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749" name="Google Shape;749;p3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750" name="Google Shape;750;p35"/>
          <p:cNvSpPr/>
          <p:nvPr/>
        </p:nvSpPr>
        <p:spPr>
          <a:xfrm>
            <a:off x="1191208" y="2734230"/>
            <a:ext cx="6259778" cy="523220"/>
          </a:xfrm>
          <a:prstGeom prst="rect">
            <a:avLst/>
          </a:prstGeom>
          <a:solidFill>
            <a:srgbClr val="FFFF66"/>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800"/>
              <a:buFont typeface="Arial"/>
              <a:buNone/>
            </a:pPr>
            <a:r>
              <a:rPr b="0" i="0" lang="ja-JP" sz="2800" u="none" cap="none" strike="noStrike">
                <a:solidFill>
                  <a:schemeClr val="dk1"/>
                </a:solidFill>
                <a:latin typeface="Arial"/>
                <a:ea typeface="Arial"/>
                <a:cs typeface="Arial"/>
                <a:sym typeface="Arial"/>
              </a:rPr>
              <a:t>テストのモニタリングとコントロール</a:t>
            </a:r>
            <a:endParaRPr b="0" i="0" sz="1400" u="none" cap="none" strike="noStrike">
              <a:solidFill>
                <a:srgbClr val="000000"/>
              </a:solidFill>
              <a:latin typeface="Arial"/>
              <a:ea typeface="Arial"/>
              <a:cs typeface="Arial"/>
              <a:sym typeface="Arial"/>
            </a:endParaRPr>
          </a:p>
        </p:txBody>
      </p:sp>
      <p:sp>
        <p:nvSpPr>
          <p:cNvPr id="751" name="Google Shape;751;p35"/>
          <p:cNvSpPr/>
          <p:nvPr/>
        </p:nvSpPr>
        <p:spPr>
          <a:xfrm>
            <a:off x="2775383" y="3954852"/>
            <a:ext cx="1867291" cy="52322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テスト設計</a:t>
            </a:r>
            <a:endParaRPr b="0" i="0" sz="1200" u="none" cap="none" strike="noStrike">
              <a:solidFill>
                <a:srgbClr val="000000"/>
              </a:solidFill>
              <a:latin typeface="Arial"/>
              <a:ea typeface="Arial"/>
              <a:cs typeface="Arial"/>
              <a:sym typeface="Arial"/>
            </a:endParaRPr>
          </a:p>
        </p:txBody>
      </p:sp>
      <p:sp>
        <p:nvSpPr>
          <p:cNvPr id="752" name="Google Shape;752;p35"/>
          <p:cNvSpPr/>
          <p:nvPr/>
        </p:nvSpPr>
        <p:spPr>
          <a:xfrm>
            <a:off x="3711487" y="4565268"/>
            <a:ext cx="1867291" cy="52322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テスト実装</a:t>
            </a:r>
            <a:endParaRPr b="0" i="0" sz="1200" u="none" cap="none" strike="noStrike">
              <a:solidFill>
                <a:srgbClr val="000000"/>
              </a:solidFill>
              <a:latin typeface="Arial"/>
              <a:ea typeface="Arial"/>
              <a:cs typeface="Arial"/>
              <a:sym typeface="Arial"/>
            </a:endParaRPr>
          </a:p>
        </p:txBody>
      </p:sp>
      <p:sp>
        <p:nvSpPr>
          <p:cNvPr id="753" name="Google Shape;753;p35"/>
          <p:cNvSpPr/>
          <p:nvPr/>
        </p:nvSpPr>
        <p:spPr>
          <a:xfrm>
            <a:off x="4647591" y="5175684"/>
            <a:ext cx="1867291" cy="523220"/>
          </a:xfrm>
          <a:prstGeom prst="rect">
            <a:avLst/>
          </a:prstGeom>
          <a:solidFill>
            <a:srgbClr val="FFCCFF"/>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テスト実行</a:t>
            </a:r>
            <a:endParaRPr b="0" i="0" sz="1200" u="none" cap="none" strike="noStrike">
              <a:solidFill>
                <a:srgbClr val="000000"/>
              </a:solidFill>
              <a:latin typeface="Arial"/>
              <a:ea typeface="Arial"/>
              <a:cs typeface="Arial"/>
              <a:sym typeface="Arial"/>
            </a:endParaRPr>
          </a:p>
        </p:txBody>
      </p:sp>
      <p:sp>
        <p:nvSpPr>
          <p:cNvPr id="754" name="Google Shape;754;p35"/>
          <p:cNvSpPr/>
          <p:nvPr/>
        </p:nvSpPr>
        <p:spPr>
          <a:xfrm>
            <a:off x="5583695" y="5786100"/>
            <a:ext cx="1867291" cy="523220"/>
          </a:xfrm>
          <a:prstGeom prst="rect">
            <a:avLst/>
          </a:prstGeom>
          <a:solidFill>
            <a:srgbClr val="CCFFCC"/>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テスト完了</a:t>
            </a:r>
            <a:endParaRPr b="0" i="0" sz="1200" u="none" cap="none" strike="noStrike">
              <a:solidFill>
                <a:srgbClr val="000000"/>
              </a:solidFill>
              <a:latin typeface="Arial"/>
              <a:ea typeface="Arial"/>
              <a:cs typeface="Arial"/>
              <a:sym typeface="Arial"/>
            </a:endParaRPr>
          </a:p>
        </p:txBody>
      </p:sp>
      <p:sp>
        <p:nvSpPr>
          <p:cNvPr id="755" name="Google Shape;755;p35"/>
          <p:cNvSpPr/>
          <p:nvPr/>
        </p:nvSpPr>
        <p:spPr>
          <a:xfrm flipH="1">
            <a:off x="1294185" y="3344646"/>
            <a:ext cx="478002" cy="1831038"/>
          </a:xfrm>
          <a:prstGeom prst="rightBrace">
            <a:avLst>
              <a:gd fmla="val 33794" name="adj1"/>
              <a:gd fmla="val 50000" name="adj2"/>
            </a:avLst>
          </a:prstGeom>
          <a:noFill/>
          <a:ln cap="flat"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56" name="Google Shape;756;p35"/>
          <p:cNvSpPr/>
          <p:nvPr/>
        </p:nvSpPr>
        <p:spPr>
          <a:xfrm>
            <a:off x="128464" y="3637331"/>
            <a:ext cx="1519746" cy="10156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同時に</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実施する</a:t>
            </a:r>
            <a:br>
              <a:rPr b="0" i="0" lang="ja-JP" sz="2000" u="none" cap="none" strike="noStrike">
                <a:solidFill>
                  <a:schemeClr val="dk1"/>
                </a:solidFill>
                <a:latin typeface="Arial"/>
                <a:ea typeface="Arial"/>
                <a:cs typeface="Arial"/>
                <a:sym typeface="Arial"/>
              </a:rPr>
            </a:br>
            <a:r>
              <a:rPr b="0" i="0" lang="ja-JP" sz="2000" u="none" cap="none" strike="noStrike">
                <a:solidFill>
                  <a:schemeClr val="dk1"/>
                </a:solidFill>
                <a:latin typeface="Arial"/>
                <a:ea typeface="Arial"/>
                <a:cs typeface="Arial"/>
                <a:sym typeface="Arial"/>
              </a:rPr>
              <a:t>こともある</a:t>
            </a:r>
            <a:endParaRPr b="0" i="0" sz="1400" u="none" cap="none" strike="noStrike">
              <a:solidFill>
                <a:srgbClr val="000000"/>
              </a:solidFill>
              <a:latin typeface="Arial"/>
              <a:ea typeface="Arial"/>
              <a:cs typeface="Arial"/>
              <a:sym typeface="Arial"/>
            </a:endParaRPr>
          </a:p>
        </p:txBody>
      </p:sp>
      <p:sp>
        <p:nvSpPr>
          <p:cNvPr id="757" name="Google Shape;757;p35"/>
          <p:cNvSpPr/>
          <p:nvPr/>
        </p:nvSpPr>
        <p:spPr>
          <a:xfrm>
            <a:off x="2742777" y="2099861"/>
            <a:ext cx="2373226"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更新し続ける。</a:t>
            </a:r>
            <a:endParaRPr b="0" i="0" sz="1000" u="none" cap="none" strike="noStrike">
              <a:solidFill>
                <a:srgbClr val="000000"/>
              </a:solidFill>
              <a:latin typeface="Arial"/>
              <a:ea typeface="Arial"/>
              <a:cs typeface="Arial"/>
              <a:sym typeface="Arial"/>
            </a:endParaRPr>
          </a:p>
        </p:txBody>
      </p:sp>
      <p:cxnSp>
        <p:nvCxnSpPr>
          <p:cNvPr id="758" name="Google Shape;758;p35"/>
          <p:cNvCxnSpPr>
            <a:stCxn id="750" idx="3"/>
            <a:endCxn id="757" idx="3"/>
          </p:cNvCxnSpPr>
          <p:nvPr/>
        </p:nvCxnSpPr>
        <p:spPr>
          <a:xfrm rot="10800000">
            <a:off x="5116086" y="2361340"/>
            <a:ext cx="2334900" cy="634500"/>
          </a:xfrm>
          <a:prstGeom prst="curvedConnector3">
            <a:avLst>
              <a:gd fmla="val -9790" name="adj1"/>
            </a:avLst>
          </a:prstGeom>
          <a:noFill/>
          <a:ln cap="flat" cmpd="sng" w="38100">
            <a:solidFill>
              <a:schemeClr val="dk1"/>
            </a:solidFill>
            <a:prstDash val="dash"/>
            <a:round/>
            <a:headEnd len="sm" w="sm" type="none"/>
            <a:tailEnd len="med" w="med" type="triangle"/>
          </a:ln>
        </p:spPr>
      </p:cxnSp>
      <p:sp>
        <p:nvSpPr>
          <p:cNvPr id="759" name="Google Shape;759;p35"/>
          <p:cNvSpPr/>
          <p:nvPr/>
        </p:nvSpPr>
        <p:spPr>
          <a:xfrm>
            <a:off x="4036738" y="3421485"/>
            <a:ext cx="1364582" cy="369332"/>
          </a:xfrm>
          <a:prstGeom prst="rect">
            <a:avLst/>
          </a:prstGeom>
          <a:noFill/>
          <a:ln cap="flat" cmpd="sng" w="19050">
            <a:solidFill>
              <a:schemeClr val="dk1"/>
            </a:solidFill>
            <a:prstDash val="dash"/>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テスト条件</a:t>
            </a:r>
            <a:endParaRPr b="0" i="0" sz="1200" u="none" cap="none" strike="noStrike">
              <a:solidFill>
                <a:srgbClr val="000000"/>
              </a:solidFill>
              <a:latin typeface="Arial"/>
              <a:ea typeface="Arial"/>
              <a:cs typeface="Arial"/>
              <a:sym typeface="Arial"/>
            </a:endParaRPr>
          </a:p>
        </p:txBody>
      </p:sp>
      <p:cxnSp>
        <p:nvCxnSpPr>
          <p:cNvPr id="760" name="Google Shape;760;p35"/>
          <p:cNvCxnSpPr/>
          <p:nvPr/>
        </p:nvCxnSpPr>
        <p:spPr>
          <a:xfrm>
            <a:off x="3778578" y="3606151"/>
            <a:ext cx="258160" cy="0"/>
          </a:xfrm>
          <a:prstGeom prst="straightConnector1">
            <a:avLst/>
          </a:prstGeom>
          <a:noFill/>
          <a:ln cap="flat" cmpd="sng" w="9525">
            <a:solidFill>
              <a:schemeClr val="dk1"/>
            </a:solidFill>
            <a:prstDash val="solid"/>
            <a:round/>
            <a:headEnd len="sm" w="sm" type="none"/>
            <a:tailEnd len="med" w="med" type="triangle"/>
          </a:ln>
        </p:spPr>
      </p:cxnSp>
      <p:sp>
        <p:nvSpPr>
          <p:cNvPr id="761" name="Google Shape;761;p35"/>
          <p:cNvSpPr/>
          <p:nvPr/>
        </p:nvSpPr>
        <p:spPr>
          <a:xfrm>
            <a:off x="4905751" y="4031796"/>
            <a:ext cx="1470032" cy="369332"/>
          </a:xfrm>
          <a:prstGeom prst="rect">
            <a:avLst/>
          </a:prstGeom>
          <a:noFill/>
          <a:ln cap="flat" cmpd="sng" w="19050">
            <a:solidFill>
              <a:schemeClr val="dk1"/>
            </a:solidFill>
            <a:prstDash val="dash"/>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テストケース</a:t>
            </a:r>
            <a:endParaRPr b="0" i="0" sz="1200" u="none" cap="none" strike="noStrike">
              <a:solidFill>
                <a:srgbClr val="000000"/>
              </a:solidFill>
              <a:latin typeface="Arial"/>
              <a:ea typeface="Arial"/>
              <a:cs typeface="Arial"/>
              <a:sym typeface="Arial"/>
            </a:endParaRPr>
          </a:p>
        </p:txBody>
      </p:sp>
      <p:cxnSp>
        <p:nvCxnSpPr>
          <p:cNvPr id="762" name="Google Shape;762;p35"/>
          <p:cNvCxnSpPr>
            <a:stCxn id="751" idx="3"/>
          </p:cNvCxnSpPr>
          <p:nvPr/>
        </p:nvCxnSpPr>
        <p:spPr>
          <a:xfrm>
            <a:off x="4642674" y="4216462"/>
            <a:ext cx="263100" cy="0"/>
          </a:xfrm>
          <a:prstGeom prst="straightConnector1">
            <a:avLst/>
          </a:prstGeom>
          <a:noFill/>
          <a:ln cap="flat" cmpd="sng" w="9525">
            <a:solidFill>
              <a:schemeClr val="dk1"/>
            </a:solidFill>
            <a:prstDash val="solid"/>
            <a:round/>
            <a:headEnd len="sm" w="sm" type="none"/>
            <a:tailEnd len="med" w="med" type="triangle"/>
          </a:ln>
        </p:spPr>
      </p:cxnSp>
      <p:sp>
        <p:nvSpPr>
          <p:cNvPr id="763" name="Google Shape;763;p35"/>
          <p:cNvSpPr/>
          <p:nvPr/>
        </p:nvSpPr>
        <p:spPr>
          <a:xfrm>
            <a:off x="5841850" y="4642200"/>
            <a:ext cx="3891900" cy="369300"/>
          </a:xfrm>
          <a:prstGeom prst="rect">
            <a:avLst/>
          </a:prstGeom>
          <a:noFill/>
          <a:ln cap="flat" cmpd="sng" w="19050">
            <a:solidFill>
              <a:schemeClr val="dk1"/>
            </a:solidFill>
            <a:prstDash val="dash"/>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テストプロシジャー（手順）・環境・データ</a:t>
            </a:r>
            <a:endParaRPr b="0" i="0" sz="1200" u="none" cap="none" strike="noStrike">
              <a:solidFill>
                <a:srgbClr val="000000"/>
              </a:solidFill>
              <a:latin typeface="Arial"/>
              <a:ea typeface="Arial"/>
              <a:cs typeface="Arial"/>
              <a:sym typeface="Arial"/>
            </a:endParaRPr>
          </a:p>
        </p:txBody>
      </p:sp>
      <p:cxnSp>
        <p:nvCxnSpPr>
          <p:cNvPr id="764" name="Google Shape;764;p35"/>
          <p:cNvCxnSpPr/>
          <p:nvPr/>
        </p:nvCxnSpPr>
        <p:spPr>
          <a:xfrm>
            <a:off x="5578778" y="4821416"/>
            <a:ext cx="263077" cy="10924"/>
          </a:xfrm>
          <a:prstGeom prst="straightConnector1">
            <a:avLst/>
          </a:prstGeom>
          <a:noFill/>
          <a:ln cap="flat" cmpd="sng" w="9525">
            <a:solidFill>
              <a:schemeClr val="dk1"/>
            </a:solidFill>
            <a:prstDash val="solid"/>
            <a:round/>
            <a:headEnd len="sm" w="sm" type="none"/>
            <a:tailEnd len="med" w="med" type="triangle"/>
          </a:ln>
        </p:spPr>
      </p:cxnSp>
      <p:cxnSp>
        <p:nvCxnSpPr>
          <p:cNvPr id="765" name="Google Shape;765;p35"/>
          <p:cNvCxnSpPr>
            <a:stCxn id="759" idx="2"/>
            <a:endCxn id="751" idx="0"/>
          </p:cNvCxnSpPr>
          <p:nvPr/>
        </p:nvCxnSpPr>
        <p:spPr>
          <a:xfrm flipH="1">
            <a:off x="3708929" y="3790817"/>
            <a:ext cx="1010100" cy="164100"/>
          </a:xfrm>
          <a:prstGeom prst="straightConnector1">
            <a:avLst/>
          </a:prstGeom>
          <a:noFill/>
          <a:ln cap="flat" cmpd="sng" w="9525">
            <a:solidFill>
              <a:schemeClr val="dk1"/>
            </a:solidFill>
            <a:prstDash val="solid"/>
            <a:round/>
            <a:headEnd len="sm" w="sm" type="none"/>
            <a:tailEnd len="med" w="med" type="triangle"/>
          </a:ln>
        </p:spPr>
      </p:cxnSp>
      <p:cxnSp>
        <p:nvCxnSpPr>
          <p:cNvPr id="766" name="Google Shape;766;p35"/>
          <p:cNvCxnSpPr>
            <a:stCxn id="761" idx="2"/>
            <a:endCxn id="752" idx="0"/>
          </p:cNvCxnSpPr>
          <p:nvPr/>
        </p:nvCxnSpPr>
        <p:spPr>
          <a:xfrm flipH="1">
            <a:off x="4645067" y="4401128"/>
            <a:ext cx="995700" cy="164100"/>
          </a:xfrm>
          <a:prstGeom prst="straightConnector1">
            <a:avLst/>
          </a:prstGeom>
          <a:noFill/>
          <a:ln cap="flat" cmpd="sng" w="9525">
            <a:solidFill>
              <a:schemeClr val="dk1"/>
            </a:solidFill>
            <a:prstDash val="solid"/>
            <a:round/>
            <a:headEnd len="sm" w="sm" type="none"/>
            <a:tailEnd len="med" w="med" type="triangle"/>
          </a:ln>
        </p:spPr>
      </p:cxnSp>
      <p:cxnSp>
        <p:nvCxnSpPr>
          <p:cNvPr id="767" name="Google Shape;767;p35"/>
          <p:cNvCxnSpPr>
            <a:stCxn id="763" idx="2"/>
            <a:endCxn id="753" idx="0"/>
          </p:cNvCxnSpPr>
          <p:nvPr/>
        </p:nvCxnSpPr>
        <p:spPr>
          <a:xfrm flipH="1">
            <a:off x="5581300" y="5011500"/>
            <a:ext cx="2206500" cy="164100"/>
          </a:xfrm>
          <a:prstGeom prst="straightConnector1">
            <a:avLst/>
          </a:prstGeom>
          <a:noFill/>
          <a:ln cap="flat" cmpd="sng" w="9525">
            <a:solidFill>
              <a:schemeClr val="dk1"/>
            </a:solidFill>
            <a:prstDash val="solid"/>
            <a:round/>
            <a:headEnd len="sm" w="sm" type="none"/>
            <a:tailEnd len="med" w="med" type="triangle"/>
          </a:ln>
        </p:spPr>
      </p:cxnSp>
      <p:sp>
        <p:nvSpPr>
          <p:cNvPr id="768" name="Google Shape;768;p35"/>
          <p:cNvSpPr/>
          <p:nvPr/>
        </p:nvSpPr>
        <p:spPr>
          <a:xfrm>
            <a:off x="6793891" y="5252628"/>
            <a:ext cx="1470032" cy="369332"/>
          </a:xfrm>
          <a:prstGeom prst="rect">
            <a:avLst/>
          </a:prstGeom>
          <a:noFill/>
          <a:ln cap="flat" cmpd="sng" w="19050">
            <a:solidFill>
              <a:schemeClr val="dk1"/>
            </a:solidFill>
            <a:prstDash val="dash"/>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テスト結果</a:t>
            </a:r>
            <a:endParaRPr b="0" i="0" sz="1200" u="none" cap="none" strike="noStrike">
              <a:solidFill>
                <a:srgbClr val="000000"/>
              </a:solidFill>
              <a:latin typeface="Arial"/>
              <a:ea typeface="Arial"/>
              <a:cs typeface="Arial"/>
              <a:sym typeface="Arial"/>
            </a:endParaRPr>
          </a:p>
        </p:txBody>
      </p:sp>
      <p:cxnSp>
        <p:nvCxnSpPr>
          <p:cNvPr id="769" name="Google Shape;769;p35"/>
          <p:cNvCxnSpPr>
            <a:stCxn id="753" idx="3"/>
            <a:endCxn id="768" idx="1"/>
          </p:cNvCxnSpPr>
          <p:nvPr/>
        </p:nvCxnSpPr>
        <p:spPr>
          <a:xfrm>
            <a:off x="6514882" y="5437294"/>
            <a:ext cx="279000" cy="0"/>
          </a:xfrm>
          <a:prstGeom prst="straightConnector1">
            <a:avLst/>
          </a:prstGeom>
          <a:noFill/>
          <a:ln cap="flat" cmpd="sng" w="9525">
            <a:solidFill>
              <a:schemeClr val="dk1"/>
            </a:solidFill>
            <a:prstDash val="solid"/>
            <a:round/>
            <a:headEnd len="sm" w="sm" type="none"/>
            <a:tailEnd len="med" w="med" type="triangle"/>
          </a:ln>
        </p:spPr>
      </p:cxnSp>
      <p:cxnSp>
        <p:nvCxnSpPr>
          <p:cNvPr id="770" name="Google Shape;770;p35"/>
          <p:cNvCxnSpPr>
            <a:stCxn id="768" idx="2"/>
            <a:endCxn id="754" idx="0"/>
          </p:cNvCxnSpPr>
          <p:nvPr/>
        </p:nvCxnSpPr>
        <p:spPr>
          <a:xfrm flipH="1">
            <a:off x="6517307" y="5621960"/>
            <a:ext cx="1011600" cy="164100"/>
          </a:xfrm>
          <a:prstGeom prst="straightConnector1">
            <a:avLst/>
          </a:prstGeom>
          <a:noFill/>
          <a:ln cap="flat" cmpd="sng" w="9525">
            <a:solidFill>
              <a:schemeClr val="dk1"/>
            </a:solidFill>
            <a:prstDash val="solid"/>
            <a:round/>
            <a:headEnd len="sm" w="sm" type="none"/>
            <a:tailEnd len="med" w="med" type="triangle"/>
          </a:ln>
        </p:spPr>
      </p:cxnSp>
      <p:sp>
        <p:nvSpPr>
          <p:cNvPr id="771" name="Google Shape;771;p35"/>
          <p:cNvSpPr/>
          <p:nvPr/>
        </p:nvSpPr>
        <p:spPr>
          <a:xfrm>
            <a:off x="7727395" y="5863044"/>
            <a:ext cx="2122149" cy="369332"/>
          </a:xfrm>
          <a:prstGeom prst="rect">
            <a:avLst/>
          </a:prstGeom>
          <a:noFill/>
          <a:ln cap="flat" cmpd="sng" w="19050">
            <a:solidFill>
              <a:schemeClr val="dk1"/>
            </a:solidFill>
            <a:prstDash val="dash"/>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報告書・知見/教訓</a:t>
            </a:r>
            <a:endParaRPr b="0" i="0" sz="1200" u="none" cap="none" strike="noStrike">
              <a:solidFill>
                <a:srgbClr val="000000"/>
              </a:solidFill>
              <a:latin typeface="Arial"/>
              <a:ea typeface="Arial"/>
              <a:cs typeface="Arial"/>
              <a:sym typeface="Arial"/>
            </a:endParaRPr>
          </a:p>
        </p:txBody>
      </p:sp>
      <p:cxnSp>
        <p:nvCxnSpPr>
          <p:cNvPr id="772" name="Google Shape;772;p35"/>
          <p:cNvCxnSpPr>
            <a:stCxn id="754" idx="3"/>
            <a:endCxn id="771" idx="1"/>
          </p:cNvCxnSpPr>
          <p:nvPr/>
        </p:nvCxnSpPr>
        <p:spPr>
          <a:xfrm>
            <a:off x="7450986" y="6047710"/>
            <a:ext cx="276300" cy="0"/>
          </a:xfrm>
          <a:prstGeom prst="straightConnector1">
            <a:avLst/>
          </a:prstGeom>
          <a:noFill/>
          <a:ln cap="flat" cmpd="sng" w="9525">
            <a:solidFill>
              <a:schemeClr val="dk1"/>
            </a:solidFill>
            <a:prstDash val="solid"/>
            <a:round/>
            <a:headEnd len="sm" w="sm" type="none"/>
            <a:tailEnd len="med" w="med" type="triangle"/>
          </a:ln>
        </p:spPr>
      </p:cxn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7" name="Shape 777"/>
        <p:cNvGrpSpPr/>
        <p:nvPr/>
      </p:nvGrpSpPr>
      <p:grpSpPr>
        <a:xfrm>
          <a:off x="0" y="0"/>
          <a:ext cx="0" cy="0"/>
          <a:chOff x="0" y="0"/>
          <a:chExt cx="0" cy="0"/>
        </a:xfrm>
      </p:grpSpPr>
      <p:sp>
        <p:nvSpPr>
          <p:cNvPr id="778" name="Google Shape;778;p36"/>
          <p:cNvSpPr txBox="1"/>
          <p:nvPr>
            <p:ph type="title"/>
          </p:nvPr>
        </p:nvSpPr>
        <p:spPr>
          <a:xfrm>
            <a:off x="838200" y="533401"/>
            <a:ext cx="8534400" cy="481013"/>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テスト計画</a:t>
            </a:r>
            <a:endParaRPr sz="3600"/>
          </a:p>
        </p:txBody>
      </p:sp>
      <p:sp>
        <p:nvSpPr>
          <p:cNvPr id="779" name="Google Shape;779;p36"/>
          <p:cNvSpPr txBox="1"/>
          <p:nvPr>
            <p:ph idx="1" type="body"/>
          </p:nvPr>
        </p:nvSpPr>
        <p:spPr>
          <a:xfrm>
            <a:off x="200472" y="1196976"/>
            <a:ext cx="9505056" cy="3180059"/>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テスト計画</a:t>
            </a:r>
            <a:endParaRPr sz="600"/>
          </a:p>
          <a:p>
            <a:pPr indent="-273050" lvl="1" marL="742950" rtl="0" algn="l">
              <a:lnSpc>
                <a:spcPct val="100000"/>
              </a:lnSpc>
              <a:spcBef>
                <a:spcPts val="400"/>
              </a:spcBef>
              <a:spcAft>
                <a:spcPts val="0"/>
              </a:spcAft>
              <a:buClr>
                <a:schemeClr val="dk1"/>
              </a:buClr>
              <a:buSzPts val="1800"/>
              <a:buFont typeface="Arial"/>
              <a:buChar char="–"/>
            </a:pPr>
            <a:r>
              <a:rPr lang="ja-JP" sz="1800"/>
              <a:t>テストの目的を定義する。</a:t>
            </a:r>
            <a:br>
              <a:rPr lang="ja-JP" sz="1800"/>
            </a:br>
            <a:r>
              <a:rPr lang="ja-JP" sz="1800"/>
              <a:t> → テストの目的は、開発ゴールと直結していることが重要である。</a:t>
            </a:r>
            <a:endParaRPr sz="2600"/>
          </a:p>
          <a:p>
            <a:pPr indent="-273050" lvl="1" marL="742950" rtl="0" algn="l">
              <a:lnSpc>
                <a:spcPct val="100000"/>
              </a:lnSpc>
              <a:spcBef>
                <a:spcPts val="400"/>
              </a:spcBef>
              <a:spcAft>
                <a:spcPts val="0"/>
              </a:spcAft>
              <a:buClr>
                <a:schemeClr val="dk1"/>
              </a:buClr>
              <a:buSzPts val="1800"/>
              <a:buFont typeface="Arial"/>
              <a:buChar char="–"/>
            </a:pPr>
            <a:r>
              <a:rPr lang="ja-JP" sz="1800"/>
              <a:t>使命、目的に合致するようテスト活動を構築する。</a:t>
            </a:r>
            <a:br>
              <a:rPr lang="ja-JP" sz="1800"/>
            </a:br>
            <a:r>
              <a:rPr lang="ja-JP" sz="1800"/>
              <a:t> → 全体のコンテキストにより課せられた制約下において目的を最も効果的に達成するアプローチを選択する。</a:t>
            </a:r>
            <a:br>
              <a:rPr lang="ja-JP" sz="1800"/>
            </a:br>
            <a:r>
              <a:rPr lang="ja-JP" sz="1800"/>
              <a:t>→ 開発ゴールを満たすためのテストプロセスやその運用方法を規定する。（適切なテスト技法とタスクを指定し、適切なテストスケジュールを作成するなど。）</a:t>
            </a:r>
            <a:endParaRPr sz="1800"/>
          </a:p>
          <a:p>
            <a:pPr indent="-273050" lvl="1" marL="742950" rtl="0" algn="l">
              <a:lnSpc>
                <a:spcPct val="100000"/>
              </a:lnSpc>
              <a:spcBef>
                <a:spcPts val="400"/>
              </a:spcBef>
              <a:spcAft>
                <a:spcPts val="0"/>
              </a:spcAft>
              <a:buClr>
                <a:schemeClr val="dk1"/>
              </a:buClr>
              <a:buSzPts val="1800"/>
              <a:buFont typeface="Arial"/>
              <a:buChar char="–"/>
            </a:pPr>
            <a:r>
              <a:rPr lang="ja-JP" sz="1800"/>
              <a:t>テスト計画書は、モニタリングとコントロールのフィードバックに応じて</a:t>
            </a:r>
            <a:r>
              <a:rPr lang="ja-JP" sz="1800">
                <a:solidFill>
                  <a:srgbClr val="FF0000"/>
                </a:solidFill>
              </a:rPr>
              <a:t>更新する</a:t>
            </a:r>
            <a:r>
              <a:rPr lang="ja-JP" sz="1800"/>
              <a:t>。</a:t>
            </a:r>
            <a:endParaRPr sz="2600"/>
          </a:p>
        </p:txBody>
      </p:sp>
      <p:pic>
        <p:nvPicPr>
          <p:cNvPr descr="C:\Users\onishi.k.NB\AppData\Local\Microsoft\Windows\Temporary Internet Files\Content.IE5\9A3DRFBH\MC900238050[1].wmf" id="780" name="Google Shape;780;p36"/>
          <p:cNvPicPr preferRelativeResize="0"/>
          <p:nvPr/>
        </p:nvPicPr>
        <p:blipFill rotWithShape="1">
          <a:blip r:embed="rId3">
            <a:alphaModFix/>
          </a:blip>
          <a:srcRect b="0" l="0" r="0" t="0"/>
          <a:stretch/>
        </p:blipFill>
        <p:spPr>
          <a:xfrm>
            <a:off x="1639889" y="4294335"/>
            <a:ext cx="1512911" cy="1430908"/>
          </a:xfrm>
          <a:prstGeom prst="rect">
            <a:avLst/>
          </a:prstGeom>
          <a:noFill/>
          <a:ln>
            <a:noFill/>
          </a:ln>
        </p:spPr>
      </p:pic>
      <p:sp>
        <p:nvSpPr>
          <p:cNvPr id="781" name="Google Shape;781;p36"/>
          <p:cNvSpPr/>
          <p:nvPr/>
        </p:nvSpPr>
        <p:spPr>
          <a:xfrm>
            <a:off x="3872880" y="4437211"/>
            <a:ext cx="5904655" cy="1288032"/>
          </a:xfrm>
          <a:prstGeom prst="wedgeRoundRectCallout">
            <a:avLst>
              <a:gd fmla="val -64581" name="adj1"/>
              <a:gd fmla="val 9491" name="adj2"/>
              <a:gd fmla="val 16667" name="adj3"/>
            </a:avLst>
          </a:prstGeom>
          <a:noFill/>
          <a:ln cap="sq"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テスト計画は一度決めたら良しとするのではなく、常に状況をモニタリングし、状況に変化があったら柔軟に変更すること</a:t>
            </a:r>
            <a:endParaRPr b="0" i="0" sz="1800" u="none" cap="none" strike="noStrike">
              <a:solidFill>
                <a:schemeClr val="dk1"/>
              </a:solidFill>
              <a:latin typeface="Arial"/>
              <a:ea typeface="Arial"/>
              <a:cs typeface="Arial"/>
              <a:sym typeface="Arial"/>
            </a:endParaRPr>
          </a:p>
        </p:txBody>
      </p:sp>
      <p:sp>
        <p:nvSpPr>
          <p:cNvPr id="782" name="Google Shape;782;p3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783" name="Google Shape;783;p3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784" name="Google Shape;784;p36"/>
          <p:cNvSpPr txBox="1"/>
          <p:nvPr/>
        </p:nvSpPr>
        <p:spPr>
          <a:xfrm>
            <a:off x="315913" y="5877272"/>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9" name="Shape 789"/>
        <p:cNvGrpSpPr/>
        <p:nvPr/>
      </p:nvGrpSpPr>
      <p:grpSpPr>
        <a:xfrm>
          <a:off x="0" y="0"/>
          <a:ext cx="0" cy="0"/>
          <a:chOff x="0" y="0"/>
          <a:chExt cx="0" cy="0"/>
        </a:xfrm>
      </p:grpSpPr>
      <p:sp>
        <p:nvSpPr>
          <p:cNvPr id="790" name="Google Shape;790;p37"/>
          <p:cNvSpPr txBox="1"/>
          <p:nvPr>
            <p:ph type="title"/>
          </p:nvPr>
        </p:nvSpPr>
        <p:spPr>
          <a:xfrm>
            <a:off x="838200" y="533401"/>
            <a:ext cx="8534400" cy="481013"/>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テストのモニタリングとコントロール</a:t>
            </a:r>
            <a:endParaRPr sz="3600"/>
          </a:p>
        </p:txBody>
      </p:sp>
      <p:sp>
        <p:nvSpPr>
          <p:cNvPr id="791" name="Google Shape;791;p37"/>
          <p:cNvSpPr txBox="1"/>
          <p:nvPr>
            <p:ph idx="1" type="body"/>
          </p:nvPr>
        </p:nvSpPr>
        <p:spPr>
          <a:xfrm>
            <a:off x="255543" y="1304642"/>
            <a:ext cx="9432900" cy="42486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テストのモニタリングとコントロール</a:t>
            </a:r>
            <a:endParaRPr sz="600"/>
          </a:p>
          <a:p>
            <a:pPr indent="-273050" lvl="1" marL="742950" rtl="0" algn="l">
              <a:lnSpc>
                <a:spcPct val="100000"/>
              </a:lnSpc>
              <a:spcBef>
                <a:spcPts val="400"/>
              </a:spcBef>
              <a:spcAft>
                <a:spcPts val="0"/>
              </a:spcAft>
              <a:buClr>
                <a:srgbClr val="000000"/>
              </a:buClr>
              <a:buSzPts val="1800"/>
              <a:buFont typeface="Arial"/>
              <a:buChar char="–"/>
            </a:pPr>
            <a:r>
              <a:rPr lang="ja-JP" sz="1800">
                <a:solidFill>
                  <a:srgbClr val="000000"/>
                </a:solidFill>
              </a:rPr>
              <a:t>テストのモニタリングは、テスト計画書で定義したモニタリング用の</a:t>
            </a:r>
            <a:r>
              <a:rPr lang="ja-JP" sz="1800"/>
              <a:t>メトリクス</a:t>
            </a:r>
            <a:r>
              <a:rPr lang="ja-JP" sz="1800">
                <a:solidFill>
                  <a:srgbClr val="000000"/>
                </a:solidFill>
              </a:rPr>
              <a:t>を使用して、テスト計画書の内容と実際の状況を継続的に比較する活動である。</a:t>
            </a:r>
            <a:endParaRPr sz="1800">
              <a:solidFill>
                <a:srgbClr val="000000"/>
              </a:solidFill>
            </a:endParaRPr>
          </a:p>
          <a:p>
            <a:pPr indent="-228600" lvl="2" marL="1143000" rtl="0" algn="l">
              <a:lnSpc>
                <a:spcPct val="100000"/>
              </a:lnSpc>
              <a:spcBef>
                <a:spcPts val="400"/>
              </a:spcBef>
              <a:spcAft>
                <a:spcPts val="0"/>
              </a:spcAft>
              <a:buClr>
                <a:srgbClr val="000000"/>
              </a:buClr>
              <a:buSzPts val="1800"/>
              <a:buChar char="•"/>
            </a:pPr>
            <a:r>
              <a:rPr lang="ja-JP" sz="1800">
                <a:solidFill>
                  <a:srgbClr val="000000"/>
                </a:solidFill>
              </a:rPr>
              <a:t>テストの目的を達成するために必要な行動をとることを含む。</a:t>
            </a:r>
            <a:endParaRPr sz="1800">
              <a:solidFill>
                <a:srgbClr val="000000"/>
              </a:solidFill>
            </a:endParaRPr>
          </a:p>
          <a:p>
            <a:pPr indent="-228600" lvl="2" marL="1143000" rtl="0" algn="l">
              <a:lnSpc>
                <a:spcPct val="100000"/>
              </a:lnSpc>
              <a:spcBef>
                <a:spcPts val="400"/>
              </a:spcBef>
              <a:spcAft>
                <a:spcPts val="0"/>
              </a:spcAft>
              <a:buClr>
                <a:srgbClr val="000000"/>
              </a:buClr>
              <a:buSzPts val="1800"/>
              <a:buFont typeface="Arial"/>
              <a:buChar char="•"/>
            </a:pPr>
            <a:r>
              <a:rPr lang="ja-JP" sz="1800">
                <a:solidFill>
                  <a:srgbClr val="FF0000"/>
                </a:solidFill>
              </a:rPr>
              <a:t>テスト計画書の継続的な更新活動</a:t>
            </a:r>
            <a:r>
              <a:rPr lang="ja-JP" sz="1800">
                <a:solidFill>
                  <a:srgbClr val="000000"/>
                </a:solidFill>
              </a:rPr>
              <a:t>も含む。</a:t>
            </a:r>
            <a:endParaRPr sz="1800">
              <a:solidFill>
                <a:srgbClr val="000000"/>
              </a:solidFill>
            </a:endParaRPr>
          </a:p>
          <a:p>
            <a:pPr indent="-285750" lvl="1" marL="742950" rtl="0" algn="l">
              <a:lnSpc>
                <a:spcPct val="100000"/>
              </a:lnSpc>
              <a:spcBef>
                <a:spcPts val="400"/>
              </a:spcBef>
              <a:spcAft>
                <a:spcPts val="0"/>
              </a:spcAft>
              <a:buClr>
                <a:srgbClr val="000000"/>
              </a:buClr>
              <a:buSzPts val="1800"/>
              <a:buChar char="–"/>
            </a:pPr>
            <a:r>
              <a:rPr lang="ja-JP" sz="1800">
                <a:solidFill>
                  <a:srgbClr val="000000"/>
                </a:solidFill>
              </a:rPr>
              <a:t>テスト中にテスト情報を要約して、レポートする</a:t>
            </a:r>
            <a:endParaRPr sz="1800">
              <a:solidFill>
                <a:srgbClr val="000000"/>
              </a:solidFill>
            </a:endParaRPr>
          </a:p>
          <a:p>
            <a:pPr indent="-285750" lvl="1" marL="742950" rtl="0" algn="l">
              <a:lnSpc>
                <a:spcPct val="100000"/>
              </a:lnSpc>
              <a:spcBef>
                <a:spcPts val="400"/>
              </a:spcBef>
              <a:spcAft>
                <a:spcPts val="0"/>
              </a:spcAft>
              <a:buClr>
                <a:srgbClr val="000000"/>
              </a:buClr>
              <a:buSzPts val="1800"/>
              <a:buChar char="–"/>
            </a:pPr>
            <a:r>
              <a:rPr lang="ja-JP" sz="1800">
                <a:solidFill>
                  <a:srgbClr val="000000"/>
                </a:solidFill>
              </a:rPr>
              <a:t>テストの情報をステークホルダーに伝達する</a:t>
            </a:r>
            <a:endParaRPr sz="1800">
              <a:solidFill>
                <a:srgbClr val="000000"/>
              </a:solidFill>
            </a:endParaRPr>
          </a:p>
          <a:p>
            <a:pPr indent="0" lvl="0" marL="0" rtl="0" algn="l">
              <a:lnSpc>
                <a:spcPct val="100000"/>
              </a:lnSpc>
              <a:spcBef>
                <a:spcPts val="400"/>
              </a:spcBef>
              <a:spcAft>
                <a:spcPts val="0"/>
              </a:spcAft>
              <a:buSzPts val="1800"/>
              <a:buNone/>
            </a:pPr>
            <a:r>
              <a:t/>
            </a:r>
            <a:endParaRPr sz="1800" u="sng"/>
          </a:p>
        </p:txBody>
      </p:sp>
      <p:sp>
        <p:nvSpPr>
          <p:cNvPr id="792" name="Google Shape;792;p37"/>
          <p:cNvSpPr/>
          <p:nvPr/>
        </p:nvSpPr>
        <p:spPr>
          <a:xfrm>
            <a:off x="488504" y="5373216"/>
            <a:ext cx="8712968" cy="827681"/>
          </a:xfrm>
          <a:prstGeom prst="roundRect">
            <a:avLst>
              <a:gd fmla="val 16667" name="adj"/>
            </a:avLst>
          </a:prstGeom>
          <a:gradFill>
            <a:gsLst>
              <a:gs pos="0">
                <a:srgbClr val="A6A6E9"/>
              </a:gs>
              <a:gs pos="35000">
                <a:srgbClr val="BFBFF0"/>
              </a:gs>
              <a:gs pos="100000">
                <a:srgbClr val="E5E5FA"/>
              </a:gs>
            </a:gsLst>
            <a:lin ang="16200000" scaled="0"/>
          </a:gra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200"/>
              <a:buFont typeface="Arial"/>
              <a:buNone/>
            </a:pPr>
            <a:r>
              <a:rPr b="0" i="0" lang="ja-JP" sz="2200" u="none" cap="none" strike="noStrike">
                <a:solidFill>
                  <a:schemeClr val="dk1"/>
                </a:solidFill>
                <a:latin typeface="Arial"/>
                <a:ea typeface="Arial"/>
                <a:cs typeface="Arial"/>
                <a:sym typeface="Arial"/>
              </a:rPr>
              <a:t>テストコントロールは、テストモニタリングで得られた情報をもとに、テストを最も効果的かつ効率的に進めるための指示を出すこと</a:t>
            </a:r>
            <a:endParaRPr b="0" i="0" sz="2200" u="none" cap="none" strike="noStrike">
              <a:solidFill>
                <a:schemeClr val="dk1"/>
              </a:solidFill>
              <a:latin typeface="Arial"/>
              <a:ea typeface="Arial"/>
              <a:cs typeface="Arial"/>
              <a:sym typeface="Arial"/>
            </a:endParaRPr>
          </a:p>
        </p:txBody>
      </p:sp>
      <p:sp>
        <p:nvSpPr>
          <p:cNvPr id="793" name="Google Shape;793;p3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794" name="Google Shape;794;p3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795" name="Google Shape;795;p37"/>
          <p:cNvSpPr txBox="1"/>
          <p:nvPr/>
        </p:nvSpPr>
        <p:spPr>
          <a:xfrm>
            <a:off x="315913" y="5013176"/>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0" name="Shape 800"/>
        <p:cNvGrpSpPr/>
        <p:nvPr/>
      </p:nvGrpSpPr>
      <p:grpSpPr>
        <a:xfrm>
          <a:off x="0" y="0"/>
          <a:ext cx="0" cy="0"/>
          <a:chOff x="0" y="0"/>
          <a:chExt cx="0" cy="0"/>
        </a:xfrm>
      </p:grpSpPr>
      <p:sp>
        <p:nvSpPr>
          <p:cNvPr id="801" name="Google Shape;801;p38"/>
          <p:cNvSpPr txBox="1"/>
          <p:nvPr>
            <p:ph type="title"/>
          </p:nvPr>
        </p:nvSpPr>
        <p:spPr>
          <a:xfrm>
            <a:off x="838200" y="533401"/>
            <a:ext cx="8534400" cy="481013"/>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テスト分析</a:t>
            </a:r>
            <a:endParaRPr sz="3600"/>
          </a:p>
        </p:txBody>
      </p:sp>
      <p:sp>
        <p:nvSpPr>
          <p:cNvPr id="802" name="Google Shape;802;p38"/>
          <p:cNvSpPr txBox="1"/>
          <p:nvPr>
            <p:ph idx="1" type="body"/>
          </p:nvPr>
        </p:nvSpPr>
        <p:spPr>
          <a:xfrm>
            <a:off x="200475" y="1268404"/>
            <a:ext cx="9576900" cy="35385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テスト分析</a:t>
            </a:r>
            <a:r>
              <a:rPr lang="ja-JP" sz="1400"/>
              <a:t>（マイヤーズの三角形問題なら、「三角形の形状」というテスト条件をテストすると決める）</a:t>
            </a:r>
            <a:endParaRPr sz="1400"/>
          </a:p>
          <a:p>
            <a:pPr indent="-273050" lvl="1" marL="742950" rtl="0" algn="l">
              <a:lnSpc>
                <a:spcPct val="100000"/>
              </a:lnSpc>
              <a:spcBef>
                <a:spcPts val="400"/>
              </a:spcBef>
              <a:spcAft>
                <a:spcPts val="0"/>
              </a:spcAft>
              <a:buClr>
                <a:schemeClr val="dk1"/>
              </a:buClr>
              <a:buSzPts val="1800"/>
              <a:buFont typeface="Arial"/>
              <a:buChar char="–"/>
            </a:pPr>
            <a:r>
              <a:rPr lang="ja-JP" sz="1800"/>
              <a:t>テストベースを分析し、テスト可能なフィーチャーを識別し、関連する</a:t>
            </a:r>
            <a:r>
              <a:rPr lang="ja-JP" sz="1800">
                <a:solidFill>
                  <a:srgbClr val="FF0000"/>
                </a:solidFill>
              </a:rPr>
              <a:t>テスト条件</a:t>
            </a:r>
            <a:r>
              <a:rPr lang="ja-JP" sz="1800"/>
              <a:t>を定義、優先付け、リスク分析を行う。テスト分析では「</a:t>
            </a:r>
            <a:r>
              <a:rPr lang="ja-JP" sz="1800">
                <a:solidFill>
                  <a:srgbClr val="FF0000"/>
                </a:solidFill>
              </a:rPr>
              <a:t>何をテストするか</a:t>
            </a:r>
            <a:r>
              <a:rPr lang="ja-JP" sz="1800"/>
              <a:t>」を決定する。</a:t>
            </a:r>
            <a:endParaRPr sz="1800"/>
          </a:p>
          <a:p>
            <a:pPr indent="-228600" lvl="2" marL="1143000" rtl="0" algn="l">
              <a:lnSpc>
                <a:spcPct val="100000"/>
              </a:lnSpc>
              <a:spcBef>
                <a:spcPts val="320"/>
              </a:spcBef>
              <a:spcAft>
                <a:spcPts val="0"/>
              </a:spcAft>
              <a:buClr>
                <a:srgbClr val="FF0000"/>
              </a:buClr>
              <a:buSzPts val="1600"/>
              <a:buFont typeface="Arial"/>
              <a:buChar char="•"/>
            </a:pPr>
            <a:r>
              <a:rPr lang="ja-JP" sz="1600">
                <a:solidFill>
                  <a:srgbClr val="FF0000"/>
                </a:solidFill>
              </a:rPr>
              <a:t>テストレベル</a:t>
            </a:r>
            <a:r>
              <a:rPr lang="ja-JP" sz="1600"/>
              <a:t>に対応した適切なテストベースを分析する。</a:t>
            </a:r>
            <a:endParaRPr b="1" sz="1600"/>
          </a:p>
          <a:p>
            <a:pPr indent="-222250" lvl="2" marL="1143000" rtl="0" algn="l">
              <a:lnSpc>
                <a:spcPct val="100000"/>
              </a:lnSpc>
              <a:spcBef>
                <a:spcPts val="320"/>
              </a:spcBef>
              <a:spcAft>
                <a:spcPts val="0"/>
              </a:spcAft>
              <a:buClr>
                <a:schemeClr val="dk1"/>
              </a:buClr>
              <a:buSzPts val="1500"/>
              <a:buFont typeface="Arial"/>
              <a:buChar char="•"/>
            </a:pPr>
            <a:r>
              <a:rPr lang="ja-JP" sz="1500"/>
              <a:t>テストベースとテスト対象を評価して、含まれている可能性のある</a:t>
            </a:r>
            <a:r>
              <a:rPr lang="ja-JP" sz="1500">
                <a:solidFill>
                  <a:srgbClr val="FF0000"/>
                </a:solidFill>
              </a:rPr>
              <a:t>欠陥を識別</a:t>
            </a:r>
            <a:r>
              <a:rPr lang="ja-JP" sz="1500"/>
              <a:t>する。</a:t>
            </a:r>
            <a:endParaRPr sz="1500"/>
          </a:p>
          <a:p>
            <a:pPr indent="-209550" lvl="3" marL="1600200" rtl="0" algn="l">
              <a:lnSpc>
                <a:spcPct val="100000"/>
              </a:lnSpc>
              <a:spcBef>
                <a:spcPts val="320"/>
              </a:spcBef>
              <a:spcAft>
                <a:spcPts val="0"/>
              </a:spcAft>
              <a:buClr>
                <a:schemeClr val="dk1"/>
              </a:buClr>
              <a:buSzPts val="1500"/>
              <a:buFont typeface="Arial"/>
              <a:buChar char="–"/>
            </a:pPr>
            <a:r>
              <a:rPr lang="ja-JP" sz="1500"/>
              <a:t>多くの場合、上記の活動を支援するためにテスト技法を使用する。</a:t>
            </a:r>
            <a:br>
              <a:rPr lang="ja-JP" sz="1500"/>
            </a:br>
            <a:r>
              <a:rPr lang="ja-JP" sz="1500"/>
              <a:t>※欠陥の例：　曖昧、欠落、不整合、不正確、矛盾、冗長なステートメント</a:t>
            </a:r>
            <a:endParaRPr sz="1500"/>
          </a:p>
          <a:p>
            <a:pPr indent="-222250" lvl="2" marL="1143000" rtl="0" algn="l">
              <a:lnSpc>
                <a:spcPct val="100000"/>
              </a:lnSpc>
              <a:spcBef>
                <a:spcPts val="320"/>
              </a:spcBef>
              <a:spcAft>
                <a:spcPts val="0"/>
              </a:spcAft>
              <a:buClr>
                <a:schemeClr val="dk1"/>
              </a:buClr>
              <a:buSzPts val="1500"/>
              <a:buFont typeface="Arial"/>
              <a:buChar char="•"/>
            </a:pPr>
            <a:r>
              <a:rPr lang="ja-JP" sz="1500"/>
              <a:t>テストベースの分析に基づいて、各フィーチャーの</a:t>
            </a:r>
            <a:r>
              <a:rPr lang="ja-JP" sz="1500">
                <a:solidFill>
                  <a:srgbClr val="FF0000"/>
                </a:solidFill>
              </a:rPr>
              <a:t>テスト条件を決めて優先度を割り当てる</a:t>
            </a:r>
            <a:r>
              <a:rPr lang="ja-JP" sz="1500"/>
              <a:t>。この際には、機能/非機能/構造の特性、他のビジネス/技術的要因、リスクのレベルを考慮する。</a:t>
            </a:r>
            <a:endParaRPr sz="1500"/>
          </a:p>
          <a:p>
            <a:pPr indent="-228600" lvl="2" marL="1143000" rtl="0" algn="l">
              <a:lnSpc>
                <a:spcPct val="100000"/>
              </a:lnSpc>
              <a:spcBef>
                <a:spcPts val="400"/>
              </a:spcBef>
              <a:spcAft>
                <a:spcPts val="0"/>
              </a:spcAft>
              <a:buClr>
                <a:schemeClr val="dk1"/>
              </a:buClr>
              <a:buSzPts val="1600"/>
              <a:buFont typeface="Arial"/>
              <a:buChar char="•"/>
            </a:pPr>
            <a:r>
              <a:rPr lang="ja-JP" sz="1500"/>
              <a:t>テストベースの各要素と関連するテスト条件の間に双方向の</a:t>
            </a:r>
            <a:r>
              <a:rPr lang="ja-JP" sz="1500">
                <a:solidFill>
                  <a:srgbClr val="FF0000"/>
                </a:solidFill>
              </a:rPr>
              <a:t>トレーサビリティを確立</a:t>
            </a:r>
            <a:r>
              <a:rPr lang="ja-JP" sz="1500"/>
              <a:t>する。</a:t>
            </a:r>
            <a:endParaRPr sz="1500"/>
          </a:p>
        </p:txBody>
      </p:sp>
      <p:sp>
        <p:nvSpPr>
          <p:cNvPr id="803" name="Google Shape;803;p3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804" name="Google Shape;804;p3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05" name="Google Shape;805;p38"/>
          <p:cNvSpPr txBox="1"/>
          <p:nvPr/>
        </p:nvSpPr>
        <p:spPr>
          <a:xfrm>
            <a:off x="200475"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806" name="Google Shape;806;p38"/>
          <p:cNvSpPr txBox="1"/>
          <p:nvPr/>
        </p:nvSpPr>
        <p:spPr>
          <a:xfrm>
            <a:off x="510900" y="5150250"/>
            <a:ext cx="9189000" cy="872100"/>
          </a:xfrm>
          <a:prstGeom prst="rect">
            <a:avLst/>
          </a:prstGeom>
          <a:noFill/>
          <a:ln>
            <a:noFill/>
          </a:ln>
        </p:spPr>
        <p:txBody>
          <a:bodyPr anchorCtr="0" anchor="t" bIns="91425" lIns="91425" spcFirstLastPara="1" rIns="91425" wrap="square" tIns="91425">
            <a:spAutoFit/>
          </a:bodyPr>
          <a:lstStyle/>
          <a:p>
            <a:pPr indent="0" lvl="2" marL="0" marR="0" rtl="0" algn="l">
              <a:lnSpc>
                <a:spcPct val="100000"/>
              </a:lnSpc>
              <a:spcBef>
                <a:spcPts val="32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 ISTQBでの定義では</a:t>
            </a:r>
            <a:endParaRPr b="0" i="0" sz="1400" u="none" cap="none" strike="noStrike">
              <a:solidFill>
                <a:schemeClr val="dk1"/>
              </a:solidFill>
              <a:latin typeface="Arial"/>
              <a:ea typeface="Arial"/>
              <a:cs typeface="Arial"/>
              <a:sym typeface="Arial"/>
            </a:endParaRPr>
          </a:p>
          <a:p>
            <a:pPr indent="-317500" lvl="0" marL="457200" marR="0" rtl="0" algn="l">
              <a:lnSpc>
                <a:spcPct val="100000"/>
              </a:lnSpc>
              <a:spcBef>
                <a:spcPts val="32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テスト条件：テストのための根拠となる、コンポーネントやシステムのテストが可能な一部分。</a:t>
            </a:r>
            <a:endParaRPr b="0" i="0" sz="1400" u="none" cap="none" strike="noStrike">
              <a:solidFill>
                <a:schemeClr val="dk1"/>
              </a:solidFill>
              <a:latin typeface="Arial"/>
              <a:ea typeface="Arial"/>
              <a:cs typeface="Arial"/>
              <a:sym typeface="Arial"/>
            </a:endParaRPr>
          </a:p>
          <a:p>
            <a:pPr indent="-317500" lvl="1" marL="914400"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例えば、機能、トランザクション、品質特性、構造要素など。</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1" name="Shape 811"/>
        <p:cNvGrpSpPr/>
        <p:nvPr/>
      </p:nvGrpSpPr>
      <p:grpSpPr>
        <a:xfrm>
          <a:off x="0" y="0"/>
          <a:ext cx="0" cy="0"/>
          <a:chOff x="0" y="0"/>
          <a:chExt cx="0" cy="0"/>
        </a:xfrm>
      </p:grpSpPr>
      <p:sp>
        <p:nvSpPr>
          <p:cNvPr id="812" name="Google Shape;812;p39"/>
          <p:cNvSpPr txBox="1"/>
          <p:nvPr>
            <p:ph type="title"/>
          </p:nvPr>
        </p:nvSpPr>
        <p:spPr>
          <a:xfrm>
            <a:off x="838200" y="533401"/>
            <a:ext cx="8534400" cy="481013"/>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テスト設計</a:t>
            </a:r>
            <a:endParaRPr sz="3600"/>
          </a:p>
        </p:txBody>
      </p:sp>
      <p:sp>
        <p:nvSpPr>
          <p:cNvPr id="813" name="Google Shape;813;p39"/>
          <p:cNvSpPr txBox="1"/>
          <p:nvPr>
            <p:ph idx="1" type="body"/>
          </p:nvPr>
        </p:nvSpPr>
        <p:spPr>
          <a:xfrm>
            <a:off x="200472" y="1268413"/>
            <a:ext cx="9577064" cy="5040312"/>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テスト設計</a:t>
            </a:r>
            <a:r>
              <a:rPr lang="ja-JP" sz="1600"/>
              <a:t>（「三角形の形状」というテスト条件に対して、「正三角形、二等辺三角形等」をどうテストするか決める）</a:t>
            </a:r>
            <a:endParaRPr/>
          </a:p>
          <a:p>
            <a:pPr indent="-285750" lvl="1" marL="742950" rtl="0" algn="l">
              <a:lnSpc>
                <a:spcPct val="100000"/>
              </a:lnSpc>
              <a:spcBef>
                <a:spcPts val="400"/>
              </a:spcBef>
              <a:spcAft>
                <a:spcPts val="0"/>
              </a:spcAft>
              <a:buSzPts val="2000"/>
              <a:buChar char="–"/>
            </a:pPr>
            <a:r>
              <a:rPr lang="ja-JP" sz="2000"/>
              <a:t>テスト条件を</a:t>
            </a:r>
            <a:r>
              <a:rPr lang="ja-JP" sz="2000">
                <a:solidFill>
                  <a:srgbClr val="FF0000"/>
                </a:solidFill>
              </a:rPr>
              <a:t>テストケース</a:t>
            </a:r>
            <a:r>
              <a:rPr lang="ja-JP" sz="2000"/>
              <a:t>やその他のテストウェア(テストチャーターなど)へ落とし込むこと。「テスト条件」を「テストケース」に落とし込む際には、様々な</a:t>
            </a:r>
            <a:r>
              <a:rPr lang="ja-JP" sz="2000">
                <a:solidFill>
                  <a:srgbClr val="FF0000"/>
                </a:solidFill>
              </a:rPr>
              <a:t>テスト技法</a:t>
            </a:r>
            <a:r>
              <a:rPr lang="ja-JP" sz="2000"/>
              <a:t>を使用する。テスト分析では、「何をテストするか」を決定し、テスト設計では「</a:t>
            </a:r>
            <a:r>
              <a:rPr lang="ja-JP" sz="2000">
                <a:solidFill>
                  <a:srgbClr val="FF0000"/>
                </a:solidFill>
              </a:rPr>
              <a:t>それをどのようにテストするか</a:t>
            </a:r>
            <a:r>
              <a:rPr lang="ja-JP" sz="2000"/>
              <a:t>」を決定する。</a:t>
            </a:r>
            <a:endParaRPr sz="2400"/>
          </a:p>
          <a:p>
            <a:pPr indent="-228600" lvl="2" marL="1143000" rtl="0" algn="l">
              <a:lnSpc>
                <a:spcPct val="100000"/>
              </a:lnSpc>
              <a:spcBef>
                <a:spcPts val="320"/>
              </a:spcBef>
              <a:spcAft>
                <a:spcPts val="0"/>
              </a:spcAft>
              <a:buClr>
                <a:srgbClr val="FF0000"/>
              </a:buClr>
              <a:buSzPts val="1600"/>
              <a:buFont typeface="Arial"/>
              <a:buChar char="•"/>
            </a:pPr>
            <a:r>
              <a:rPr lang="ja-JP" sz="1600">
                <a:solidFill>
                  <a:srgbClr val="FF0000"/>
                </a:solidFill>
              </a:rPr>
              <a:t>テストケース</a:t>
            </a:r>
            <a:r>
              <a:rPr lang="ja-JP" sz="1600"/>
              <a:t>およびテストケースのセットを設計する。</a:t>
            </a:r>
            <a:br>
              <a:rPr lang="ja-JP" sz="1600"/>
            </a:br>
            <a:r>
              <a:rPr lang="ja-JP" sz="1600"/>
              <a:t>テスト条件とテストケースを記述するために必要な</a:t>
            </a:r>
            <a:r>
              <a:rPr lang="ja-JP" sz="1600">
                <a:solidFill>
                  <a:srgbClr val="FF0000"/>
                </a:solidFill>
              </a:rPr>
              <a:t>カバレッジアイテムを識別</a:t>
            </a:r>
            <a:r>
              <a:rPr lang="ja-JP" sz="1600"/>
              <a:t>する。</a:t>
            </a:r>
            <a:endParaRPr sz="1600"/>
          </a:p>
          <a:p>
            <a:pPr indent="-228600" lvl="2" marL="1143000" rtl="0" algn="l">
              <a:lnSpc>
                <a:spcPct val="100000"/>
              </a:lnSpc>
              <a:spcBef>
                <a:spcPts val="320"/>
              </a:spcBef>
              <a:spcAft>
                <a:spcPts val="0"/>
              </a:spcAft>
              <a:buClr>
                <a:srgbClr val="FF0000"/>
              </a:buClr>
              <a:buSzPts val="1600"/>
              <a:buFont typeface="Arial"/>
              <a:buChar char="•"/>
            </a:pPr>
            <a:r>
              <a:rPr lang="ja-JP" sz="1600">
                <a:solidFill>
                  <a:srgbClr val="FF0000"/>
                </a:solidFill>
              </a:rPr>
              <a:t>テスト環境</a:t>
            </a:r>
            <a:r>
              <a:rPr lang="ja-JP" sz="1600"/>
              <a:t>を設計し、必要なインフラストラクチャーやツールを識別する。</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テストベース、テスト条件、テストケース、テストプロシジャー（手順）の間で双方向の</a:t>
            </a:r>
            <a:r>
              <a:rPr lang="ja-JP" sz="1600">
                <a:solidFill>
                  <a:srgbClr val="FF0000"/>
                </a:solidFill>
              </a:rPr>
              <a:t>トレーサビリティ</a:t>
            </a:r>
            <a:r>
              <a:rPr lang="ja-JP" sz="1600"/>
              <a:t>を確立する。</a:t>
            </a:r>
            <a:br>
              <a:rPr lang="ja-JP" sz="2000"/>
            </a:br>
            <a:endParaRPr sz="1600"/>
          </a:p>
        </p:txBody>
      </p:sp>
      <p:sp>
        <p:nvSpPr>
          <p:cNvPr id="814" name="Google Shape;814;p3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815" name="Google Shape;815;p3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16" name="Google Shape;816;p39"/>
          <p:cNvSpPr txBox="1"/>
          <p:nvPr/>
        </p:nvSpPr>
        <p:spPr>
          <a:xfrm>
            <a:off x="296850" y="607366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
          <p:cNvSpPr txBox="1"/>
          <p:nvPr>
            <p:ph type="title"/>
          </p:nvPr>
        </p:nvSpPr>
        <p:spPr>
          <a:xfrm>
            <a:off x="495300" y="317637"/>
            <a:ext cx="8915400" cy="922114"/>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b="1" lang="ja-JP" sz="3600">
                <a:latin typeface="Arial"/>
                <a:ea typeface="Arial"/>
                <a:cs typeface="Arial"/>
                <a:sym typeface="Arial"/>
              </a:rPr>
              <a:t>目次　（JSTQB</a:t>
            </a:r>
            <a:r>
              <a:rPr b="1" baseline="30000" lang="ja-JP" sz="3600">
                <a:latin typeface="Arial"/>
                <a:ea typeface="Arial"/>
                <a:cs typeface="Arial"/>
                <a:sym typeface="Arial"/>
              </a:rPr>
              <a:t>Ⓡ</a:t>
            </a:r>
            <a:r>
              <a:rPr b="1" lang="ja-JP" sz="3600">
                <a:latin typeface="Arial"/>
                <a:ea typeface="Arial"/>
                <a:cs typeface="Arial"/>
                <a:sym typeface="Arial"/>
              </a:rPr>
              <a:t> FL </a:t>
            </a:r>
            <a:r>
              <a:rPr b="1" lang="ja-JP" sz="3600"/>
              <a:t>4.0</a:t>
            </a:r>
            <a:r>
              <a:rPr b="1" lang="ja-JP" sz="3600"/>
              <a:t>に対応</a:t>
            </a:r>
            <a:r>
              <a:rPr b="1" lang="ja-JP" sz="3600">
                <a:latin typeface="Arial"/>
                <a:ea typeface="Arial"/>
                <a:cs typeface="Arial"/>
                <a:sym typeface="Arial"/>
              </a:rPr>
              <a:t>）</a:t>
            </a:r>
            <a:endParaRPr b="1" sz="3600">
              <a:latin typeface="Arial"/>
              <a:ea typeface="Arial"/>
              <a:cs typeface="Arial"/>
              <a:sym typeface="Arial"/>
            </a:endParaRPr>
          </a:p>
        </p:txBody>
      </p:sp>
      <p:sp>
        <p:nvSpPr>
          <p:cNvPr id="233" name="Google Shape;233;p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solidFill>
                  <a:srgbClr val="000000"/>
                </a:solidFill>
              </a:rPr>
              <a:t>Copyright Association of Software Test Engineering All rights reserved.  V4.0.0</a:t>
            </a:r>
            <a:endParaRPr/>
          </a:p>
        </p:txBody>
      </p:sp>
      <p:sp>
        <p:nvSpPr>
          <p:cNvPr id="234" name="Google Shape;234;p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solidFill>
                  <a:srgbClr val="000000"/>
                </a:solidFill>
              </a:rPr>
              <a:t>‹#›</a:t>
            </a:fld>
            <a:endParaRPr>
              <a:solidFill>
                <a:srgbClr val="000000"/>
              </a:solidFill>
            </a:endParaRPr>
          </a:p>
        </p:txBody>
      </p:sp>
      <p:sp>
        <p:nvSpPr>
          <p:cNvPr id="235" name="Google Shape;235;p4"/>
          <p:cNvSpPr txBox="1"/>
          <p:nvPr/>
        </p:nvSpPr>
        <p:spPr>
          <a:xfrm>
            <a:off x="727623" y="1355268"/>
            <a:ext cx="4158600" cy="4572000"/>
          </a:xfrm>
          <a:prstGeom prst="rect">
            <a:avLst/>
          </a:prstGeom>
          <a:noFill/>
          <a:ln>
            <a:noFill/>
          </a:ln>
        </p:spPr>
        <p:txBody>
          <a:bodyPr anchorCtr="0" anchor="t" bIns="45875" lIns="91750" spcFirstLastPara="1" rIns="91750" wrap="square" tIns="45875">
            <a:spAutoFit/>
          </a:bodyPr>
          <a:lstStyle/>
          <a:p>
            <a:pPr indent="0" lvl="0" marL="0" marR="0" rtl="0" algn="l">
              <a:lnSpc>
                <a:spcPct val="110000"/>
              </a:lnSpc>
              <a:spcBef>
                <a:spcPts val="0"/>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1. テストの基礎</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1.1 テストとは何か？ [K1/K2]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1.2 なぜテストが必要か [K1/K2]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1.3 テストの原則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1.4 テスト活動、テストウェア、そして役割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1.5 テストに必要不可欠なスキルとよい実践例[K1/K2]</a:t>
            </a:r>
            <a:endParaRPr b="0" i="0" sz="1400" u="none" cap="none" strike="noStrike">
              <a:solidFill>
                <a:schemeClr val="dk1"/>
              </a:solidFill>
              <a:latin typeface="Arial"/>
              <a:ea typeface="Arial"/>
              <a:cs typeface="Arial"/>
              <a:sym typeface="Arial"/>
            </a:endParaRPr>
          </a:p>
          <a:p>
            <a:pPr indent="0" lvl="0" marL="0" marR="0" rtl="0" algn="l">
              <a:lnSpc>
                <a:spcPct val="110000"/>
              </a:lnSpc>
              <a:spcBef>
                <a:spcPts val="372"/>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2. ソフトウェア開発ライフサイクル全体</a:t>
            </a:r>
            <a:br>
              <a:rPr b="1" i="0" lang="ja-JP" sz="1600" u="none" cap="none" strike="noStrike">
                <a:solidFill>
                  <a:schemeClr val="dk1"/>
                </a:solidFill>
                <a:latin typeface="Arial"/>
                <a:ea typeface="Arial"/>
                <a:cs typeface="Arial"/>
                <a:sym typeface="Arial"/>
              </a:rPr>
            </a:br>
            <a:r>
              <a:rPr b="1" i="0" lang="ja-JP" sz="1600" u="none" cap="none" strike="noStrike">
                <a:solidFill>
                  <a:schemeClr val="dk1"/>
                </a:solidFill>
                <a:latin typeface="Arial"/>
                <a:ea typeface="Arial"/>
                <a:cs typeface="Arial"/>
                <a:sym typeface="Arial"/>
              </a:rPr>
              <a:t>　を通してのテスト</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2.1 コンテキストに応じたソフトウェア開発ライフサイクルでのテスト [K1/K2]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2.2 テストレベルとテストタイプ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2.3 メンテナンス（保守）テスト [K2]</a:t>
            </a:r>
            <a:endParaRPr b="0" i="0" sz="1400" u="none" cap="none" strike="noStrike">
              <a:solidFill>
                <a:srgbClr val="000000"/>
              </a:solidFill>
              <a:latin typeface="Arial"/>
              <a:ea typeface="Arial"/>
              <a:cs typeface="Arial"/>
              <a:sym typeface="Arial"/>
            </a:endParaRPr>
          </a:p>
          <a:p>
            <a:pPr indent="0" lvl="0" marL="0" marR="0" rtl="0" algn="l">
              <a:lnSpc>
                <a:spcPct val="110000"/>
              </a:lnSpc>
              <a:spcBef>
                <a:spcPts val="372"/>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3. 静的テスト</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3.1 静的テストの基本 [K1/K2]</a:t>
            </a:r>
            <a:endParaRPr b="0" i="0" sz="14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lang="ja-JP">
                <a:solidFill>
                  <a:schemeClr val="dk1"/>
                </a:solidFill>
              </a:rPr>
              <a:t>3.2 フィードバックとレビュープロセス</a:t>
            </a:r>
            <a:endParaRPr>
              <a:solidFill>
                <a:schemeClr val="dk1"/>
              </a:solidFill>
            </a:endParaRPr>
          </a:p>
        </p:txBody>
      </p:sp>
      <p:sp>
        <p:nvSpPr>
          <p:cNvPr id="236" name="Google Shape;236;p4"/>
          <p:cNvSpPr txBox="1"/>
          <p:nvPr/>
        </p:nvSpPr>
        <p:spPr>
          <a:xfrm>
            <a:off x="4987445" y="1355268"/>
            <a:ext cx="4574100" cy="4870500"/>
          </a:xfrm>
          <a:prstGeom prst="rect">
            <a:avLst/>
          </a:prstGeom>
          <a:noFill/>
          <a:ln>
            <a:noFill/>
          </a:ln>
        </p:spPr>
        <p:txBody>
          <a:bodyPr anchorCtr="0" anchor="t" bIns="45875" lIns="91750" spcFirstLastPara="1" rIns="91750" wrap="square" tIns="45875">
            <a:spAutoFit/>
          </a:bodyPr>
          <a:lstStyle/>
          <a:p>
            <a:pPr indent="0" lvl="0" marL="0" marR="0" rtl="0" algn="l">
              <a:lnSpc>
                <a:spcPct val="110000"/>
              </a:lnSpc>
              <a:spcBef>
                <a:spcPts val="0"/>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4. テスト分析と設計</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4.1 テスト技法の概要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4.2 ブラックボックステスト技法 [K3]</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4.3 ホワイトボックステスト技法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4.4 経験ベースのテスト技法 [K2]</a:t>
            </a:r>
            <a:endParaRPr b="0" i="0" sz="14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4.5 コラボレーションベースのテストアプローチ [K2/K3]</a:t>
            </a:r>
            <a:endParaRPr b="0" i="0" sz="1400" u="none" cap="none" strike="noStrike">
              <a:solidFill>
                <a:schemeClr val="dk1"/>
              </a:solidFill>
              <a:latin typeface="Arial"/>
              <a:ea typeface="Arial"/>
              <a:cs typeface="Arial"/>
              <a:sym typeface="Arial"/>
            </a:endParaRPr>
          </a:p>
          <a:p>
            <a:pPr indent="0" lvl="0" marL="0" marR="0" rtl="0" algn="l">
              <a:lnSpc>
                <a:spcPct val="110000"/>
              </a:lnSpc>
              <a:spcBef>
                <a:spcPts val="372"/>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5. テスト活動のマネジメント</a:t>
            </a:r>
            <a:endParaRPr b="1" i="0" sz="1600" u="none" cap="none" strike="noStrike">
              <a:solidFill>
                <a:schemeClr val="dk1"/>
              </a:solidFill>
              <a:latin typeface="Arial"/>
              <a:ea typeface="Arial"/>
              <a:cs typeface="Arial"/>
              <a:sym typeface="Arial"/>
            </a:endParaRPr>
          </a:p>
          <a:p>
            <a:pPr indent="0" lvl="0"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5.1 テスト計画 [K1/K2/K3]</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5.2 リスクマネジメント [K1/K2]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5.3 </a:t>
            </a:r>
            <a:r>
              <a:rPr lang="ja-JP">
                <a:solidFill>
                  <a:schemeClr val="dk1"/>
                </a:solidFill>
              </a:rPr>
              <a:t>テストモニタリング、テストコントロールとテスト完了</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5.4 構成管理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5.5 欠陥マネジメント [K3]</a:t>
            </a:r>
            <a:endParaRPr b="0" i="0" sz="1400" u="none" cap="none" strike="noStrike">
              <a:solidFill>
                <a:srgbClr val="000000"/>
              </a:solidFill>
              <a:latin typeface="Arial"/>
              <a:ea typeface="Arial"/>
              <a:cs typeface="Arial"/>
              <a:sym typeface="Arial"/>
            </a:endParaRPr>
          </a:p>
          <a:p>
            <a:pPr indent="0" lvl="0" marL="0" marR="0" rtl="0" algn="l">
              <a:lnSpc>
                <a:spcPct val="110000"/>
              </a:lnSpc>
              <a:spcBef>
                <a:spcPts val="372"/>
              </a:spcBef>
              <a:spcAft>
                <a:spcPts val="0"/>
              </a:spcAft>
              <a:buClr>
                <a:srgbClr val="000000"/>
              </a:buClr>
              <a:buSzPts val="1600"/>
              <a:buFont typeface="Arial"/>
              <a:buNone/>
            </a:pPr>
            <a:r>
              <a:rPr b="1" i="0" lang="ja-JP" sz="1600" u="none" cap="none" strike="noStrike">
                <a:solidFill>
                  <a:schemeClr val="dk1"/>
                </a:solidFill>
                <a:latin typeface="Arial"/>
                <a:ea typeface="Arial"/>
                <a:cs typeface="Arial"/>
                <a:sym typeface="Arial"/>
              </a:rPr>
              <a:t>6. テストツール</a:t>
            </a:r>
            <a:endParaRPr b="1" i="0" sz="1600" u="none" cap="none" strike="noStrike">
              <a:solidFill>
                <a:schemeClr val="dk1"/>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6.1 テストのためのツールによる支援 [K2]</a:t>
            </a:r>
            <a:endParaRPr b="0" i="0" sz="1400" u="none" cap="none" strike="noStrike">
              <a:solidFill>
                <a:srgbClr val="000000"/>
              </a:solidFill>
              <a:latin typeface="Arial"/>
              <a:ea typeface="Arial"/>
              <a:cs typeface="Arial"/>
              <a:sym typeface="Arial"/>
            </a:endParaRPr>
          </a:p>
          <a:p>
            <a:pPr indent="0" lvl="1" marL="92075" marR="0" rtl="0" algn="l">
              <a:lnSpc>
                <a:spcPct val="110000"/>
              </a:lnSpc>
              <a:spcBef>
                <a:spcPts val="372"/>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6.2 テスト自動化の利点とリスク [K1]</a:t>
            </a:r>
            <a:endParaRPr b="0" i="0" sz="1400" u="none" cap="none" strike="noStrike">
              <a:solidFill>
                <a:srgbClr val="000000"/>
              </a:solidFill>
              <a:latin typeface="Arial"/>
              <a:ea typeface="Arial"/>
              <a:cs typeface="Arial"/>
              <a:sym typeface="Arial"/>
            </a:endParaRPr>
          </a:p>
        </p:txBody>
      </p:sp>
      <p:sp>
        <p:nvSpPr>
          <p:cNvPr id="237" name="Google Shape;237;p4"/>
          <p:cNvSpPr/>
          <p:nvPr/>
        </p:nvSpPr>
        <p:spPr>
          <a:xfrm>
            <a:off x="5008739" y="1964613"/>
            <a:ext cx="4531500" cy="540000"/>
          </a:xfrm>
          <a:prstGeom prst="roundRect">
            <a:avLst>
              <a:gd fmla="val 16667" name="adj"/>
            </a:avLst>
          </a:prstGeom>
          <a:noFill/>
          <a:ln cap="flat" cmpd="sng" w="38100">
            <a:solidFill>
              <a:srgbClr val="FF0000"/>
            </a:solidFill>
            <a:prstDash val="dash"/>
            <a:round/>
            <a:headEnd len="sm" w="sm" type="none"/>
            <a:tailEnd len="sm" w="sm" type="none"/>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800"/>
              <a:buFont typeface="Arial"/>
              <a:buNone/>
            </a:pPr>
            <a:r>
              <a:rPr b="0" i="0" lang="ja-JP" sz="1800" u="none" cap="none" strike="noStrike">
                <a:solidFill>
                  <a:srgbClr val="FF0000"/>
                </a:solidFill>
                <a:latin typeface="Arial"/>
                <a:ea typeface="Arial"/>
                <a:cs typeface="Arial"/>
                <a:sym typeface="Arial"/>
              </a:rPr>
              <a:t>演習あり</a:t>
            </a:r>
            <a:endParaRPr b="0" i="0" sz="1400" u="none" cap="none" strike="noStrike">
              <a:solidFill>
                <a:srgbClr val="000000"/>
              </a:solidFill>
              <a:latin typeface="Arial"/>
              <a:ea typeface="Arial"/>
              <a:cs typeface="Arial"/>
              <a:sym typeface="Arial"/>
            </a:endParaRPr>
          </a:p>
        </p:txBody>
      </p:sp>
      <p:sp>
        <p:nvSpPr>
          <p:cNvPr id="238" name="Google Shape;238;p4"/>
          <p:cNvSpPr txBox="1"/>
          <p:nvPr/>
        </p:nvSpPr>
        <p:spPr>
          <a:xfrm>
            <a:off x="8577724" y="4987740"/>
            <a:ext cx="1146552" cy="831318"/>
          </a:xfrm>
          <a:prstGeom prst="rect">
            <a:avLst/>
          </a:prstGeom>
          <a:solidFill>
            <a:srgbClr val="FFFF99"/>
          </a:solidFill>
          <a:ln>
            <a:noFill/>
          </a:ln>
        </p:spPr>
        <p:txBody>
          <a:bodyPr anchorCtr="0" anchor="t" bIns="45875" lIns="91750" spcFirstLastPara="1" rIns="91750" wrap="square" tIns="45875">
            <a:spAutoFit/>
          </a:bodyPr>
          <a:lstStyle/>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[K1] 記憶</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[K2] 理解</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[K3] 適用</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1" name="Shape 821"/>
        <p:cNvGrpSpPr/>
        <p:nvPr/>
      </p:nvGrpSpPr>
      <p:grpSpPr>
        <a:xfrm>
          <a:off x="0" y="0"/>
          <a:ext cx="0" cy="0"/>
          <a:chOff x="0" y="0"/>
          <a:chExt cx="0" cy="0"/>
        </a:xfrm>
      </p:grpSpPr>
      <p:sp>
        <p:nvSpPr>
          <p:cNvPr id="822" name="Google Shape;822;p40"/>
          <p:cNvSpPr txBox="1"/>
          <p:nvPr>
            <p:ph type="title"/>
          </p:nvPr>
        </p:nvSpPr>
        <p:spPr>
          <a:xfrm>
            <a:off x="876850" y="259676"/>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テスト実装</a:t>
            </a:r>
            <a:endParaRPr sz="3600"/>
          </a:p>
        </p:txBody>
      </p:sp>
      <p:sp>
        <p:nvSpPr>
          <p:cNvPr id="823" name="Google Shape;823;p40"/>
          <p:cNvSpPr txBox="1"/>
          <p:nvPr>
            <p:ph idx="1" type="body"/>
          </p:nvPr>
        </p:nvSpPr>
        <p:spPr>
          <a:xfrm>
            <a:off x="239122" y="994688"/>
            <a:ext cx="9577200" cy="50403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テスト実装</a:t>
            </a:r>
            <a:r>
              <a:rPr lang="ja-JP" sz="1600"/>
              <a:t>（「正三角形、二等辺三角形等」になる「三辺の数値セット」を用意し、テスト環境を整える）</a:t>
            </a:r>
            <a:endParaRPr/>
          </a:p>
          <a:p>
            <a:pPr indent="-273050" lvl="1" marL="742950" rtl="0" algn="l">
              <a:lnSpc>
                <a:spcPct val="100000"/>
              </a:lnSpc>
              <a:spcBef>
                <a:spcPts val="400"/>
              </a:spcBef>
              <a:spcAft>
                <a:spcPts val="0"/>
              </a:spcAft>
              <a:buClr>
                <a:schemeClr val="dk1"/>
              </a:buClr>
              <a:buSzPts val="1800"/>
              <a:buFont typeface="Arial"/>
              <a:buChar char="–"/>
            </a:pPr>
            <a:r>
              <a:rPr lang="ja-JP" sz="1800"/>
              <a:t>テスト実行に必要な</a:t>
            </a:r>
            <a:r>
              <a:rPr lang="ja-JP" sz="1800">
                <a:solidFill>
                  <a:srgbClr val="FF0000"/>
                </a:solidFill>
              </a:rPr>
              <a:t>テストウェア</a:t>
            </a:r>
            <a:r>
              <a:rPr lang="ja-JP" sz="1800"/>
              <a:t>を作成、完成させること。</a:t>
            </a:r>
            <a:br>
              <a:rPr lang="ja-JP" sz="1800"/>
            </a:br>
            <a:r>
              <a:rPr lang="ja-JP" sz="1800"/>
              <a:t>テストケースの順序を決定してテストプロシジャー（手順）を作成することも含まれる。</a:t>
            </a:r>
            <a:br>
              <a:rPr lang="ja-JP" sz="1800"/>
            </a:br>
            <a:r>
              <a:rPr lang="ja-JP" sz="1800"/>
              <a:t>テスト設計は「それをどうテストするか」の答えであり、テスト実装は「</a:t>
            </a:r>
            <a:r>
              <a:rPr lang="ja-JP" sz="1800">
                <a:solidFill>
                  <a:srgbClr val="FF0000"/>
                </a:solidFill>
              </a:rPr>
              <a:t>テストの実行に必要なものすべてを準備したか</a:t>
            </a:r>
            <a:r>
              <a:rPr lang="ja-JP" sz="1800"/>
              <a:t>」の答えである。</a:t>
            </a:r>
            <a:endParaRPr sz="2200"/>
          </a:p>
          <a:p>
            <a:pPr indent="-228600" lvl="2" marL="1143000" rtl="0" algn="l">
              <a:lnSpc>
                <a:spcPct val="100000"/>
              </a:lnSpc>
              <a:spcBef>
                <a:spcPts val="320"/>
              </a:spcBef>
              <a:spcAft>
                <a:spcPts val="0"/>
              </a:spcAft>
              <a:buClr>
                <a:srgbClr val="FF0000"/>
              </a:buClr>
              <a:buSzPts val="1600"/>
              <a:buFont typeface="Arial"/>
              <a:buChar char="•"/>
            </a:pPr>
            <a:r>
              <a:rPr lang="ja-JP" sz="1600">
                <a:solidFill>
                  <a:srgbClr val="FF0000"/>
                </a:solidFill>
              </a:rPr>
              <a:t>テストケースをテストプロシジャーとして編成</a:t>
            </a:r>
            <a:r>
              <a:rPr lang="ja-JP" sz="1600"/>
              <a:t>して、多くの場合、テストスイートにまとめる。</a:t>
            </a:r>
            <a:endParaRPr sz="1600"/>
          </a:p>
          <a:p>
            <a:pPr indent="-228600" lvl="2" marL="1143000" rtl="0" algn="l">
              <a:lnSpc>
                <a:spcPct val="100000"/>
              </a:lnSpc>
              <a:spcBef>
                <a:spcPts val="320"/>
              </a:spcBef>
              <a:spcAft>
                <a:spcPts val="0"/>
              </a:spcAft>
              <a:buClr>
                <a:srgbClr val="FF0000"/>
              </a:buClr>
              <a:buSzPts val="1600"/>
              <a:buFont typeface="Arial"/>
              <a:buChar char="•"/>
            </a:pPr>
            <a:r>
              <a:rPr lang="ja-JP" sz="1600"/>
              <a:t>テストプロシジャーは効率的なテスト実行のためにテスト実行スケジュール内で優先順位を付けて配置する。場合によっては、</a:t>
            </a:r>
            <a:r>
              <a:rPr lang="ja-JP" sz="1600">
                <a:solidFill>
                  <a:srgbClr val="FF0000"/>
                </a:solidFill>
              </a:rPr>
              <a:t>自動のテストスクリプトを作成</a:t>
            </a:r>
            <a:r>
              <a:rPr lang="ja-JP" sz="1600"/>
              <a:t>する。</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テストプロシジャーやテストスクリプトからテストスイートを作成する。</a:t>
            </a:r>
            <a:endParaRPr sz="1600"/>
          </a:p>
          <a:p>
            <a:pPr indent="-228600" lvl="2" marL="1143000" rtl="0" algn="l">
              <a:lnSpc>
                <a:spcPct val="100000"/>
              </a:lnSpc>
              <a:spcBef>
                <a:spcPts val="320"/>
              </a:spcBef>
              <a:spcAft>
                <a:spcPts val="0"/>
              </a:spcAft>
              <a:buClr>
                <a:srgbClr val="FF0000"/>
              </a:buClr>
              <a:buSzPts val="1600"/>
              <a:buFont typeface="Arial"/>
              <a:buChar char="•"/>
            </a:pPr>
            <a:r>
              <a:rPr lang="ja-JP" sz="1600">
                <a:solidFill>
                  <a:srgbClr val="FF0000"/>
                </a:solidFill>
              </a:rPr>
              <a:t>テスト環境</a:t>
            </a:r>
            <a:r>
              <a:rPr lang="ja-JP" sz="1600"/>
              <a:t>（これには、テストハーネス、サービスの仮想化、シミュレーター、およびその他のインフラストラクチャーアイテムが含まれる）を構築する。また、必要なものすべてが正しくセットアップされていることを確認する。</a:t>
            </a:r>
            <a:endParaRPr sz="1600"/>
          </a:p>
          <a:p>
            <a:pPr indent="-228600" lvl="2" marL="1143000" rtl="0" algn="l">
              <a:lnSpc>
                <a:spcPct val="100000"/>
              </a:lnSpc>
              <a:spcBef>
                <a:spcPts val="320"/>
              </a:spcBef>
              <a:spcAft>
                <a:spcPts val="0"/>
              </a:spcAft>
              <a:buClr>
                <a:srgbClr val="FF0000"/>
              </a:buClr>
              <a:buSzPts val="1600"/>
              <a:buFont typeface="Arial"/>
              <a:buChar char="•"/>
            </a:pPr>
            <a:r>
              <a:rPr lang="ja-JP" sz="1600">
                <a:solidFill>
                  <a:srgbClr val="FF0000"/>
                </a:solidFill>
              </a:rPr>
              <a:t>テストデータ</a:t>
            </a:r>
            <a:r>
              <a:rPr lang="ja-JP" sz="1600"/>
              <a:t>を準備し、必要に応じてテスト環境に適切に読み込ませてあることを確認する。</a:t>
            </a:r>
            <a:endParaRPr sz="1600"/>
          </a:p>
          <a:p>
            <a:pPr indent="-228600" lvl="2" marL="1143000" rtl="0" algn="l">
              <a:lnSpc>
                <a:spcPct val="100000"/>
              </a:lnSpc>
              <a:spcBef>
                <a:spcPts val="400"/>
              </a:spcBef>
              <a:spcAft>
                <a:spcPts val="0"/>
              </a:spcAft>
              <a:buClr>
                <a:schemeClr val="dk1"/>
              </a:buClr>
              <a:buSzPts val="1600"/>
              <a:buFont typeface="Arial"/>
              <a:buChar char="•"/>
            </a:pPr>
            <a:r>
              <a:rPr lang="ja-JP" sz="1600"/>
              <a:t>テストベース、テスト条件、テストケース、テストプロシジャー、テストスイートの間での双方向</a:t>
            </a:r>
            <a:r>
              <a:rPr lang="ja-JP" sz="1600">
                <a:solidFill>
                  <a:srgbClr val="FF0000"/>
                </a:solidFill>
              </a:rPr>
              <a:t>トレーサビリティ</a:t>
            </a:r>
            <a:r>
              <a:rPr lang="ja-JP" sz="1600"/>
              <a:t>を検証し更新する。</a:t>
            </a:r>
            <a:br>
              <a:rPr lang="ja-JP" sz="1600"/>
            </a:br>
            <a:br>
              <a:rPr lang="ja-JP" sz="2000"/>
            </a:br>
            <a:endParaRPr sz="1600"/>
          </a:p>
        </p:txBody>
      </p:sp>
      <p:sp>
        <p:nvSpPr>
          <p:cNvPr id="824" name="Google Shape;824;p4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825" name="Google Shape;825;p4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26" name="Google Shape;826;p40"/>
          <p:cNvSpPr txBox="1"/>
          <p:nvPr/>
        </p:nvSpPr>
        <p:spPr>
          <a:xfrm>
            <a:off x="243188" y="6245218"/>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827" name="Google Shape;827;p40"/>
          <p:cNvSpPr/>
          <p:nvPr/>
        </p:nvSpPr>
        <p:spPr>
          <a:xfrm>
            <a:off x="89825" y="3367750"/>
            <a:ext cx="1107000" cy="1017900"/>
          </a:xfrm>
          <a:prstGeom prst="wedgeRoundRectCallout">
            <a:avLst>
              <a:gd fmla="val 68243" name="adj1"/>
              <a:gd fmla="val -53685" name="adj2"/>
              <a:gd fmla="val 16667" name="adj3"/>
            </a:avLst>
          </a:prstGeom>
          <a:gradFill>
            <a:gsLst>
              <a:gs pos="0">
                <a:srgbClr val="A6A6E9"/>
              </a:gs>
              <a:gs pos="35000">
                <a:srgbClr val="BFBFF0"/>
              </a:gs>
              <a:gs pos="100000">
                <a:srgbClr val="E5E5FA"/>
              </a:gs>
            </a:gsLst>
            <a:lin ang="16200038" scaled="0"/>
          </a:gradFill>
          <a:ln cap="flat" cmpd="sng" w="9525">
            <a:solidFill>
              <a:srgbClr val="2E2E9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ja-JP" sz="1100" u="none" cap="none" strike="noStrike">
                <a:solidFill>
                  <a:schemeClr val="dk1"/>
                </a:solidFill>
                <a:latin typeface="Arial"/>
                <a:ea typeface="Arial"/>
                <a:cs typeface="Arial"/>
                <a:sym typeface="Arial"/>
              </a:rPr>
              <a:t>テストプロシジャー = 複数のテストケースの実行順序</a:t>
            </a:r>
            <a:endParaRPr b="0" i="0" sz="900" u="none" cap="none" strike="noStrik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2" name="Shape 832"/>
        <p:cNvGrpSpPr/>
        <p:nvPr/>
      </p:nvGrpSpPr>
      <p:grpSpPr>
        <a:xfrm>
          <a:off x="0" y="0"/>
          <a:ext cx="0" cy="0"/>
          <a:chOff x="0" y="0"/>
          <a:chExt cx="0" cy="0"/>
        </a:xfrm>
      </p:grpSpPr>
      <p:sp>
        <p:nvSpPr>
          <p:cNvPr id="833" name="Google Shape;833;p41"/>
          <p:cNvSpPr txBox="1"/>
          <p:nvPr>
            <p:ph type="title"/>
          </p:nvPr>
        </p:nvSpPr>
        <p:spPr>
          <a:xfrm>
            <a:off x="838125" y="257976"/>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テスト実行</a:t>
            </a:r>
            <a:endParaRPr sz="3600"/>
          </a:p>
        </p:txBody>
      </p:sp>
      <p:sp>
        <p:nvSpPr>
          <p:cNvPr id="834" name="Google Shape;834;p41"/>
          <p:cNvSpPr txBox="1"/>
          <p:nvPr>
            <p:ph idx="1" type="body"/>
          </p:nvPr>
        </p:nvSpPr>
        <p:spPr>
          <a:xfrm>
            <a:off x="200397" y="992988"/>
            <a:ext cx="9577200" cy="50403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テスト実行</a:t>
            </a:r>
            <a:endParaRPr/>
          </a:p>
          <a:p>
            <a:pPr indent="-285750" lvl="1" marL="742950" rtl="0" algn="l">
              <a:lnSpc>
                <a:spcPct val="100000"/>
              </a:lnSpc>
              <a:spcBef>
                <a:spcPts val="400"/>
              </a:spcBef>
              <a:spcAft>
                <a:spcPts val="0"/>
              </a:spcAft>
              <a:buClr>
                <a:schemeClr val="dk1"/>
              </a:buClr>
              <a:buSzPts val="2000"/>
              <a:buFont typeface="Arial"/>
              <a:buChar char="–"/>
            </a:pPr>
            <a:r>
              <a:rPr lang="ja-JP" sz="2000"/>
              <a:t>テスト実行スケジュールに従って</a:t>
            </a:r>
            <a:r>
              <a:rPr lang="ja-JP" sz="2000">
                <a:solidFill>
                  <a:srgbClr val="FF0000"/>
                </a:solidFill>
              </a:rPr>
              <a:t>テストスイートを実行</a:t>
            </a:r>
            <a:r>
              <a:rPr lang="ja-JP" sz="2000"/>
              <a:t>する。</a:t>
            </a:r>
            <a:br>
              <a:rPr lang="ja-JP" sz="2000"/>
            </a:br>
            <a:r>
              <a:rPr lang="ja-JP" sz="2000"/>
              <a:t>手動・自動で以下の活動を行う。</a:t>
            </a:r>
            <a:endParaRPr sz="2000"/>
          </a:p>
          <a:p>
            <a:pPr indent="-228600" lvl="2" marL="1143000" rtl="0" algn="l">
              <a:lnSpc>
                <a:spcPct val="100000"/>
              </a:lnSpc>
              <a:spcBef>
                <a:spcPts val="320"/>
              </a:spcBef>
              <a:spcAft>
                <a:spcPts val="0"/>
              </a:spcAft>
              <a:buClr>
                <a:schemeClr val="dk1"/>
              </a:buClr>
              <a:buSzPts val="1600"/>
              <a:buFont typeface="Arial"/>
              <a:buChar char="•"/>
            </a:pPr>
            <a:r>
              <a:rPr lang="ja-JP" sz="1600"/>
              <a:t>テストアイテムまたはテスト対象、テストツール、テストウェアのIDと</a:t>
            </a:r>
            <a:r>
              <a:rPr lang="ja-JP" sz="1600">
                <a:solidFill>
                  <a:srgbClr val="FF0000"/>
                </a:solidFill>
              </a:rPr>
              <a:t>バージョンを記録</a:t>
            </a:r>
            <a:r>
              <a:rPr lang="ja-JP" sz="1600"/>
              <a:t>する。</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手動・自動で使用して</a:t>
            </a:r>
            <a:r>
              <a:rPr lang="ja-JP" sz="1600">
                <a:solidFill>
                  <a:srgbClr val="FF0000"/>
                </a:solidFill>
              </a:rPr>
              <a:t>テストを実行</a:t>
            </a:r>
            <a:r>
              <a:rPr lang="ja-JP" sz="1600"/>
              <a:t>する。</a:t>
            </a:r>
            <a:endParaRPr/>
          </a:p>
          <a:p>
            <a:pPr indent="-228600" lvl="2" marL="1143000" rtl="0" algn="l">
              <a:lnSpc>
                <a:spcPct val="100000"/>
              </a:lnSpc>
              <a:spcBef>
                <a:spcPts val="320"/>
              </a:spcBef>
              <a:spcAft>
                <a:spcPts val="0"/>
              </a:spcAft>
              <a:buClr>
                <a:schemeClr val="dk1"/>
              </a:buClr>
              <a:buSzPts val="1600"/>
              <a:buFont typeface="Arial"/>
              <a:buChar char="•"/>
            </a:pPr>
            <a:r>
              <a:rPr lang="ja-JP" sz="1600"/>
              <a:t>実行結果と</a:t>
            </a:r>
            <a:r>
              <a:rPr lang="ja-JP" sz="1600">
                <a:solidFill>
                  <a:srgbClr val="FF0000"/>
                </a:solidFill>
              </a:rPr>
              <a:t>期待結果</a:t>
            </a:r>
            <a:r>
              <a:rPr lang="ja-JP" sz="1600"/>
              <a:t>を比較する。</a:t>
            </a:r>
            <a:endParaRPr/>
          </a:p>
          <a:p>
            <a:pPr indent="-228600" lvl="2" marL="1143000" rtl="0" algn="l">
              <a:lnSpc>
                <a:spcPct val="100000"/>
              </a:lnSpc>
              <a:spcBef>
                <a:spcPts val="320"/>
              </a:spcBef>
              <a:spcAft>
                <a:spcPts val="0"/>
              </a:spcAft>
              <a:buClr>
                <a:srgbClr val="FF0000"/>
              </a:buClr>
              <a:buSzPts val="1600"/>
              <a:buFont typeface="Arial"/>
              <a:buChar char="•"/>
            </a:pPr>
            <a:r>
              <a:rPr lang="ja-JP" sz="1600">
                <a:solidFill>
                  <a:srgbClr val="FF0000"/>
                </a:solidFill>
              </a:rPr>
              <a:t>不正（ anomaly ）</a:t>
            </a:r>
            <a:r>
              <a:rPr lang="ja-JP" sz="1600"/>
              <a:t>を分析して、可能性のある原因を特定する</a:t>
            </a:r>
            <a:endParaRPr sz="1600"/>
          </a:p>
          <a:p>
            <a:pPr indent="-215900" lvl="3" marL="1600200" rtl="0" algn="l">
              <a:lnSpc>
                <a:spcPct val="100000"/>
              </a:lnSpc>
              <a:spcBef>
                <a:spcPts val="320"/>
              </a:spcBef>
              <a:spcAft>
                <a:spcPts val="0"/>
              </a:spcAft>
              <a:buClr>
                <a:srgbClr val="FF0000"/>
              </a:buClr>
              <a:buSzPts val="1600"/>
              <a:buChar char="–"/>
            </a:pPr>
            <a:r>
              <a:rPr lang="ja-JP" sz="1600"/>
              <a:t>故障はコード内の欠陥によって発生する可能性があるが、偽陽性が発生することもある。偽陽性とは「欠陥が存在しないにもかかわらず、欠陥として報告したテスト結果」のことを言う。</a:t>
            </a:r>
            <a:endParaRPr/>
          </a:p>
          <a:p>
            <a:pPr indent="-215900" lvl="2" marL="1143000" rtl="0" algn="l">
              <a:lnSpc>
                <a:spcPct val="100000"/>
              </a:lnSpc>
              <a:spcBef>
                <a:spcPts val="320"/>
              </a:spcBef>
              <a:spcAft>
                <a:spcPts val="0"/>
              </a:spcAft>
              <a:buClr>
                <a:srgbClr val="FF0000"/>
              </a:buClr>
              <a:buSzPts val="1600"/>
              <a:buFont typeface="Arial"/>
              <a:buChar char="•"/>
            </a:pPr>
            <a:r>
              <a:rPr lang="ja-JP" sz="1600">
                <a:solidFill>
                  <a:srgbClr val="FF0000"/>
                </a:solidFill>
              </a:rPr>
              <a:t>故障（ failure ）</a:t>
            </a:r>
            <a:r>
              <a:rPr lang="ja-JP" sz="1600"/>
              <a:t>を観察し、観察に基づいて不正を報告する。</a:t>
            </a:r>
            <a:endParaRPr/>
          </a:p>
          <a:p>
            <a:pPr indent="-228600" lvl="2" marL="1143000" rtl="0" algn="l">
              <a:lnSpc>
                <a:spcPct val="100000"/>
              </a:lnSpc>
              <a:spcBef>
                <a:spcPts val="320"/>
              </a:spcBef>
              <a:spcAft>
                <a:spcPts val="0"/>
              </a:spcAft>
              <a:buClr>
                <a:schemeClr val="dk1"/>
              </a:buClr>
              <a:buSzPts val="1600"/>
              <a:buFont typeface="Arial"/>
              <a:buChar char="•"/>
            </a:pPr>
            <a:r>
              <a:rPr lang="ja-JP" sz="1600"/>
              <a:t>テスト実行の</a:t>
            </a:r>
            <a:r>
              <a:rPr lang="ja-JP" sz="1600">
                <a:solidFill>
                  <a:srgbClr val="FF0000"/>
                </a:solidFill>
              </a:rPr>
              <a:t>結果（合格、不合格、ブロックなど）を記録</a:t>
            </a:r>
            <a:r>
              <a:rPr lang="ja-JP" sz="1600"/>
              <a:t>する。</a:t>
            </a:r>
            <a:endParaRPr/>
          </a:p>
          <a:p>
            <a:pPr indent="-228600" lvl="2" marL="1143000" rtl="0" algn="l">
              <a:lnSpc>
                <a:spcPct val="100000"/>
              </a:lnSpc>
              <a:spcBef>
                <a:spcPts val="320"/>
              </a:spcBef>
              <a:spcAft>
                <a:spcPts val="0"/>
              </a:spcAft>
              <a:buClr>
                <a:schemeClr val="dk1"/>
              </a:buClr>
              <a:buSzPts val="1600"/>
              <a:buFont typeface="Arial"/>
              <a:buChar char="•"/>
            </a:pPr>
            <a:r>
              <a:rPr lang="ja-JP" sz="1600"/>
              <a:t>不正への対応の結果、または計画したテストの一環として、テスト活動を繰り返す。</a:t>
            </a:r>
            <a:endParaRPr sz="1600"/>
          </a:p>
          <a:p>
            <a:pPr indent="-215900" lvl="3" marL="1600200" rtl="0" algn="l">
              <a:lnSpc>
                <a:spcPct val="100000"/>
              </a:lnSpc>
              <a:spcBef>
                <a:spcPts val="320"/>
              </a:spcBef>
              <a:spcAft>
                <a:spcPts val="0"/>
              </a:spcAft>
              <a:buClr>
                <a:schemeClr val="dk1"/>
              </a:buClr>
              <a:buSzPts val="1600"/>
              <a:buFont typeface="Arial"/>
              <a:buChar char="–"/>
            </a:pPr>
            <a:r>
              <a:rPr lang="ja-JP" sz="1600"/>
              <a:t>例えば修正したテストケースによるテスト、確認テスト、および／または</a:t>
            </a:r>
            <a:r>
              <a:rPr lang="ja-JP" sz="1600">
                <a:solidFill>
                  <a:srgbClr val="FF0000"/>
                </a:solidFill>
              </a:rPr>
              <a:t>リグレッションテスト</a:t>
            </a:r>
            <a:r>
              <a:rPr lang="ja-JP" sz="1600"/>
              <a:t>の実行。</a:t>
            </a:r>
            <a:endParaRPr/>
          </a:p>
          <a:p>
            <a:pPr indent="-228600" lvl="2" marL="1143000" rtl="0" algn="l">
              <a:lnSpc>
                <a:spcPct val="100000"/>
              </a:lnSpc>
              <a:spcBef>
                <a:spcPts val="320"/>
              </a:spcBef>
              <a:spcAft>
                <a:spcPts val="0"/>
              </a:spcAft>
              <a:buClr>
                <a:schemeClr val="dk1"/>
              </a:buClr>
              <a:buSzPts val="1600"/>
              <a:buFont typeface="Arial"/>
              <a:buChar char="•"/>
            </a:pPr>
            <a:r>
              <a:rPr lang="ja-JP" sz="1600"/>
              <a:t>テストベース、テスト条件、テストケース、テストプロシジャー、テスト結果の間で双方向の</a:t>
            </a:r>
            <a:r>
              <a:rPr lang="ja-JP" sz="1600">
                <a:solidFill>
                  <a:srgbClr val="FF0000"/>
                </a:solidFill>
              </a:rPr>
              <a:t>トレーサビリティ</a:t>
            </a:r>
            <a:r>
              <a:rPr lang="ja-JP" sz="1600"/>
              <a:t>を検証し更新する。</a:t>
            </a:r>
            <a:endParaRPr sz="1600"/>
          </a:p>
        </p:txBody>
      </p:sp>
      <p:sp>
        <p:nvSpPr>
          <p:cNvPr id="835" name="Google Shape;835;p4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836" name="Google Shape;836;p4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37" name="Google Shape;837;p41"/>
          <p:cNvSpPr txBox="1"/>
          <p:nvPr/>
        </p:nvSpPr>
        <p:spPr>
          <a:xfrm>
            <a:off x="332850" y="614541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838" name="Google Shape;838;p41"/>
          <p:cNvSpPr/>
          <p:nvPr/>
        </p:nvSpPr>
        <p:spPr>
          <a:xfrm>
            <a:off x="7426350" y="4297500"/>
            <a:ext cx="2351100" cy="427200"/>
          </a:xfrm>
          <a:prstGeom prst="wedgeRoundRectCallout">
            <a:avLst>
              <a:gd fmla="val -54913" name="adj1"/>
              <a:gd fmla="val 29407" name="adj2"/>
              <a:gd fmla="val 16667" name="adj3"/>
            </a:avLst>
          </a:prstGeom>
          <a:gradFill>
            <a:gsLst>
              <a:gs pos="0">
                <a:srgbClr val="A6A6E9"/>
              </a:gs>
              <a:gs pos="35000">
                <a:srgbClr val="BFBFF0"/>
              </a:gs>
              <a:gs pos="100000">
                <a:srgbClr val="E5E5FA"/>
              </a:gs>
            </a:gsLst>
            <a:lin ang="16200000" scaled="0"/>
          </a:gra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ja-JP" sz="1100" u="none" cap="none" strike="noStrike">
                <a:solidFill>
                  <a:schemeClr val="dk1"/>
                </a:solidFill>
                <a:latin typeface="Arial"/>
                <a:ea typeface="Arial"/>
                <a:cs typeface="Arial"/>
                <a:sym typeface="Arial"/>
              </a:rPr>
              <a:t>ブロック＝テストを実行できないこと</a:t>
            </a:r>
            <a:endParaRPr b="0" i="0" sz="900" u="none" cap="none" strike="noStrike">
              <a:solidFill>
                <a:srgbClr val="000000"/>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3" name="Shape 843"/>
        <p:cNvGrpSpPr/>
        <p:nvPr/>
      </p:nvGrpSpPr>
      <p:grpSpPr>
        <a:xfrm>
          <a:off x="0" y="0"/>
          <a:ext cx="0" cy="0"/>
          <a:chOff x="0" y="0"/>
          <a:chExt cx="0" cy="0"/>
        </a:xfrm>
      </p:grpSpPr>
      <p:sp>
        <p:nvSpPr>
          <p:cNvPr id="844" name="Google Shape;844;p42"/>
          <p:cNvSpPr txBox="1"/>
          <p:nvPr>
            <p:ph type="title"/>
          </p:nvPr>
        </p:nvSpPr>
        <p:spPr>
          <a:xfrm>
            <a:off x="838200" y="533401"/>
            <a:ext cx="8534400" cy="481013"/>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テスト完了</a:t>
            </a:r>
            <a:endParaRPr sz="3600"/>
          </a:p>
        </p:txBody>
      </p:sp>
      <p:sp>
        <p:nvSpPr>
          <p:cNvPr id="845" name="Google Shape;845;p42"/>
          <p:cNvSpPr txBox="1"/>
          <p:nvPr>
            <p:ph idx="1" type="body"/>
          </p:nvPr>
        </p:nvSpPr>
        <p:spPr>
          <a:xfrm>
            <a:off x="200472" y="1268413"/>
            <a:ext cx="9577064" cy="5040312"/>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テスト完了</a:t>
            </a:r>
            <a:endParaRPr/>
          </a:p>
          <a:p>
            <a:pPr indent="-298450" lvl="1" marL="742950" rtl="0" algn="l">
              <a:lnSpc>
                <a:spcPct val="100000"/>
              </a:lnSpc>
              <a:spcBef>
                <a:spcPts val="400"/>
              </a:spcBef>
              <a:spcAft>
                <a:spcPts val="0"/>
              </a:spcAft>
              <a:buSzPts val="2000"/>
              <a:buChar char="–"/>
            </a:pPr>
            <a:r>
              <a:rPr lang="ja-JP" sz="2000"/>
              <a:t>プロジェクトのマイルストーン（リリース、イテレーションの終了、テストレベルの完了など）で、未解決の欠陥、変更要求、または作成したプロダクトバックログアイテムに対して以下を行う。</a:t>
            </a:r>
            <a:endParaRPr sz="2000"/>
          </a:p>
          <a:p>
            <a:pPr indent="-228600" lvl="2" marL="1143000" rtl="0" algn="l">
              <a:lnSpc>
                <a:spcPct val="100000"/>
              </a:lnSpc>
              <a:spcBef>
                <a:spcPts val="320"/>
              </a:spcBef>
              <a:spcAft>
                <a:spcPts val="0"/>
              </a:spcAft>
              <a:buClr>
                <a:schemeClr val="dk1"/>
              </a:buClr>
              <a:buSzPts val="1600"/>
              <a:buFont typeface="Arial"/>
              <a:buChar char="•"/>
            </a:pPr>
            <a:r>
              <a:rPr lang="ja-JP" sz="1600"/>
              <a:t>将来役立つ可能性のあるテストウェアをすべて識別し、保管するか、適切なチームへ引き渡す</a:t>
            </a:r>
            <a:endParaRPr sz="1600"/>
          </a:p>
          <a:p>
            <a:pPr indent="-228600" lvl="2" marL="1143000" rtl="0" algn="l">
              <a:lnSpc>
                <a:spcPct val="100000"/>
              </a:lnSpc>
              <a:spcBef>
                <a:spcPts val="320"/>
              </a:spcBef>
              <a:spcAft>
                <a:spcPts val="0"/>
              </a:spcAft>
              <a:buSzPts val="1600"/>
              <a:buChar char="•"/>
            </a:pPr>
            <a:r>
              <a:rPr lang="ja-JP" sz="1600"/>
              <a:t>テスト環境は合意した状態でシャットダウンする</a:t>
            </a:r>
            <a:endParaRPr sz="1600"/>
          </a:p>
          <a:p>
            <a:pPr indent="-215900" lvl="2" marL="1143000" rtl="0" algn="l">
              <a:lnSpc>
                <a:spcPct val="100000"/>
              </a:lnSpc>
              <a:spcBef>
                <a:spcPts val="320"/>
              </a:spcBef>
              <a:spcAft>
                <a:spcPts val="0"/>
              </a:spcAft>
              <a:buSzPts val="1600"/>
              <a:buChar char="•"/>
            </a:pPr>
            <a:r>
              <a:rPr lang="ja-JP" sz="1600"/>
              <a:t>将来のイテレーション、リリース、またはプロジェクトに向けて、</a:t>
            </a:r>
            <a:r>
              <a:rPr lang="ja-JP" sz="1600">
                <a:solidFill>
                  <a:srgbClr val="FF3300"/>
                </a:solidFill>
              </a:rPr>
              <a:t>教訓と改善点を識別するために、テスト活動を分析</a:t>
            </a:r>
            <a:r>
              <a:rPr lang="ja-JP" sz="1600"/>
              <a:t>する</a:t>
            </a:r>
            <a:endParaRPr sz="1600"/>
          </a:p>
          <a:p>
            <a:pPr indent="-215900" lvl="2" marL="1143000" rtl="0" algn="l">
              <a:lnSpc>
                <a:spcPct val="100000"/>
              </a:lnSpc>
              <a:spcBef>
                <a:spcPts val="320"/>
              </a:spcBef>
              <a:spcAft>
                <a:spcPts val="0"/>
              </a:spcAft>
              <a:buSzPts val="1600"/>
              <a:buChar char="•"/>
            </a:pPr>
            <a:r>
              <a:rPr lang="ja-JP" sz="1600"/>
              <a:t>テスト完了レポートを作成して、ステークホルダーへ伝える</a:t>
            </a:r>
            <a:endParaRPr sz="1600"/>
          </a:p>
        </p:txBody>
      </p:sp>
      <p:sp>
        <p:nvSpPr>
          <p:cNvPr id="846" name="Google Shape;846;p4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847" name="Google Shape;847;p4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48" name="Google Shape;848;p42"/>
          <p:cNvSpPr txBox="1"/>
          <p:nvPr/>
        </p:nvSpPr>
        <p:spPr>
          <a:xfrm>
            <a:off x="315913" y="6001543"/>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3" name="Shape 853"/>
        <p:cNvGrpSpPr/>
        <p:nvPr/>
      </p:nvGrpSpPr>
      <p:grpSpPr>
        <a:xfrm>
          <a:off x="0" y="0"/>
          <a:ext cx="0" cy="0"/>
          <a:chOff x="0" y="0"/>
          <a:chExt cx="0" cy="0"/>
        </a:xfrm>
      </p:grpSpPr>
      <p:sp>
        <p:nvSpPr>
          <p:cNvPr id="854" name="Google Shape;854;p43"/>
          <p:cNvSpPr txBox="1"/>
          <p:nvPr>
            <p:ph type="title"/>
          </p:nvPr>
        </p:nvSpPr>
        <p:spPr>
          <a:xfrm>
            <a:off x="838200" y="533401"/>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500"/>
              <a:t>コンテキストに応じたテストプロセス</a:t>
            </a:r>
            <a:endParaRPr sz="3500"/>
          </a:p>
        </p:txBody>
      </p:sp>
      <p:sp>
        <p:nvSpPr>
          <p:cNvPr id="855" name="Google Shape;855;p43"/>
          <p:cNvSpPr txBox="1"/>
          <p:nvPr>
            <p:ph idx="1" type="body"/>
          </p:nvPr>
        </p:nvSpPr>
        <p:spPr>
          <a:xfrm>
            <a:off x="200472" y="1268413"/>
            <a:ext cx="9577200" cy="5040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ja-JP" sz="2000"/>
              <a:t>テストの最終ゴールはステークホルダーのビジネスニーズの充足を支援することである。従って、テストを行う方法は、以下のコンテキストに応じた要因に依存する</a:t>
            </a:r>
            <a:endParaRPr sz="2000"/>
          </a:p>
          <a:p>
            <a:pPr indent="-273050" lvl="1" marL="742950" rtl="0" algn="l">
              <a:lnSpc>
                <a:spcPct val="100000"/>
              </a:lnSpc>
              <a:spcBef>
                <a:spcPts val="0"/>
              </a:spcBef>
              <a:spcAft>
                <a:spcPts val="0"/>
              </a:spcAft>
              <a:buSzPts val="1600"/>
              <a:buChar char="–"/>
            </a:pPr>
            <a:r>
              <a:rPr lang="ja-JP" sz="1600"/>
              <a:t>ステークホルダー（ニーズ、期待、要件、協力の意思など）</a:t>
            </a:r>
            <a:endParaRPr sz="1600"/>
          </a:p>
          <a:p>
            <a:pPr indent="-273050" lvl="1" marL="742950" rtl="0" algn="l">
              <a:lnSpc>
                <a:spcPct val="100000"/>
              </a:lnSpc>
              <a:spcBef>
                <a:spcPts val="0"/>
              </a:spcBef>
              <a:spcAft>
                <a:spcPts val="0"/>
              </a:spcAft>
              <a:buSzPts val="1600"/>
              <a:buChar char="–"/>
            </a:pPr>
            <a:r>
              <a:rPr lang="ja-JP" sz="1600"/>
              <a:t>チームメンバー（スキル、知識、経験レベル、空き状況、トレーニングの必要性など）</a:t>
            </a:r>
            <a:endParaRPr sz="1600"/>
          </a:p>
          <a:p>
            <a:pPr indent="-273050" lvl="1" marL="742950" rtl="0" algn="l">
              <a:lnSpc>
                <a:spcPct val="100000"/>
              </a:lnSpc>
              <a:spcBef>
                <a:spcPts val="0"/>
              </a:spcBef>
              <a:spcAft>
                <a:spcPts val="0"/>
              </a:spcAft>
              <a:buSzPts val="1600"/>
              <a:buChar char="–"/>
            </a:pPr>
            <a:r>
              <a:rPr lang="ja-JP" sz="1600"/>
              <a:t>ビジネスドメイン（テスト対象の重要性、識別したリスク、市場ニーズ、特定の法的規制など）</a:t>
            </a:r>
            <a:endParaRPr sz="1600"/>
          </a:p>
          <a:p>
            <a:pPr indent="-273050" lvl="1" marL="742950" rtl="0" algn="l">
              <a:lnSpc>
                <a:spcPct val="100000"/>
              </a:lnSpc>
              <a:spcBef>
                <a:spcPts val="0"/>
              </a:spcBef>
              <a:spcAft>
                <a:spcPts val="0"/>
              </a:spcAft>
              <a:buSzPts val="1600"/>
              <a:buChar char="–"/>
            </a:pPr>
            <a:r>
              <a:rPr lang="ja-JP" sz="1600"/>
              <a:t>技術的要因（ソフトウェアの種類、プロダクトのアーキテクチャー、利用技術など）</a:t>
            </a:r>
            <a:endParaRPr sz="1600"/>
          </a:p>
          <a:p>
            <a:pPr indent="-273050" lvl="1" marL="742950" rtl="0" algn="l">
              <a:lnSpc>
                <a:spcPct val="100000"/>
              </a:lnSpc>
              <a:spcBef>
                <a:spcPts val="0"/>
              </a:spcBef>
              <a:spcAft>
                <a:spcPts val="0"/>
              </a:spcAft>
              <a:buSzPts val="1600"/>
              <a:buChar char="–"/>
            </a:pPr>
            <a:r>
              <a:rPr lang="ja-JP" sz="1600"/>
              <a:t>プロジェクトの制約（スコープ、時間、予算、リソースなど）</a:t>
            </a:r>
            <a:endParaRPr sz="1600"/>
          </a:p>
          <a:p>
            <a:pPr indent="-273050" lvl="1" marL="742950" rtl="0" algn="l">
              <a:lnSpc>
                <a:spcPct val="100000"/>
              </a:lnSpc>
              <a:spcBef>
                <a:spcPts val="0"/>
              </a:spcBef>
              <a:spcAft>
                <a:spcPts val="0"/>
              </a:spcAft>
              <a:buSzPts val="1600"/>
              <a:buChar char="–"/>
            </a:pPr>
            <a:r>
              <a:rPr lang="ja-JP" sz="1600"/>
              <a:t>組織的要因（組織構造、現行のポリシー、使用する実践例など）</a:t>
            </a:r>
            <a:endParaRPr sz="1600"/>
          </a:p>
          <a:p>
            <a:pPr indent="-273050" lvl="1" marL="742950" rtl="0" algn="l">
              <a:lnSpc>
                <a:spcPct val="100000"/>
              </a:lnSpc>
              <a:spcBef>
                <a:spcPts val="0"/>
              </a:spcBef>
              <a:spcAft>
                <a:spcPts val="0"/>
              </a:spcAft>
              <a:buSzPts val="1600"/>
              <a:buChar char="–"/>
            </a:pPr>
            <a:r>
              <a:rPr lang="ja-JP" sz="1600"/>
              <a:t>ソフトウェア開発ライフサイクル（エンジニアリングの実践例、開発手法など）</a:t>
            </a:r>
            <a:endParaRPr sz="1600"/>
          </a:p>
          <a:p>
            <a:pPr indent="-273050" lvl="1" marL="742950" rtl="0" algn="l">
              <a:lnSpc>
                <a:spcPct val="100000"/>
              </a:lnSpc>
              <a:spcBef>
                <a:spcPts val="0"/>
              </a:spcBef>
              <a:spcAft>
                <a:spcPts val="0"/>
              </a:spcAft>
              <a:buSzPts val="1600"/>
              <a:buChar char="–"/>
            </a:pPr>
            <a:r>
              <a:rPr lang="ja-JP" sz="1600"/>
              <a:t>ツール（利用可能な状況、使用性、標準適合性など）</a:t>
            </a:r>
            <a:endParaRPr sz="1600"/>
          </a:p>
          <a:p>
            <a:pPr indent="0" lvl="0" marL="0" rtl="0" algn="l">
              <a:lnSpc>
                <a:spcPct val="100000"/>
              </a:lnSpc>
              <a:spcBef>
                <a:spcPts val="0"/>
              </a:spcBef>
              <a:spcAft>
                <a:spcPts val="0"/>
              </a:spcAft>
              <a:buSzPts val="1800"/>
              <a:buNone/>
            </a:pPr>
            <a:r>
              <a:t/>
            </a:r>
            <a:endParaRPr sz="1600"/>
          </a:p>
          <a:p>
            <a:pPr indent="0" lvl="0" marL="0" rtl="0" algn="l">
              <a:lnSpc>
                <a:spcPct val="100000"/>
              </a:lnSpc>
              <a:spcBef>
                <a:spcPts val="0"/>
              </a:spcBef>
              <a:spcAft>
                <a:spcPts val="0"/>
              </a:spcAft>
              <a:buSzPts val="1800"/>
              <a:buNone/>
            </a:pPr>
            <a:r>
              <a:rPr lang="ja-JP" sz="1600"/>
              <a:t>これらのコンテキストは様々な事柄に影響する。</a:t>
            </a:r>
            <a:endParaRPr sz="1600"/>
          </a:p>
          <a:p>
            <a:pPr indent="0" lvl="0" marL="0" rtl="0" algn="l">
              <a:lnSpc>
                <a:spcPct val="100000"/>
              </a:lnSpc>
              <a:spcBef>
                <a:spcPts val="0"/>
              </a:spcBef>
              <a:spcAft>
                <a:spcPts val="0"/>
              </a:spcAft>
              <a:buSzPts val="1800"/>
              <a:buNone/>
            </a:pPr>
            <a:r>
              <a:rPr lang="ja-JP" sz="1600"/>
              <a:t>利用するテスト戦略、テスト技法、テスト自動化の度合い、求められるカバレッジの度合い、テストドキュメントの詳細度合い、レポート作業など、</a:t>
            </a:r>
            <a:endParaRPr sz="1600"/>
          </a:p>
        </p:txBody>
      </p:sp>
      <p:sp>
        <p:nvSpPr>
          <p:cNvPr id="856" name="Google Shape;856;p4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857" name="Google Shape;857;p4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58" name="Google Shape;858;p43"/>
          <p:cNvSpPr txBox="1"/>
          <p:nvPr/>
        </p:nvSpPr>
        <p:spPr>
          <a:xfrm>
            <a:off x="315913" y="6001543"/>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3" name="Shape 863"/>
        <p:cNvGrpSpPr/>
        <p:nvPr/>
      </p:nvGrpSpPr>
      <p:grpSpPr>
        <a:xfrm>
          <a:off x="0" y="0"/>
          <a:ext cx="0" cy="0"/>
          <a:chOff x="0" y="0"/>
          <a:chExt cx="0" cy="0"/>
        </a:xfrm>
      </p:grpSpPr>
      <p:sp>
        <p:nvSpPr>
          <p:cNvPr id="864" name="Google Shape;864;p44"/>
          <p:cNvSpPr txBox="1"/>
          <p:nvPr>
            <p:ph type="title"/>
          </p:nvPr>
        </p:nvSpPr>
        <p:spPr>
          <a:xfrm>
            <a:off x="838200" y="533401"/>
            <a:ext cx="8534400" cy="481013"/>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テストウェア</a:t>
            </a:r>
            <a:endParaRPr sz="3600"/>
          </a:p>
        </p:txBody>
      </p:sp>
      <p:sp>
        <p:nvSpPr>
          <p:cNvPr id="865" name="Google Shape;865;p44"/>
          <p:cNvSpPr txBox="1"/>
          <p:nvPr>
            <p:ph idx="1" type="body"/>
          </p:nvPr>
        </p:nvSpPr>
        <p:spPr>
          <a:xfrm>
            <a:off x="200472" y="1268413"/>
            <a:ext cx="9577064" cy="5040312"/>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テストウェア</a:t>
            </a:r>
            <a:endParaRPr/>
          </a:p>
          <a:p>
            <a:pPr indent="-273050" lvl="1" marL="742950" rtl="0" algn="l">
              <a:lnSpc>
                <a:spcPct val="100000"/>
              </a:lnSpc>
              <a:spcBef>
                <a:spcPts val="400"/>
              </a:spcBef>
              <a:spcAft>
                <a:spcPts val="0"/>
              </a:spcAft>
              <a:buClr>
                <a:schemeClr val="dk1"/>
              </a:buClr>
              <a:buSzPts val="1800"/>
              <a:buFont typeface="Arial"/>
              <a:buChar char="–"/>
            </a:pPr>
            <a:r>
              <a:rPr lang="ja-JP" sz="1800"/>
              <a:t>テスト活動で出力する成果物として作成する</a:t>
            </a:r>
            <a:endParaRPr sz="1800"/>
          </a:p>
          <a:p>
            <a:pPr indent="-228600" lvl="2" marL="1143000" rtl="0" algn="l">
              <a:lnSpc>
                <a:spcPct val="100000"/>
              </a:lnSpc>
              <a:spcBef>
                <a:spcPts val="320"/>
              </a:spcBef>
              <a:spcAft>
                <a:spcPts val="0"/>
              </a:spcAft>
              <a:buClr>
                <a:schemeClr val="dk1"/>
              </a:buClr>
              <a:buSzPts val="1600"/>
              <a:buFont typeface="Arial"/>
              <a:buChar char="•"/>
            </a:pPr>
            <a:r>
              <a:rPr lang="ja-JP" sz="1600"/>
              <a:t>テスト計画：　テスト計画書（テストスケジュール、リスクレジスター、開始基準と終了基準を含む）</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テストのモニタリングとコントロール：　テスト進捗レポート、コントロールのための指示の文書化、リスク情報</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テスト分析：　優先順位を付けたテスト条件　（＋検出した欠陥）</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テスト設計：　優先順位を付けたテストケース、テストチャーター、カバレッジアイテム、テストデータ要件、テスト環境要件</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テスト実装：　テストプロシジャー、自動テストスクリプト、テストスイート、テストデータ、テスト実行スケジュール、テスト環境(スタブ、ドライバー、シミュレーター、サービス仮想化等)</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テスト実行：　テスト結果記録（合否）、欠陥レポート</a:t>
            </a:r>
            <a:endParaRPr sz="1600"/>
          </a:p>
          <a:p>
            <a:pPr indent="-228600" lvl="2" marL="1143000" rtl="0" algn="l">
              <a:lnSpc>
                <a:spcPct val="100000"/>
              </a:lnSpc>
              <a:spcBef>
                <a:spcPts val="320"/>
              </a:spcBef>
              <a:spcAft>
                <a:spcPts val="0"/>
              </a:spcAft>
              <a:buClr>
                <a:schemeClr val="dk1"/>
              </a:buClr>
              <a:buSzPts val="1600"/>
              <a:buFont typeface="Arial"/>
              <a:buChar char="•"/>
            </a:pPr>
            <a:r>
              <a:rPr lang="ja-JP" sz="1600"/>
              <a:t>テスト完了：　テスト完了レポート、今後の活動を改善するためのアクションアイテム、得られた教訓をドキュメントにしたもの、テスト対象への変更要求</a:t>
            </a:r>
            <a:endParaRPr sz="1600"/>
          </a:p>
        </p:txBody>
      </p:sp>
      <p:sp>
        <p:nvSpPr>
          <p:cNvPr id="866" name="Google Shape;866;p4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867" name="Google Shape;867;p4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68" name="Google Shape;868;p44"/>
          <p:cNvSpPr txBox="1"/>
          <p:nvPr/>
        </p:nvSpPr>
        <p:spPr>
          <a:xfrm>
            <a:off x="315913" y="6093296"/>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id="874" name="Google Shape;874;p45"/>
          <p:cNvSpPr txBox="1"/>
          <p:nvPr>
            <p:ph type="title"/>
          </p:nvPr>
        </p:nvSpPr>
        <p:spPr>
          <a:xfrm>
            <a:off x="838200" y="412201"/>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2500"/>
              <a:t>テストベースとテストウェアとの間のトレーサビリティ</a:t>
            </a:r>
            <a:endParaRPr sz="2500"/>
          </a:p>
        </p:txBody>
      </p:sp>
      <p:sp>
        <p:nvSpPr>
          <p:cNvPr id="875" name="Google Shape;875;p45"/>
          <p:cNvSpPr txBox="1"/>
          <p:nvPr>
            <p:ph idx="1" type="body"/>
          </p:nvPr>
        </p:nvSpPr>
        <p:spPr>
          <a:xfrm>
            <a:off x="200472" y="1268413"/>
            <a:ext cx="9577200" cy="5040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ja-JP" sz="2000"/>
              <a:t>効果的なテストのモニタリングとコントロールを実装するためには、テストベースの各要素と関連するテストウェア、テスト結果、検出した欠陥との間のトレーサビリティを、テストプロセス全体を通して確立、維持することが重要である。</a:t>
            </a:r>
            <a:endParaRPr sz="2000"/>
          </a:p>
          <a:p>
            <a:pPr indent="0" lvl="0" marL="0" rtl="0" algn="l">
              <a:lnSpc>
                <a:spcPct val="100000"/>
              </a:lnSpc>
              <a:spcBef>
                <a:spcPts val="0"/>
              </a:spcBef>
              <a:spcAft>
                <a:spcPts val="0"/>
              </a:spcAft>
              <a:buSzPts val="1800"/>
              <a:buNone/>
            </a:pPr>
            <a:r>
              <a:rPr lang="ja-JP" sz="2000"/>
              <a:t>トレーサビリティを取ることのメリットは以下</a:t>
            </a:r>
            <a:endParaRPr sz="2000"/>
          </a:p>
          <a:p>
            <a:pPr indent="-330200" lvl="0" marL="457200" rtl="0" algn="l">
              <a:lnSpc>
                <a:spcPct val="100000"/>
              </a:lnSpc>
              <a:spcBef>
                <a:spcPts val="0"/>
              </a:spcBef>
              <a:spcAft>
                <a:spcPts val="0"/>
              </a:spcAft>
              <a:buSzPts val="1600"/>
              <a:buChar char="●"/>
            </a:pPr>
            <a:r>
              <a:rPr lang="ja-JP" sz="1600"/>
              <a:t>カバレッジの評価を支援する。（測定可能なカバレッジ基準がテストベースに定義してある場合）</a:t>
            </a:r>
            <a:endParaRPr sz="1600"/>
          </a:p>
          <a:p>
            <a:pPr indent="-330200" lvl="1" marL="914400" rtl="0" algn="l">
              <a:lnSpc>
                <a:spcPct val="100000"/>
              </a:lnSpc>
              <a:spcBef>
                <a:spcPts val="0"/>
              </a:spcBef>
              <a:spcAft>
                <a:spcPts val="0"/>
              </a:spcAft>
              <a:buSzPts val="1600"/>
              <a:buChar char="○"/>
            </a:pPr>
            <a:r>
              <a:rPr lang="ja-JP" sz="1600"/>
              <a:t>テストケースと要件のトレーサビリティにより、要件がテストケースでカバーされていることを検証することができる</a:t>
            </a:r>
            <a:endParaRPr sz="1600"/>
          </a:p>
          <a:p>
            <a:pPr indent="-330200" lvl="1" marL="914400" rtl="0" algn="l">
              <a:lnSpc>
                <a:spcPct val="100000"/>
              </a:lnSpc>
              <a:spcBef>
                <a:spcPts val="0"/>
              </a:spcBef>
              <a:spcAft>
                <a:spcPts val="0"/>
              </a:spcAft>
              <a:buSzPts val="1600"/>
              <a:buChar char="○"/>
            </a:pPr>
            <a:r>
              <a:rPr lang="ja-JP" sz="1600"/>
              <a:t>テスト結果とリスクのトレーサビリティは、テスト対象にある残存リスクのレベルを評価するために利用できる</a:t>
            </a:r>
            <a:endParaRPr sz="1600"/>
          </a:p>
          <a:p>
            <a:pPr indent="-330200" lvl="0" marL="457200" rtl="0" algn="l">
              <a:lnSpc>
                <a:spcPct val="100000"/>
              </a:lnSpc>
              <a:spcBef>
                <a:spcPts val="0"/>
              </a:spcBef>
              <a:spcAft>
                <a:spcPts val="0"/>
              </a:spcAft>
              <a:buSzPts val="1600"/>
              <a:buChar char="●"/>
            </a:pPr>
            <a:r>
              <a:rPr lang="ja-JP" sz="1600"/>
              <a:t>変更の影響を判断することができ、テストの監査を容易にし、IT ガバナンスの基準を満たすのに役立つ</a:t>
            </a:r>
            <a:endParaRPr sz="1600"/>
          </a:p>
          <a:p>
            <a:pPr indent="-330200" lvl="0" marL="457200" rtl="0" algn="l">
              <a:lnSpc>
                <a:spcPct val="100000"/>
              </a:lnSpc>
              <a:spcBef>
                <a:spcPts val="0"/>
              </a:spcBef>
              <a:spcAft>
                <a:spcPts val="0"/>
              </a:spcAft>
              <a:buSzPts val="1600"/>
              <a:buChar char="●"/>
            </a:pPr>
            <a:r>
              <a:rPr lang="ja-JP" sz="1600"/>
              <a:t>テストベースの各要素の状況を含めることで、テスト進捗や完了レポートをわかりやすくする</a:t>
            </a:r>
            <a:endParaRPr sz="1600"/>
          </a:p>
          <a:p>
            <a:pPr indent="-330200" lvl="0" marL="457200" rtl="0" algn="l">
              <a:lnSpc>
                <a:spcPct val="100000"/>
              </a:lnSpc>
              <a:spcBef>
                <a:spcPts val="0"/>
              </a:spcBef>
              <a:spcAft>
                <a:spcPts val="0"/>
              </a:spcAft>
              <a:buSzPts val="1600"/>
              <a:buChar char="●"/>
            </a:pPr>
            <a:r>
              <a:rPr lang="ja-JP" sz="1600"/>
              <a:t>テストの技術的な側面をステークホルダーにわかりやすく伝えられる</a:t>
            </a:r>
            <a:endParaRPr sz="1600"/>
          </a:p>
          <a:p>
            <a:pPr indent="-330200" lvl="0" marL="457200" rtl="0" algn="l">
              <a:lnSpc>
                <a:spcPct val="100000"/>
              </a:lnSpc>
              <a:spcBef>
                <a:spcPts val="0"/>
              </a:spcBef>
              <a:spcAft>
                <a:spcPts val="0"/>
              </a:spcAft>
              <a:buSzPts val="1600"/>
              <a:buChar char="●"/>
            </a:pPr>
            <a:r>
              <a:rPr lang="ja-JP" sz="1600"/>
              <a:t>プロダクト品質、プロセス能力、ビジネスゴールに対するプロジェクトの進捗を評価するための情報を提供する</a:t>
            </a:r>
            <a:endParaRPr sz="2000"/>
          </a:p>
        </p:txBody>
      </p:sp>
      <p:sp>
        <p:nvSpPr>
          <p:cNvPr id="876" name="Google Shape;876;p4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877" name="Google Shape;877;p45"/>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78" name="Google Shape;878;p45"/>
          <p:cNvSpPr txBox="1"/>
          <p:nvPr/>
        </p:nvSpPr>
        <p:spPr>
          <a:xfrm>
            <a:off x="296838" y="6145396"/>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3" name="Shape 883"/>
        <p:cNvGrpSpPr/>
        <p:nvPr/>
      </p:nvGrpSpPr>
      <p:grpSpPr>
        <a:xfrm>
          <a:off x="0" y="0"/>
          <a:ext cx="0" cy="0"/>
          <a:chOff x="0" y="0"/>
          <a:chExt cx="0" cy="0"/>
        </a:xfrm>
      </p:grpSpPr>
      <p:sp>
        <p:nvSpPr>
          <p:cNvPr id="884" name="Google Shape;884;p46"/>
          <p:cNvSpPr txBox="1"/>
          <p:nvPr>
            <p:ph type="title"/>
          </p:nvPr>
        </p:nvSpPr>
        <p:spPr>
          <a:xfrm>
            <a:off x="838200" y="533401"/>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テストの役割</a:t>
            </a:r>
            <a:endParaRPr sz="3600"/>
          </a:p>
        </p:txBody>
      </p:sp>
      <p:sp>
        <p:nvSpPr>
          <p:cNvPr id="885" name="Google Shape;885;p46"/>
          <p:cNvSpPr txBox="1"/>
          <p:nvPr>
            <p:ph idx="1" type="body"/>
          </p:nvPr>
        </p:nvSpPr>
        <p:spPr>
          <a:xfrm>
            <a:off x="200472" y="1268413"/>
            <a:ext cx="9577200" cy="50403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0"/>
              </a:spcBef>
              <a:spcAft>
                <a:spcPts val="0"/>
              </a:spcAft>
              <a:buSzPts val="2000"/>
              <a:buChar char="●"/>
            </a:pPr>
            <a:r>
              <a:rPr lang="ja-JP" sz="2000"/>
              <a:t>テストマネジメントをする役割</a:t>
            </a:r>
            <a:endParaRPr sz="2000"/>
          </a:p>
          <a:p>
            <a:pPr indent="-355600" lvl="1" marL="914400" rtl="0" algn="l">
              <a:lnSpc>
                <a:spcPct val="100000"/>
              </a:lnSpc>
              <a:spcBef>
                <a:spcPts val="0"/>
              </a:spcBef>
              <a:spcAft>
                <a:spcPts val="0"/>
              </a:spcAft>
              <a:buSzPts val="2000"/>
              <a:buChar char="○"/>
            </a:pPr>
            <a:r>
              <a:rPr lang="ja-JP" sz="2000"/>
              <a:t>テストプロセス、テストチーム、テスト活動のリーダーシップに対する全体的な責任を負う</a:t>
            </a:r>
            <a:endParaRPr sz="2000"/>
          </a:p>
          <a:p>
            <a:pPr indent="-355600" lvl="1" marL="914400" rtl="0" algn="l">
              <a:lnSpc>
                <a:spcPct val="100000"/>
              </a:lnSpc>
              <a:spcBef>
                <a:spcPts val="0"/>
              </a:spcBef>
              <a:spcAft>
                <a:spcPts val="0"/>
              </a:spcAft>
              <a:buSzPts val="2000"/>
              <a:buChar char="○"/>
            </a:pPr>
            <a:r>
              <a:rPr lang="ja-JP" sz="2000"/>
              <a:t>主にテスト計画、テストモニタリングとコントロール、テスト完了の活動に重点</a:t>
            </a:r>
            <a:endParaRPr sz="2000"/>
          </a:p>
          <a:p>
            <a:pPr indent="0" lvl="0" marL="0" rtl="0" algn="l">
              <a:lnSpc>
                <a:spcPct val="100000"/>
              </a:lnSpc>
              <a:spcBef>
                <a:spcPts val="0"/>
              </a:spcBef>
              <a:spcAft>
                <a:spcPts val="0"/>
              </a:spcAft>
              <a:buSzPts val="1800"/>
              <a:buNone/>
            </a:pPr>
            <a:r>
              <a:t/>
            </a:r>
            <a:endParaRPr sz="2000"/>
          </a:p>
          <a:p>
            <a:pPr indent="-355600" lvl="0" marL="457200" rtl="0" algn="l">
              <a:lnSpc>
                <a:spcPct val="100000"/>
              </a:lnSpc>
              <a:spcBef>
                <a:spcPts val="0"/>
              </a:spcBef>
              <a:spcAft>
                <a:spcPts val="0"/>
              </a:spcAft>
              <a:buSzPts val="2000"/>
              <a:buChar char="●"/>
            </a:pPr>
            <a:r>
              <a:rPr lang="ja-JP" sz="2000"/>
              <a:t>テストをする役割</a:t>
            </a:r>
            <a:endParaRPr sz="2000"/>
          </a:p>
          <a:p>
            <a:pPr indent="-355600" lvl="1" marL="914400" rtl="0" algn="l">
              <a:lnSpc>
                <a:spcPct val="100000"/>
              </a:lnSpc>
              <a:spcBef>
                <a:spcPts val="0"/>
              </a:spcBef>
              <a:spcAft>
                <a:spcPts val="0"/>
              </a:spcAft>
              <a:buSzPts val="2000"/>
              <a:buChar char="○"/>
            </a:pPr>
            <a:r>
              <a:rPr lang="ja-JP" sz="2000"/>
              <a:t>テストのエンジニアリング（技術的）側面に対する全体的な責任を負う</a:t>
            </a:r>
            <a:endParaRPr sz="2000"/>
          </a:p>
          <a:p>
            <a:pPr indent="-355600" lvl="1" marL="914400" rtl="0" algn="l">
              <a:lnSpc>
                <a:spcPct val="100000"/>
              </a:lnSpc>
              <a:spcBef>
                <a:spcPts val="0"/>
              </a:spcBef>
              <a:spcAft>
                <a:spcPts val="0"/>
              </a:spcAft>
              <a:buSzPts val="2000"/>
              <a:buChar char="○"/>
            </a:pPr>
            <a:r>
              <a:rPr lang="ja-JP" sz="2000"/>
              <a:t>主にテスト分析、テスト設計、テスト実装、テスト実行の活動に重点</a:t>
            </a:r>
            <a:endParaRPr sz="2000"/>
          </a:p>
          <a:p>
            <a:pPr indent="0" lvl="0" marL="0" rtl="0" algn="l">
              <a:lnSpc>
                <a:spcPct val="100000"/>
              </a:lnSpc>
              <a:spcBef>
                <a:spcPts val="0"/>
              </a:spcBef>
              <a:spcAft>
                <a:spcPts val="0"/>
              </a:spcAft>
              <a:buSzPts val="1800"/>
              <a:buNone/>
            </a:pPr>
            <a:r>
              <a:t/>
            </a:r>
            <a:endParaRPr sz="2000"/>
          </a:p>
          <a:p>
            <a:pPr indent="0" lvl="0" marL="0" rtl="0" algn="l">
              <a:lnSpc>
                <a:spcPct val="100000"/>
              </a:lnSpc>
              <a:spcBef>
                <a:spcPts val="0"/>
              </a:spcBef>
              <a:spcAft>
                <a:spcPts val="0"/>
              </a:spcAft>
              <a:buSzPts val="1800"/>
              <a:buNone/>
            </a:pPr>
            <a:r>
              <a:rPr lang="ja-JP" sz="2000"/>
              <a:t>実務において、これらの役割は完全に別れている場合は少ない。</a:t>
            </a:r>
            <a:endParaRPr sz="2000"/>
          </a:p>
          <a:p>
            <a:pPr indent="-355600" lvl="0" marL="457200" rtl="0" algn="l">
              <a:lnSpc>
                <a:spcPct val="100000"/>
              </a:lnSpc>
              <a:spcBef>
                <a:spcPts val="0"/>
              </a:spcBef>
              <a:spcAft>
                <a:spcPts val="0"/>
              </a:spcAft>
              <a:buSzPts val="2000"/>
              <a:buChar char="-"/>
            </a:pPr>
            <a:r>
              <a:rPr lang="ja-JP" sz="2000"/>
              <a:t>テストマネジメントをチームリーダーや開発マネージャーが行う</a:t>
            </a:r>
            <a:endParaRPr sz="2000"/>
          </a:p>
          <a:p>
            <a:pPr indent="-355600" lvl="0" marL="457200" rtl="0" algn="l">
              <a:lnSpc>
                <a:spcPct val="100000"/>
              </a:lnSpc>
              <a:spcBef>
                <a:spcPts val="0"/>
              </a:spcBef>
              <a:spcAft>
                <a:spcPts val="0"/>
              </a:spcAft>
              <a:buSzPts val="2000"/>
              <a:buChar char="-"/>
            </a:pPr>
            <a:r>
              <a:rPr lang="ja-JP" sz="2000"/>
              <a:t>一人がテストをする役割とテストマネジメントをする役割を同時に担うことがある。</a:t>
            </a:r>
            <a:endParaRPr sz="2000"/>
          </a:p>
        </p:txBody>
      </p:sp>
      <p:sp>
        <p:nvSpPr>
          <p:cNvPr id="886" name="Google Shape;886;p4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887" name="Google Shape;887;p4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88" name="Google Shape;888;p46"/>
          <p:cNvSpPr txBox="1"/>
          <p:nvPr/>
        </p:nvSpPr>
        <p:spPr>
          <a:xfrm>
            <a:off x="315913" y="6001543"/>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4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898" name="Google Shape;898;p4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899" name="Google Shape;899;p47"/>
          <p:cNvSpPr txBox="1"/>
          <p:nvPr/>
        </p:nvSpPr>
        <p:spPr>
          <a:xfrm>
            <a:off x="742950" y="2420938"/>
            <a:ext cx="8420100" cy="1470000"/>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1.5 テストに必要不可欠なスキルとよい実践例</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4" name="Shape 904"/>
        <p:cNvGrpSpPr/>
        <p:nvPr/>
      </p:nvGrpSpPr>
      <p:grpSpPr>
        <a:xfrm>
          <a:off x="0" y="0"/>
          <a:ext cx="0" cy="0"/>
          <a:chOff x="0" y="0"/>
          <a:chExt cx="0" cy="0"/>
        </a:xfrm>
      </p:grpSpPr>
      <p:sp>
        <p:nvSpPr>
          <p:cNvPr id="905" name="Google Shape;905;p48"/>
          <p:cNvSpPr txBox="1"/>
          <p:nvPr>
            <p:ph type="title"/>
          </p:nvPr>
        </p:nvSpPr>
        <p:spPr>
          <a:xfrm>
            <a:off x="838200" y="533401"/>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テストに必要な汎用的スキル</a:t>
            </a:r>
            <a:endParaRPr sz="3600"/>
          </a:p>
        </p:txBody>
      </p:sp>
      <p:sp>
        <p:nvSpPr>
          <p:cNvPr id="906" name="Google Shape;906;p48"/>
          <p:cNvSpPr txBox="1"/>
          <p:nvPr>
            <p:ph idx="1" type="body"/>
          </p:nvPr>
        </p:nvSpPr>
        <p:spPr>
          <a:xfrm>
            <a:off x="200472" y="1268413"/>
            <a:ext cx="9577200" cy="50403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0"/>
              </a:spcBef>
              <a:spcAft>
                <a:spcPts val="0"/>
              </a:spcAft>
              <a:buSzPts val="2000"/>
              <a:buChar char="●"/>
            </a:pPr>
            <a:r>
              <a:rPr lang="ja-JP" sz="2000"/>
              <a:t>テスト知識</a:t>
            </a:r>
            <a:endParaRPr sz="2000"/>
          </a:p>
          <a:p>
            <a:pPr indent="-355600" lvl="1" marL="914400" rtl="0" algn="l">
              <a:lnSpc>
                <a:spcPct val="100000"/>
              </a:lnSpc>
              <a:spcBef>
                <a:spcPts val="0"/>
              </a:spcBef>
              <a:spcAft>
                <a:spcPts val="0"/>
              </a:spcAft>
              <a:buSzPts val="2000"/>
              <a:buChar char="○"/>
            </a:pPr>
            <a:r>
              <a:rPr lang="ja-JP" sz="2000"/>
              <a:t>テスト技法の活用などによりテストの有効性を高めるため</a:t>
            </a:r>
            <a:endParaRPr sz="2000"/>
          </a:p>
          <a:p>
            <a:pPr indent="-355600" lvl="0" marL="457200" rtl="0" algn="l">
              <a:lnSpc>
                <a:spcPct val="100000"/>
              </a:lnSpc>
              <a:spcBef>
                <a:spcPts val="0"/>
              </a:spcBef>
              <a:spcAft>
                <a:spcPts val="0"/>
              </a:spcAft>
              <a:buSzPts val="2000"/>
              <a:buChar char="●"/>
            </a:pPr>
            <a:r>
              <a:rPr lang="ja-JP" sz="2000"/>
              <a:t>徹底さ、慎重さ、好奇心、細部へのこだわり、理路整然さ</a:t>
            </a:r>
            <a:endParaRPr sz="2000"/>
          </a:p>
          <a:p>
            <a:pPr indent="-355600" lvl="1" marL="914400" rtl="0" algn="l">
              <a:lnSpc>
                <a:spcPct val="100000"/>
              </a:lnSpc>
              <a:spcBef>
                <a:spcPts val="0"/>
              </a:spcBef>
              <a:spcAft>
                <a:spcPts val="0"/>
              </a:spcAft>
              <a:buSzPts val="2000"/>
              <a:buChar char="○"/>
            </a:pPr>
            <a:r>
              <a:rPr lang="ja-JP" sz="2000"/>
              <a:t>特に発見しにくい欠陥を識別するため</a:t>
            </a:r>
            <a:endParaRPr sz="2000"/>
          </a:p>
          <a:p>
            <a:pPr indent="-355600" lvl="0" marL="457200" rtl="0" algn="l">
              <a:lnSpc>
                <a:spcPct val="100000"/>
              </a:lnSpc>
              <a:spcBef>
                <a:spcPts val="0"/>
              </a:spcBef>
              <a:spcAft>
                <a:spcPts val="0"/>
              </a:spcAft>
              <a:buSzPts val="2000"/>
              <a:buChar char="●"/>
            </a:pPr>
            <a:r>
              <a:rPr lang="ja-JP" sz="2000"/>
              <a:t>優れたコミュニケーションスキル、積極的な傾聴、チームプレーヤーとなる</a:t>
            </a:r>
            <a:endParaRPr sz="2000"/>
          </a:p>
          <a:p>
            <a:pPr indent="-355600" lvl="1" marL="914400" rtl="0" algn="l">
              <a:lnSpc>
                <a:spcPct val="100000"/>
              </a:lnSpc>
              <a:spcBef>
                <a:spcPts val="0"/>
              </a:spcBef>
              <a:spcAft>
                <a:spcPts val="0"/>
              </a:spcAft>
              <a:buSzPts val="2000"/>
              <a:buChar char="○"/>
            </a:pPr>
            <a:r>
              <a:rPr lang="ja-JP" sz="2000"/>
              <a:t>効果的にやり取りする、他社に情報を伝える、理解してもらう、欠陥を報告し議論するため</a:t>
            </a:r>
            <a:endParaRPr sz="2000"/>
          </a:p>
          <a:p>
            <a:pPr indent="-355600" lvl="0" marL="457200" rtl="0" algn="l">
              <a:lnSpc>
                <a:spcPct val="100000"/>
              </a:lnSpc>
              <a:spcBef>
                <a:spcPts val="0"/>
              </a:spcBef>
              <a:spcAft>
                <a:spcPts val="0"/>
              </a:spcAft>
              <a:buSzPts val="2000"/>
              <a:buChar char="●"/>
            </a:pPr>
            <a:r>
              <a:rPr lang="ja-JP" sz="2000"/>
              <a:t>分析的思考、批判的思考、創造性</a:t>
            </a:r>
            <a:endParaRPr sz="2000"/>
          </a:p>
          <a:p>
            <a:pPr indent="-355600" lvl="1" marL="914400" rtl="0" algn="l">
              <a:lnSpc>
                <a:spcPct val="100000"/>
              </a:lnSpc>
              <a:spcBef>
                <a:spcPts val="0"/>
              </a:spcBef>
              <a:spcAft>
                <a:spcPts val="0"/>
              </a:spcAft>
              <a:buSzPts val="2000"/>
              <a:buChar char="○"/>
            </a:pPr>
            <a:r>
              <a:rPr lang="ja-JP" sz="2000"/>
              <a:t>テストの有効性を高めるため</a:t>
            </a:r>
            <a:endParaRPr sz="2000"/>
          </a:p>
          <a:p>
            <a:pPr indent="-355600" lvl="0" marL="457200" rtl="0" algn="l">
              <a:lnSpc>
                <a:spcPct val="100000"/>
              </a:lnSpc>
              <a:spcBef>
                <a:spcPts val="0"/>
              </a:spcBef>
              <a:spcAft>
                <a:spcPts val="0"/>
              </a:spcAft>
              <a:buSzPts val="2000"/>
              <a:buChar char="●"/>
            </a:pPr>
            <a:r>
              <a:rPr lang="ja-JP" sz="2000"/>
              <a:t>技術的な知識</a:t>
            </a:r>
            <a:endParaRPr sz="2000"/>
          </a:p>
          <a:p>
            <a:pPr indent="-355600" lvl="1" marL="914400" rtl="0" algn="l">
              <a:lnSpc>
                <a:spcPct val="100000"/>
              </a:lnSpc>
              <a:spcBef>
                <a:spcPts val="0"/>
              </a:spcBef>
              <a:spcAft>
                <a:spcPts val="0"/>
              </a:spcAft>
              <a:buSzPts val="2000"/>
              <a:buChar char="○"/>
            </a:pPr>
            <a:r>
              <a:rPr lang="ja-JP" sz="2000"/>
              <a:t>適切なテストツールの使用によりテストの効率性を高めるため</a:t>
            </a:r>
            <a:endParaRPr sz="2000"/>
          </a:p>
          <a:p>
            <a:pPr indent="-355600" lvl="0" marL="457200" rtl="0" algn="l">
              <a:lnSpc>
                <a:spcPct val="100000"/>
              </a:lnSpc>
              <a:spcBef>
                <a:spcPts val="0"/>
              </a:spcBef>
              <a:spcAft>
                <a:spcPts val="0"/>
              </a:spcAft>
              <a:buSzPts val="2000"/>
              <a:buChar char="●"/>
            </a:pPr>
            <a:r>
              <a:rPr lang="ja-JP" sz="2000"/>
              <a:t>ドメイン知識</a:t>
            </a:r>
            <a:endParaRPr sz="2000"/>
          </a:p>
          <a:p>
            <a:pPr indent="-355600" lvl="1" marL="914400" rtl="0" algn="l">
              <a:lnSpc>
                <a:spcPct val="100000"/>
              </a:lnSpc>
              <a:spcBef>
                <a:spcPts val="0"/>
              </a:spcBef>
              <a:spcAft>
                <a:spcPts val="0"/>
              </a:spcAft>
              <a:buSzPts val="2000"/>
              <a:buChar char="○"/>
            </a:pPr>
            <a:r>
              <a:rPr lang="ja-JP" sz="2000"/>
              <a:t>エンドユーザー/ビジネス側代表者を理解し、コミュニケーションできるようになるため</a:t>
            </a:r>
            <a:endParaRPr sz="2000"/>
          </a:p>
        </p:txBody>
      </p:sp>
      <p:sp>
        <p:nvSpPr>
          <p:cNvPr id="907" name="Google Shape;907;p4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908" name="Google Shape;908;p48"/>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909" name="Google Shape;909;p48"/>
          <p:cNvSpPr txBox="1"/>
          <p:nvPr/>
        </p:nvSpPr>
        <p:spPr>
          <a:xfrm>
            <a:off x="315913" y="6001543"/>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4" name="Shape 914"/>
        <p:cNvGrpSpPr/>
        <p:nvPr/>
      </p:nvGrpSpPr>
      <p:grpSpPr>
        <a:xfrm>
          <a:off x="0" y="0"/>
          <a:ext cx="0" cy="0"/>
          <a:chOff x="0" y="0"/>
          <a:chExt cx="0" cy="0"/>
        </a:xfrm>
      </p:grpSpPr>
      <p:sp>
        <p:nvSpPr>
          <p:cNvPr id="915" name="Google Shape;915;p49"/>
          <p:cNvSpPr txBox="1"/>
          <p:nvPr>
            <p:ph type="title"/>
          </p:nvPr>
        </p:nvSpPr>
        <p:spPr>
          <a:xfrm>
            <a:off x="838200" y="533401"/>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2600"/>
              <a:t>チームメンバーにとってのテスト担当者の印象</a:t>
            </a:r>
            <a:endParaRPr sz="2600"/>
          </a:p>
        </p:txBody>
      </p:sp>
      <p:sp>
        <p:nvSpPr>
          <p:cNvPr id="916" name="Google Shape;916;p49"/>
          <p:cNvSpPr txBox="1"/>
          <p:nvPr>
            <p:ph idx="1" type="body"/>
          </p:nvPr>
        </p:nvSpPr>
        <p:spPr>
          <a:xfrm>
            <a:off x="200475" y="1268419"/>
            <a:ext cx="9577200" cy="24255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0"/>
              </a:spcBef>
              <a:spcAft>
                <a:spcPts val="0"/>
              </a:spcAft>
              <a:buSzPts val="2000"/>
              <a:buChar char="●"/>
            </a:pPr>
            <a:r>
              <a:rPr lang="ja-JP" sz="2000"/>
              <a:t>テスト担当者は悪い知らせの運び手になることが多い</a:t>
            </a:r>
            <a:endParaRPr sz="2000"/>
          </a:p>
          <a:p>
            <a:pPr indent="-355600" lvl="1" marL="914400" rtl="0" algn="l">
              <a:lnSpc>
                <a:spcPct val="100000"/>
              </a:lnSpc>
              <a:spcBef>
                <a:spcPts val="0"/>
              </a:spcBef>
              <a:spcAft>
                <a:spcPts val="0"/>
              </a:spcAft>
              <a:buSzPts val="2000"/>
              <a:buChar char="○"/>
            </a:pPr>
            <a:r>
              <a:rPr lang="ja-JP" sz="2000"/>
              <a:t>悪い知らせの運び手を責めるのは人間の一般的な特性</a:t>
            </a:r>
            <a:endParaRPr sz="2000"/>
          </a:p>
          <a:p>
            <a:pPr indent="-355600" lvl="0" marL="457200" rtl="0" algn="l">
              <a:lnSpc>
                <a:spcPct val="100000"/>
              </a:lnSpc>
              <a:spcBef>
                <a:spcPts val="0"/>
              </a:spcBef>
              <a:spcAft>
                <a:spcPts val="0"/>
              </a:spcAft>
              <a:buSzPts val="2000"/>
              <a:buChar char="●"/>
            </a:pPr>
            <a:r>
              <a:rPr lang="ja-JP" sz="2000"/>
              <a:t>テスト結果が、プロダクトやその作成者に対する批判と受け取られる可能性がある</a:t>
            </a:r>
            <a:endParaRPr sz="2000"/>
          </a:p>
          <a:p>
            <a:pPr indent="-355600" lvl="0" marL="457200" rtl="0" algn="l">
              <a:lnSpc>
                <a:spcPct val="100000"/>
              </a:lnSpc>
              <a:spcBef>
                <a:spcPts val="0"/>
              </a:spcBef>
              <a:spcAft>
                <a:spcPts val="0"/>
              </a:spcAft>
              <a:buSzPts val="2000"/>
              <a:buChar char="●"/>
            </a:pPr>
            <a:r>
              <a:rPr lang="ja-JP" sz="2000"/>
              <a:t>確証バイアスは、現在持っている信念と異なる情報を受け入れることを困難にすることがある</a:t>
            </a:r>
            <a:endParaRPr sz="2000"/>
          </a:p>
          <a:p>
            <a:pPr indent="-355600" lvl="0" marL="457200" rtl="0" algn="l">
              <a:lnSpc>
                <a:spcPct val="100000"/>
              </a:lnSpc>
              <a:spcBef>
                <a:spcPts val="0"/>
              </a:spcBef>
              <a:spcAft>
                <a:spcPts val="0"/>
              </a:spcAft>
              <a:buSzPts val="2000"/>
              <a:buChar char="●"/>
            </a:pPr>
            <a:r>
              <a:rPr lang="ja-JP" sz="2000"/>
              <a:t>テストが破壊的な活動であると認識されている場合がある</a:t>
            </a:r>
            <a:endParaRPr sz="2000"/>
          </a:p>
        </p:txBody>
      </p:sp>
      <p:sp>
        <p:nvSpPr>
          <p:cNvPr id="917" name="Google Shape;917;p4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918" name="Google Shape;918;p49"/>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919" name="Google Shape;919;p49"/>
          <p:cNvSpPr/>
          <p:nvPr/>
        </p:nvSpPr>
        <p:spPr>
          <a:xfrm>
            <a:off x="4328850" y="3539900"/>
            <a:ext cx="1248300" cy="745800"/>
          </a:xfrm>
          <a:prstGeom prst="downArrow">
            <a:avLst>
              <a:gd fmla="val 50000" name="adj1"/>
              <a:gd fmla="val 50000" name="adj2"/>
            </a:avLst>
          </a:prstGeom>
          <a:solidFill>
            <a:srgbClr val="FF33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0" name="Google Shape;920;p49"/>
          <p:cNvSpPr/>
          <p:nvPr/>
        </p:nvSpPr>
        <p:spPr>
          <a:xfrm>
            <a:off x="543600" y="5050900"/>
            <a:ext cx="8818800" cy="840000"/>
          </a:xfrm>
          <a:prstGeom prst="roundRect">
            <a:avLst>
              <a:gd fmla="val 16667" name="adj"/>
            </a:avLst>
          </a:prstGeom>
          <a:solidFill>
            <a:srgbClr val="FFCC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ja-JP" sz="2000" u="none" cap="none" strike="noStrike">
                <a:solidFill>
                  <a:srgbClr val="000000"/>
                </a:solidFill>
                <a:latin typeface="Arial"/>
                <a:ea typeface="Arial"/>
                <a:cs typeface="Arial"/>
                <a:sym typeface="Arial"/>
              </a:rPr>
              <a:t>テスト担当者にとってコミュニケーションスキルは非常に重要</a:t>
            </a:r>
            <a:endParaRPr b="1" i="0" sz="2000" u="none" cap="none" strike="noStrike">
              <a:solidFill>
                <a:srgbClr val="000000"/>
              </a:solidFill>
              <a:latin typeface="Arial"/>
              <a:ea typeface="Arial"/>
              <a:cs typeface="Arial"/>
              <a:sym typeface="Arial"/>
            </a:endParaRPr>
          </a:p>
        </p:txBody>
      </p:sp>
      <p:sp>
        <p:nvSpPr>
          <p:cNvPr id="921" name="Google Shape;921;p49"/>
          <p:cNvSpPr txBox="1"/>
          <p:nvPr/>
        </p:nvSpPr>
        <p:spPr>
          <a:xfrm>
            <a:off x="762000" y="4422000"/>
            <a:ext cx="83820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欠陥や故障に関する情報は建設的な方法で伝える必要がある</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48" name="Google Shape;248;p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49" name="Google Shape;249;p5"/>
          <p:cNvSpPr txBox="1"/>
          <p:nvPr/>
        </p:nvSpPr>
        <p:spPr>
          <a:xfrm>
            <a:off x="742950" y="2420938"/>
            <a:ext cx="8420100" cy="1470025"/>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1. テストの基礎</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6" name="Shape 926"/>
        <p:cNvGrpSpPr/>
        <p:nvPr/>
      </p:nvGrpSpPr>
      <p:grpSpPr>
        <a:xfrm>
          <a:off x="0" y="0"/>
          <a:ext cx="0" cy="0"/>
          <a:chOff x="0" y="0"/>
          <a:chExt cx="0" cy="0"/>
        </a:xfrm>
      </p:grpSpPr>
      <p:sp>
        <p:nvSpPr>
          <p:cNvPr id="927" name="Google Shape;927;p50"/>
          <p:cNvSpPr txBox="1"/>
          <p:nvPr>
            <p:ph type="title"/>
          </p:nvPr>
        </p:nvSpPr>
        <p:spPr>
          <a:xfrm>
            <a:off x="838200" y="533401"/>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チーム全体アプローチ</a:t>
            </a:r>
            <a:endParaRPr sz="3600"/>
          </a:p>
        </p:txBody>
      </p:sp>
      <p:sp>
        <p:nvSpPr>
          <p:cNvPr id="928" name="Google Shape;928;p50"/>
          <p:cNvSpPr txBox="1"/>
          <p:nvPr>
            <p:ph idx="1" type="body"/>
          </p:nvPr>
        </p:nvSpPr>
        <p:spPr>
          <a:xfrm>
            <a:off x="164400" y="2527097"/>
            <a:ext cx="9577200" cy="39261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0"/>
              </a:spcBef>
              <a:spcAft>
                <a:spcPts val="0"/>
              </a:spcAft>
              <a:buSzPts val="2000"/>
              <a:buChar char="●"/>
            </a:pPr>
            <a:r>
              <a:rPr lang="ja-JP" sz="2000"/>
              <a:t>チーム全体アプローチ</a:t>
            </a:r>
            <a:endParaRPr sz="2000"/>
          </a:p>
          <a:p>
            <a:pPr indent="-355600" lvl="1" marL="914400" rtl="0" algn="l">
              <a:lnSpc>
                <a:spcPct val="100000"/>
              </a:lnSpc>
              <a:spcBef>
                <a:spcPts val="0"/>
              </a:spcBef>
              <a:spcAft>
                <a:spcPts val="0"/>
              </a:spcAft>
              <a:buClr>
                <a:srgbClr val="FF0000"/>
              </a:buClr>
              <a:buSzPts val="2000"/>
              <a:buChar char="○"/>
            </a:pPr>
            <a:r>
              <a:rPr b="1" lang="ja-JP" sz="2000">
                <a:solidFill>
                  <a:srgbClr val="FF0000"/>
                </a:solidFill>
              </a:rPr>
              <a:t>全員が品質に対して責任を持つ</a:t>
            </a:r>
            <a:endParaRPr b="1" sz="2000">
              <a:solidFill>
                <a:srgbClr val="FF0000"/>
              </a:solidFill>
            </a:endParaRPr>
          </a:p>
          <a:p>
            <a:pPr indent="-355600" lvl="1" marL="914400" rtl="0" algn="l">
              <a:lnSpc>
                <a:spcPct val="100000"/>
              </a:lnSpc>
              <a:spcBef>
                <a:spcPts val="0"/>
              </a:spcBef>
              <a:spcAft>
                <a:spcPts val="0"/>
              </a:spcAft>
              <a:buSzPts val="2000"/>
              <a:buChar char="○"/>
            </a:pPr>
            <a:r>
              <a:rPr lang="ja-JP" sz="2000"/>
              <a:t>必要な知識、スキルを持つチームメンバーであればどの仕事を行ってもよい</a:t>
            </a:r>
            <a:endParaRPr sz="2000"/>
          </a:p>
          <a:p>
            <a:pPr indent="-355600" lvl="1" marL="914400" rtl="0" algn="l">
              <a:lnSpc>
                <a:spcPct val="100000"/>
              </a:lnSpc>
              <a:spcBef>
                <a:spcPts val="0"/>
              </a:spcBef>
              <a:spcAft>
                <a:spcPts val="0"/>
              </a:spcAft>
              <a:buSzPts val="2000"/>
              <a:buChar char="○"/>
            </a:pPr>
            <a:r>
              <a:rPr lang="ja-JP" sz="2000"/>
              <a:t>情報伝達、相互作用を活性化するため、同じワークスペース（物理的または仮想的）を共有する</a:t>
            </a:r>
            <a:endParaRPr sz="2000"/>
          </a:p>
          <a:p>
            <a:pPr indent="-355600" lvl="0" marL="457200" rtl="0" algn="l">
              <a:lnSpc>
                <a:spcPct val="100000"/>
              </a:lnSpc>
              <a:spcBef>
                <a:spcPts val="0"/>
              </a:spcBef>
              <a:spcAft>
                <a:spcPts val="0"/>
              </a:spcAft>
              <a:buSzPts val="2000"/>
              <a:buChar char="●"/>
            </a:pPr>
            <a:r>
              <a:rPr lang="ja-JP" sz="2000"/>
              <a:t>メリット</a:t>
            </a:r>
            <a:endParaRPr sz="2000"/>
          </a:p>
          <a:p>
            <a:pPr indent="-355600" lvl="1" marL="914400" rtl="0" algn="l">
              <a:lnSpc>
                <a:spcPct val="100000"/>
              </a:lnSpc>
              <a:spcBef>
                <a:spcPts val="0"/>
              </a:spcBef>
              <a:spcAft>
                <a:spcPts val="0"/>
              </a:spcAft>
              <a:buSzPts val="2000"/>
              <a:buChar char="○"/>
            </a:pPr>
            <a:r>
              <a:rPr lang="ja-JP" sz="2000"/>
              <a:t>チームメンバーが協力しあうことによって情報伝達とコラボレーションが強化され、様々なスキルセットをプロジェクトの利益に活用できる相乗効果を生み出す</a:t>
            </a:r>
            <a:endParaRPr sz="2000"/>
          </a:p>
        </p:txBody>
      </p:sp>
      <p:sp>
        <p:nvSpPr>
          <p:cNvPr id="929" name="Google Shape;929;p5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930" name="Google Shape;930;p50"/>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931" name="Google Shape;931;p50"/>
          <p:cNvSpPr txBox="1"/>
          <p:nvPr>
            <p:ph idx="1" type="body"/>
          </p:nvPr>
        </p:nvSpPr>
        <p:spPr>
          <a:xfrm>
            <a:off x="200475" y="1268425"/>
            <a:ext cx="9577200" cy="11139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ja-JP" sz="2000"/>
              <a:t>テスト担当者にとって重要なスキルの1つは、</a:t>
            </a:r>
            <a:r>
              <a:rPr b="1" lang="ja-JP" sz="2000">
                <a:solidFill>
                  <a:srgbClr val="FF3300"/>
                </a:solidFill>
              </a:rPr>
              <a:t>チームの中で効果的に働き、チームのゴールに積極的に貢献する能力</a:t>
            </a:r>
            <a:r>
              <a:rPr lang="ja-JP" sz="2000"/>
              <a:t>である。エクストリームプログラミングに由来するチーム全体アプローチは、このスキルの上に成り立っている。</a:t>
            </a:r>
            <a:endParaRPr sz="200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6" name="Shape 936"/>
        <p:cNvGrpSpPr/>
        <p:nvPr/>
      </p:nvGrpSpPr>
      <p:grpSpPr>
        <a:xfrm>
          <a:off x="0" y="0"/>
          <a:ext cx="0" cy="0"/>
          <a:chOff x="0" y="0"/>
          <a:chExt cx="0" cy="0"/>
        </a:xfrm>
      </p:grpSpPr>
      <p:sp>
        <p:nvSpPr>
          <p:cNvPr id="937" name="Google Shape;937;p51"/>
          <p:cNvSpPr txBox="1"/>
          <p:nvPr>
            <p:ph type="title"/>
          </p:nvPr>
        </p:nvSpPr>
        <p:spPr>
          <a:xfrm>
            <a:off x="838200" y="533401"/>
            <a:ext cx="8534400" cy="4809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チーム全体アプローチ</a:t>
            </a:r>
            <a:endParaRPr sz="3600"/>
          </a:p>
        </p:txBody>
      </p:sp>
      <p:sp>
        <p:nvSpPr>
          <p:cNvPr id="938" name="Google Shape;938;p51"/>
          <p:cNvSpPr txBox="1"/>
          <p:nvPr>
            <p:ph idx="1" type="body"/>
          </p:nvPr>
        </p:nvSpPr>
        <p:spPr>
          <a:xfrm>
            <a:off x="164400" y="1222500"/>
            <a:ext cx="9577200" cy="44814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0"/>
              </a:spcBef>
              <a:spcAft>
                <a:spcPts val="0"/>
              </a:spcAft>
              <a:buSzPts val="2000"/>
              <a:buChar char="●"/>
            </a:pPr>
            <a:r>
              <a:rPr lang="ja-JP" sz="2000"/>
              <a:t>チーム全体アプローチでのテスト担当者</a:t>
            </a:r>
            <a:endParaRPr sz="2000"/>
          </a:p>
          <a:p>
            <a:pPr indent="-355600" lvl="1" marL="914400" rtl="0" algn="l">
              <a:lnSpc>
                <a:spcPct val="100000"/>
              </a:lnSpc>
              <a:spcBef>
                <a:spcPts val="0"/>
              </a:spcBef>
              <a:spcAft>
                <a:spcPts val="0"/>
              </a:spcAft>
              <a:buSzPts val="2000"/>
              <a:buChar char="○"/>
            </a:pPr>
            <a:r>
              <a:rPr lang="ja-JP" sz="2000"/>
              <a:t>品質レベルの達成を確かなものにするために</a:t>
            </a:r>
            <a:r>
              <a:rPr b="1" lang="ja-JP" sz="2000">
                <a:solidFill>
                  <a:srgbClr val="FF0000"/>
                </a:solidFill>
              </a:rPr>
              <a:t>他のチームメンバーやビジネス側の代表者と連携</a:t>
            </a:r>
            <a:r>
              <a:rPr lang="ja-JP" sz="2000"/>
              <a:t>する</a:t>
            </a:r>
            <a:endParaRPr sz="2000"/>
          </a:p>
          <a:p>
            <a:pPr indent="-355600" lvl="2" marL="1371600" rtl="0" algn="l">
              <a:lnSpc>
                <a:spcPct val="100000"/>
              </a:lnSpc>
              <a:spcBef>
                <a:spcPts val="0"/>
              </a:spcBef>
              <a:spcAft>
                <a:spcPts val="0"/>
              </a:spcAft>
              <a:buSzPts val="2000"/>
              <a:buChar char="■"/>
            </a:pPr>
            <a:r>
              <a:rPr lang="ja-JP" sz="2000"/>
              <a:t>こうすることにより、</a:t>
            </a:r>
            <a:r>
              <a:rPr b="1" lang="ja-JP" sz="2000">
                <a:solidFill>
                  <a:srgbClr val="FF0000"/>
                </a:solidFill>
              </a:rPr>
              <a:t>テストに関する知識を他のチームメンバーに広め、プロダクトの開発に影響を与える。</a:t>
            </a:r>
            <a:endParaRPr b="1" sz="2000">
              <a:solidFill>
                <a:srgbClr val="FF0000"/>
              </a:solidFill>
            </a:endParaRPr>
          </a:p>
          <a:p>
            <a:pPr indent="-355600" lvl="0" marL="457200" rtl="0" algn="l">
              <a:lnSpc>
                <a:spcPct val="100000"/>
              </a:lnSpc>
              <a:spcBef>
                <a:spcPts val="0"/>
              </a:spcBef>
              <a:spcAft>
                <a:spcPts val="0"/>
              </a:spcAft>
              <a:buSzPts val="2000"/>
              <a:buChar char="●"/>
            </a:pPr>
            <a:r>
              <a:rPr lang="ja-JP" sz="2000"/>
              <a:t>状況によってはチーム全体アプローチが常に適切とは限らない</a:t>
            </a:r>
            <a:endParaRPr sz="2000"/>
          </a:p>
          <a:p>
            <a:pPr indent="-355600" lvl="1" marL="914400" rtl="0" algn="l">
              <a:lnSpc>
                <a:spcPct val="100000"/>
              </a:lnSpc>
              <a:spcBef>
                <a:spcPts val="0"/>
              </a:spcBef>
              <a:spcAft>
                <a:spcPts val="0"/>
              </a:spcAft>
              <a:buSzPts val="2000"/>
              <a:buChar char="○"/>
            </a:pPr>
            <a:r>
              <a:rPr lang="ja-JP" sz="2000"/>
              <a:t>例：セーフティクリティカルのような状況では、高いレベルのテストの独立性が必要な場合がある</a:t>
            </a:r>
            <a:endParaRPr sz="2000"/>
          </a:p>
        </p:txBody>
      </p:sp>
      <p:sp>
        <p:nvSpPr>
          <p:cNvPr id="939" name="Google Shape;939;p5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400"/>
              <a:buFont typeface="Arial"/>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940" name="Google Shape;940;p5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8" name="Shape 948"/>
        <p:cNvGrpSpPr/>
        <p:nvPr/>
      </p:nvGrpSpPr>
      <p:grpSpPr>
        <a:xfrm>
          <a:off x="0" y="0"/>
          <a:ext cx="0" cy="0"/>
          <a:chOff x="0" y="0"/>
          <a:chExt cx="0" cy="0"/>
        </a:xfrm>
      </p:grpSpPr>
      <p:sp>
        <p:nvSpPr>
          <p:cNvPr id="949" name="Google Shape;949;p52"/>
          <p:cNvSpPr/>
          <p:nvPr/>
        </p:nvSpPr>
        <p:spPr>
          <a:xfrm>
            <a:off x="4986625" y="2601788"/>
            <a:ext cx="2055900" cy="3750600"/>
          </a:xfrm>
          <a:prstGeom prst="rect">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0" name="Google Shape;950;p52"/>
          <p:cNvSpPr/>
          <p:nvPr/>
        </p:nvSpPr>
        <p:spPr>
          <a:xfrm>
            <a:off x="5320250" y="4709986"/>
            <a:ext cx="1393500" cy="1437300"/>
          </a:xfrm>
          <a:prstGeom prst="rect">
            <a:avLst/>
          </a:prstGeom>
          <a:solidFill>
            <a:srgbClr val="E7F3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1" name="Google Shape;951;p52"/>
          <p:cNvSpPr/>
          <p:nvPr/>
        </p:nvSpPr>
        <p:spPr>
          <a:xfrm>
            <a:off x="5330600" y="2962738"/>
            <a:ext cx="1393500" cy="1255500"/>
          </a:xfrm>
          <a:prstGeom prst="rect">
            <a:avLst/>
          </a:prstGeom>
          <a:solidFill>
            <a:srgbClr val="E7F3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2" name="Google Shape;952;p52"/>
          <p:cNvSpPr/>
          <p:nvPr/>
        </p:nvSpPr>
        <p:spPr>
          <a:xfrm>
            <a:off x="2797513" y="3214400"/>
            <a:ext cx="1504200" cy="3138000"/>
          </a:xfrm>
          <a:prstGeom prst="rect">
            <a:avLst/>
          </a:prstGeom>
          <a:solidFill>
            <a:srgbClr val="E7F3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3" name="Google Shape;953;p52"/>
          <p:cNvSpPr txBox="1"/>
          <p:nvPr>
            <p:ph idx="4294967295" type="title"/>
          </p:nvPr>
        </p:nvSpPr>
        <p:spPr>
          <a:xfrm>
            <a:off x="459075" y="59400"/>
            <a:ext cx="8391600" cy="6918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テストの独立性</a:t>
            </a:r>
            <a:endParaRPr sz="3600"/>
          </a:p>
        </p:txBody>
      </p:sp>
      <p:sp>
        <p:nvSpPr>
          <p:cNvPr id="954" name="Google Shape;954;p52"/>
          <p:cNvSpPr txBox="1"/>
          <p:nvPr>
            <p:ph idx="4294967295" type="body"/>
          </p:nvPr>
        </p:nvSpPr>
        <p:spPr>
          <a:xfrm>
            <a:off x="272473" y="1620700"/>
            <a:ext cx="1938300" cy="400200"/>
          </a:xfrm>
          <a:prstGeom prst="rect">
            <a:avLst/>
          </a:prstGeom>
          <a:noFill/>
          <a:ln>
            <a:noFill/>
          </a:ln>
        </p:spPr>
        <p:txBody>
          <a:bodyPr anchorCtr="0" anchor="t" bIns="45700" lIns="91425" spcFirstLastPara="1" rIns="91425" wrap="square" tIns="45700">
            <a:spAutoFit/>
          </a:bodyPr>
          <a:lstStyle/>
          <a:p>
            <a:pPr indent="0" lvl="0" marL="0" rtl="0" algn="l">
              <a:lnSpc>
                <a:spcPct val="100000"/>
              </a:lnSpc>
              <a:spcBef>
                <a:spcPts val="480"/>
              </a:spcBef>
              <a:spcAft>
                <a:spcPts val="0"/>
              </a:spcAft>
              <a:buSzPts val="3200"/>
              <a:buNone/>
            </a:pPr>
            <a:r>
              <a:rPr lang="ja-JP" sz="2000"/>
              <a:t>独立性の種類</a:t>
            </a:r>
            <a:endParaRPr sz="2000"/>
          </a:p>
        </p:txBody>
      </p:sp>
      <p:sp>
        <p:nvSpPr>
          <p:cNvPr id="955" name="Google Shape;955;p52"/>
          <p:cNvSpPr txBox="1"/>
          <p:nvPr>
            <p:ph idx="12" type="sldNum"/>
          </p:nvPr>
        </p:nvSpPr>
        <p:spPr>
          <a:xfrm>
            <a:off x="8830125" y="6245225"/>
            <a:ext cx="5808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956" name="Google Shape;956;p5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957" name="Google Shape;957;p52"/>
          <p:cNvSpPr/>
          <p:nvPr/>
        </p:nvSpPr>
        <p:spPr>
          <a:xfrm>
            <a:off x="869125" y="3338900"/>
            <a:ext cx="476400" cy="476400"/>
          </a:xfrm>
          <a:prstGeom prst="smileyFace">
            <a:avLst>
              <a:gd fmla="val 4653"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8" name="Google Shape;958;p52"/>
          <p:cNvSpPr/>
          <p:nvPr/>
        </p:nvSpPr>
        <p:spPr>
          <a:xfrm>
            <a:off x="343850" y="3821238"/>
            <a:ext cx="1051500" cy="4002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成果物</a:t>
            </a:r>
            <a:endParaRPr b="0" i="0" sz="1400" u="none" cap="none" strike="noStrike">
              <a:solidFill>
                <a:srgbClr val="000000"/>
              </a:solidFill>
              <a:latin typeface="Arial"/>
              <a:ea typeface="Arial"/>
              <a:cs typeface="Arial"/>
              <a:sym typeface="Arial"/>
            </a:endParaRPr>
          </a:p>
        </p:txBody>
      </p:sp>
      <p:sp>
        <p:nvSpPr>
          <p:cNvPr id="959" name="Google Shape;959;p52"/>
          <p:cNvSpPr txBox="1"/>
          <p:nvPr/>
        </p:nvSpPr>
        <p:spPr>
          <a:xfrm>
            <a:off x="650875" y="2938700"/>
            <a:ext cx="912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作成者</a:t>
            </a:r>
            <a:endParaRPr b="0" i="0" sz="1400" u="none" cap="none" strike="noStrike">
              <a:solidFill>
                <a:schemeClr val="dk1"/>
              </a:solidFill>
              <a:latin typeface="Arial"/>
              <a:ea typeface="Arial"/>
              <a:cs typeface="Arial"/>
              <a:sym typeface="Arial"/>
            </a:endParaRPr>
          </a:p>
        </p:txBody>
      </p:sp>
      <p:sp>
        <p:nvSpPr>
          <p:cNvPr id="960" name="Google Shape;960;p52"/>
          <p:cNvSpPr/>
          <p:nvPr/>
        </p:nvSpPr>
        <p:spPr>
          <a:xfrm>
            <a:off x="819275" y="4134625"/>
            <a:ext cx="1051500" cy="400200"/>
          </a:xfrm>
          <a:prstGeom prst="rect">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テスト</a:t>
            </a:r>
            <a:endParaRPr b="0" i="0" sz="1400" u="none" cap="none" strike="noStrike">
              <a:solidFill>
                <a:srgbClr val="000000"/>
              </a:solidFill>
              <a:latin typeface="Arial"/>
              <a:ea typeface="Arial"/>
              <a:cs typeface="Arial"/>
              <a:sym typeface="Arial"/>
            </a:endParaRPr>
          </a:p>
        </p:txBody>
      </p:sp>
      <p:sp>
        <p:nvSpPr>
          <p:cNvPr id="961" name="Google Shape;961;p52"/>
          <p:cNvSpPr/>
          <p:nvPr/>
        </p:nvSpPr>
        <p:spPr>
          <a:xfrm>
            <a:off x="272475" y="2133888"/>
            <a:ext cx="1938300" cy="691800"/>
          </a:xfrm>
          <a:prstGeom prst="wedgeRoundRectCallout">
            <a:avLst>
              <a:gd fmla="val -15272" name="adj1"/>
              <a:gd fmla="val 67380" name="adj2"/>
              <a:gd fmla="val 0" name="adj3"/>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作成者がテストを行う（独立性なし）</a:t>
            </a:r>
            <a:endParaRPr b="0" i="0" sz="1400" u="none" cap="none" strike="noStrike">
              <a:solidFill>
                <a:srgbClr val="000000"/>
              </a:solidFill>
              <a:latin typeface="Arial"/>
              <a:ea typeface="Arial"/>
              <a:cs typeface="Arial"/>
              <a:sym typeface="Arial"/>
            </a:endParaRPr>
          </a:p>
        </p:txBody>
      </p:sp>
      <p:sp>
        <p:nvSpPr>
          <p:cNvPr id="962" name="Google Shape;962;p52"/>
          <p:cNvSpPr/>
          <p:nvPr/>
        </p:nvSpPr>
        <p:spPr>
          <a:xfrm>
            <a:off x="3294475" y="3866750"/>
            <a:ext cx="476400" cy="476400"/>
          </a:xfrm>
          <a:prstGeom prst="smileyFace">
            <a:avLst>
              <a:gd fmla="val 4653"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3" name="Google Shape;963;p52"/>
          <p:cNvSpPr txBox="1"/>
          <p:nvPr/>
        </p:nvSpPr>
        <p:spPr>
          <a:xfrm>
            <a:off x="3076225" y="3466550"/>
            <a:ext cx="912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作成者</a:t>
            </a:r>
            <a:endParaRPr b="0" i="0" sz="1400" u="none" cap="none" strike="noStrike">
              <a:solidFill>
                <a:schemeClr val="dk1"/>
              </a:solidFill>
              <a:latin typeface="Arial"/>
              <a:ea typeface="Arial"/>
              <a:cs typeface="Arial"/>
              <a:sym typeface="Arial"/>
            </a:endParaRPr>
          </a:p>
        </p:txBody>
      </p:sp>
      <p:sp>
        <p:nvSpPr>
          <p:cNvPr id="964" name="Google Shape;964;p52"/>
          <p:cNvSpPr/>
          <p:nvPr/>
        </p:nvSpPr>
        <p:spPr>
          <a:xfrm>
            <a:off x="3294450" y="5341900"/>
            <a:ext cx="476400" cy="476400"/>
          </a:xfrm>
          <a:prstGeom prst="smileyFace">
            <a:avLst>
              <a:gd fmla="val 4653"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5" name="Google Shape;965;p52"/>
          <p:cNvSpPr txBox="1"/>
          <p:nvPr/>
        </p:nvSpPr>
        <p:spPr>
          <a:xfrm>
            <a:off x="3114625" y="5827650"/>
            <a:ext cx="8361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仲間</a:t>
            </a:r>
            <a:endParaRPr b="0" i="0" sz="1400" u="none" cap="none" strike="noStrike">
              <a:solidFill>
                <a:schemeClr val="dk1"/>
              </a:solidFill>
              <a:latin typeface="Arial"/>
              <a:ea typeface="Arial"/>
              <a:cs typeface="Arial"/>
              <a:sym typeface="Arial"/>
            </a:endParaRPr>
          </a:p>
        </p:txBody>
      </p:sp>
      <p:sp>
        <p:nvSpPr>
          <p:cNvPr id="966" name="Google Shape;966;p52"/>
          <p:cNvSpPr/>
          <p:nvPr/>
        </p:nvSpPr>
        <p:spPr>
          <a:xfrm>
            <a:off x="3006913" y="4351875"/>
            <a:ext cx="1051500" cy="4002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成果物</a:t>
            </a:r>
            <a:endParaRPr b="0" i="0" sz="1400" u="none" cap="none" strike="noStrike">
              <a:solidFill>
                <a:srgbClr val="000000"/>
              </a:solidFill>
              <a:latin typeface="Arial"/>
              <a:ea typeface="Arial"/>
              <a:cs typeface="Arial"/>
              <a:sym typeface="Arial"/>
            </a:endParaRPr>
          </a:p>
        </p:txBody>
      </p:sp>
      <p:sp>
        <p:nvSpPr>
          <p:cNvPr id="967" name="Google Shape;967;p52"/>
          <p:cNvSpPr/>
          <p:nvPr/>
        </p:nvSpPr>
        <p:spPr>
          <a:xfrm>
            <a:off x="3006913" y="4932338"/>
            <a:ext cx="1051500" cy="400200"/>
          </a:xfrm>
          <a:prstGeom prst="rect">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テスト</a:t>
            </a:r>
            <a:endParaRPr b="0" i="0" sz="1400" u="none" cap="none" strike="noStrike">
              <a:solidFill>
                <a:srgbClr val="000000"/>
              </a:solidFill>
              <a:latin typeface="Arial"/>
              <a:ea typeface="Arial"/>
              <a:cs typeface="Arial"/>
              <a:sym typeface="Arial"/>
            </a:endParaRPr>
          </a:p>
        </p:txBody>
      </p:sp>
      <p:sp>
        <p:nvSpPr>
          <p:cNvPr id="968" name="Google Shape;968;p52"/>
          <p:cNvSpPr/>
          <p:nvPr/>
        </p:nvSpPr>
        <p:spPr>
          <a:xfrm>
            <a:off x="3054000" y="3048250"/>
            <a:ext cx="957300" cy="325200"/>
          </a:xfrm>
          <a:prstGeom prst="rect">
            <a:avLst/>
          </a:prstGeom>
          <a:solidFill>
            <a:srgbClr val="E7F3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チーム</a:t>
            </a:r>
            <a:endParaRPr b="0" i="0" sz="1400" u="none" cap="none" strike="noStrike">
              <a:solidFill>
                <a:srgbClr val="000000"/>
              </a:solidFill>
              <a:latin typeface="Arial"/>
              <a:ea typeface="Arial"/>
              <a:cs typeface="Arial"/>
              <a:sym typeface="Arial"/>
            </a:endParaRPr>
          </a:p>
        </p:txBody>
      </p:sp>
      <p:sp>
        <p:nvSpPr>
          <p:cNvPr id="969" name="Google Shape;969;p52"/>
          <p:cNvSpPr/>
          <p:nvPr/>
        </p:nvSpPr>
        <p:spPr>
          <a:xfrm>
            <a:off x="2563525" y="2133900"/>
            <a:ext cx="1938300" cy="734100"/>
          </a:xfrm>
          <a:prstGeom prst="wedgeRoundRectCallout">
            <a:avLst>
              <a:gd fmla="val -15272" name="adj1"/>
              <a:gd fmla="val 67380" name="adj2"/>
              <a:gd fmla="val 0" name="adj3"/>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同じチームの仲間がテストを行う（ある程度の独立性あり）</a:t>
            </a:r>
            <a:endParaRPr b="0" i="0" sz="1400" u="none" cap="none" strike="noStrike">
              <a:solidFill>
                <a:srgbClr val="000000"/>
              </a:solidFill>
              <a:latin typeface="Arial"/>
              <a:ea typeface="Arial"/>
              <a:cs typeface="Arial"/>
              <a:sym typeface="Arial"/>
            </a:endParaRPr>
          </a:p>
        </p:txBody>
      </p:sp>
      <p:sp>
        <p:nvSpPr>
          <p:cNvPr id="970" name="Google Shape;970;p52"/>
          <p:cNvSpPr/>
          <p:nvPr/>
        </p:nvSpPr>
        <p:spPr>
          <a:xfrm>
            <a:off x="5789150" y="3488688"/>
            <a:ext cx="476400" cy="476400"/>
          </a:xfrm>
          <a:prstGeom prst="smileyFace">
            <a:avLst>
              <a:gd fmla="val 4653"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1" name="Google Shape;971;p52"/>
          <p:cNvSpPr txBox="1"/>
          <p:nvPr/>
        </p:nvSpPr>
        <p:spPr>
          <a:xfrm>
            <a:off x="5570900" y="3088488"/>
            <a:ext cx="912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作成者</a:t>
            </a:r>
            <a:endParaRPr b="0" i="0" sz="1400" u="none" cap="none" strike="noStrike">
              <a:solidFill>
                <a:schemeClr val="dk1"/>
              </a:solidFill>
              <a:latin typeface="Arial"/>
              <a:ea typeface="Arial"/>
              <a:cs typeface="Arial"/>
              <a:sym typeface="Arial"/>
            </a:endParaRPr>
          </a:p>
        </p:txBody>
      </p:sp>
      <p:sp>
        <p:nvSpPr>
          <p:cNvPr id="972" name="Google Shape;972;p52"/>
          <p:cNvSpPr/>
          <p:nvPr/>
        </p:nvSpPr>
        <p:spPr>
          <a:xfrm>
            <a:off x="5501588" y="3973813"/>
            <a:ext cx="1051500" cy="4002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成果物</a:t>
            </a:r>
            <a:endParaRPr b="0" i="0" sz="1400" u="none" cap="none" strike="noStrike">
              <a:solidFill>
                <a:srgbClr val="000000"/>
              </a:solidFill>
              <a:latin typeface="Arial"/>
              <a:ea typeface="Arial"/>
              <a:cs typeface="Arial"/>
              <a:sym typeface="Arial"/>
            </a:endParaRPr>
          </a:p>
        </p:txBody>
      </p:sp>
      <p:sp>
        <p:nvSpPr>
          <p:cNvPr id="973" name="Google Shape;973;p52"/>
          <p:cNvSpPr/>
          <p:nvPr/>
        </p:nvSpPr>
        <p:spPr>
          <a:xfrm>
            <a:off x="5789150" y="4989325"/>
            <a:ext cx="476400" cy="476400"/>
          </a:xfrm>
          <a:prstGeom prst="smileyFace">
            <a:avLst>
              <a:gd fmla="val 4653"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4" name="Google Shape;974;p52"/>
          <p:cNvSpPr/>
          <p:nvPr/>
        </p:nvSpPr>
        <p:spPr>
          <a:xfrm>
            <a:off x="5501588" y="4557213"/>
            <a:ext cx="1051500" cy="400200"/>
          </a:xfrm>
          <a:prstGeom prst="rect">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テスト</a:t>
            </a:r>
            <a:endParaRPr b="0" i="0" sz="1400" u="none" cap="none" strike="noStrike">
              <a:solidFill>
                <a:srgbClr val="000000"/>
              </a:solidFill>
              <a:latin typeface="Arial"/>
              <a:ea typeface="Arial"/>
              <a:cs typeface="Arial"/>
              <a:sym typeface="Arial"/>
            </a:endParaRPr>
          </a:p>
        </p:txBody>
      </p:sp>
      <p:sp>
        <p:nvSpPr>
          <p:cNvPr id="975" name="Google Shape;975;p52"/>
          <p:cNvSpPr txBox="1"/>
          <p:nvPr/>
        </p:nvSpPr>
        <p:spPr>
          <a:xfrm>
            <a:off x="5570900" y="5465738"/>
            <a:ext cx="9129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担当者</a:t>
            </a:r>
            <a:endParaRPr b="0" i="0" sz="1400" u="none" cap="none" strike="noStrike">
              <a:solidFill>
                <a:schemeClr val="dk1"/>
              </a:solidFill>
              <a:latin typeface="Arial"/>
              <a:ea typeface="Arial"/>
              <a:cs typeface="Arial"/>
              <a:sym typeface="Arial"/>
            </a:endParaRPr>
          </a:p>
        </p:txBody>
      </p:sp>
      <p:sp>
        <p:nvSpPr>
          <p:cNvPr id="976" name="Google Shape;976;p52"/>
          <p:cNvSpPr/>
          <p:nvPr/>
        </p:nvSpPr>
        <p:spPr>
          <a:xfrm>
            <a:off x="5789150" y="4376213"/>
            <a:ext cx="476400" cy="180900"/>
          </a:xfrm>
          <a:prstGeom prst="up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7" name="Google Shape;977;p52"/>
          <p:cNvSpPr/>
          <p:nvPr/>
        </p:nvSpPr>
        <p:spPr>
          <a:xfrm>
            <a:off x="5548688" y="2812675"/>
            <a:ext cx="957300" cy="325200"/>
          </a:xfrm>
          <a:prstGeom prst="rect">
            <a:avLst/>
          </a:prstGeom>
          <a:solidFill>
            <a:srgbClr val="E7F3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チーム</a:t>
            </a:r>
            <a:endParaRPr b="0" i="0" sz="1400" u="none" cap="none" strike="noStrike">
              <a:solidFill>
                <a:srgbClr val="000000"/>
              </a:solidFill>
              <a:latin typeface="Arial"/>
              <a:ea typeface="Arial"/>
              <a:cs typeface="Arial"/>
              <a:sym typeface="Arial"/>
            </a:endParaRPr>
          </a:p>
        </p:txBody>
      </p:sp>
      <p:sp>
        <p:nvSpPr>
          <p:cNvPr id="978" name="Google Shape;978;p52"/>
          <p:cNvSpPr/>
          <p:nvPr/>
        </p:nvSpPr>
        <p:spPr>
          <a:xfrm>
            <a:off x="5528050" y="2411388"/>
            <a:ext cx="957300" cy="325200"/>
          </a:xfrm>
          <a:prstGeom prst="rect">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組織</a:t>
            </a:r>
            <a:endParaRPr b="0" i="0" sz="1400" u="none" cap="none" strike="noStrike">
              <a:solidFill>
                <a:srgbClr val="000000"/>
              </a:solidFill>
              <a:latin typeface="Arial"/>
              <a:ea typeface="Arial"/>
              <a:cs typeface="Arial"/>
              <a:sym typeface="Arial"/>
            </a:endParaRPr>
          </a:p>
        </p:txBody>
      </p:sp>
      <p:sp>
        <p:nvSpPr>
          <p:cNvPr id="979" name="Google Shape;979;p52"/>
          <p:cNvSpPr/>
          <p:nvPr/>
        </p:nvSpPr>
        <p:spPr>
          <a:xfrm>
            <a:off x="7905375" y="2753300"/>
            <a:ext cx="1406100" cy="1359600"/>
          </a:xfrm>
          <a:prstGeom prst="rect">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0" name="Google Shape;980;p52"/>
          <p:cNvSpPr/>
          <p:nvPr/>
        </p:nvSpPr>
        <p:spPr>
          <a:xfrm>
            <a:off x="8123475" y="2562900"/>
            <a:ext cx="957300" cy="325200"/>
          </a:xfrm>
          <a:prstGeom prst="rect">
            <a:avLst/>
          </a:prstGeom>
          <a:solidFill>
            <a:srgbClr val="D9D2E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組織</a:t>
            </a:r>
            <a:endParaRPr b="0" i="0" sz="1400" u="none" cap="none" strike="noStrike">
              <a:solidFill>
                <a:srgbClr val="000000"/>
              </a:solidFill>
              <a:latin typeface="Arial"/>
              <a:ea typeface="Arial"/>
              <a:cs typeface="Arial"/>
              <a:sym typeface="Arial"/>
            </a:endParaRPr>
          </a:p>
        </p:txBody>
      </p:sp>
      <p:sp>
        <p:nvSpPr>
          <p:cNvPr id="981" name="Google Shape;981;p52"/>
          <p:cNvSpPr/>
          <p:nvPr/>
        </p:nvSpPr>
        <p:spPr>
          <a:xfrm>
            <a:off x="8363925" y="3397938"/>
            <a:ext cx="476400" cy="476400"/>
          </a:xfrm>
          <a:prstGeom prst="smileyFace">
            <a:avLst>
              <a:gd fmla="val 4653"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2" name="Google Shape;982;p52"/>
          <p:cNvSpPr txBox="1"/>
          <p:nvPr/>
        </p:nvSpPr>
        <p:spPr>
          <a:xfrm>
            <a:off x="8145675" y="2997738"/>
            <a:ext cx="912900" cy="400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作成者</a:t>
            </a:r>
            <a:endParaRPr b="0" i="0" sz="1400" u="none" cap="none" strike="noStrike">
              <a:solidFill>
                <a:schemeClr val="dk1"/>
              </a:solidFill>
              <a:latin typeface="Arial"/>
              <a:ea typeface="Arial"/>
              <a:cs typeface="Arial"/>
              <a:sym typeface="Arial"/>
            </a:endParaRPr>
          </a:p>
        </p:txBody>
      </p:sp>
      <p:sp>
        <p:nvSpPr>
          <p:cNvPr id="983" name="Google Shape;983;p52"/>
          <p:cNvSpPr/>
          <p:nvPr/>
        </p:nvSpPr>
        <p:spPr>
          <a:xfrm>
            <a:off x="8097413" y="3924550"/>
            <a:ext cx="1051500" cy="400200"/>
          </a:xfrm>
          <a:prstGeom prst="rect">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成果物</a:t>
            </a:r>
            <a:endParaRPr b="0" i="0" sz="1400" u="none" cap="none" strike="noStrike">
              <a:solidFill>
                <a:srgbClr val="000000"/>
              </a:solidFill>
              <a:latin typeface="Arial"/>
              <a:ea typeface="Arial"/>
              <a:cs typeface="Arial"/>
              <a:sym typeface="Arial"/>
            </a:endParaRPr>
          </a:p>
        </p:txBody>
      </p:sp>
      <p:sp>
        <p:nvSpPr>
          <p:cNvPr id="984" name="Google Shape;984;p52"/>
          <p:cNvSpPr/>
          <p:nvPr/>
        </p:nvSpPr>
        <p:spPr>
          <a:xfrm>
            <a:off x="7905375" y="4658425"/>
            <a:ext cx="1393500" cy="15543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5" name="Google Shape;985;p52"/>
          <p:cNvSpPr/>
          <p:nvPr/>
        </p:nvSpPr>
        <p:spPr>
          <a:xfrm>
            <a:off x="8374275" y="4937763"/>
            <a:ext cx="476400" cy="476400"/>
          </a:xfrm>
          <a:prstGeom prst="smileyFace">
            <a:avLst>
              <a:gd fmla="val 4653"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6" name="Google Shape;986;p52"/>
          <p:cNvSpPr/>
          <p:nvPr/>
        </p:nvSpPr>
        <p:spPr>
          <a:xfrm>
            <a:off x="8086713" y="4505650"/>
            <a:ext cx="1051500" cy="400200"/>
          </a:xfrm>
          <a:prstGeom prst="rect">
            <a:avLst/>
          </a:prstGeom>
          <a:solidFill>
            <a:srgbClr val="D9EAD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テスト</a:t>
            </a:r>
            <a:endParaRPr b="0" i="0" sz="1400" u="none" cap="none" strike="noStrike">
              <a:solidFill>
                <a:srgbClr val="000000"/>
              </a:solidFill>
              <a:latin typeface="Arial"/>
              <a:ea typeface="Arial"/>
              <a:cs typeface="Arial"/>
              <a:sym typeface="Arial"/>
            </a:endParaRPr>
          </a:p>
        </p:txBody>
      </p:sp>
      <p:sp>
        <p:nvSpPr>
          <p:cNvPr id="987" name="Google Shape;987;p52"/>
          <p:cNvSpPr txBox="1"/>
          <p:nvPr/>
        </p:nvSpPr>
        <p:spPr>
          <a:xfrm>
            <a:off x="8156025" y="5414175"/>
            <a:ext cx="9129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担当者</a:t>
            </a:r>
            <a:endParaRPr b="0" i="0" sz="1400" u="none" cap="none" strike="noStrike">
              <a:solidFill>
                <a:schemeClr val="dk1"/>
              </a:solidFill>
              <a:latin typeface="Arial"/>
              <a:ea typeface="Arial"/>
              <a:cs typeface="Arial"/>
              <a:sym typeface="Arial"/>
            </a:endParaRPr>
          </a:p>
        </p:txBody>
      </p:sp>
      <p:sp>
        <p:nvSpPr>
          <p:cNvPr id="988" name="Google Shape;988;p52"/>
          <p:cNvSpPr/>
          <p:nvPr/>
        </p:nvSpPr>
        <p:spPr>
          <a:xfrm>
            <a:off x="8363925" y="4324750"/>
            <a:ext cx="476400" cy="180900"/>
          </a:xfrm>
          <a:prstGeom prst="up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9" name="Google Shape;989;p52"/>
          <p:cNvSpPr/>
          <p:nvPr/>
        </p:nvSpPr>
        <p:spPr>
          <a:xfrm>
            <a:off x="8133825" y="6027200"/>
            <a:ext cx="957300" cy="325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組織外</a:t>
            </a:r>
            <a:endParaRPr b="0" i="0" sz="1400" u="none" cap="none" strike="noStrike">
              <a:solidFill>
                <a:srgbClr val="000000"/>
              </a:solidFill>
              <a:latin typeface="Arial"/>
              <a:ea typeface="Arial"/>
              <a:cs typeface="Arial"/>
              <a:sym typeface="Arial"/>
            </a:endParaRPr>
          </a:p>
        </p:txBody>
      </p:sp>
      <p:sp>
        <p:nvSpPr>
          <p:cNvPr id="990" name="Google Shape;990;p52"/>
          <p:cNvSpPr/>
          <p:nvPr/>
        </p:nvSpPr>
        <p:spPr>
          <a:xfrm>
            <a:off x="5535913" y="5993900"/>
            <a:ext cx="957300" cy="325200"/>
          </a:xfrm>
          <a:prstGeom prst="rect">
            <a:avLst/>
          </a:prstGeom>
          <a:solidFill>
            <a:srgbClr val="E7F3F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チーム外</a:t>
            </a:r>
            <a:endParaRPr b="0" i="0" sz="1400" u="none" cap="none" strike="noStrike">
              <a:solidFill>
                <a:srgbClr val="000000"/>
              </a:solidFill>
              <a:latin typeface="Arial"/>
              <a:ea typeface="Arial"/>
              <a:cs typeface="Arial"/>
              <a:sym typeface="Arial"/>
            </a:endParaRPr>
          </a:p>
        </p:txBody>
      </p:sp>
      <p:sp>
        <p:nvSpPr>
          <p:cNvPr id="991" name="Google Shape;991;p52"/>
          <p:cNvSpPr/>
          <p:nvPr/>
        </p:nvSpPr>
        <p:spPr>
          <a:xfrm>
            <a:off x="4719825" y="1397813"/>
            <a:ext cx="1938300" cy="918300"/>
          </a:xfrm>
          <a:prstGeom prst="wedgeRoundRectCallout">
            <a:avLst>
              <a:gd fmla="val -9000" name="adj1"/>
              <a:gd fmla="val 73045" name="adj2"/>
              <a:gd fmla="val 0" name="adj3"/>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チーム外だが組織内のテスト担当者がテストを行う（独立性が高い）</a:t>
            </a:r>
            <a:endParaRPr b="0" i="0" sz="1400" u="none" cap="none" strike="noStrike">
              <a:solidFill>
                <a:srgbClr val="000000"/>
              </a:solidFill>
              <a:latin typeface="Arial"/>
              <a:ea typeface="Arial"/>
              <a:cs typeface="Arial"/>
              <a:sym typeface="Arial"/>
            </a:endParaRPr>
          </a:p>
        </p:txBody>
      </p:sp>
      <p:sp>
        <p:nvSpPr>
          <p:cNvPr id="992" name="Google Shape;992;p52"/>
          <p:cNvSpPr/>
          <p:nvPr/>
        </p:nvSpPr>
        <p:spPr>
          <a:xfrm>
            <a:off x="7200575" y="1563438"/>
            <a:ext cx="2291100" cy="918300"/>
          </a:xfrm>
          <a:prstGeom prst="wedgeRoundRectCallout">
            <a:avLst>
              <a:gd fmla="val -9000" name="adj1"/>
              <a:gd fmla="val 73045" name="adj2"/>
              <a:gd fmla="val 0" name="adj3"/>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組織外のテスト担当者がテストを行う</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（独立性がとても高い）</a:t>
            </a:r>
            <a:endParaRPr b="0" i="0" sz="1400" u="none" cap="none" strike="noStrike">
              <a:solidFill>
                <a:srgbClr val="000000"/>
              </a:solidFill>
              <a:latin typeface="Arial"/>
              <a:ea typeface="Arial"/>
              <a:cs typeface="Arial"/>
              <a:sym typeface="Arial"/>
            </a:endParaRPr>
          </a:p>
        </p:txBody>
      </p:sp>
      <p:sp>
        <p:nvSpPr>
          <p:cNvPr id="993" name="Google Shape;993;p52"/>
          <p:cNvSpPr/>
          <p:nvPr/>
        </p:nvSpPr>
        <p:spPr>
          <a:xfrm>
            <a:off x="3294463" y="4752075"/>
            <a:ext cx="476400" cy="180900"/>
          </a:xfrm>
          <a:prstGeom prst="up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4" name="Google Shape;994;p52"/>
          <p:cNvSpPr txBox="1"/>
          <p:nvPr>
            <p:ph idx="4294967295" type="body"/>
          </p:nvPr>
        </p:nvSpPr>
        <p:spPr>
          <a:xfrm>
            <a:off x="164400" y="799114"/>
            <a:ext cx="9577200" cy="47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3200"/>
              <a:buNone/>
            </a:pPr>
            <a:r>
              <a:rPr lang="ja-JP" sz="1900"/>
              <a:t>よいテスト担当者は異なるテスト独立性のレベルでテスト活動ができたほうがよい</a:t>
            </a:r>
            <a:endParaRPr sz="190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2" name="Shape 1002"/>
        <p:cNvGrpSpPr/>
        <p:nvPr/>
      </p:nvGrpSpPr>
      <p:grpSpPr>
        <a:xfrm>
          <a:off x="0" y="0"/>
          <a:ext cx="0" cy="0"/>
          <a:chOff x="0" y="0"/>
          <a:chExt cx="0" cy="0"/>
        </a:xfrm>
      </p:grpSpPr>
      <p:sp>
        <p:nvSpPr>
          <p:cNvPr id="1003" name="Google Shape;1003;p53"/>
          <p:cNvSpPr txBox="1"/>
          <p:nvPr>
            <p:ph idx="4294967295" type="title"/>
          </p:nvPr>
        </p:nvSpPr>
        <p:spPr>
          <a:xfrm>
            <a:off x="541338" y="214313"/>
            <a:ext cx="8391600" cy="1127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テストの独立性</a:t>
            </a:r>
            <a:endParaRPr sz="3600"/>
          </a:p>
        </p:txBody>
      </p:sp>
      <p:sp>
        <p:nvSpPr>
          <p:cNvPr id="1004" name="Google Shape;1004;p53"/>
          <p:cNvSpPr txBox="1"/>
          <p:nvPr>
            <p:ph idx="4294967295" type="body"/>
          </p:nvPr>
        </p:nvSpPr>
        <p:spPr>
          <a:xfrm>
            <a:off x="235847" y="2064225"/>
            <a:ext cx="9577200" cy="3909600"/>
          </a:xfrm>
          <a:prstGeom prst="rect">
            <a:avLst/>
          </a:prstGeom>
          <a:noFill/>
          <a:ln>
            <a:noFill/>
          </a:ln>
        </p:spPr>
        <p:txBody>
          <a:bodyPr anchorCtr="0" anchor="t" bIns="45700" lIns="91425" spcFirstLastPara="1" rIns="91425" wrap="square" tIns="45700">
            <a:spAutoFit/>
          </a:bodyPr>
          <a:lstStyle/>
          <a:p>
            <a:pPr indent="-355600" lvl="0" marL="457200" rtl="0" algn="l">
              <a:lnSpc>
                <a:spcPct val="100000"/>
              </a:lnSpc>
              <a:spcBef>
                <a:spcPts val="480"/>
              </a:spcBef>
              <a:spcAft>
                <a:spcPts val="0"/>
              </a:spcAft>
              <a:buSzPts val="2000"/>
              <a:buChar char="●"/>
            </a:pPr>
            <a:r>
              <a:rPr lang="ja-JP" sz="2000"/>
              <a:t>テストの独立の利点</a:t>
            </a:r>
            <a:endParaRPr sz="2000"/>
          </a:p>
          <a:p>
            <a:pPr indent="-355600" lvl="1" marL="914400" rtl="0" algn="l">
              <a:lnSpc>
                <a:spcPct val="100000"/>
              </a:lnSpc>
              <a:spcBef>
                <a:spcPts val="0"/>
              </a:spcBef>
              <a:spcAft>
                <a:spcPts val="0"/>
              </a:spcAft>
              <a:buSzPts val="2000"/>
              <a:buChar char="○"/>
            </a:pPr>
            <a:r>
              <a:rPr b="1" lang="ja-JP" sz="2000">
                <a:solidFill>
                  <a:srgbClr val="FF0000"/>
                </a:solidFill>
              </a:rPr>
              <a:t>経歴、技術的視点、バイアスが異なる</a:t>
            </a:r>
            <a:r>
              <a:rPr lang="ja-JP" sz="2000"/>
              <a:t>ため、開発者と比較して異なる種類の故障や欠陥を認識する可能性が高い</a:t>
            </a:r>
            <a:endParaRPr sz="2000"/>
          </a:p>
          <a:p>
            <a:pPr indent="-355600" lvl="1" marL="914400" rtl="0" algn="l">
              <a:lnSpc>
                <a:spcPct val="100000"/>
              </a:lnSpc>
              <a:spcBef>
                <a:spcPts val="0"/>
              </a:spcBef>
              <a:spcAft>
                <a:spcPts val="0"/>
              </a:spcAft>
              <a:buSzPts val="2000"/>
              <a:buChar char="○"/>
            </a:pPr>
            <a:r>
              <a:rPr lang="ja-JP" sz="2000"/>
              <a:t>システムの仕様策定や実装の際にステークホルダーが設定した仮定を検証し、異議を唱え、あるいは反証することができる</a:t>
            </a:r>
            <a:endParaRPr sz="2000"/>
          </a:p>
          <a:p>
            <a:pPr indent="0" lvl="0" marL="0" rtl="0" algn="l">
              <a:lnSpc>
                <a:spcPct val="100000"/>
              </a:lnSpc>
              <a:spcBef>
                <a:spcPts val="480"/>
              </a:spcBef>
              <a:spcAft>
                <a:spcPts val="0"/>
              </a:spcAft>
              <a:buSzPts val="3200"/>
              <a:buNone/>
            </a:pPr>
            <a:r>
              <a:t/>
            </a:r>
            <a:endParaRPr sz="2000"/>
          </a:p>
          <a:p>
            <a:pPr indent="-355600" lvl="0" marL="457200" rtl="0" algn="l">
              <a:lnSpc>
                <a:spcPct val="100000"/>
              </a:lnSpc>
              <a:spcBef>
                <a:spcPts val="480"/>
              </a:spcBef>
              <a:spcAft>
                <a:spcPts val="0"/>
              </a:spcAft>
              <a:buSzPts val="2000"/>
              <a:buChar char="●"/>
            </a:pPr>
            <a:r>
              <a:rPr lang="ja-JP" sz="2000"/>
              <a:t>テストの独立の欠点</a:t>
            </a:r>
            <a:endParaRPr sz="2000"/>
          </a:p>
          <a:p>
            <a:pPr indent="-355600" lvl="1" marL="914400" rtl="0" algn="l">
              <a:lnSpc>
                <a:spcPct val="100000"/>
              </a:lnSpc>
              <a:spcBef>
                <a:spcPts val="0"/>
              </a:spcBef>
              <a:spcAft>
                <a:spcPts val="0"/>
              </a:spcAft>
              <a:buSzPts val="2000"/>
              <a:buChar char="○"/>
            </a:pPr>
            <a:r>
              <a:rPr lang="ja-JP" sz="2000"/>
              <a:t>開発チームから孤立してしまい、</a:t>
            </a:r>
            <a:r>
              <a:rPr b="1" lang="ja-JP" sz="2000">
                <a:solidFill>
                  <a:srgbClr val="FF0000"/>
                </a:solidFill>
              </a:rPr>
              <a:t>協調性の欠如、情報伝達の問題、または開発チームとの敵対関係に陥る可能性</a:t>
            </a:r>
            <a:r>
              <a:rPr lang="ja-JP" sz="2000"/>
              <a:t>がある</a:t>
            </a:r>
            <a:endParaRPr sz="2000"/>
          </a:p>
          <a:p>
            <a:pPr indent="-355600" lvl="1" marL="914400" rtl="0" algn="l">
              <a:lnSpc>
                <a:spcPct val="100000"/>
              </a:lnSpc>
              <a:spcBef>
                <a:spcPts val="0"/>
              </a:spcBef>
              <a:spcAft>
                <a:spcPts val="0"/>
              </a:spcAft>
              <a:buSzPts val="2000"/>
              <a:buChar char="○"/>
            </a:pPr>
            <a:r>
              <a:rPr lang="ja-JP" sz="2000"/>
              <a:t>開発者が品質に対する責任感を失ってしまうことがある</a:t>
            </a:r>
            <a:endParaRPr sz="2000"/>
          </a:p>
          <a:p>
            <a:pPr indent="-355600" lvl="1" marL="914400" rtl="0" algn="l">
              <a:lnSpc>
                <a:spcPct val="100000"/>
              </a:lnSpc>
              <a:spcBef>
                <a:spcPts val="0"/>
              </a:spcBef>
              <a:spcAft>
                <a:spcPts val="0"/>
              </a:spcAft>
              <a:buSzPts val="2000"/>
              <a:buChar char="○"/>
            </a:pPr>
            <a:r>
              <a:rPr lang="ja-JP" sz="2000"/>
              <a:t>テスト担当者がボトルネックとみなされることがある</a:t>
            </a:r>
            <a:endParaRPr sz="2000"/>
          </a:p>
          <a:p>
            <a:pPr indent="-355600" lvl="1" marL="914400" rtl="0" algn="l">
              <a:lnSpc>
                <a:spcPct val="100000"/>
              </a:lnSpc>
              <a:spcBef>
                <a:spcPts val="0"/>
              </a:spcBef>
              <a:spcAft>
                <a:spcPts val="0"/>
              </a:spcAft>
              <a:buSzPts val="2000"/>
              <a:buChar char="○"/>
            </a:pPr>
            <a:r>
              <a:rPr lang="ja-JP" sz="2000"/>
              <a:t>リリースの遅れを責められる可能性がある</a:t>
            </a:r>
            <a:endParaRPr sz="2000"/>
          </a:p>
        </p:txBody>
      </p:sp>
      <p:sp>
        <p:nvSpPr>
          <p:cNvPr id="1005" name="Google Shape;1005;p5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006" name="Google Shape;1006;p5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007" name="Google Shape;1007;p53"/>
          <p:cNvSpPr txBox="1"/>
          <p:nvPr/>
        </p:nvSpPr>
        <p:spPr>
          <a:xfrm>
            <a:off x="272480" y="614541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1008" name="Google Shape;1008;p53"/>
          <p:cNvSpPr txBox="1"/>
          <p:nvPr>
            <p:ph idx="4294967295" type="body"/>
          </p:nvPr>
        </p:nvSpPr>
        <p:spPr>
          <a:xfrm>
            <a:off x="200475" y="1268414"/>
            <a:ext cx="9577200" cy="47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3200"/>
              <a:buNone/>
            </a:pPr>
            <a:r>
              <a:rPr lang="ja-JP" sz="2000"/>
              <a:t>よいテスト担当者は異なるテスト独立性のレベルでテスト実行できたほうがよい</a:t>
            </a:r>
            <a:endParaRPr sz="200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6" name="Shape 1016"/>
        <p:cNvGrpSpPr/>
        <p:nvPr/>
      </p:nvGrpSpPr>
      <p:grpSpPr>
        <a:xfrm>
          <a:off x="0" y="0"/>
          <a:ext cx="0" cy="0"/>
          <a:chOff x="0" y="0"/>
          <a:chExt cx="0" cy="0"/>
        </a:xfrm>
      </p:grpSpPr>
      <p:sp>
        <p:nvSpPr>
          <p:cNvPr id="1017" name="Google Shape;1017;p5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018" name="Google Shape;1018;p5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019" name="Google Shape;1019;p59"/>
          <p:cNvSpPr txBox="1"/>
          <p:nvPr/>
        </p:nvSpPr>
        <p:spPr>
          <a:xfrm>
            <a:off x="742950" y="2420938"/>
            <a:ext cx="8420100" cy="1470025"/>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ja-JP" sz="3600" u="none" cap="none" strike="noStrike">
                <a:solidFill>
                  <a:schemeClr val="dk2"/>
                </a:solidFill>
                <a:latin typeface="MS PGothic"/>
                <a:ea typeface="MS PGothic"/>
                <a:cs typeface="MS PGothic"/>
                <a:sym typeface="MS PGothic"/>
              </a:rPr>
              <a:t>2. ソフトウェア開発ライフサイクル</a:t>
            </a:r>
            <a:br>
              <a:rPr b="0" i="0" lang="ja-JP" sz="3600" u="none" cap="none" strike="noStrike">
                <a:solidFill>
                  <a:schemeClr val="dk2"/>
                </a:solidFill>
                <a:latin typeface="MS PGothic"/>
                <a:ea typeface="MS PGothic"/>
                <a:cs typeface="MS PGothic"/>
                <a:sym typeface="MS PGothic"/>
              </a:rPr>
            </a:br>
            <a:r>
              <a:rPr b="0" i="0" lang="ja-JP" sz="3600" u="none" cap="none" strike="noStrike">
                <a:solidFill>
                  <a:schemeClr val="dk2"/>
                </a:solidFill>
                <a:latin typeface="MS PGothic"/>
                <a:ea typeface="MS PGothic"/>
                <a:cs typeface="MS PGothic"/>
                <a:sym typeface="MS PGothic"/>
              </a:rPr>
              <a:t>全体を通してのテスト</a:t>
            </a:r>
            <a:endParaRPr b="0" i="0" sz="36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7" name="Shape 1027"/>
        <p:cNvGrpSpPr/>
        <p:nvPr/>
      </p:nvGrpSpPr>
      <p:grpSpPr>
        <a:xfrm>
          <a:off x="0" y="0"/>
          <a:ext cx="0" cy="0"/>
          <a:chOff x="0" y="0"/>
          <a:chExt cx="0" cy="0"/>
        </a:xfrm>
      </p:grpSpPr>
      <p:sp>
        <p:nvSpPr>
          <p:cNvPr id="1028" name="Google Shape;1028;p6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029" name="Google Shape;1029;p6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030" name="Google Shape;1030;p60"/>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ja-JP" sz="3600" u="none" cap="none" strike="noStrike">
                <a:solidFill>
                  <a:schemeClr val="dk2"/>
                </a:solidFill>
                <a:latin typeface="MS PGothic"/>
                <a:ea typeface="MS PGothic"/>
                <a:cs typeface="MS PGothic"/>
                <a:sym typeface="MS PGothic"/>
              </a:rPr>
              <a:t>2.1 コンテキストに応じたソフトウェア開発ライフサイクルでのテスト</a:t>
            </a:r>
            <a:endParaRPr b="0" i="0" sz="36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8" name="Shape 1038"/>
        <p:cNvGrpSpPr/>
        <p:nvPr/>
      </p:nvGrpSpPr>
      <p:grpSpPr>
        <a:xfrm>
          <a:off x="0" y="0"/>
          <a:ext cx="0" cy="0"/>
          <a:chOff x="0" y="0"/>
          <a:chExt cx="0" cy="0"/>
        </a:xfrm>
      </p:grpSpPr>
      <p:sp>
        <p:nvSpPr>
          <p:cNvPr id="1039" name="Google Shape;1039;p6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040" name="Google Shape;1040;p6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ソフトウェア開発における工程別の費用</a:t>
            </a:r>
            <a:endParaRPr sz="4600"/>
          </a:p>
        </p:txBody>
      </p:sp>
      <p:sp>
        <p:nvSpPr>
          <p:cNvPr id="1041" name="Google Shape;1041;p61"/>
          <p:cNvSpPr txBox="1"/>
          <p:nvPr>
            <p:ph idx="1" type="body"/>
          </p:nvPr>
        </p:nvSpPr>
        <p:spPr>
          <a:xfrm>
            <a:off x="271463" y="1124744"/>
            <a:ext cx="9440862" cy="532765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400"/>
              <a:buFont typeface="Arial"/>
              <a:buChar char="•"/>
            </a:pPr>
            <a:r>
              <a:rPr lang="ja-JP" sz="2400"/>
              <a:t>各工程での費用</a:t>
            </a:r>
            <a:endParaRPr/>
          </a:p>
          <a:p>
            <a:pPr indent="-285750" lvl="1" marL="742950" rtl="0" algn="l">
              <a:lnSpc>
                <a:spcPct val="100000"/>
              </a:lnSpc>
              <a:spcBef>
                <a:spcPts val="560"/>
              </a:spcBef>
              <a:spcAft>
                <a:spcPts val="0"/>
              </a:spcAft>
              <a:buClr>
                <a:schemeClr val="dk1"/>
              </a:buClr>
              <a:buSzPts val="2800"/>
              <a:buFont typeface="Arial"/>
              <a:buNone/>
            </a:pPr>
            <a:r>
              <a:t/>
            </a:r>
            <a:endParaRPr/>
          </a:p>
          <a:p>
            <a:pPr indent="-285750" lvl="1" marL="742950" rtl="0" algn="l">
              <a:lnSpc>
                <a:spcPct val="100000"/>
              </a:lnSpc>
              <a:spcBef>
                <a:spcPts val="560"/>
              </a:spcBef>
              <a:spcAft>
                <a:spcPts val="0"/>
              </a:spcAft>
              <a:buClr>
                <a:schemeClr val="dk1"/>
              </a:buClr>
              <a:buSzPts val="2800"/>
              <a:buFont typeface="Arial"/>
              <a:buNone/>
            </a:pPr>
            <a:r>
              <a:t/>
            </a:r>
            <a:endParaRPr/>
          </a:p>
          <a:p>
            <a:pPr indent="-285750" lvl="1" marL="742950" rtl="0" algn="l">
              <a:lnSpc>
                <a:spcPct val="100000"/>
              </a:lnSpc>
              <a:spcBef>
                <a:spcPts val="560"/>
              </a:spcBef>
              <a:spcAft>
                <a:spcPts val="0"/>
              </a:spcAft>
              <a:buClr>
                <a:schemeClr val="dk1"/>
              </a:buClr>
              <a:buSzPts val="2800"/>
              <a:buFont typeface="Arial"/>
              <a:buNone/>
            </a:pPr>
            <a:r>
              <a:t/>
            </a:r>
            <a:endParaRPr/>
          </a:p>
          <a:p>
            <a:pPr indent="-285750" lvl="1" marL="742950" rtl="0" algn="l">
              <a:lnSpc>
                <a:spcPct val="100000"/>
              </a:lnSpc>
              <a:spcBef>
                <a:spcPts val="560"/>
              </a:spcBef>
              <a:spcAft>
                <a:spcPts val="0"/>
              </a:spcAft>
              <a:buClr>
                <a:schemeClr val="dk1"/>
              </a:buClr>
              <a:buSzPts val="2800"/>
              <a:buFont typeface="Arial"/>
              <a:buNone/>
            </a:pPr>
            <a:r>
              <a:t/>
            </a:r>
            <a:endParaRPr/>
          </a:p>
          <a:p>
            <a:pPr indent="-285750" lvl="1" marL="742950" rtl="0" algn="l">
              <a:lnSpc>
                <a:spcPct val="100000"/>
              </a:lnSpc>
              <a:spcBef>
                <a:spcPts val="560"/>
              </a:spcBef>
              <a:spcAft>
                <a:spcPts val="0"/>
              </a:spcAft>
              <a:buClr>
                <a:schemeClr val="dk1"/>
              </a:buClr>
              <a:buSzPts val="2800"/>
              <a:buFont typeface="Arial"/>
              <a:buNone/>
            </a:pPr>
            <a:r>
              <a:t/>
            </a:r>
            <a:endParaRPr/>
          </a:p>
          <a:p>
            <a:pPr indent="-285750" lvl="1" marL="742950" rtl="0" algn="l">
              <a:lnSpc>
                <a:spcPct val="100000"/>
              </a:lnSpc>
              <a:spcBef>
                <a:spcPts val="560"/>
              </a:spcBef>
              <a:spcAft>
                <a:spcPts val="0"/>
              </a:spcAft>
              <a:buClr>
                <a:schemeClr val="dk1"/>
              </a:buClr>
              <a:buSzPts val="2800"/>
              <a:buFont typeface="Arial"/>
              <a:buNone/>
            </a:pPr>
            <a:r>
              <a:t/>
            </a:r>
            <a:endParaRPr/>
          </a:p>
          <a:p>
            <a:pPr indent="-285750" lvl="1" marL="742950" rtl="0" algn="l">
              <a:lnSpc>
                <a:spcPct val="100000"/>
              </a:lnSpc>
              <a:spcBef>
                <a:spcPts val="240"/>
              </a:spcBef>
              <a:spcAft>
                <a:spcPts val="0"/>
              </a:spcAft>
              <a:buClr>
                <a:schemeClr val="dk1"/>
              </a:buClr>
              <a:buSzPts val="1200"/>
              <a:buFont typeface="Arial"/>
              <a:buNone/>
            </a:pPr>
            <a:r>
              <a:t/>
            </a:r>
            <a:endParaRPr sz="1200"/>
          </a:p>
        </p:txBody>
      </p:sp>
      <p:graphicFrame>
        <p:nvGraphicFramePr>
          <p:cNvPr id="1042" name="Google Shape;1042;p61"/>
          <p:cNvGraphicFramePr/>
          <p:nvPr/>
        </p:nvGraphicFramePr>
        <p:xfrm>
          <a:off x="200472" y="1628800"/>
          <a:ext cx="3000000" cy="3000000"/>
        </p:xfrm>
        <a:graphic>
          <a:graphicData uri="http://schemas.openxmlformats.org/drawingml/2006/table">
            <a:tbl>
              <a:tblPr>
                <a:noFill/>
                <a:tableStyleId>{95F2F953-0520-40EB-800D-10ADAA6F2BA1}</a:tableStyleId>
              </a:tblPr>
              <a:tblGrid>
                <a:gridCol w="2032000"/>
                <a:gridCol w="2090725"/>
                <a:gridCol w="4230700"/>
              </a:tblGrid>
              <a:tr h="457200">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＜工程＞</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コストの割合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ADFFEA"/>
                    </a:solidFill>
                  </a:tcPr>
                </a:tc>
                <a:tc>
                  <a:txBody>
                    <a:bodyPr/>
                    <a:lstStyle/>
                    <a:p>
                      <a:pPr indent="0" lvl="0" marL="0" marR="0" rtl="0" algn="ctr">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「運用と保守」を除いた割合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ADFFEA"/>
                    </a:solidFill>
                  </a:tcPr>
                </a:tc>
              </a:tr>
              <a:tr h="457200">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1. 要件定義</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a:txBody>
                    <a:bodyPr/>
                    <a:lstStyle/>
                    <a:p>
                      <a:pPr indent="0" lvl="0" marL="0" marR="0" rtl="0" algn="r">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3%</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9%</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57200">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2. 基本設計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a:txBody>
                    <a:bodyPr/>
                    <a:lstStyle/>
                    <a:p>
                      <a:pPr indent="0" lvl="0" marL="0" marR="0" rtl="0" algn="r">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3%</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9%</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57200">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3. 詳細設計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a:txBody>
                    <a:bodyPr/>
                    <a:lstStyle/>
                    <a:p>
                      <a:pPr indent="0" lvl="0" marL="0" marR="0" rtl="0" algn="r">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5%</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15%</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57200">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4.  実装</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a:txBody>
                    <a:bodyPr/>
                    <a:lstStyle/>
                    <a:p>
                      <a:pPr indent="0" lvl="0" marL="0" marR="0" rtl="0" algn="r">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7%</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21%</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57200">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5. テスト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a:txBody>
                    <a:bodyPr/>
                    <a:lstStyle/>
                    <a:p>
                      <a:pPr indent="0" lvl="0" marL="0" marR="0" rtl="0" algn="r">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15%</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FF0000"/>
                        </a:buClr>
                        <a:buSzPts val="2400"/>
                        <a:buFont typeface="Arial"/>
                        <a:buNone/>
                      </a:pPr>
                      <a:r>
                        <a:rPr b="0" i="0" lang="ja-JP" sz="2400" u="none" cap="none" strike="noStrike">
                          <a:solidFill>
                            <a:srgbClr val="FF0000"/>
                          </a:solidFill>
                          <a:latin typeface="Arial"/>
                          <a:ea typeface="Arial"/>
                          <a:cs typeface="Arial"/>
                          <a:sym typeface="Arial"/>
                        </a:rPr>
                        <a:t>46%</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57200">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6. 運用と保守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rgbClr val="FFBDA9"/>
                    </a:solidFill>
                  </a:tcPr>
                </a:tc>
                <a:tc>
                  <a:txBody>
                    <a:bodyPr/>
                    <a:lstStyle/>
                    <a:p>
                      <a:pPr indent="0" lvl="0" marL="0" marR="0" rtl="0" algn="r">
                        <a:lnSpc>
                          <a:spcPct val="100000"/>
                        </a:lnSpc>
                        <a:spcBef>
                          <a:spcPts val="0"/>
                        </a:spcBef>
                        <a:spcAft>
                          <a:spcPts val="0"/>
                        </a:spcAft>
                        <a:buClr>
                          <a:srgbClr val="0000FF"/>
                        </a:buClr>
                        <a:buSzPts val="2400"/>
                        <a:buFont typeface="Arial"/>
                        <a:buNone/>
                      </a:pPr>
                      <a:r>
                        <a:rPr b="0" i="0" lang="ja-JP" sz="2400" u="none" cap="none" strike="noStrike">
                          <a:solidFill>
                            <a:srgbClr val="0000FF"/>
                          </a:solidFill>
                          <a:latin typeface="Arial"/>
                          <a:ea typeface="Arial"/>
                          <a:cs typeface="Arial"/>
                          <a:sym typeface="Arial"/>
                        </a:rPr>
                        <a:t>67%</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2400"/>
                        <a:buFont typeface="Arial"/>
                        <a:buNone/>
                      </a:pPr>
                      <a:r>
                        <a:rPr b="0" i="0" lang="ja-JP" sz="2400" u="none" cap="none" strike="noStrike">
                          <a:solidFill>
                            <a:schemeClr val="dk1"/>
                          </a:solidFill>
                          <a:latin typeface="Arial"/>
                          <a:ea typeface="Arial"/>
                          <a:cs typeface="Arial"/>
                          <a:sym typeface="Arial"/>
                        </a:rPr>
                        <a:t>－</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1043" name="Google Shape;1043;p6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pic>
        <p:nvPicPr>
          <p:cNvPr id="1044" name="Google Shape;1044;p61"/>
          <p:cNvPicPr preferRelativeResize="0"/>
          <p:nvPr/>
        </p:nvPicPr>
        <p:blipFill rotWithShape="1">
          <a:blip r:embed="rId3">
            <a:alphaModFix/>
          </a:blip>
          <a:srcRect b="0" l="0" r="0" t="0"/>
          <a:stretch/>
        </p:blipFill>
        <p:spPr>
          <a:xfrm>
            <a:off x="6110100" y="2121750"/>
            <a:ext cx="3512100" cy="3073200"/>
          </a:xfrm>
          <a:prstGeom prst="rect">
            <a:avLst/>
          </a:prstGeom>
          <a:noFill/>
          <a:ln>
            <a:noFill/>
          </a:ln>
        </p:spPr>
      </p:pic>
      <p:sp>
        <p:nvSpPr>
          <p:cNvPr id="1045" name="Google Shape;1045;p61"/>
          <p:cNvSpPr txBox="1"/>
          <p:nvPr/>
        </p:nvSpPr>
        <p:spPr>
          <a:xfrm>
            <a:off x="6177136" y="4289611"/>
            <a:ext cx="697627"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ja-JP" sz="2000" u="none" cap="none" strike="noStrike">
                <a:solidFill>
                  <a:schemeClr val="lt1"/>
                </a:solidFill>
                <a:latin typeface="Arial"/>
                <a:ea typeface="Arial"/>
                <a:cs typeface="Arial"/>
                <a:sym typeface="Arial"/>
              </a:rPr>
              <a:t>46%</a:t>
            </a:r>
            <a:endParaRPr b="1" i="0" sz="2000" u="none" cap="none" strike="noStrike">
              <a:solidFill>
                <a:schemeClr val="lt1"/>
              </a:solidFill>
              <a:latin typeface="Arial"/>
              <a:ea typeface="Arial"/>
              <a:cs typeface="Arial"/>
              <a:sym typeface="Arial"/>
            </a:endParaRPr>
          </a:p>
        </p:txBody>
      </p:sp>
      <p:sp>
        <p:nvSpPr>
          <p:cNvPr id="1046" name="Google Shape;1046;p61"/>
          <p:cNvSpPr/>
          <p:nvPr/>
        </p:nvSpPr>
        <p:spPr>
          <a:xfrm>
            <a:off x="296441" y="5705152"/>
            <a:ext cx="9210228" cy="540073"/>
          </a:xfrm>
          <a:prstGeom prst="roundRect">
            <a:avLst>
              <a:gd fmla="val 16667" name="adj"/>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1" marL="457200" marR="0" rtl="0" algn="l">
              <a:lnSpc>
                <a:spcPct val="100000"/>
              </a:lnSpc>
              <a:spcBef>
                <a:spcPts val="0"/>
              </a:spcBef>
              <a:spcAft>
                <a:spcPts val="0"/>
              </a:spcAft>
              <a:buClr>
                <a:srgbClr val="FF0000"/>
              </a:buClr>
              <a:buSzPts val="2800"/>
              <a:buFont typeface="Arial"/>
              <a:buNone/>
            </a:pPr>
            <a:r>
              <a:rPr b="1" i="0" lang="ja-JP" sz="2700" u="none" cap="none" strike="noStrike">
                <a:solidFill>
                  <a:srgbClr val="FF0000"/>
                </a:solidFill>
                <a:latin typeface="Arial"/>
                <a:ea typeface="Arial"/>
                <a:cs typeface="Arial"/>
                <a:sym typeface="Arial"/>
              </a:rPr>
              <a:t>テストが開発工程に占める費用割合は46%にもなる。</a:t>
            </a:r>
            <a:endParaRPr b="0" i="0" sz="2700" u="none" cap="none" strike="noStrike">
              <a:solidFill>
                <a:srgbClr val="FF0000"/>
              </a:solidFill>
              <a:latin typeface="Arial"/>
              <a:ea typeface="Arial"/>
              <a:cs typeface="Arial"/>
              <a:sym typeface="Arial"/>
            </a:endParaRPr>
          </a:p>
        </p:txBody>
      </p:sp>
      <p:sp>
        <p:nvSpPr>
          <p:cNvPr id="1047" name="Google Shape;1047;p61"/>
          <p:cNvSpPr txBox="1"/>
          <p:nvPr/>
        </p:nvSpPr>
        <p:spPr>
          <a:xfrm>
            <a:off x="340455" y="5237584"/>
            <a:ext cx="49725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出典： 基本から学ぶソフトウェアテスト</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5" name="Shape 1055"/>
        <p:cNvGrpSpPr/>
        <p:nvPr/>
      </p:nvGrpSpPr>
      <p:grpSpPr>
        <a:xfrm>
          <a:off x="0" y="0"/>
          <a:ext cx="0" cy="0"/>
          <a:chOff x="0" y="0"/>
          <a:chExt cx="0" cy="0"/>
        </a:xfrm>
      </p:grpSpPr>
      <p:cxnSp>
        <p:nvCxnSpPr>
          <p:cNvPr id="1056" name="Google Shape;1056;p62"/>
          <p:cNvCxnSpPr/>
          <p:nvPr/>
        </p:nvCxnSpPr>
        <p:spPr>
          <a:xfrm>
            <a:off x="1989138" y="2911822"/>
            <a:ext cx="2884487" cy="2965450"/>
          </a:xfrm>
          <a:prstGeom prst="straightConnector1">
            <a:avLst/>
          </a:prstGeom>
          <a:noFill/>
          <a:ln cap="flat" cmpd="sng" w="38100">
            <a:solidFill>
              <a:schemeClr val="hlink"/>
            </a:solidFill>
            <a:prstDash val="solid"/>
            <a:round/>
            <a:headEnd len="sm" w="sm" type="none"/>
            <a:tailEnd len="sm" w="sm" type="none"/>
          </a:ln>
        </p:spPr>
      </p:cxnSp>
      <p:cxnSp>
        <p:nvCxnSpPr>
          <p:cNvPr id="1057" name="Google Shape;1057;p62"/>
          <p:cNvCxnSpPr/>
          <p:nvPr/>
        </p:nvCxnSpPr>
        <p:spPr>
          <a:xfrm flipH="1">
            <a:off x="4873625" y="2767359"/>
            <a:ext cx="3044825" cy="3097213"/>
          </a:xfrm>
          <a:prstGeom prst="straightConnector1">
            <a:avLst/>
          </a:prstGeom>
          <a:noFill/>
          <a:ln cap="flat" cmpd="sng" w="38100">
            <a:solidFill>
              <a:schemeClr val="hlink"/>
            </a:solidFill>
            <a:prstDash val="solid"/>
            <a:round/>
            <a:headEnd len="sm" w="sm" type="none"/>
            <a:tailEnd len="sm" w="sm" type="none"/>
          </a:ln>
        </p:spPr>
      </p:cxnSp>
      <p:sp>
        <p:nvSpPr>
          <p:cNvPr id="1058" name="Google Shape;1058;p6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059" name="Google Shape;1059;p62"/>
          <p:cNvSpPr txBox="1"/>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ja-JP"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1060" name="Google Shape;1060;p62"/>
          <p:cNvSpPr txBox="1"/>
          <p:nvPr>
            <p:ph idx="4294967295"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テストの前倒し（早期テストの原則）</a:t>
            </a:r>
            <a:endParaRPr sz="3600"/>
          </a:p>
        </p:txBody>
      </p:sp>
      <p:sp>
        <p:nvSpPr>
          <p:cNvPr id="1061" name="Google Shape;1061;p62"/>
          <p:cNvSpPr txBox="1"/>
          <p:nvPr>
            <p:ph idx="4294967295" type="body"/>
          </p:nvPr>
        </p:nvSpPr>
        <p:spPr>
          <a:xfrm>
            <a:off x="206375" y="1353592"/>
            <a:ext cx="9499200" cy="12858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ja-JP"/>
              <a:t>テスト設計を前倒すことで全体がよくなる！</a:t>
            </a:r>
            <a:endParaRPr/>
          </a:p>
          <a:p>
            <a:pPr indent="-273050" lvl="1" marL="742950" rtl="0" algn="l">
              <a:lnSpc>
                <a:spcPct val="100000"/>
              </a:lnSpc>
              <a:spcBef>
                <a:spcPts val="400"/>
              </a:spcBef>
              <a:spcAft>
                <a:spcPts val="0"/>
              </a:spcAft>
              <a:buClr>
                <a:schemeClr val="dk1"/>
              </a:buClr>
              <a:buSzPts val="1800"/>
              <a:buFont typeface="Noto Sans Symbols"/>
              <a:buChar char="✔"/>
            </a:pPr>
            <a:r>
              <a:rPr lang="ja-JP" sz="1800"/>
              <a:t>テストを「テスト設計」と「テスト実施（実装、実行）」に分けてShift Leftする。</a:t>
            </a:r>
            <a:endParaRPr sz="1800"/>
          </a:p>
          <a:p>
            <a:pPr indent="-273050" lvl="1" marL="742950" rtl="0" algn="l">
              <a:lnSpc>
                <a:spcPct val="100000"/>
              </a:lnSpc>
              <a:spcBef>
                <a:spcPts val="400"/>
              </a:spcBef>
              <a:spcAft>
                <a:spcPts val="0"/>
              </a:spcAft>
              <a:buClr>
                <a:schemeClr val="dk1"/>
              </a:buClr>
              <a:buSzPts val="1800"/>
              <a:buFont typeface="Noto Sans Symbols"/>
              <a:buChar char="✔"/>
            </a:pPr>
            <a:r>
              <a:rPr lang="ja-JP" sz="1800"/>
              <a:t>レビューや静的解析を実施することによって、欠陥の早期検出を行う。</a:t>
            </a:r>
            <a:endParaRPr sz="2600"/>
          </a:p>
        </p:txBody>
      </p:sp>
      <p:cxnSp>
        <p:nvCxnSpPr>
          <p:cNvPr id="1062" name="Google Shape;1062;p62"/>
          <p:cNvCxnSpPr/>
          <p:nvPr/>
        </p:nvCxnSpPr>
        <p:spPr>
          <a:xfrm>
            <a:off x="3678238" y="2918172"/>
            <a:ext cx="1169987" cy="1944687"/>
          </a:xfrm>
          <a:prstGeom prst="straightConnector1">
            <a:avLst/>
          </a:prstGeom>
          <a:noFill/>
          <a:ln cap="flat" cmpd="sng" w="38100">
            <a:solidFill>
              <a:schemeClr val="dk1"/>
            </a:solidFill>
            <a:prstDash val="solid"/>
            <a:round/>
            <a:headEnd len="sm" w="sm" type="none"/>
            <a:tailEnd len="sm" w="sm" type="none"/>
          </a:ln>
        </p:spPr>
      </p:cxnSp>
      <p:cxnSp>
        <p:nvCxnSpPr>
          <p:cNvPr id="1063" name="Google Shape;1063;p62"/>
          <p:cNvCxnSpPr/>
          <p:nvPr/>
        </p:nvCxnSpPr>
        <p:spPr>
          <a:xfrm flipH="1">
            <a:off x="4848225" y="2846734"/>
            <a:ext cx="1092200" cy="2016125"/>
          </a:xfrm>
          <a:prstGeom prst="straightConnector1">
            <a:avLst/>
          </a:prstGeom>
          <a:noFill/>
          <a:ln cap="flat" cmpd="sng" w="38100">
            <a:solidFill>
              <a:schemeClr val="dk1"/>
            </a:solidFill>
            <a:prstDash val="solid"/>
            <a:round/>
            <a:headEnd len="sm" w="sm" type="none"/>
            <a:tailEnd len="sm" w="sm" type="none"/>
          </a:ln>
        </p:spPr>
      </p:cxnSp>
      <p:sp>
        <p:nvSpPr>
          <p:cNvPr id="1064" name="Google Shape;1064;p62"/>
          <p:cNvSpPr txBox="1"/>
          <p:nvPr/>
        </p:nvSpPr>
        <p:spPr>
          <a:xfrm>
            <a:off x="2351241" y="2924522"/>
            <a:ext cx="1107996"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Verdana"/>
                <a:ea typeface="Verdana"/>
                <a:cs typeface="Verdana"/>
                <a:sym typeface="Verdana"/>
              </a:rPr>
              <a:t>要件定義</a:t>
            </a:r>
            <a:endParaRPr b="0" i="0" sz="1400" u="none" cap="none" strike="noStrike">
              <a:solidFill>
                <a:srgbClr val="000000"/>
              </a:solidFill>
              <a:latin typeface="Arial"/>
              <a:ea typeface="Arial"/>
              <a:cs typeface="Arial"/>
              <a:sym typeface="Arial"/>
            </a:endParaRPr>
          </a:p>
        </p:txBody>
      </p:sp>
      <p:sp>
        <p:nvSpPr>
          <p:cNvPr id="1065" name="Google Shape;1065;p62"/>
          <p:cNvSpPr txBox="1"/>
          <p:nvPr/>
        </p:nvSpPr>
        <p:spPr>
          <a:xfrm>
            <a:off x="2740178" y="3283297"/>
            <a:ext cx="1107996"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Verdana"/>
                <a:ea typeface="Verdana"/>
                <a:cs typeface="Verdana"/>
                <a:sym typeface="Verdana"/>
              </a:rPr>
              <a:t>基本設計</a:t>
            </a:r>
            <a:endParaRPr b="0" i="0" sz="1400" u="none" cap="none" strike="noStrike">
              <a:solidFill>
                <a:srgbClr val="000000"/>
              </a:solidFill>
              <a:latin typeface="Arial"/>
              <a:ea typeface="Arial"/>
              <a:cs typeface="Arial"/>
              <a:sym typeface="Arial"/>
            </a:endParaRPr>
          </a:p>
        </p:txBody>
      </p:sp>
      <p:sp>
        <p:nvSpPr>
          <p:cNvPr id="1066" name="Google Shape;1066;p62"/>
          <p:cNvSpPr txBox="1"/>
          <p:nvPr/>
        </p:nvSpPr>
        <p:spPr>
          <a:xfrm>
            <a:off x="3052916" y="3643659"/>
            <a:ext cx="1107996"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Verdana"/>
                <a:ea typeface="Verdana"/>
                <a:cs typeface="Verdana"/>
                <a:sym typeface="Verdana"/>
              </a:rPr>
              <a:t>詳細設計</a:t>
            </a:r>
            <a:endParaRPr b="0" i="0" sz="1400" u="none" cap="none" strike="noStrike">
              <a:solidFill>
                <a:srgbClr val="000000"/>
              </a:solidFill>
              <a:latin typeface="Arial"/>
              <a:ea typeface="Arial"/>
              <a:cs typeface="Arial"/>
              <a:sym typeface="Arial"/>
            </a:endParaRPr>
          </a:p>
        </p:txBody>
      </p:sp>
      <p:sp>
        <p:nvSpPr>
          <p:cNvPr id="1067" name="Google Shape;1067;p62"/>
          <p:cNvSpPr txBox="1"/>
          <p:nvPr/>
        </p:nvSpPr>
        <p:spPr>
          <a:xfrm>
            <a:off x="3658597" y="3991322"/>
            <a:ext cx="646331"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Verdana"/>
                <a:ea typeface="Verdana"/>
                <a:cs typeface="Verdana"/>
                <a:sym typeface="Verdana"/>
              </a:rPr>
              <a:t>実装</a:t>
            </a:r>
            <a:endParaRPr b="0" i="0" sz="1400" u="none" cap="none" strike="noStrike">
              <a:solidFill>
                <a:srgbClr val="000000"/>
              </a:solidFill>
              <a:latin typeface="Arial"/>
              <a:ea typeface="Arial"/>
              <a:cs typeface="Arial"/>
              <a:sym typeface="Arial"/>
            </a:endParaRPr>
          </a:p>
        </p:txBody>
      </p:sp>
      <p:sp>
        <p:nvSpPr>
          <p:cNvPr id="1068" name="Google Shape;1068;p62"/>
          <p:cNvSpPr txBox="1"/>
          <p:nvPr/>
        </p:nvSpPr>
        <p:spPr>
          <a:xfrm>
            <a:off x="5940425" y="2911822"/>
            <a:ext cx="21324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FF0000"/>
                </a:solidFill>
                <a:latin typeface="Tahoma"/>
                <a:ea typeface="Tahoma"/>
                <a:cs typeface="Tahoma"/>
                <a:sym typeface="Tahoma"/>
              </a:rPr>
              <a:t>受け入れテスト実施</a:t>
            </a:r>
            <a:endParaRPr b="0" i="0" sz="1200" u="none" cap="none" strike="noStrike">
              <a:solidFill>
                <a:srgbClr val="000000"/>
              </a:solidFill>
              <a:latin typeface="Arial"/>
              <a:ea typeface="Arial"/>
              <a:cs typeface="Arial"/>
              <a:sym typeface="Arial"/>
            </a:endParaRPr>
          </a:p>
        </p:txBody>
      </p:sp>
      <p:sp>
        <p:nvSpPr>
          <p:cNvPr id="1069" name="Google Shape;1069;p62"/>
          <p:cNvSpPr txBox="1"/>
          <p:nvPr/>
        </p:nvSpPr>
        <p:spPr>
          <a:xfrm>
            <a:off x="5707063" y="3272184"/>
            <a:ext cx="20649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FF0000"/>
                </a:solidFill>
                <a:latin typeface="Tahoma"/>
                <a:ea typeface="Tahoma"/>
                <a:cs typeface="Tahoma"/>
                <a:sym typeface="Tahoma"/>
              </a:rPr>
              <a:t>システムテスト実施</a:t>
            </a:r>
            <a:endParaRPr b="0" i="0" sz="1200" u="none" cap="none" strike="noStrike">
              <a:solidFill>
                <a:srgbClr val="000000"/>
              </a:solidFill>
              <a:latin typeface="Arial"/>
              <a:ea typeface="Arial"/>
              <a:cs typeface="Arial"/>
              <a:sym typeface="Arial"/>
            </a:endParaRPr>
          </a:p>
        </p:txBody>
      </p:sp>
      <p:sp>
        <p:nvSpPr>
          <p:cNvPr id="1070" name="Google Shape;1070;p62"/>
          <p:cNvSpPr txBox="1"/>
          <p:nvPr/>
        </p:nvSpPr>
        <p:spPr>
          <a:xfrm>
            <a:off x="5529263" y="3638897"/>
            <a:ext cx="16803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FF0000"/>
                </a:solidFill>
                <a:latin typeface="Tahoma"/>
                <a:ea typeface="Tahoma"/>
                <a:cs typeface="Tahoma"/>
                <a:sym typeface="Tahoma"/>
              </a:rPr>
              <a:t>統合テスト実施</a:t>
            </a:r>
            <a:endParaRPr b="0" i="0" sz="1200" u="none" cap="none" strike="noStrike">
              <a:solidFill>
                <a:srgbClr val="000000"/>
              </a:solidFill>
              <a:latin typeface="Arial"/>
              <a:ea typeface="Arial"/>
              <a:cs typeface="Arial"/>
              <a:sym typeface="Arial"/>
            </a:endParaRPr>
          </a:p>
        </p:txBody>
      </p:sp>
      <p:sp>
        <p:nvSpPr>
          <p:cNvPr id="1071" name="Google Shape;1071;p62"/>
          <p:cNvSpPr txBox="1"/>
          <p:nvPr/>
        </p:nvSpPr>
        <p:spPr>
          <a:xfrm>
            <a:off x="5295900" y="4013550"/>
            <a:ext cx="27768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FF0000"/>
                </a:solidFill>
                <a:latin typeface="Tahoma"/>
                <a:ea typeface="Tahoma"/>
                <a:cs typeface="Tahoma"/>
                <a:sym typeface="Tahoma"/>
              </a:rPr>
              <a:t>コンポーネントテスト実施</a:t>
            </a:r>
            <a:endParaRPr b="1" i="0" sz="1600" u="none" cap="none" strike="noStrike">
              <a:solidFill>
                <a:srgbClr val="FF0000"/>
              </a:solidFill>
              <a:latin typeface="Tahoma"/>
              <a:ea typeface="Tahoma"/>
              <a:cs typeface="Tahoma"/>
              <a:sym typeface="Tahoma"/>
            </a:endParaRPr>
          </a:p>
        </p:txBody>
      </p:sp>
      <p:cxnSp>
        <p:nvCxnSpPr>
          <p:cNvPr id="1072" name="Google Shape;1072;p62"/>
          <p:cNvCxnSpPr/>
          <p:nvPr/>
        </p:nvCxnSpPr>
        <p:spPr>
          <a:xfrm rot="10800000">
            <a:off x="4067175" y="3134072"/>
            <a:ext cx="1482725" cy="0"/>
          </a:xfrm>
          <a:prstGeom prst="straightConnector1">
            <a:avLst/>
          </a:prstGeom>
          <a:noFill/>
          <a:ln cap="flat" cmpd="sng" w="19050">
            <a:solidFill>
              <a:srgbClr val="CC3300"/>
            </a:solidFill>
            <a:prstDash val="solid"/>
            <a:round/>
            <a:headEnd len="sm" w="sm" type="none"/>
            <a:tailEnd len="med" w="med" type="triangle"/>
          </a:ln>
        </p:spPr>
      </p:cxnSp>
      <p:cxnSp>
        <p:nvCxnSpPr>
          <p:cNvPr id="1073" name="Google Shape;1073;p62"/>
          <p:cNvCxnSpPr/>
          <p:nvPr/>
        </p:nvCxnSpPr>
        <p:spPr>
          <a:xfrm rot="10800000">
            <a:off x="4224338" y="3494434"/>
            <a:ext cx="1169987" cy="0"/>
          </a:xfrm>
          <a:prstGeom prst="straightConnector1">
            <a:avLst/>
          </a:prstGeom>
          <a:noFill/>
          <a:ln cap="flat" cmpd="sng" w="19050">
            <a:solidFill>
              <a:srgbClr val="CC3300"/>
            </a:solidFill>
            <a:prstDash val="solid"/>
            <a:round/>
            <a:headEnd len="sm" w="sm" type="none"/>
            <a:tailEnd len="med" w="med" type="triangle"/>
          </a:ln>
        </p:spPr>
      </p:cxnSp>
      <p:cxnSp>
        <p:nvCxnSpPr>
          <p:cNvPr id="1074" name="Google Shape;1074;p62"/>
          <p:cNvCxnSpPr/>
          <p:nvPr/>
        </p:nvCxnSpPr>
        <p:spPr>
          <a:xfrm rot="10800000">
            <a:off x="4379913" y="3854797"/>
            <a:ext cx="858837" cy="0"/>
          </a:xfrm>
          <a:prstGeom prst="straightConnector1">
            <a:avLst/>
          </a:prstGeom>
          <a:noFill/>
          <a:ln cap="flat" cmpd="sng" w="19050">
            <a:solidFill>
              <a:srgbClr val="CC3300"/>
            </a:solidFill>
            <a:prstDash val="solid"/>
            <a:round/>
            <a:headEnd len="sm" w="sm" type="none"/>
            <a:tailEnd len="med" w="med" type="triangle"/>
          </a:ln>
        </p:spPr>
      </p:cxnSp>
      <p:cxnSp>
        <p:nvCxnSpPr>
          <p:cNvPr id="1075" name="Google Shape;1075;p62"/>
          <p:cNvCxnSpPr/>
          <p:nvPr/>
        </p:nvCxnSpPr>
        <p:spPr>
          <a:xfrm rot="10800000">
            <a:off x="4537075" y="4215159"/>
            <a:ext cx="544513" cy="0"/>
          </a:xfrm>
          <a:prstGeom prst="straightConnector1">
            <a:avLst/>
          </a:prstGeom>
          <a:noFill/>
          <a:ln cap="flat" cmpd="sng" w="19050">
            <a:solidFill>
              <a:srgbClr val="CC3300"/>
            </a:solidFill>
            <a:prstDash val="solid"/>
            <a:round/>
            <a:headEnd len="sm" w="sm" type="none"/>
            <a:tailEnd len="med" w="med" type="triangle"/>
          </a:ln>
        </p:spPr>
      </p:cxnSp>
      <p:sp>
        <p:nvSpPr>
          <p:cNvPr id="1076" name="Google Shape;1076;p62"/>
          <p:cNvSpPr txBox="1"/>
          <p:nvPr/>
        </p:nvSpPr>
        <p:spPr>
          <a:xfrm>
            <a:off x="8117022" y="3142709"/>
            <a:ext cx="14928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FF0000"/>
                </a:solidFill>
                <a:latin typeface="Verdana"/>
                <a:ea typeface="Verdana"/>
                <a:cs typeface="Verdana"/>
                <a:sym typeface="Verdana"/>
              </a:rPr>
              <a:t>リグレッション</a:t>
            </a:r>
            <a:br>
              <a:rPr b="0" i="0" lang="ja-JP" sz="1400" u="none" cap="none" strike="noStrike">
                <a:solidFill>
                  <a:srgbClr val="FF0000"/>
                </a:solidFill>
                <a:latin typeface="Verdana"/>
                <a:ea typeface="Verdana"/>
                <a:cs typeface="Verdana"/>
                <a:sym typeface="Verdana"/>
              </a:rPr>
            </a:br>
            <a:r>
              <a:rPr b="0" i="0" lang="ja-JP" sz="1400" u="none" cap="none" strike="noStrike">
                <a:solidFill>
                  <a:srgbClr val="FF0000"/>
                </a:solidFill>
                <a:latin typeface="Verdana"/>
                <a:ea typeface="Verdana"/>
                <a:cs typeface="Verdana"/>
                <a:sym typeface="Verdana"/>
              </a:rPr>
              <a:t>テスト</a:t>
            </a:r>
            <a:endParaRPr b="0" i="0" sz="1000" u="none" cap="none" strike="noStrike">
              <a:solidFill>
                <a:srgbClr val="000000"/>
              </a:solidFill>
              <a:latin typeface="Arial"/>
              <a:ea typeface="Arial"/>
              <a:cs typeface="Arial"/>
              <a:sym typeface="Arial"/>
            </a:endParaRPr>
          </a:p>
        </p:txBody>
      </p:sp>
      <p:cxnSp>
        <p:nvCxnSpPr>
          <p:cNvPr id="1077" name="Google Shape;1077;p62"/>
          <p:cNvCxnSpPr/>
          <p:nvPr/>
        </p:nvCxnSpPr>
        <p:spPr>
          <a:xfrm flipH="1" rot="10800000">
            <a:off x="2224088" y="3286423"/>
            <a:ext cx="466725" cy="285750"/>
          </a:xfrm>
          <a:prstGeom prst="straightConnector1">
            <a:avLst/>
          </a:prstGeom>
          <a:noFill/>
          <a:ln cap="flat" cmpd="sng" w="28575">
            <a:solidFill>
              <a:srgbClr val="212167"/>
            </a:solidFill>
            <a:prstDash val="solid"/>
            <a:round/>
            <a:headEnd len="sm" w="sm" type="none"/>
            <a:tailEnd len="med" w="med" type="triangle"/>
          </a:ln>
        </p:spPr>
      </p:cxnSp>
      <p:cxnSp>
        <p:nvCxnSpPr>
          <p:cNvPr id="1078" name="Google Shape;1078;p62"/>
          <p:cNvCxnSpPr/>
          <p:nvPr/>
        </p:nvCxnSpPr>
        <p:spPr>
          <a:xfrm flipH="1" rot="10800000">
            <a:off x="2535238" y="3646785"/>
            <a:ext cx="468312" cy="287338"/>
          </a:xfrm>
          <a:prstGeom prst="straightConnector1">
            <a:avLst/>
          </a:prstGeom>
          <a:noFill/>
          <a:ln cap="flat" cmpd="sng" w="28575">
            <a:solidFill>
              <a:srgbClr val="212167"/>
            </a:solidFill>
            <a:prstDash val="solid"/>
            <a:round/>
            <a:headEnd len="sm" w="sm" type="none"/>
            <a:tailEnd len="med" w="med" type="triangle"/>
          </a:ln>
        </p:spPr>
      </p:cxnSp>
      <p:cxnSp>
        <p:nvCxnSpPr>
          <p:cNvPr id="1079" name="Google Shape;1079;p62"/>
          <p:cNvCxnSpPr/>
          <p:nvPr/>
        </p:nvCxnSpPr>
        <p:spPr>
          <a:xfrm flipH="1" rot="10800000">
            <a:off x="2768600" y="3934123"/>
            <a:ext cx="468313" cy="287337"/>
          </a:xfrm>
          <a:prstGeom prst="straightConnector1">
            <a:avLst/>
          </a:prstGeom>
          <a:noFill/>
          <a:ln cap="flat" cmpd="sng" w="28575">
            <a:solidFill>
              <a:srgbClr val="212167"/>
            </a:solidFill>
            <a:prstDash val="solid"/>
            <a:round/>
            <a:headEnd len="sm" w="sm" type="none"/>
            <a:tailEnd len="med" w="med" type="triangle"/>
          </a:ln>
        </p:spPr>
      </p:cxnSp>
      <p:cxnSp>
        <p:nvCxnSpPr>
          <p:cNvPr id="1080" name="Google Shape;1080;p62"/>
          <p:cNvCxnSpPr/>
          <p:nvPr/>
        </p:nvCxnSpPr>
        <p:spPr>
          <a:xfrm flipH="1" rot="10800000">
            <a:off x="3017838" y="4288135"/>
            <a:ext cx="468312" cy="287338"/>
          </a:xfrm>
          <a:prstGeom prst="straightConnector1">
            <a:avLst/>
          </a:prstGeom>
          <a:noFill/>
          <a:ln cap="flat" cmpd="sng" w="28575">
            <a:solidFill>
              <a:srgbClr val="212167"/>
            </a:solidFill>
            <a:prstDash val="solid"/>
            <a:round/>
            <a:headEnd len="sm" w="sm" type="none"/>
            <a:tailEnd len="med" w="med" type="triangle"/>
          </a:ln>
        </p:spPr>
      </p:cxnSp>
      <p:sp>
        <p:nvSpPr>
          <p:cNvPr id="1081" name="Google Shape;1081;p62"/>
          <p:cNvSpPr txBox="1"/>
          <p:nvPr/>
        </p:nvSpPr>
        <p:spPr>
          <a:xfrm>
            <a:off x="206375" y="3511848"/>
            <a:ext cx="24066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0000FF"/>
                </a:solidFill>
                <a:latin typeface="Tahoma"/>
                <a:ea typeface="Tahoma"/>
                <a:cs typeface="Tahoma"/>
                <a:sym typeface="Tahoma"/>
              </a:rPr>
              <a:t>受け入れテスト設計</a:t>
            </a:r>
            <a:endParaRPr b="0" i="0" sz="1200" u="none" cap="none" strike="noStrike">
              <a:solidFill>
                <a:srgbClr val="000000"/>
              </a:solidFill>
              <a:latin typeface="Arial"/>
              <a:ea typeface="Arial"/>
              <a:cs typeface="Arial"/>
              <a:sym typeface="Arial"/>
            </a:endParaRPr>
          </a:p>
        </p:txBody>
      </p:sp>
      <p:sp>
        <p:nvSpPr>
          <p:cNvPr id="1082" name="Google Shape;1082;p62"/>
          <p:cNvSpPr txBox="1"/>
          <p:nvPr/>
        </p:nvSpPr>
        <p:spPr>
          <a:xfrm>
            <a:off x="728663" y="3854748"/>
            <a:ext cx="21177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0000FF"/>
                </a:solidFill>
                <a:latin typeface="Tahoma"/>
                <a:ea typeface="Tahoma"/>
                <a:cs typeface="Tahoma"/>
                <a:sym typeface="Tahoma"/>
              </a:rPr>
              <a:t>システムテスト設計</a:t>
            </a:r>
            <a:endParaRPr b="0" i="0" sz="1200" u="none" cap="none" strike="noStrike">
              <a:solidFill>
                <a:srgbClr val="000000"/>
              </a:solidFill>
              <a:latin typeface="Arial"/>
              <a:ea typeface="Arial"/>
              <a:cs typeface="Arial"/>
              <a:sym typeface="Arial"/>
            </a:endParaRPr>
          </a:p>
        </p:txBody>
      </p:sp>
      <p:sp>
        <p:nvSpPr>
          <p:cNvPr id="1083" name="Google Shape;1083;p62"/>
          <p:cNvSpPr txBox="1"/>
          <p:nvPr/>
        </p:nvSpPr>
        <p:spPr>
          <a:xfrm>
            <a:off x="1173163" y="4181773"/>
            <a:ext cx="19860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0000FF"/>
                </a:solidFill>
                <a:latin typeface="Tahoma"/>
                <a:ea typeface="Tahoma"/>
                <a:cs typeface="Tahoma"/>
                <a:sym typeface="Tahoma"/>
              </a:rPr>
              <a:t>統合テスト設計</a:t>
            </a:r>
            <a:endParaRPr b="0" i="0" sz="1200" u="none" cap="none" strike="noStrike">
              <a:solidFill>
                <a:srgbClr val="000000"/>
              </a:solidFill>
              <a:latin typeface="Arial"/>
              <a:ea typeface="Arial"/>
              <a:cs typeface="Arial"/>
              <a:sym typeface="Arial"/>
            </a:endParaRPr>
          </a:p>
        </p:txBody>
      </p:sp>
      <p:sp>
        <p:nvSpPr>
          <p:cNvPr id="1084" name="Google Shape;1084;p62"/>
          <p:cNvSpPr txBox="1"/>
          <p:nvPr/>
        </p:nvSpPr>
        <p:spPr>
          <a:xfrm>
            <a:off x="541338" y="4502448"/>
            <a:ext cx="30321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ja-JP" sz="1600" u="none" cap="none" strike="noStrike">
                <a:solidFill>
                  <a:srgbClr val="0000FF"/>
                </a:solidFill>
                <a:latin typeface="Tahoma"/>
                <a:ea typeface="Tahoma"/>
                <a:cs typeface="Tahoma"/>
                <a:sym typeface="Tahoma"/>
              </a:rPr>
              <a:t>コンポーネントテスト設計</a:t>
            </a:r>
            <a:endParaRPr b="0" i="0" sz="1200" u="none" cap="none" strike="noStrike">
              <a:solidFill>
                <a:srgbClr val="000000"/>
              </a:solidFill>
              <a:latin typeface="Arial"/>
              <a:ea typeface="Arial"/>
              <a:cs typeface="Arial"/>
              <a:sym typeface="Arial"/>
            </a:endParaRPr>
          </a:p>
        </p:txBody>
      </p:sp>
      <p:sp>
        <p:nvSpPr>
          <p:cNvPr id="1085" name="Google Shape;1085;p62"/>
          <p:cNvSpPr txBox="1"/>
          <p:nvPr/>
        </p:nvSpPr>
        <p:spPr>
          <a:xfrm>
            <a:off x="6594276" y="5251449"/>
            <a:ext cx="1858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ja-JP" sz="1800" u="none" cap="none" strike="noStrike">
                <a:solidFill>
                  <a:srgbClr val="FF0000"/>
                </a:solidFill>
                <a:latin typeface="Arial"/>
                <a:ea typeface="Arial"/>
                <a:cs typeface="Arial"/>
                <a:sym typeface="Arial"/>
              </a:rPr>
              <a:t>各テストの実施</a:t>
            </a:r>
            <a:endParaRPr b="0" i="0" sz="1200" u="none" cap="none" strike="noStrike">
              <a:solidFill>
                <a:srgbClr val="000000"/>
              </a:solidFill>
              <a:latin typeface="Arial"/>
              <a:ea typeface="Arial"/>
              <a:cs typeface="Arial"/>
              <a:sym typeface="Arial"/>
            </a:endParaRPr>
          </a:p>
        </p:txBody>
      </p:sp>
      <p:sp>
        <p:nvSpPr>
          <p:cNvPr id="1086" name="Google Shape;1086;p6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1087" name="Google Shape;1087;p62"/>
          <p:cNvSpPr/>
          <p:nvPr/>
        </p:nvSpPr>
        <p:spPr>
          <a:xfrm flipH="1" rot="-5400000">
            <a:off x="2269874" y="4879287"/>
            <a:ext cx="275057" cy="468399"/>
          </a:xfrm>
          <a:prstGeom prst="leftArrow">
            <a:avLst>
              <a:gd fmla="val 75988" name="adj1"/>
              <a:gd fmla="val 25000" name="adj2"/>
            </a:avLst>
          </a:prstGeom>
          <a:solidFill>
            <a:srgbClr val="002060"/>
          </a:solidFill>
          <a:ln cap="flat" cmpd="sng" w="9525">
            <a:solidFill>
              <a:srgbClr val="21216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FF"/>
              </a:solidFill>
              <a:latin typeface="Arial"/>
              <a:ea typeface="Arial"/>
              <a:cs typeface="Arial"/>
              <a:sym typeface="Arial"/>
            </a:endParaRPr>
          </a:p>
        </p:txBody>
      </p:sp>
      <p:sp>
        <p:nvSpPr>
          <p:cNvPr id="1088" name="Google Shape;1088;p62"/>
          <p:cNvSpPr txBox="1"/>
          <p:nvPr/>
        </p:nvSpPr>
        <p:spPr>
          <a:xfrm>
            <a:off x="1568624" y="5251013"/>
            <a:ext cx="1858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ja-JP" sz="1800" u="none" cap="none" strike="noStrike">
                <a:solidFill>
                  <a:srgbClr val="0000FF"/>
                </a:solidFill>
                <a:latin typeface="Arial"/>
                <a:ea typeface="Arial"/>
                <a:cs typeface="Arial"/>
                <a:sym typeface="Arial"/>
              </a:rPr>
              <a:t>各テストの設計</a:t>
            </a:r>
            <a:endParaRPr b="0" i="0" sz="1200" u="none" cap="none" strike="noStrike">
              <a:solidFill>
                <a:srgbClr val="000000"/>
              </a:solidFill>
              <a:latin typeface="Arial"/>
              <a:ea typeface="Arial"/>
              <a:cs typeface="Arial"/>
              <a:sym typeface="Arial"/>
            </a:endParaRPr>
          </a:p>
        </p:txBody>
      </p:sp>
      <p:sp>
        <p:nvSpPr>
          <p:cNvPr id="1089" name="Google Shape;1089;p62"/>
          <p:cNvSpPr/>
          <p:nvPr/>
        </p:nvSpPr>
        <p:spPr>
          <a:xfrm flipH="1" rot="-5400000">
            <a:off x="7389584" y="4903581"/>
            <a:ext cx="275057" cy="468399"/>
          </a:xfrm>
          <a:prstGeom prst="leftArrow">
            <a:avLst>
              <a:gd fmla="val 75988" name="adj1"/>
              <a:gd fmla="val 25000" name="adj2"/>
            </a:avLst>
          </a:prstGeom>
          <a:solidFill>
            <a:srgbClr val="FF0000"/>
          </a:solidFill>
          <a:ln cap="flat" cmpd="sng" w="952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090" name="Google Shape;1090;p62"/>
          <p:cNvSpPr txBox="1"/>
          <p:nvPr/>
        </p:nvSpPr>
        <p:spPr>
          <a:xfrm>
            <a:off x="881063" y="5786438"/>
            <a:ext cx="7954962" cy="669925"/>
          </a:xfrm>
          <a:prstGeom prst="rect">
            <a:avLst/>
          </a:prstGeom>
          <a:solidFill>
            <a:srgbClr val="ADFFEA"/>
          </a:solidFill>
          <a:ln cap="flat" cmpd="sng" w="28575">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FF"/>
                </a:solidFill>
                <a:latin typeface="Tahoma"/>
                <a:ea typeface="Tahoma"/>
                <a:cs typeface="Tahoma"/>
                <a:sym typeface="Tahoma"/>
              </a:rPr>
              <a:t>テスト設計を、作りこみの段階で実施</a:t>
            </a:r>
            <a:r>
              <a:rPr b="0" i="0" lang="ja-JP" sz="1800" u="none" cap="none" strike="noStrike">
                <a:solidFill>
                  <a:schemeClr val="dk1"/>
                </a:solidFill>
                <a:latin typeface="Tahoma"/>
                <a:ea typeface="Tahoma"/>
                <a:cs typeface="Tahoma"/>
                <a:sym typeface="Tahoma"/>
              </a:rPr>
              <a:t>することによって、それぞれの工程とその成果物の質を見直し、向上させることができる。</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4" name="Shape 1094"/>
        <p:cNvGrpSpPr/>
        <p:nvPr/>
      </p:nvGrpSpPr>
      <p:grpSpPr>
        <a:xfrm>
          <a:off x="0" y="0"/>
          <a:ext cx="0" cy="0"/>
          <a:chOff x="0" y="0"/>
          <a:chExt cx="0" cy="0"/>
        </a:xfrm>
      </p:grpSpPr>
      <p:sp>
        <p:nvSpPr>
          <p:cNvPr id="1095" name="Google Shape;1095;p6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1 ソフトウェア開発ライフサイクルがテストに与える影響</a:t>
            </a:r>
            <a:endParaRPr sz="3600"/>
          </a:p>
        </p:txBody>
      </p:sp>
      <p:sp>
        <p:nvSpPr>
          <p:cNvPr id="1096" name="Google Shape;1096;p63"/>
          <p:cNvSpPr txBox="1"/>
          <p:nvPr>
            <p:ph idx="1" type="body"/>
          </p:nvPr>
        </p:nvSpPr>
        <p:spPr>
          <a:xfrm>
            <a:off x="495300" y="1600200"/>
            <a:ext cx="9210300" cy="4644900"/>
          </a:xfrm>
          <a:prstGeom prst="rect">
            <a:avLst/>
          </a:prstGeom>
          <a:noFill/>
          <a:ln>
            <a:noFill/>
          </a:ln>
        </p:spPr>
        <p:txBody>
          <a:bodyPr anchorCtr="0" anchor="t" bIns="45700" lIns="91425" spcFirstLastPara="1" rIns="91425" wrap="square" tIns="45700">
            <a:normAutofit lnSpcReduction="10000"/>
          </a:bodyPr>
          <a:lstStyle/>
          <a:p>
            <a:pPr indent="-342900" lvl="0" marL="342900" rtl="0" algn="l">
              <a:lnSpc>
                <a:spcPct val="120000"/>
              </a:lnSpc>
              <a:spcBef>
                <a:spcPts val="0"/>
              </a:spcBef>
              <a:spcAft>
                <a:spcPts val="0"/>
              </a:spcAft>
              <a:buClr>
                <a:schemeClr val="dk1"/>
              </a:buClr>
              <a:buSzPts val="2600"/>
              <a:buFont typeface="Arial"/>
              <a:buChar char="•"/>
            </a:pPr>
            <a:r>
              <a:rPr lang="ja-JP" sz="2600"/>
              <a:t>ソフトウェア開発ライフサイクル（SDLC）モデルに適応したテストを実施する必要がある。</a:t>
            </a:r>
            <a:br>
              <a:rPr lang="ja-JP" sz="2600"/>
            </a:br>
            <a:endParaRPr sz="2600"/>
          </a:p>
          <a:p>
            <a:pPr indent="-342900" lvl="0" marL="342900" rtl="0" algn="l">
              <a:lnSpc>
                <a:spcPct val="120000"/>
              </a:lnSpc>
              <a:spcBef>
                <a:spcPts val="0"/>
              </a:spcBef>
              <a:spcAft>
                <a:spcPts val="0"/>
              </a:spcAft>
              <a:buSzPts val="2600"/>
              <a:buChar char="•"/>
            </a:pPr>
            <a:r>
              <a:rPr lang="ja-JP" sz="2600"/>
              <a:t>SDLCモデルによる影響</a:t>
            </a:r>
            <a:endParaRPr sz="2600"/>
          </a:p>
          <a:p>
            <a:pPr indent="-336550" lvl="1" marL="742950" rtl="0" algn="l">
              <a:lnSpc>
                <a:spcPct val="120000"/>
              </a:lnSpc>
              <a:spcBef>
                <a:spcPts val="0"/>
              </a:spcBef>
              <a:spcAft>
                <a:spcPts val="0"/>
              </a:spcAft>
              <a:buSzPts val="2600"/>
              <a:buChar char="–"/>
            </a:pPr>
            <a:r>
              <a:rPr lang="ja-JP" sz="2600"/>
              <a:t>テスト活動の範囲とタイミング（テストレベルやテストタイプなど）</a:t>
            </a:r>
            <a:endParaRPr sz="2600"/>
          </a:p>
          <a:p>
            <a:pPr indent="-336550" lvl="1" marL="742950" rtl="0" algn="l">
              <a:lnSpc>
                <a:spcPct val="120000"/>
              </a:lnSpc>
              <a:spcBef>
                <a:spcPts val="0"/>
              </a:spcBef>
              <a:spcAft>
                <a:spcPts val="0"/>
              </a:spcAft>
              <a:buSzPts val="2600"/>
              <a:buChar char="–"/>
            </a:pPr>
            <a:r>
              <a:rPr lang="ja-JP" sz="2600"/>
              <a:t>テストドキュメントの詳細レベル</a:t>
            </a:r>
            <a:endParaRPr sz="2600"/>
          </a:p>
          <a:p>
            <a:pPr indent="-336550" lvl="1" marL="742950" rtl="0" algn="l">
              <a:lnSpc>
                <a:spcPct val="120000"/>
              </a:lnSpc>
              <a:spcBef>
                <a:spcPts val="0"/>
              </a:spcBef>
              <a:spcAft>
                <a:spcPts val="0"/>
              </a:spcAft>
              <a:buSzPts val="2600"/>
              <a:buChar char="–"/>
            </a:pPr>
            <a:r>
              <a:rPr lang="ja-JP" sz="2600"/>
              <a:t>テスト技法とテストアプローチの選択</a:t>
            </a:r>
            <a:endParaRPr sz="2600"/>
          </a:p>
          <a:p>
            <a:pPr indent="-336550" lvl="1" marL="742950" rtl="0" algn="l">
              <a:lnSpc>
                <a:spcPct val="120000"/>
              </a:lnSpc>
              <a:spcBef>
                <a:spcPts val="0"/>
              </a:spcBef>
              <a:spcAft>
                <a:spcPts val="0"/>
              </a:spcAft>
              <a:buSzPts val="2600"/>
              <a:buChar char="–"/>
            </a:pPr>
            <a:r>
              <a:rPr lang="ja-JP" sz="2600"/>
              <a:t>テスト自動化の範囲</a:t>
            </a:r>
            <a:endParaRPr sz="2600"/>
          </a:p>
          <a:p>
            <a:pPr indent="-336550" lvl="1" marL="742950" rtl="0" algn="l">
              <a:lnSpc>
                <a:spcPct val="120000"/>
              </a:lnSpc>
              <a:spcBef>
                <a:spcPts val="0"/>
              </a:spcBef>
              <a:spcAft>
                <a:spcPts val="0"/>
              </a:spcAft>
              <a:buSzPts val="2600"/>
              <a:buChar char="–"/>
            </a:pPr>
            <a:r>
              <a:rPr lang="ja-JP" sz="2600"/>
              <a:t>テスト担当者の役割と責任</a:t>
            </a:r>
            <a:endParaRPr sz="2600"/>
          </a:p>
        </p:txBody>
      </p:sp>
      <p:sp>
        <p:nvSpPr>
          <p:cNvPr id="1097" name="Google Shape;1097;p6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098" name="Google Shape;1098;p6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099" name="Google Shape;1099;p63"/>
          <p:cNvSpPr txBox="1"/>
          <p:nvPr/>
        </p:nvSpPr>
        <p:spPr>
          <a:xfrm>
            <a:off x="1538100" y="6237100"/>
            <a:ext cx="81279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dk1"/>
              </a:solidFill>
              <a:latin typeface="Arial"/>
              <a:ea typeface="Arial"/>
              <a:cs typeface="Arial"/>
              <a:sym typeface="Arial"/>
            </a:endParaRPr>
          </a:p>
        </p:txBody>
      </p:sp>
      <p:sp>
        <p:nvSpPr>
          <p:cNvPr id="1100" name="Google Shape;1100;p63"/>
          <p:cNvSpPr txBox="1"/>
          <p:nvPr/>
        </p:nvSpPr>
        <p:spPr>
          <a:xfrm>
            <a:off x="1148650" y="6110775"/>
            <a:ext cx="8592300" cy="47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50"/>
              <a:buFont typeface="Arial"/>
              <a:buNone/>
            </a:pPr>
            <a:r>
              <a:rPr b="0" i="0" lang="ja-JP" sz="1450" u="none" cap="none" strike="noStrike">
                <a:solidFill>
                  <a:schemeClr val="dk2"/>
                </a:solidFill>
                <a:highlight>
                  <a:srgbClr val="FFFFFF"/>
                </a:highlight>
                <a:latin typeface="Arial"/>
                <a:ea typeface="Arial"/>
                <a:cs typeface="Arial"/>
                <a:sym typeface="Arial"/>
              </a:rPr>
              <a:t>出典： </a:t>
            </a:r>
            <a:r>
              <a:rPr lang="ja-JP" sz="1450">
                <a:solidFill>
                  <a:schemeClr val="dk2"/>
                </a:solidFill>
                <a:highlight>
                  <a:srgbClr val="FFFFFF"/>
                </a:highlight>
              </a:rPr>
              <a:t>ISTQBテスト技術者資格制度 Foundation Level シラバス 日本語版 Version 2023V4.0.J02</a:t>
            </a:r>
            <a:endParaRPr b="0" i="0" sz="3600" u="none" cap="none" strike="noStrike">
              <a:solidFill>
                <a:schemeClr val="dk2"/>
              </a:solidFill>
              <a:latin typeface="Arial"/>
              <a:ea typeface="Arial"/>
              <a:cs typeface="Arial"/>
              <a:sym typeface="Aria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4" name="Shape 1104"/>
        <p:cNvGrpSpPr/>
        <p:nvPr/>
      </p:nvGrpSpPr>
      <p:grpSpPr>
        <a:xfrm>
          <a:off x="0" y="0"/>
          <a:ext cx="0" cy="0"/>
          <a:chOff x="0" y="0"/>
          <a:chExt cx="0" cy="0"/>
        </a:xfrm>
      </p:grpSpPr>
      <p:sp>
        <p:nvSpPr>
          <p:cNvPr id="1105" name="Google Shape;1105;p64"/>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2 ソフトウェア開発ライフサイクルとよい実践例</a:t>
            </a:r>
            <a:endParaRPr sz="3600"/>
          </a:p>
        </p:txBody>
      </p:sp>
      <p:sp>
        <p:nvSpPr>
          <p:cNvPr id="1106" name="Google Shape;1106;p64"/>
          <p:cNvSpPr txBox="1"/>
          <p:nvPr>
            <p:ph idx="1" type="body"/>
          </p:nvPr>
        </p:nvSpPr>
        <p:spPr>
          <a:xfrm>
            <a:off x="495300" y="1600200"/>
            <a:ext cx="9210300" cy="4644900"/>
          </a:xfrm>
          <a:prstGeom prst="rect">
            <a:avLst/>
          </a:prstGeom>
          <a:noFill/>
          <a:ln>
            <a:noFill/>
          </a:ln>
        </p:spPr>
        <p:txBody>
          <a:bodyPr anchorCtr="0" anchor="t" bIns="45700" lIns="91425" spcFirstLastPara="1" rIns="91425" wrap="square" tIns="45700">
            <a:normAutofit fontScale="70000" lnSpcReduction="20000"/>
          </a:bodyPr>
          <a:lstStyle/>
          <a:p>
            <a:pPr indent="-320077" lvl="0" marL="342900" rtl="0" algn="l">
              <a:lnSpc>
                <a:spcPct val="120000"/>
              </a:lnSpc>
              <a:spcBef>
                <a:spcPts val="0"/>
              </a:spcBef>
              <a:spcAft>
                <a:spcPts val="0"/>
              </a:spcAft>
              <a:buClr>
                <a:schemeClr val="dk1"/>
              </a:buClr>
              <a:buSzPct val="100000"/>
              <a:buFont typeface="Arial"/>
              <a:buChar char="•"/>
            </a:pPr>
            <a:r>
              <a:rPr lang="ja-JP" sz="3028"/>
              <a:t>以下の実践例は、ソフトウェア開発ライフサイクル（SDLC）モデルの種類に関わらず、有効である。</a:t>
            </a:r>
            <a:endParaRPr sz="3028"/>
          </a:p>
          <a:p>
            <a:pPr indent="0" lvl="0" marL="0" rtl="0" algn="l">
              <a:lnSpc>
                <a:spcPct val="120000"/>
              </a:lnSpc>
              <a:spcBef>
                <a:spcPts val="0"/>
              </a:spcBef>
              <a:spcAft>
                <a:spcPts val="0"/>
              </a:spcAft>
              <a:buSzPct val="98901"/>
              <a:buNone/>
            </a:pPr>
            <a:r>
              <a:t/>
            </a:r>
            <a:endParaRPr sz="2600"/>
          </a:p>
          <a:p>
            <a:pPr indent="-287019" lvl="1" marL="742950" rtl="0" algn="l">
              <a:lnSpc>
                <a:spcPct val="120000"/>
              </a:lnSpc>
              <a:spcBef>
                <a:spcPts val="0"/>
              </a:spcBef>
              <a:spcAft>
                <a:spcPts val="0"/>
              </a:spcAft>
              <a:buSzPct val="100000"/>
              <a:buChar char="–"/>
            </a:pPr>
            <a:r>
              <a:rPr lang="ja-JP" sz="2600"/>
              <a:t>各開発活動に対応してテスト活動がある。そのため、すべての開発活動が品質コントロールの 対象となる。</a:t>
            </a:r>
            <a:br>
              <a:rPr lang="ja-JP" sz="2600"/>
            </a:br>
            <a:endParaRPr sz="2600"/>
          </a:p>
          <a:p>
            <a:pPr indent="-287019" lvl="1" marL="742950" rtl="0" algn="l">
              <a:lnSpc>
                <a:spcPct val="120000"/>
              </a:lnSpc>
              <a:spcBef>
                <a:spcPts val="0"/>
              </a:spcBef>
              <a:spcAft>
                <a:spcPts val="0"/>
              </a:spcAft>
              <a:buSzPct val="100000"/>
              <a:buChar char="–"/>
            </a:pPr>
            <a:r>
              <a:rPr lang="ja-JP" sz="2600"/>
              <a:t>異なるテストレベルには、冗長性を避けつつ適切に包括したテストをすること ができる、そのレベル特有の異なる目的がある。</a:t>
            </a:r>
            <a:br>
              <a:rPr lang="ja-JP" sz="2600"/>
            </a:br>
            <a:endParaRPr sz="2600"/>
          </a:p>
          <a:p>
            <a:pPr indent="-287019" lvl="1" marL="742950" rtl="0" algn="l">
              <a:lnSpc>
                <a:spcPct val="120000"/>
              </a:lnSpc>
              <a:spcBef>
                <a:spcPts val="0"/>
              </a:spcBef>
              <a:spcAft>
                <a:spcPts val="0"/>
              </a:spcAft>
              <a:buSzPct val="100000"/>
              <a:buChar char="–"/>
            </a:pPr>
            <a:r>
              <a:rPr lang="ja-JP" sz="2600"/>
              <a:t>各テストレベルのテスト分析や設計は、対応する SDLC の開発フェーズの間に開始する。そうすることで、テストが早期テストの原則に従うことができる。</a:t>
            </a:r>
            <a:br>
              <a:rPr lang="ja-JP" sz="2600"/>
            </a:br>
            <a:endParaRPr sz="2600"/>
          </a:p>
          <a:p>
            <a:pPr indent="-287019" lvl="1" marL="742950" rtl="0" algn="l">
              <a:lnSpc>
                <a:spcPct val="120000"/>
              </a:lnSpc>
              <a:spcBef>
                <a:spcPts val="0"/>
              </a:spcBef>
              <a:spcAft>
                <a:spcPts val="0"/>
              </a:spcAft>
              <a:buSzPct val="100000"/>
              <a:buChar char="–"/>
            </a:pPr>
            <a:r>
              <a:rPr lang="ja-JP" sz="2600"/>
              <a:t>テスト担当者は作業成果物のドラフトができたらすぐにそのレビューに関与する。そうすることで、この早期テストと欠陥検出がシフトレフト戦略を支援できる。</a:t>
            </a:r>
            <a:endParaRPr sz="2600"/>
          </a:p>
        </p:txBody>
      </p:sp>
      <p:sp>
        <p:nvSpPr>
          <p:cNvPr id="1107" name="Google Shape;1107;p64"/>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108" name="Google Shape;1108;p6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109" name="Google Shape;1109;p64"/>
          <p:cNvSpPr txBox="1"/>
          <p:nvPr/>
        </p:nvSpPr>
        <p:spPr>
          <a:xfrm>
            <a:off x="987150" y="6095850"/>
            <a:ext cx="8226600" cy="47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50"/>
              <a:buFont typeface="Arial"/>
              <a:buNone/>
            </a:pPr>
            <a:r>
              <a:rPr b="0" i="0" lang="ja-JP" sz="1450" u="none" cap="none" strike="noStrike">
                <a:solidFill>
                  <a:schemeClr val="dk2"/>
                </a:solidFill>
                <a:highlight>
                  <a:srgbClr val="FFFFFF"/>
                </a:highlight>
                <a:latin typeface="Arial"/>
                <a:ea typeface="Arial"/>
                <a:cs typeface="Arial"/>
                <a:sym typeface="Arial"/>
              </a:rPr>
              <a:t>出典： </a:t>
            </a:r>
            <a:r>
              <a:rPr lang="ja-JP" sz="1450">
                <a:solidFill>
                  <a:schemeClr val="dk2"/>
                </a:solidFill>
                <a:highlight>
                  <a:srgbClr val="FFFFFF"/>
                </a:highlight>
              </a:rPr>
              <a:t>ISTQBテスト技術者資格制度 Foundation Level シラバス 日本語版 Version 2023V4.0.J02</a:t>
            </a:r>
            <a:endParaRPr b="0" i="0" sz="3600" u="none" cap="none" strike="noStrike">
              <a:solidFill>
                <a:schemeClr val="dk2"/>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59" name="Google Shape;259;p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60" name="Google Shape;260;p6"/>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1.1 テストとは何か？</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3" name="Shape 1113"/>
        <p:cNvGrpSpPr/>
        <p:nvPr/>
      </p:nvGrpSpPr>
      <p:grpSpPr>
        <a:xfrm>
          <a:off x="0" y="0"/>
          <a:ext cx="0" cy="0"/>
          <a:chOff x="0" y="0"/>
          <a:chExt cx="0" cy="0"/>
        </a:xfrm>
      </p:grpSpPr>
      <p:sp>
        <p:nvSpPr>
          <p:cNvPr id="1114" name="Google Shape;1114;p65"/>
          <p:cNvSpPr txBox="1"/>
          <p:nvPr>
            <p:ph type="title"/>
          </p:nvPr>
        </p:nvSpPr>
        <p:spPr>
          <a:xfrm>
            <a:off x="495300" y="1984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3 テストが主導するソフトウェア開発</a:t>
            </a:r>
            <a:endParaRPr sz="3600"/>
          </a:p>
        </p:txBody>
      </p:sp>
      <p:sp>
        <p:nvSpPr>
          <p:cNvPr id="1115" name="Google Shape;1115;p65"/>
          <p:cNvSpPr txBox="1"/>
          <p:nvPr>
            <p:ph idx="1" type="body"/>
          </p:nvPr>
        </p:nvSpPr>
        <p:spPr>
          <a:xfrm>
            <a:off x="495300" y="1265250"/>
            <a:ext cx="9210300" cy="4827600"/>
          </a:xfrm>
          <a:prstGeom prst="rect">
            <a:avLst/>
          </a:prstGeom>
          <a:noFill/>
          <a:ln>
            <a:noFill/>
          </a:ln>
        </p:spPr>
        <p:txBody>
          <a:bodyPr anchorCtr="0" anchor="t" bIns="45700" lIns="91425" spcFirstLastPara="1" rIns="91425" wrap="square" tIns="45700">
            <a:normAutofit fontScale="70000" lnSpcReduction="20000"/>
          </a:bodyPr>
          <a:lstStyle/>
          <a:p>
            <a:pPr indent="-305654" lvl="0" marL="342900" rtl="0" algn="l">
              <a:lnSpc>
                <a:spcPct val="120000"/>
              </a:lnSpc>
              <a:spcBef>
                <a:spcPts val="0"/>
              </a:spcBef>
              <a:spcAft>
                <a:spcPts val="0"/>
              </a:spcAft>
              <a:buClr>
                <a:schemeClr val="dk1"/>
              </a:buClr>
              <a:buSzPct val="100000"/>
              <a:buFont typeface="Arial"/>
              <a:buChar char="•"/>
            </a:pPr>
            <a:r>
              <a:rPr lang="ja-JP" sz="3028"/>
              <a:t>テストが開発を導く手段であると定義されている開発アプローチには、TDD、ATDD、BDD がある。</a:t>
            </a:r>
            <a:endParaRPr sz="3028"/>
          </a:p>
          <a:p>
            <a:pPr indent="0" lvl="0" marL="342900" rtl="0" algn="l">
              <a:lnSpc>
                <a:spcPct val="120000"/>
              </a:lnSpc>
              <a:spcBef>
                <a:spcPts val="0"/>
              </a:spcBef>
              <a:spcAft>
                <a:spcPts val="0"/>
              </a:spcAft>
              <a:buSzPct val="84921"/>
              <a:buNone/>
            </a:pPr>
            <a:r>
              <a:rPr lang="ja-JP" sz="3028"/>
              <a:t>これらの開発アプローチはいずれも、</a:t>
            </a:r>
            <a:r>
              <a:rPr lang="ja-JP" sz="3028" u="sng"/>
              <a:t>コードを書く前にテストケースを定義</a:t>
            </a:r>
            <a:r>
              <a:rPr lang="ja-JP" sz="3028"/>
              <a:t>する。それによって早期テストの原則に従うことができる。</a:t>
            </a:r>
            <a:endParaRPr sz="3028"/>
          </a:p>
          <a:p>
            <a:pPr indent="0" lvl="0" marL="342900" rtl="0" algn="l">
              <a:lnSpc>
                <a:spcPct val="120000"/>
              </a:lnSpc>
              <a:spcBef>
                <a:spcPts val="0"/>
              </a:spcBef>
              <a:spcAft>
                <a:spcPts val="0"/>
              </a:spcAft>
              <a:buSzPct val="84921"/>
              <a:buNone/>
            </a:pPr>
            <a:r>
              <a:t/>
            </a:r>
            <a:endParaRPr sz="3028"/>
          </a:p>
          <a:p>
            <a:pPr indent="-274637" lvl="1" marL="742950" rtl="0" algn="l">
              <a:lnSpc>
                <a:spcPct val="120000"/>
              </a:lnSpc>
              <a:spcBef>
                <a:spcPts val="0"/>
              </a:spcBef>
              <a:spcAft>
                <a:spcPts val="0"/>
              </a:spcAft>
              <a:buSzPct val="100000"/>
              <a:buChar char="–"/>
            </a:pPr>
            <a:r>
              <a:rPr lang="ja-JP" sz="2600"/>
              <a:t>テスト駆動開発（TDD）</a:t>
            </a:r>
            <a:endParaRPr sz="2600"/>
          </a:p>
          <a:p>
            <a:pPr indent="-217487" lvl="2" marL="1143000" rtl="0" algn="l">
              <a:lnSpc>
                <a:spcPct val="120000"/>
              </a:lnSpc>
              <a:spcBef>
                <a:spcPts val="0"/>
              </a:spcBef>
              <a:spcAft>
                <a:spcPts val="0"/>
              </a:spcAft>
              <a:buSzPct val="100000"/>
              <a:buChar char="•"/>
            </a:pPr>
            <a:r>
              <a:rPr b="1" lang="ja-JP" sz="2600"/>
              <a:t>テストを作成 </a:t>
            </a:r>
            <a:r>
              <a:rPr lang="ja-JP" sz="2600"/>
              <a:t>→テストを満たすようにコードを書く→リファクタリングする</a:t>
            </a:r>
            <a:br>
              <a:rPr lang="ja-JP" sz="2600"/>
            </a:br>
            <a:endParaRPr sz="2600"/>
          </a:p>
          <a:p>
            <a:pPr indent="-274637" lvl="1" marL="742950" rtl="0" algn="l">
              <a:lnSpc>
                <a:spcPct val="120000"/>
              </a:lnSpc>
              <a:spcBef>
                <a:spcPts val="0"/>
              </a:spcBef>
              <a:spcAft>
                <a:spcPts val="0"/>
              </a:spcAft>
              <a:buSzPct val="100000"/>
              <a:buChar char="–"/>
            </a:pPr>
            <a:r>
              <a:rPr lang="ja-JP" sz="2600"/>
              <a:t>受け入れテスト駆動開発（ATDD） </a:t>
            </a:r>
            <a:endParaRPr sz="2600"/>
          </a:p>
          <a:p>
            <a:pPr indent="-217487" lvl="2" marL="1143000" rtl="0" algn="l">
              <a:lnSpc>
                <a:spcPct val="120000"/>
              </a:lnSpc>
              <a:spcBef>
                <a:spcPts val="0"/>
              </a:spcBef>
              <a:spcAft>
                <a:spcPts val="0"/>
              </a:spcAft>
              <a:buSzPct val="100000"/>
              <a:buChar char="•"/>
            </a:pPr>
            <a:r>
              <a:rPr b="1" lang="ja-JP" sz="2600"/>
              <a:t>受け入れ基準からテストを作成 </a:t>
            </a:r>
            <a:r>
              <a:rPr lang="ja-JP" sz="2600"/>
              <a:t>→テストを満たすようにコードを書く→リファクタリングする</a:t>
            </a:r>
            <a:br>
              <a:rPr lang="ja-JP" sz="2600"/>
            </a:br>
            <a:endParaRPr sz="2600"/>
          </a:p>
          <a:p>
            <a:pPr indent="-274637" lvl="1" marL="742950" rtl="0" algn="l">
              <a:lnSpc>
                <a:spcPct val="120000"/>
              </a:lnSpc>
              <a:spcBef>
                <a:spcPts val="0"/>
              </a:spcBef>
              <a:spcAft>
                <a:spcPts val="0"/>
              </a:spcAft>
              <a:buSzPct val="100000"/>
              <a:buChar char="–"/>
            </a:pPr>
            <a:r>
              <a:rPr lang="ja-JP" sz="2600"/>
              <a:t>振る舞い駆動開発（BDD）</a:t>
            </a:r>
            <a:endParaRPr sz="2600"/>
          </a:p>
          <a:p>
            <a:pPr indent="-217487" lvl="2" marL="1143000" rtl="0" algn="l">
              <a:lnSpc>
                <a:spcPct val="120000"/>
              </a:lnSpc>
              <a:spcBef>
                <a:spcPts val="0"/>
              </a:spcBef>
              <a:spcAft>
                <a:spcPts val="0"/>
              </a:spcAft>
              <a:buSzPct val="100000"/>
              <a:buChar char="•"/>
            </a:pPr>
            <a:r>
              <a:rPr b="1" lang="ja-JP" sz="2600"/>
              <a:t>アプリケーションの望ましい振る舞いを 通常は、Given/When/Then で表現したテストとして作成 </a:t>
            </a:r>
            <a:r>
              <a:rPr lang="ja-JP" sz="2600"/>
              <a:t>→テストを満たすようにコードを書く→リファクタリングする</a:t>
            </a:r>
            <a:endParaRPr sz="2600"/>
          </a:p>
        </p:txBody>
      </p:sp>
      <p:sp>
        <p:nvSpPr>
          <p:cNvPr id="1116" name="Google Shape;1116;p65"/>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117" name="Google Shape;1117;p6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118" name="Google Shape;1118;p65"/>
          <p:cNvSpPr txBox="1"/>
          <p:nvPr/>
        </p:nvSpPr>
        <p:spPr>
          <a:xfrm>
            <a:off x="1059100" y="6212250"/>
            <a:ext cx="8262300" cy="47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50"/>
              <a:buFont typeface="Arial"/>
              <a:buNone/>
            </a:pPr>
            <a:r>
              <a:rPr b="0" i="0" lang="ja-JP" sz="1450" u="none" cap="none" strike="noStrike">
                <a:solidFill>
                  <a:schemeClr val="dk2"/>
                </a:solidFill>
                <a:highlight>
                  <a:srgbClr val="FFFFFF"/>
                </a:highlight>
                <a:latin typeface="Arial"/>
                <a:ea typeface="Arial"/>
                <a:cs typeface="Arial"/>
                <a:sym typeface="Arial"/>
              </a:rPr>
              <a:t>出典： </a:t>
            </a:r>
            <a:r>
              <a:rPr lang="ja-JP" sz="1450">
                <a:solidFill>
                  <a:schemeClr val="dk2"/>
                </a:solidFill>
                <a:highlight>
                  <a:srgbClr val="FFFFFF"/>
                </a:highlight>
              </a:rPr>
              <a:t>ISTQBテスト技術者資格制度 Foundation Level シラバス 日本語版 Version 2023V4.0.J02</a:t>
            </a:r>
            <a:endParaRPr b="0" i="0" sz="3600" u="none" cap="none" strike="noStrike">
              <a:solidFill>
                <a:schemeClr val="dk2"/>
              </a:solidFill>
              <a:latin typeface="Arial"/>
              <a:ea typeface="Arial"/>
              <a:cs typeface="Arial"/>
              <a:sym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2" name="Shape 1122"/>
        <p:cNvGrpSpPr/>
        <p:nvPr/>
      </p:nvGrpSpPr>
      <p:grpSpPr>
        <a:xfrm>
          <a:off x="0" y="0"/>
          <a:ext cx="0" cy="0"/>
          <a:chOff x="0" y="0"/>
          <a:chExt cx="0" cy="0"/>
        </a:xfrm>
      </p:grpSpPr>
      <p:sp>
        <p:nvSpPr>
          <p:cNvPr id="1123" name="Google Shape;1123;p66"/>
          <p:cNvSpPr txBox="1"/>
          <p:nvPr>
            <p:ph type="title"/>
          </p:nvPr>
        </p:nvSpPr>
        <p:spPr>
          <a:xfrm>
            <a:off x="495300" y="1984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4 DevOps とテスト</a:t>
            </a:r>
            <a:endParaRPr sz="3600"/>
          </a:p>
        </p:txBody>
      </p:sp>
      <p:sp>
        <p:nvSpPr>
          <p:cNvPr id="1124" name="Google Shape;1124;p66"/>
          <p:cNvSpPr txBox="1"/>
          <p:nvPr>
            <p:ph idx="1" type="body"/>
          </p:nvPr>
        </p:nvSpPr>
        <p:spPr>
          <a:xfrm>
            <a:off x="495300" y="1234675"/>
            <a:ext cx="9210300" cy="4934400"/>
          </a:xfrm>
          <a:prstGeom prst="rect">
            <a:avLst/>
          </a:prstGeom>
          <a:noFill/>
          <a:ln>
            <a:noFill/>
          </a:ln>
        </p:spPr>
        <p:txBody>
          <a:bodyPr anchorCtr="0" anchor="t" bIns="45700" lIns="91425" spcFirstLastPara="1" rIns="91425" wrap="square" tIns="45700">
            <a:normAutofit fontScale="55000" lnSpcReduction="20000"/>
          </a:bodyPr>
          <a:lstStyle/>
          <a:p>
            <a:pPr indent="-308034" lvl="0" marL="342900" rtl="0" algn="l">
              <a:lnSpc>
                <a:spcPct val="120000"/>
              </a:lnSpc>
              <a:spcBef>
                <a:spcPts val="0"/>
              </a:spcBef>
              <a:spcAft>
                <a:spcPts val="0"/>
              </a:spcAft>
              <a:buSzPct val="100000"/>
              <a:buChar char="•"/>
            </a:pPr>
            <a:r>
              <a:rPr lang="ja-JP" sz="3509"/>
              <a:t>DevOps とは、</a:t>
            </a:r>
            <a:r>
              <a:rPr lang="ja-JP" sz="3509" u="sng"/>
              <a:t>開発</a:t>
            </a:r>
            <a:r>
              <a:rPr lang="ja-JP" sz="3509"/>
              <a:t>と</a:t>
            </a:r>
            <a:r>
              <a:rPr lang="ja-JP" sz="3509" u="sng"/>
              <a:t>運用</a:t>
            </a:r>
            <a:r>
              <a:rPr lang="ja-JP" sz="3509"/>
              <a:t>が共通のゴールを達成するために協力し、相乗効果を生み出すことを目的とした組織的アプローチである。</a:t>
            </a:r>
            <a:endParaRPr sz="3509"/>
          </a:p>
          <a:p>
            <a:pPr indent="0" lvl="0" marL="0" rtl="0" algn="l">
              <a:lnSpc>
                <a:spcPct val="120000"/>
              </a:lnSpc>
              <a:spcBef>
                <a:spcPts val="0"/>
              </a:spcBef>
              <a:spcAft>
                <a:spcPts val="0"/>
              </a:spcAft>
              <a:buSzPct val="125874"/>
              <a:buNone/>
            </a:pPr>
            <a:r>
              <a:t/>
            </a:r>
            <a:endParaRPr sz="2600"/>
          </a:p>
          <a:p>
            <a:pPr indent="-268639" lvl="1" marL="742950" rtl="0" algn="l">
              <a:lnSpc>
                <a:spcPct val="120000"/>
              </a:lnSpc>
              <a:spcBef>
                <a:spcPts val="0"/>
              </a:spcBef>
              <a:spcAft>
                <a:spcPts val="0"/>
              </a:spcAft>
              <a:buSzPct val="100000"/>
              <a:buChar char="–"/>
            </a:pPr>
            <a:r>
              <a:rPr b="1" lang="ja-JP" sz="2781"/>
              <a:t>テストをする観点からの利点</a:t>
            </a:r>
            <a:endParaRPr b="1" sz="2781"/>
          </a:p>
          <a:p>
            <a:pPr indent="-211490" lvl="2" marL="1143000" rtl="0" algn="l">
              <a:lnSpc>
                <a:spcPct val="120000"/>
              </a:lnSpc>
              <a:spcBef>
                <a:spcPts val="0"/>
              </a:spcBef>
              <a:spcAft>
                <a:spcPts val="0"/>
              </a:spcAft>
              <a:buSzPct val="100000"/>
              <a:buChar char="•"/>
            </a:pPr>
            <a:r>
              <a:rPr lang="ja-JP" sz="2781"/>
              <a:t>コード品質や、変更が既存のコードに悪影響を及ぼすかどうかに対する迅速なフィードバック </a:t>
            </a:r>
            <a:endParaRPr sz="2781"/>
          </a:p>
          <a:p>
            <a:pPr indent="-211490" lvl="2" marL="1143000" rtl="0" algn="l">
              <a:lnSpc>
                <a:spcPct val="120000"/>
              </a:lnSpc>
              <a:spcBef>
                <a:spcPts val="0"/>
              </a:spcBef>
              <a:spcAft>
                <a:spcPts val="0"/>
              </a:spcAft>
              <a:buSzPct val="100000"/>
              <a:buChar char="•"/>
            </a:pPr>
            <a:r>
              <a:rPr lang="ja-JP" sz="2781"/>
              <a:t>CI は、コンポーネントテストや静的解析による高品質なコードのサブミットを開発者に促すことで、テストにおけるシフトレフトアプローチを促進する。 </a:t>
            </a:r>
            <a:endParaRPr sz="2781"/>
          </a:p>
          <a:p>
            <a:pPr indent="-211490" lvl="2" marL="1143000" rtl="0" algn="l">
              <a:lnSpc>
                <a:spcPct val="120000"/>
              </a:lnSpc>
              <a:spcBef>
                <a:spcPts val="0"/>
              </a:spcBef>
              <a:spcAft>
                <a:spcPts val="0"/>
              </a:spcAft>
              <a:buSzPct val="100000"/>
              <a:buChar char="•"/>
            </a:pPr>
            <a:r>
              <a:rPr lang="ja-JP" sz="2781"/>
              <a:t>安定したテスト環境の構築を容易にする CI/CD などの自動化プロセスを促進する。 </a:t>
            </a:r>
            <a:endParaRPr sz="2781"/>
          </a:p>
          <a:p>
            <a:pPr indent="-211490" lvl="2" marL="1143000" rtl="0" algn="l">
              <a:lnSpc>
                <a:spcPct val="120000"/>
              </a:lnSpc>
              <a:spcBef>
                <a:spcPts val="0"/>
              </a:spcBef>
              <a:spcAft>
                <a:spcPts val="0"/>
              </a:spcAft>
              <a:buSzPct val="100000"/>
              <a:buChar char="•"/>
            </a:pPr>
            <a:r>
              <a:rPr lang="ja-JP" sz="2781"/>
              <a:t>非機能品質特性（性能、信頼性など）に対する観点が増える。 </a:t>
            </a:r>
            <a:endParaRPr sz="2781"/>
          </a:p>
          <a:p>
            <a:pPr indent="-211490" lvl="2" marL="1143000" rtl="0" algn="l">
              <a:lnSpc>
                <a:spcPct val="120000"/>
              </a:lnSpc>
              <a:spcBef>
                <a:spcPts val="0"/>
              </a:spcBef>
              <a:spcAft>
                <a:spcPts val="0"/>
              </a:spcAft>
              <a:buSzPct val="100000"/>
              <a:buChar char="•"/>
            </a:pPr>
            <a:r>
              <a:rPr lang="ja-JP" sz="2781"/>
              <a:t>デリバリーパイプラインによる自動化により、手動テストを繰り返す必要性を削減する。 </a:t>
            </a:r>
            <a:endParaRPr sz="2781"/>
          </a:p>
          <a:p>
            <a:pPr indent="-211490" lvl="2" marL="1143000" rtl="0" algn="l">
              <a:lnSpc>
                <a:spcPct val="120000"/>
              </a:lnSpc>
              <a:spcBef>
                <a:spcPts val="0"/>
              </a:spcBef>
              <a:spcAft>
                <a:spcPts val="0"/>
              </a:spcAft>
              <a:buSzPct val="100000"/>
              <a:buChar char="•"/>
            </a:pPr>
            <a:r>
              <a:rPr lang="ja-JP" sz="2781"/>
              <a:t>自動化したリグレッションテストの規模と範囲から、リグレッションのリスクを最小化する。</a:t>
            </a:r>
            <a:br>
              <a:rPr lang="ja-JP" sz="2781"/>
            </a:br>
            <a:endParaRPr sz="2781"/>
          </a:p>
          <a:p>
            <a:pPr indent="-268639" lvl="1" marL="742950" rtl="0" algn="l">
              <a:lnSpc>
                <a:spcPct val="120000"/>
              </a:lnSpc>
              <a:spcBef>
                <a:spcPts val="0"/>
              </a:spcBef>
              <a:spcAft>
                <a:spcPts val="0"/>
              </a:spcAft>
              <a:buSzPct val="100000"/>
              <a:buChar char="–"/>
            </a:pPr>
            <a:r>
              <a:rPr b="1" lang="ja-JP" sz="2781"/>
              <a:t>リスクや課題</a:t>
            </a:r>
            <a:endParaRPr b="1" sz="2781"/>
          </a:p>
          <a:p>
            <a:pPr indent="-211490" lvl="2" marL="1143000" rtl="0" algn="l">
              <a:lnSpc>
                <a:spcPct val="120000"/>
              </a:lnSpc>
              <a:spcBef>
                <a:spcPts val="0"/>
              </a:spcBef>
              <a:spcAft>
                <a:spcPts val="0"/>
              </a:spcAft>
              <a:buSzPct val="100000"/>
              <a:buChar char="•"/>
            </a:pPr>
            <a:r>
              <a:rPr lang="ja-JP" sz="2781"/>
              <a:t>DevOps のデリバリーパイプラインを定義し、確立しなければならない。</a:t>
            </a:r>
            <a:endParaRPr sz="2781"/>
          </a:p>
          <a:p>
            <a:pPr indent="-211490" lvl="2" marL="1143000" rtl="0" algn="l">
              <a:lnSpc>
                <a:spcPct val="120000"/>
              </a:lnSpc>
              <a:spcBef>
                <a:spcPts val="0"/>
              </a:spcBef>
              <a:spcAft>
                <a:spcPts val="0"/>
              </a:spcAft>
              <a:buSzPct val="100000"/>
              <a:buChar char="•"/>
            </a:pPr>
            <a:r>
              <a:rPr lang="ja-JP" sz="2781"/>
              <a:t>CI/CD ツールの導入と保守をしなければならない。</a:t>
            </a:r>
            <a:endParaRPr sz="2781"/>
          </a:p>
          <a:p>
            <a:pPr indent="-211490" lvl="2" marL="1143000" rtl="0" algn="l">
              <a:lnSpc>
                <a:spcPct val="120000"/>
              </a:lnSpc>
              <a:spcBef>
                <a:spcPts val="0"/>
              </a:spcBef>
              <a:spcAft>
                <a:spcPts val="0"/>
              </a:spcAft>
              <a:buSzPct val="100000"/>
              <a:buChar char="•"/>
            </a:pPr>
            <a:r>
              <a:rPr lang="ja-JP" sz="2781"/>
              <a:t>テスト自動化は、追加のリソースを必要とし、確立と保守が困難な場合がある。</a:t>
            </a:r>
            <a:endParaRPr sz="2781"/>
          </a:p>
        </p:txBody>
      </p:sp>
      <p:sp>
        <p:nvSpPr>
          <p:cNvPr id="1125" name="Google Shape;1125;p6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126" name="Google Shape;1126;p6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127" name="Google Shape;1127;p66"/>
          <p:cNvSpPr txBox="1"/>
          <p:nvPr/>
        </p:nvSpPr>
        <p:spPr>
          <a:xfrm>
            <a:off x="990900" y="6169075"/>
            <a:ext cx="8219100" cy="47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50"/>
              <a:buFont typeface="Arial"/>
              <a:buNone/>
            </a:pPr>
            <a:r>
              <a:rPr b="0" i="0" lang="ja-JP" sz="1450" u="none" cap="none" strike="noStrike">
                <a:solidFill>
                  <a:schemeClr val="dk2"/>
                </a:solidFill>
                <a:highlight>
                  <a:srgbClr val="FFFFFF"/>
                </a:highlight>
                <a:latin typeface="Arial"/>
                <a:ea typeface="Arial"/>
                <a:cs typeface="Arial"/>
                <a:sym typeface="Arial"/>
              </a:rPr>
              <a:t>出典： </a:t>
            </a:r>
            <a:r>
              <a:rPr lang="ja-JP" sz="1450">
                <a:solidFill>
                  <a:schemeClr val="dk2"/>
                </a:solidFill>
                <a:highlight>
                  <a:srgbClr val="FFFFFF"/>
                </a:highlight>
              </a:rPr>
              <a:t>ISTQBテスト技術者資格制度 Foundation Level シラバス 日本語版 Version 2023V4.0.J02</a:t>
            </a:r>
            <a:endParaRPr b="0" i="0" sz="3600" u="none" cap="none" strike="noStrike">
              <a:solidFill>
                <a:schemeClr val="dk2"/>
              </a:solidFill>
              <a:latin typeface="Arial"/>
              <a:ea typeface="Arial"/>
              <a:cs typeface="Arial"/>
              <a:sym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1" name="Shape 1131"/>
        <p:cNvGrpSpPr/>
        <p:nvPr/>
      </p:nvGrpSpPr>
      <p:grpSpPr>
        <a:xfrm>
          <a:off x="0" y="0"/>
          <a:ext cx="0" cy="0"/>
          <a:chOff x="0" y="0"/>
          <a:chExt cx="0" cy="0"/>
        </a:xfrm>
      </p:grpSpPr>
      <p:sp>
        <p:nvSpPr>
          <p:cNvPr id="1132" name="Google Shape;1132;p67"/>
          <p:cNvSpPr txBox="1"/>
          <p:nvPr>
            <p:ph type="title"/>
          </p:nvPr>
        </p:nvSpPr>
        <p:spPr>
          <a:xfrm>
            <a:off x="495300" y="1984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5 シフトレフトアプローチ</a:t>
            </a:r>
            <a:endParaRPr sz="3600"/>
          </a:p>
        </p:txBody>
      </p:sp>
      <p:sp>
        <p:nvSpPr>
          <p:cNvPr id="1133" name="Google Shape;1133;p67"/>
          <p:cNvSpPr txBox="1"/>
          <p:nvPr>
            <p:ph idx="1" type="body"/>
          </p:nvPr>
        </p:nvSpPr>
        <p:spPr>
          <a:xfrm>
            <a:off x="277792" y="1310875"/>
            <a:ext cx="9427808" cy="4580639"/>
          </a:xfrm>
          <a:prstGeom prst="rect">
            <a:avLst/>
          </a:prstGeom>
          <a:noFill/>
          <a:ln>
            <a:noFill/>
          </a:ln>
        </p:spPr>
        <p:txBody>
          <a:bodyPr anchorCtr="0" anchor="t" bIns="45700" lIns="91425" spcFirstLastPara="1" rIns="91425" wrap="square" tIns="45700">
            <a:normAutofit fontScale="55000" lnSpcReduction="20000"/>
          </a:bodyPr>
          <a:lstStyle/>
          <a:p>
            <a:pPr indent="-308034" lvl="0" marL="342900" rtl="0" algn="l">
              <a:lnSpc>
                <a:spcPct val="120000"/>
              </a:lnSpc>
              <a:spcBef>
                <a:spcPts val="0"/>
              </a:spcBef>
              <a:spcAft>
                <a:spcPts val="0"/>
              </a:spcAft>
              <a:buSzPct val="100000"/>
              <a:buChar char="•"/>
            </a:pPr>
            <a:r>
              <a:rPr lang="ja-JP" sz="3509" u="sng"/>
              <a:t>早期テストの原則を、シフトレフトと呼ぶ</a:t>
            </a:r>
            <a:r>
              <a:rPr lang="ja-JP" sz="3509"/>
              <a:t>。</a:t>
            </a:r>
            <a:endParaRPr sz="3509"/>
          </a:p>
          <a:p>
            <a:pPr indent="0" lvl="0" marL="342900" rtl="0" algn="l">
              <a:lnSpc>
                <a:spcPct val="120000"/>
              </a:lnSpc>
              <a:spcBef>
                <a:spcPts val="0"/>
              </a:spcBef>
              <a:spcAft>
                <a:spcPts val="0"/>
              </a:spcAft>
              <a:buSzPct val="93266"/>
              <a:buNone/>
            </a:pPr>
            <a:r>
              <a:rPr lang="ja-JP" sz="3509"/>
              <a:t>コード実装やコンポーネント統合を待たず、テストがより早い段階で行われるべきだと提言されるが、SDLC（ソフトウエア開発ライフサイクル）の後半でのテストを軽視するべきだということを意味しているわけではない。</a:t>
            </a:r>
            <a:endParaRPr sz="3509"/>
          </a:p>
          <a:p>
            <a:pPr indent="0" lvl="0" marL="0" rtl="0" algn="l">
              <a:lnSpc>
                <a:spcPct val="120000"/>
              </a:lnSpc>
              <a:spcBef>
                <a:spcPts val="0"/>
              </a:spcBef>
              <a:spcAft>
                <a:spcPts val="0"/>
              </a:spcAft>
              <a:buSzPct val="125874"/>
              <a:buNone/>
            </a:pPr>
            <a:r>
              <a:t/>
            </a:r>
            <a:endParaRPr sz="2600"/>
          </a:p>
          <a:p>
            <a:pPr indent="-268639" lvl="1" marL="742950" rtl="0" algn="l">
              <a:lnSpc>
                <a:spcPct val="120000"/>
              </a:lnSpc>
              <a:spcBef>
                <a:spcPts val="0"/>
              </a:spcBef>
              <a:spcAft>
                <a:spcPts val="0"/>
              </a:spcAft>
              <a:buSzPct val="100000"/>
              <a:buChar char="–"/>
            </a:pPr>
            <a:r>
              <a:rPr b="1" lang="ja-JP" sz="2781"/>
              <a:t>テストにおける「シフトレフト」実践例</a:t>
            </a:r>
            <a:endParaRPr b="1" sz="2781"/>
          </a:p>
          <a:p>
            <a:pPr indent="-211490" lvl="2" marL="1143000" rtl="0" algn="l">
              <a:lnSpc>
                <a:spcPct val="120000"/>
              </a:lnSpc>
              <a:spcBef>
                <a:spcPts val="0"/>
              </a:spcBef>
              <a:spcAft>
                <a:spcPts val="0"/>
              </a:spcAft>
              <a:buSzPct val="100000"/>
              <a:buChar char="•"/>
            </a:pPr>
            <a:r>
              <a:rPr lang="ja-JP" sz="2781"/>
              <a:t>テストをする観点から仕様書をレビューする。このような仕様書のレビュー活動では、曖昧さ、不完全さ、矛盾など、潜在的な欠陥を発見することが多い。</a:t>
            </a:r>
            <a:endParaRPr sz="2781"/>
          </a:p>
          <a:p>
            <a:pPr indent="-211490" lvl="2" marL="1143000" rtl="0" algn="l">
              <a:lnSpc>
                <a:spcPct val="120000"/>
              </a:lnSpc>
              <a:spcBef>
                <a:spcPts val="0"/>
              </a:spcBef>
              <a:spcAft>
                <a:spcPts val="0"/>
              </a:spcAft>
              <a:buSzPct val="100000"/>
              <a:buChar char="•"/>
            </a:pPr>
            <a:r>
              <a:rPr lang="ja-JP" sz="2781"/>
              <a:t>コードを書く前にテストケースを書き、コード実装時にテストハーネスでコードを実行する。</a:t>
            </a:r>
            <a:endParaRPr sz="2781"/>
          </a:p>
          <a:p>
            <a:pPr indent="-211490" lvl="2" marL="1143000" rtl="0" algn="l">
              <a:lnSpc>
                <a:spcPct val="120000"/>
              </a:lnSpc>
              <a:spcBef>
                <a:spcPts val="0"/>
              </a:spcBef>
              <a:spcAft>
                <a:spcPts val="0"/>
              </a:spcAft>
              <a:buSzPct val="100000"/>
              <a:buChar char="•"/>
            </a:pPr>
            <a:r>
              <a:rPr lang="ja-JP" sz="2781"/>
              <a:t>ソースコードをコードリポジトリへサブミットする際に、付随する自動コンポーネントテスト、そして高速フィードバックが伴うようにするため、CI や CD を用いる。</a:t>
            </a:r>
            <a:endParaRPr sz="2781"/>
          </a:p>
          <a:p>
            <a:pPr indent="-211490" lvl="2" marL="1143000" rtl="0" algn="l">
              <a:lnSpc>
                <a:spcPct val="120000"/>
              </a:lnSpc>
              <a:spcBef>
                <a:spcPts val="0"/>
              </a:spcBef>
              <a:spcAft>
                <a:spcPts val="0"/>
              </a:spcAft>
              <a:buSzPct val="100000"/>
              <a:buChar char="•"/>
            </a:pPr>
            <a:r>
              <a:rPr lang="ja-JP" sz="2781"/>
              <a:t>動的テストの前、または自動化したプロセスの一部として、ソースコードの静的解析を完了する。</a:t>
            </a:r>
            <a:endParaRPr sz="2781"/>
          </a:p>
          <a:p>
            <a:pPr indent="-211490" lvl="2" marL="1143000" rtl="0" algn="l">
              <a:lnSpc>
                <a:spcPct val="120000"/>
              </a:lnSpc>
              <a:spcBef>
                <a:spcPts val="0"/>
              </a:spcBef>
              <a:spcAft>
                <a:spcPts val="0"/>
              </a:spcAft>
              <a:buSzPct val="100000"/>
              <a:buChar char="•"/>
            </a:pPr>
            <a:r>
              <a:rPr lang="ja-JP" sz="2781"/>
              <a:t>実施可能であれば、コンポーネントテストレベルで非機能テストの実施を始める。システムが完成し、本番相当のテスト環境が利用可能になる SDLC の後半に実施される傾向がある非機能テストを実施する。</a:t>
            </a:r>
            <a:endParaRPr sz="2781"/>
          </a:p>
        </p:txBody>
      </p:sp>
      <p:sp>
        <p:nvSpPr>
          <p:cNvPr id="1134" name="Google Shape;1134;p67"/>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135" name="Google Shape;1135;p6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136" name="Google Shape;1136;p67"/>
          <p:cNvSpPr txBox="1"/>
          <p:nvPr/>
        </p:nvSpPr>
        <p:spPr>
          <a:xfrm>
            <a:off x="844800" y="6170475"/>
            <a:ext cx="8293800" cy="47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50"/>
              <a:buFont typeface="Arial"/>
              <a:buNone/>
            </a:pPr>
            <a:r>
              <a:rPr b="0" i="0" lang="ja-JP" sz="1450" u="none" cap="none" strike="noStrike">
                <a:solidFill>
                  <a:schemeClr val="dk2"/>
                </a:solidFill>
                <a:highlight>
                  <a:srgbClr val="FFFFFF"/>
                </a:highlight>
                <a:latin typeface="Arial"/>
                <a:ea typeface="Arial"/>
                <a:cs typeface="Arial"/>
                <a:sym typeface="Arial"/>
              </a:rPr>
              <a:t>出典： </a:t>
            </a:r>
            <a:r>
              <a:rPr lang="ja-JP" sz="1450">
                <a:solidFill>
                  <a:schemeClr val="dk2"/>
                </a:solidFill>
                <a:highlight>
                  <a:srgbClr val="FFFFFF"/>
                </a:highlight>
              </a:rPr>
              <a:t>ISTQBテスト技術者資格制度 Foundation Level シラバス 日本語版 Version 2023V4.0.J02</a:t>
            </a:r>
            <a:endParaRPr b="0" i="0" sz="3600" u="none" cap="none" strike="noStrike">
              <a:solidFill>
                <a:schemeClr val="dk2"/>
              </a:solidFill>
              <a:latin typeface="Arial"/>
              <a:ea typeface="Arial"/>
              <a:cs typeface="Arial"/>
              <a:sym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0" name="Shape 1140"/>
        <p:cNvGrpSpPr/>
        <p:nvPr/>
      </p:nvGrpSpPr>
      <p:grpSpPr>
        <a:xfrm>
          <a:off x="0" y="0"/>
          <a:ext cx="0" cy="0"/>
          <a:chOff x="0" y="0"/>
          <a:chExt cx="0" cy="0"/>
        </a:xfrm>
      </p:grpSpPr>
      <p:sp>
        <p:nvSpPr>
          <p:cNvPr id="1141" name="Google Shape;1141;p68"/>
          <p:cNvSpPr txBox="1"/>
          <p:nvPr>
            <p:ph type="title"/>
          </p:nvPr>
        </p:nvSpPr>
        <p:spPr>
          <a:xfrm>
            <a:off x="495300" y="1984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6 ふりかえりとプロセス改善</a:t>
            </a:r>
            <a:endParaRPr sz="3600"/>
          </a:p>
        </p:txBody>
      </p:sp>
      <p:sp>
        <p:nvSpPr>
          <p:cNvPr id="1142" name="Google Shape;1142;p68"/>
          <p:cNvSpPr txBox="1"/>
          <p:nvPr>
            <p:ph idx="1" type="body"/>
          </p:nvPr>
        </p:nvSpPr>
        <p:spPr>
          <a:xfrm>
            <a:off x="250845" y="1326132"/>
            <a:ext cx="9547185" cy="4934400"/>
          </a:xfrm>
          <a:prstGeom prst="rect">
            <a:avLst/>
          </a:prstGeom>
          <a:noFill/>
          <a:ln>
            <a:noFill/>
          </a:ln>
        </p:spPr>
        <p:txBody>
          <a:bodyPr anchorCtr="0" anchor="t" bIns="45700" lIns="91425" spcFirstLastPara="1" rIns="91425" wrap="square" tIns="45700">
            <a:normAutofit fontScale="62500" lnSpcReduction="20000"/>
          </a:bodyPr>
          <a:lstStyle/>
          <a:p>
            <a:pPr indent="-307981" lvl="0" marL="342900" rtl="0" algn="l">
              <a:lnSpc>
                <a:spcPct val="120000"/>
              </a:lnSpc>
              <a:spcBef>
                <a:spcPts val="0"/>
              </a:spcBef>
              <a:spcAft>
                <a:spcPts val="0"/>
              </a:spcAft>
              <a:buSzPct val="100000"/>
              <a:buChar char="•"/>
            </a:pPr>
            <a:r>
              <a:rPr lang="ja-JP" sz="3509"/>
              <a:t>ふりかえりは、イテレーションの終了時や、リリースのマイルストーンで開催されることが多い。それ以外にも必要に応じて開催される。</a:t>
            </a:r>
            <a:endParaRPr sz="3509"/>
          </a:p>
          <a:p>
            <a:pPr indent="-307981" lvl="0" marL="342900" rtl="0" algn="l">
              <a:lnSpc>
                <a:spcPct val="120000"/>
              </a:lnSpc>
              <a:spcBef>
                <a:spcPts val="0"/>
              </a:spcBef>
              <a:spcAft>
                <a:spcPts val="0"/>
              </a:spcAft>
              <a:buSzPct val="100000"/>
              <a:buChar char="•"/>
            </a:pPr>
            <a:r>
              <a:rPr lang="ja-JP" sz="3509"/>
              <a:t>テスト担当者だけでなく、開発者、アーキテクト、プロダクトオーナ ー、ビジネスアナリストなどの参加者が議論する。</a:t>
            </a:r>
            <a:endParaRPr sz="3509"/>
          </a:p>
          <a:p>
            <a:pPr indent="0" lvl="0" marL="0" rtl="0" algn="l">
              <a:lnSpc>
                <a:spcPct val="120000"/>
              </a:lnSpc>
              <a:spcBef>
                <a:spcPts val="0"/>
              </a:spcBef>
              <a:spcAft>
                <a:spcPts val="0"/>
              </a:spcAft>
              <a:buSzPct val="110769"/>
              <a:buNone/>
            </a:pPr>
            <a:r>
              <a:t/>
            </a:r>
            <a:endParaRPr sz="2600"/>
          </a:p>
          <a:p>
            <a:pPr indent="-268612" lvl="1" marL="742950" rtl="0" algn="l">
              <a:lnSpc>
                <a:spcPct val="120000"/>
              </a:lnSpc>
              <a:spcBef>
                <a:spcPts val="0"/>
              </a:spcBef>
              <a:spcAft>
                <a:spcPts val="0"/>
              </a:spcAft>
              <a:buSzPct val="100000"/>
              <a:buChar char="–"/>
            </a:pPr>
            <a:r>
              <a:rPr lang="ja-JP" sz="2781"/>
              <a:t>何が成功したのか、何を残すべきなのか？</a:t>
            </a:r>
            <a:endParaRPr sz="2781"/>
          </a:p>
          <a:p>
            <a:pPr indent="-268612" lvl="1" marL="742950" rtl="0" algn="l">
              <a:lnSpc>
                <a:spcPct val="120000"/>
              </a:lnSpc>
              <a:spcBef>
                <a:spcPts val="0"/>
              </a:spcBef>
              <a:spcAft>
                <a:spcPts val="0"/>
              </a:spcAft>
              <a:buSzPct val="100000"/>
              <a:buChar char="–"/>
            </a:pPr>
            <a:r>
              <a:rPr lang="ja-JP" sz="2781"/>
              <a:t>成功しなかったこと、改善できることは？</a:t>
            </a:r>
            <a:endParaRPr sz="2781"/>
          </a:p>
          <a:p>
            <a:pPr indent="-268612" lvl="1" marL="742950" rtl="0" algn="l">
              <a:lnSpc>
                <a:spcPct val="120000"/>
              </a:lnSpc>
              <a:spcBef>
                <a:spcPts val="0"/>
              </a:spcBef>
              <a:spcAft>
                <a:spcPts val="0"/>
              </a:spcAft>
              <a:buSzPct val="100000"/>
              <a:buChar char="–"/>
            </a:pPr>
            <a:r>
              <a:rPr lang="ja-JP" sz="2781"/>
              <a:t>改善点を取り入れ、成功例を今後どう残していくか？</a:t>
            </a:r>
            <a:endParaRPr sz="2781"/>
          </a:p>
          <a:p>
            <a:pPr indent="0" lvl="0" marL="742950" rtl="0" algn="l">
              <a:lnSpc>
                <a:spcPct val="120000"/>
              </a:lnSpc>
              <a:spcBef>
                <a:spcPts val="0"/>
              </a:spcBef>
              <a:spcAft>
                <a:spcPts val="0"/>
              </a:spcAft>
              <a:buSzPct val="103559"/>
              <a:buNone/>
            </a:pPr>
            <a:r>
              <a:t/>
            </a:r>
            <a:endParaRPr sz="2781"/>
          </a:p>
          <a:p>
            <a:pPr indent="-268612" lvl="1" marL="742950" rtl="0" algn="l">
              <a:lnSpc>
                <a:spcPct val="120000"/>
              </a:lnSpc>
              <a:spcBef>
                <a:spcPts val="0"/>
              </a:spcBef>
              <a:spcAft>
                <a:spcPts val="0"/>
              </a:spcAft>
              <a:buSzPct val="100000"/>
              <a:buChar char="–"/>
            </a:pPr>
            <a:r>
              <a:rPr b="1" lang="ja-JP" sz="2781"/>
              <a:t>ふりかえりがもたらすテストにとっての典型的な利点</a:t>
            </a:r>
            <a:endParaRPr b="1" sz="2781"/>
          </a:p>
          <a:p>
            <a:pPr indent="-211462" lvl="2" marL="1143000" rtl="0" algn="l">
              <a:lnSpc>
                <a:spcPct val="120000"/>
              </a:lnSpc>
              <a:spcBef>
                <a:spcPts val="0"/>
              </a:spcBef>
              <a:spcAft>
                <a:spcPts val="0"/>
              </a:spcAft>
              <a:buSzPct val="100000"/>
              <a:buChar char="•"/>
            </a:pPr>
            <a:r>
              <a:rPr lang="ja-JP" sz="2781"/>
              <a:t>テストの有効性/効率性の向上（例：プロセス改善提案の実装）</a:t>
            </a:r>
            <a:endParaRPr sz="2781"/>
          </a:p>
          <a:p>
            <a:pPr indent="-211462" lvl="2" marL="1143000" rtl="0" algn="l">
              <a:lnSpc>
                <a:spcPct val="120000"/>
              </a:lnSpc>
              <a:spcBef>
                <a:spcPts val="0"/>
              </a:spcBef>
              <a:spcAft>
                <a:spcPts val="0"/>
              </a:spcAft>
              <a:buSzPct val="100000"/>
              <a:buChar char="•"/>
            </a:pPr>
            <a:r>
              <a:rPr lang="ja-JP" sz="2781"/>
              <a:t>テストウェアの品質向上（例：テストプロセスを一緒にレビューすることによる）</a:t>
            </a:r>
            <a:endParaRPr sz="2781"/>
          </a:p>
          <a:p>
            <a:pPr indent="-211462" lvl="2" marL="1143000" rtl="0" algn="l">
              <a:lnSpc>
                <a:spcPct val="120000"/>
              </a:lnSpc>
              <a:spcBef>
                <a:spcPts val="0"/>
              </a:spcBef>
              <a:spcAft>
                <a:spcPts val="0"/>
              </a:spcAft>
              <a:buSzPct val="100000"/>
              <a:buChar char="•"/>
            </a:pPr>
            <a:r>
              <a:rPr lang="ja-JP" sz="2781"/>
              <a:t>チームの絆と学び（例：問題提起や改善点の提案の場ができた結果）</a:t>
            </a:r>
            <a:endParaRPr sz="2781"/>
          </a:p>
          <a:p>
            <a:pPr indent="-211462" lvl="2" marL="1143000" rtl="0" algn="l">
              <a:lnSpc>
                <a:spcPct val="120000"/>
              </a:lnSpc>
              <a:spcBef>
                <a:spcPts val="0"/>
              </a:spcBef>
              <a:spcAft>
                <a:spcPts val="0"/>
              </a:spcAft>
              <a:buSzPct val="100000"/>
              <a:buChar char="•"/>
            </a:pPr>
            <a:r>
              <a:rPr lang="ja-JP" sz="2781"/>
              <a:t>テストベースの品質向上（例：要件の品質と不備の度合いを示し、解決することによる）</a:t>
            </a:r>
            <a:endParaRPr sz="2781"/>
          </a:p>
          <a:p>
            <a:pPr indent="-211462" lvl="2" marL="1143000" rtl="0" algn="l">
              <a:lnSpc>
                <a:spcPct val="120000"/>
              </a:lnSpc>
              <a:spcBef>
                <a:spcPts val="0"/>
              </a:spcBef>
              <a:spcAft>
                <a:spcPts val="0"/>
              </a:spcAft>
              <a:buSzPct val="100000"/>
              <a:buChar char="•"/>
            </a:pPr>
            <a:r>
              <a:rPr lang="ja-JP" sz="2781"/>
              <a:t>開発とテストの連携が向上（例：定期的にコラボレーションを見直し、最適化することによる）</a:t>
            </a:r>
            <a:endParaRPr sz="2781"/>
          </a:p>
        </p:txBody>
      </p:sp>
      <p:sp>
        <p:nvSpPr>
          <p:cNvPr id="1143" name="Google Shape;1143;p68"/>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144" name="Google Shape;1144;p6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145" name="Google Shape;1145;p68"/>
          <p:cNvSpPr txBox="1"/>
          <p:nvPr/>
        </p:nvSpPr>
        <p:spPr>
          <a:xfrm>
            <a:off x="844800" y="6170475"/>
            <a:ext cx="8293800" cy="47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50"/>
              <a:buFont typeface="Arial"/>
              <a:buNone/>
            </a:pPr>
            <a:r>
              <a:rPr b="0" i="0" lang="ja-JP" sz="1450" u="none" cap="none" strike="noStrike">
                <a:solidFill>
                  <a:schemeClr val="dk2"/>
                </a:solidFill>
                <a:highlight>
                  <a:srgbClr val="FFFFFF"/>
                </a:highlight>
                <a:latin typeface="Arial"/>
                <a:ea typeface="Arial"/>
                <a:cs typeface="Arial"/>
                <a:sym typeface="Arial"/>
              </a:rPr>
              <a:t>出典： </a:t>
            </a:r>
            <a:r>
              <a:rPr lang="ja-JP" sz="1450">
                <a:solidFill>
                  <a:schemeClr val="dk2"/>
                </a:solidFill>
                <a:highlight>
                  <a:srgbClr val="FFFFFF"/>
                </a:highlight>
              </a:rPr>
              <a:t>ISTQBテスト技術者資格制度 Foundation Level シラバス 日本語版 Version 2023V4.0.J02</a:t>
            </a:r>
            <a:endParaRPr b="0" i="0" sz="3600" u="none" cap="none" strike="noStrike">
              <a:solidFill>
                <a:schemeClr val="dk2"/>
              </a:solidFill>
              <a:latin typeface="Arial"/>
              <a:ea typeface="Arial"/>
              <a:cs typeface="Arial"/>
              <a:sym typeface="Aria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3" name="Shape 1153"/>
        <p:cNvGrpSpPr/>
        <p:nvPr/>
      </p:nvGrpSpPr>
      <p:grpSpPr>
        <a:xfrm>
          <a:off x="0" y="0"/>
          <a:ext cx="0" cy="0"/>
          <a:chOff x="0" y="0"/>
          <a:chExt cx="0" cy="0"/>
        </a:xfrm>
      </p:grpSpPr>
      <p:sp>
        <p:nvSpPr>
          <p:cNvPr id="1154" name="Google Shape;1154;p6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155" name="Google Shape;1155;p6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156" name="Google Shape;1156;p69"/>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2.2 テストレベルとテストタイプ</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4" name="Shape 1164"/>
        <p:cNvGrpSpPr/>
        <p:nvPr/>
      </p:nvGrpSpPr>
      <p:grpSpPr>
        <a:xfrm>
          <a:off x="0" y="0"/>
          <a:ext cx="0" cy="0"/>
          <a:chOff x="0" y="0"/>
          <a:chExt cx="0" cy="0"/>
        </a:xfrm>
      </p:grpSpPr>
      <p:sp>
        <p:nvSpPr>
          <p:cNvPr id="1165" name="Google Shape;1165;p70"/>
          <p:cNvSpPr/>
          <p:nvPr/>
        </p:nvSpPr>
        <p:spPr>
          <a:xfrm>
            <a:off x="619075" y="3137263"/>
            <a:ext cx="4016700" cy="3141600"/>
          </a:xfrm>
          <a:prstGeom prst="rect">
            <a:avLst/>
          </a:prstGeom>
          <a:solidFill>
            <a:srgbClr val="000000">
              <a:alpha val="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6" name="Google Shape;1166;p70"/>
          <p:cNvSpPr/>
          <p:nvPr/>
        </p:nvSpPr>
        <p:spPr>
          <a:xfrm>
            <a:off x="4953000" y="3148163"/>
            <a:ext cx="4016700" cy="3141600"/>
          </a:xfrm>
          <a:prstGeom prst="rect">
            <a:avLst/>
          </a:prstGeom>
          <a:solidFill>
            <a:srgbClr val="000000">
              <a:alpha val="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7" name="Google Shape;1167;p7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168" name="Google Shape;1168;p70"/>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テストレベルの定義</a:t>
            </a:r>
            <a:endParaRPr sz="3600"/>
          </a:p>
        </p:txBody>
      </p:sp>
      <p:grpSp>
        <p:nvGrpSpPr>
          <p:cNvPr id="1169" name="Google Shape;1169;p70"/>
          <p:cNvGrpSpPr/>
          <p:nvPr/>
        </p:nvGrpSpPr>
        <p:grpSpPr>
          <a:xfrm>
            <a:off x="5077625" y="3213539"/>
            <a:ext cx="3680521" cy="3010711"/>
            <a:chOff x="5077625" y="3213539"/>
            <a:chExt cx="3680521" cy="3010711"/>
          </a:xfrm>
        </p:grpSpPr>
        <p:cxnSp>
          <p:nvCxnSpPr>
            <p:cNvPr id="1170" name="Google Shape;1170;p70"/>
            <p:cNvCxnSpPr/>
            <p:nvPr/>
          </p:nvCxnSpPr>
          <p:spPr>
            <a:xfrm>
              <a:off x="5587936" y="3328631"/>
              <a:ext cx="2659897" cy="2733910"/>
            </a:xfrm>
            <a:prstGeom prst="straightConnector1">
              <a:avLst/>
            </a:prstGeom>
            <a:noFill/>
            <a:ln cap="flat" cmpd="sng" w="50800">
              <a:solidFill>
                <a:srgbClr val="002060"/>
              </a:solidFill>
              <a:prstDash val="solid"/>
              <a:round/>
              <a:headEnd len="sm" w="sm" type="none"/>
              <a:tailEnd len="sm" w="sm" type="none"/>
            </a:ln>
          </p:spPr>
        </p:cxnSp>
        <p:sp>
          <p:nvSpPr>
            <p:cNvPr id="1171" name="Google Shape;1171;p70"/>
            <p:cNvSpPr/>
            <p:nvPr/>
          </p:nvSpPr>
          <p:spPr>
            <a:xfrm>
              <a:off x="6076525" y="4134300"/>
              <a:ext cx="1302900" cy="26820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テスト分析</a:t>
              </a:r>
              <a:endParaRPr b="0" i="0" sz="1400" u="none" cap="none" strike="noStrike">
                <a:solidFill>
                  <a:srgbClr val="000000"/>
                </a:solidFill>
                <a:latin typeface="Arial"/>
                <a:ea typeface="Arial"/>
                <a:cs typeface="Arial"/>
                <a:sym typeface="Arial"/>
              </a:endParaRPr>
            </a:p>
          </p:txBody>
        </p:sp>
        <p:sp>
          <p:nvSpPr>
            <p:cNvPr id="1172" name="Google Shape;1172;p70"/>
            <p:cNvSpPr/>
            <p:nvPr/>
          </p:nvSpPr>
          <p:spPr>
            <a:xfrm>
              <a:off x="5077625" y="3213539"/>
              <a:ext cx="1132307" cy="329831"/>
            </a:xfrm>
            <a:prstGeom prst="rect">
              <a:avLst/>
            </a:prstGeom>
            <a:solidFill>
              <a:srgbClr val="FFFF66"/>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テスト計画</a:t>
              </a:r>
              <a:endParaRPr b="0" i="0" sz="1400" u="none" cap="none" strike="noStrike">
                <a:solidFill>
                  <a:srgbClr val="000000"/>
                </a:solidFill>
                <a:latin typeface="Arial"/>
                <a:ea typeface="Arial"/>
                <a:cs typeface="Arial"/>
                <a:sym typeface="Arial"/>
              </a:endParaRPr>
            </a:p>
          </p:txBody>
        </p:sp>
        <p:sp>
          <p:nvSpPr>
            <p:cNvPr id="1173" name="Google Shape;1173;p70"/>
            <p:cNvSpPr/>
            <p:nvPr/>
          </p:nvSpPr>
          <p:spPr>
            <a:xfrm>
              <a:off x="5422925" y="3686115"/>
              <a:ext cx="3335221" cy="329831"/>
            </a:xfrm>
            <a:prstGeom prst="rect">
              <a:avLst/>
            </a:prstGeom>
            <a:solidFill>
              <a:srgbClr val="FFFF66"/>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テストのモニタリングとコントロール</a:t>
              </a:r>
              <a:endParaRPr b="0" i="0" sz="1400" u="none" cap="none" strike="noStrike">
                <a:solidFill>
                  <a:srgbClr val="000000"/>
                </a:solidFill>
                <a:latin typeface="Arial"/>
                <a:ea typeface="Arial"/>
                <a:cs typeface="Arial"/>
                <a:sym typeface="Arial"/>
              </a:endParaRPr>
            </a:p>
          </p:txBody>
        </p:sp>
        <p:sp>
          <p:nvSpPr>
            <p:cNvPr id="1174" name="Google Shape;1174;p70"/>
            <p:cNvSpPr/>
            <p:nvPr/>
          </p:nvSpPr>
          <p:spPr>
            <a:xfrm>
              <a:off x="6420477" y="4530675"/>
              <a:ext cx="1171500" cy="32970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テスト設計</a:t>
              </a:r>
              <a:endParaRPr b="0" i="0" sz="1200" u="none" cap="none" strike="noStrike">
                <a:solidFill>
                  <a:srgbClr val="000000"/>
                </a:solidFill>
                <a:latin typeface="Arial"/>
                <a:ea typeface="Arial"/>
                <a:cs typeface="Arial"/>
                <a:sym typeface="Arial"/>
              </a:endParaRPr>
            </a:p>
          </p:txBody>
        </p:sp>
        <p:sp>
          <p:nvSpPr>
            <p:cNvPr id="1175" name="Google Shape;1175;p70"/>
            <p:cNvSpPr/>
            <p:nvPr/>
          </p:nvSpPr>
          <p:spPr>
            <a:xfrm>
              <a:off x="6894875" y="5003250"/>
              <a:ext cx="1171500" cy="32970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テスト実装</a:t>
              </a:r>
              <a:endParaRPr b="0" i="0" sz="1400" u="none" cap="none" strike="noStrike">
                <a:solidFill>
                  <a:srgbClr val="000000"/>
                </a:solidFill>
                <a:latin typeface="Arial"/>
                <a:ea typeface="Arial"/>
                <a:cs typeface="Arial"/>
                <a:sym typeface="Arial"/>
              </a:endParaRPr>
            </a:p>
          </p:txBody>
        </p:sp>
        <p:sp>
          <p:nvSpPr>
            <p:cNvPr id="1176" name="Google Shape;1176;p70"/>
            <p:cNvSpPr/>
            <p:nvPr/>
          </p:nvSpPr>
          <p:spPr>
            <a:xfrm>
              <a:off x="7341975" y="5435300"/>
              <a:ext cx="1171500" cy="329700"/>
            </a:xfrm>
            <a:prstGeom prst="rect">
              <a:avLst/>
            </a:prstGeom>
            <a:solidFill>
              <a:srgbClr val="FFCCFF"/>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テスト実行</a:t>
              </a:r>
              <a:endParaRPr b="0" i="0" sz="1400" u="none" cap="none" strike="noStrike">
                <a:solidFill>
                  <a:srgbClr val="000000"/>
                </a:solidFill>
                <a:latin typeface="Arial"/>
                <a:ea typeface="Arial"/>
                <a:cs typeface="Arial"/>
                <a:sym typeface="Arial"/>
              </a:endParaRPr>
            </a:p>
          </p:txBody>
        </p:sp>
        <p:sp>
          <p:nvSpPr>
            <p:cNvPr id="1177" name="Google Shape;1177;p70"/>
            <p:cNvSpPr/>
            <p:nvPr/>
          </p:nvSpPr>
          <p:spPr>
            <a:xfrm>
              <a:off x="7625851" y="5894550"/>
              <a:ext cx="1132200" cy="329700"/>
            </a:xfrm>
            <a:prstGeom prst="rect">
              <a:avLst/>
            </a:prstGeom>
            <a:solidFill>
              <a:srgbClr val="CCFFCC"/>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テスト完了</a:t>
              </a:r>
              <a:endParaRPr b="0" i="0" sz="1400" u="none" cap="none" strike="noStrike">
                <a:solidFill>
                  <a:srgbClr val="000000"/>
                </a:solidFill>
                <a:latin typeface="Arial"/>
                <a:ea typeface="Arial"/>
                <a:cs typeface="Arial"/>
                <a:sym typeface="Arial"/>
              </a:endParaRPr>
            </a:p>
          </p:txBody>
        </p:sp>
      </p:grpSp>
      <p:sp>
        <p:nvSpPr>
          <p:cNvPr id="1178" name="Google Shape;1178;p70"/>
          <p:cNvSpPr txBox="1"/>
          <p:nvPr/>
        </p:nvSpPr>
        <p:spPr>
          <a:xfrm>
            <a:off x="247650" y="873588"/>
            <a:ext cx="9410700" cy="1569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テストレベルは、</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系統的にまとめ、マネジメントしていくテスト活動のグループである。</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各テストレベルは、開発段階に応じた</a:t>
            </a:r>
            <a:r>
              <a:rPr b="1" i="0" lang="ja-JP" sz="1800" u="none" cap="none" strike="noStrike">
                <a:solidFill>
                  <a:srgbClr val="000000"/>
                </a:solidFill>
                <a:latin typeface="Arial"/>
                <a:ea typeface="Arial"/>
                <a:cs typeface="Arial"/>
                <a:sym typeface="Arial"/>
              </a:rPr>
              <a:t>テストプロセスのインスタンス</a:t>
            </a:r>
            <a:r>
              <a:rPr b="0" i="0" lang="ja-JP" sz="1800" u="none" cap="none" strike="noStrike">
                <a:solidFill>
                  <a:srgbClr val="000000"/>
                </a:solidFill>
                <a:latin typeface="Arial"/>
                <a:ea typeface="Arial"/>
                <a:cs typeface="Arial"/>
                <a:sym typeface="Arial"/>
              </a:rPr>
              <a:t>である。</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各テストレベルに対応する形でテストプロセスが生成される。</a:t>
            </a:r>
            <a:endParaRPr b="0" i="0" sz="1800" u="none" cap="none" strike="noStrike">
              <a:solidFill>
                <a:srgbClr val="000000"/>
              </a:solidFill>
              <a:latin typeface="Arial"/>
              <a:ea typeface="Arial"/>
              <a:cs typeface="Arial"/>
              <a:sym typeface="Arial"/>
            </a:endParaRPr>
          </a:p>
        </p:txBody>
      </p:sp>
      <p:sp>
        <p:nvSpPr>
          <p:cNvPr id="1179" name="Google Shape;1179;p70"/>
          <p:cNvSpPr txBox="1"/>
          <p:nvPr/>
        </p:nvSpPr>
        <p:spPr>
          <a:xfrm>
            <a:off x="4953000" y="2669100"/>
            <a:ext cx="4870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システム統合テストとしてのプロセスのインスタンス</a:t>
            </a:r>
            <a:endParaRPr b="0" i="0" sz="1400" u="none" cap="none" strike="noStrike">
              <a:solidFill>
                <a:schemeClr val="dk1"/>
              </a:solidFill>
              <a:latin typeface="Arial"/>
              <a:ea typeface="Arial"/>
              <a:cs typeface="Arial"/>
              <a:sym typeface="Arial"/>
            </a:endParaRPr>
          </a:p>
        </p:txBody>
      </p:sp>
      <p:sp>
        <p:nvSpPr>
          <p:cNvPr id="1180" name="Google Shape;1180;p70"/>
          <p:cNvSpPr txBox="1"/>
          <p:nvPr/>
        </p:nvSpPr>
        <p:spPr>
          <a:xfrm>
            <a:off x="512273" y="2669100"/>
            <a:ext cx="4230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システムテストプロセスとしてののインスタンス</a:t>
            </a:r>
            <a:endParaRPr b="0" i="0" sz="1400" u="none" cap="none" strike="noStrike">
              <a:solidFill>
                <a:schemeClr val="dk1"/>
              </a:solidFill>
              <a:latin typeface="Arial"/>
              <a:ea typeface="Arial"/>
              <a:cs typeface="Arial"/>
              <a:sym typeface="Arial"/>
            </a:endParaRPr>
          </a:p>
        </p:txBody>
      </p:sp>
      <p:grpSp>
        <p:nvGrpSpPr>
          <p:cNvPr id="1181" name="Google Shape;1181;p70"/>
          <p:cNvGrpSpPr/>
          <p:nvPr/>
        </p:nvGrpSpPr>
        <p:grpSpPr>
          <a:xfrm>
            <a:off x="722600" y="3202714"/>
            <a:ext cx="3680475" cy="3010711"/>
            <a:chOff x="5077625" y="3213539"/>
            <a:chExt cx="3680475" cy="3010711"/>
          </a:xfrm>
        </p:grpSpPr>
        <p:cxnSp>
          <p:nvCxnSpPr>
            <p:cNvPr id="1182" name="Google Shape;1182;p70"/>
            <p:cNvCxnSpPr/>
            <p:nvPr/>
          </p:nvCxnSpPr>
          <p:spPr>
            <a:xfrm>
              <a:off x="5587936" y="3328631"/>
              <a:ext cx="2659800" cy="2733900"/>
            </a:xfrm>
            <a:prstGeom prst="straightConnector1">
              <a:avLst/>
            </a:prstGeom>
            <a:noFill/>
            <a:ln cap="flat" cmpd="sng" w="50800">
              <a:solidFill>
                <a:srgbClr val="002060"/>
              </a:solidFill>
              <a:prstDash val="solid"/>
              <a:round/>
              <a:headEnd len="sm" w="sm" type="none"/>
              <a:tailEnd len="sm" w="sm" type="none"/>
            </a:ln>
          </p:spPr>
        </p:cxnSp>
        <p:sp>
          <p:nvSpPr>
            <p:cNvPr id="1183" name="Google Shape;1183;p70"/>
            <p:cNvSpPr/>
            <p:nvPr/>
          </p:nvSpPr>
          <p:spPr>
            <a:xfrm>
              <a:off x="6076525" y="4134300"/>
              <a:ext cx="1302900" cy="26820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テスト分析</a:t>
              </a:r>
              <a:endParaRPr b="0" i="0" sz="1400" u="none" cap="none" strike="noStrike">
                <a:solidFill>
                  <a:srgbClr val="000000"/>
                </a:solidFill>
                <a:latin typeface="Arial"/>
                <a:ea typeface="Arial"/>
                <a:cs typeface="Arial"/>
                <a:sym typeface="Arial"/>
              </a:endParaRPr>
            </a:p>
          </p:txBody>
        </p:sp>
        <p:sp>
          <p:nvSpPr>
            <p:cNvPr id="1184" name="Google Shape;1184;p70"/>
            <p:cNvSpPr/>
            <p:nvPr/>
          </p:nvSpPr>
          <p:spPr>
            <a:xfrm>
              <a:off x="5077625" y="3213539"/>
              <a:ext cx="1132200" cy="329700"/>
            </a:xfrm>
            <a:prstGeom prst="rect">
              <a:avLst/>
            </a:prstGeom>
            <a:solidFill>
              <a:srgbClr val="FFFF66"/>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テスト計画</a:t>
              </a:r>
              <a:endParaRPr b="0" i="0" sz="1400" u="none" cap="none" strike="noStrike">
                <a:solidFill>
                  <a:srgbClr val="000000"/>
                </a:solidFill>
                <a:latin typeface="Arial"/>
                <a:ea typeface="Arial"/>
                <a:cs typeface="Arial"/>
                <a:sym typeface="Arial"/>
              </a:endParaRPr>
            </a:p>
          </p:txBody>
        </p:sp>
        <p:sp>
          <p:nvSpPr>
            <p:cNvPr id="1185" name="Google Shape;1185;p70"/>
            <p:cNvSpPr/>
            <p:nvPr/>
          </p:nvSpPr>
          <p:spPr>
            <a:xfrm>
              <a:off x="5422925" y="3686115"/>
              <a:ext cx="3335100" cy="329700"/>
            </a:xfrm>
            <a:prstGeom prst="rect">
              <a:avLst/>
            </a:prstGeom>
            <a:solidFill>
              <a:srgbClr val="FFFF66"/>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テストのモニタリングとコントロール</a:t>
              </a:r>
              <a:endParaRPr b="0" i="0" sz="1400" u="none" cap="none" strike="noStrike">
                <a:solidFill>
                  <a:srgbClr val="000000"/>
                </a:solidFill>
                <a:latin typeface="Arial"/>
                <a:ea typeface="Arial"/>
                <a:cs typeface="Arial"/>
                <a:sym typeface="Arial"/>
              </a:endParaRPr>
            </a:p>
          </p:txBody>
        </p:sp>
        <p:sp>
          <p:nvSpPr>
            <p:cNvPr id="1186" name="Google Shape;1186;p70"/>
            <p:cNvSpPr/>
            <p:nvPr/>
          </p:nvSpPr>
          <p:spPr>
            <a:xfrm>
              <a:off x="6420479" y="4530675"/>
              <a:ext cx="1302900" cy="32970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テスト設計</a:t>
              </a:r>
              <a:endParaRPr b="0" i="0" sz="1200" u="none" cap="none" strike="noStrike">
                <a:solidFill>
                  <a:srgbClr val="000000"/>
                </a:solidFill>
                <a:latin typeface="Arial"/>
                <a:ea typeface="Arial"/>
                <a:cs typeface="Arial"/>
                <a:sym typeface="Arial"/>
              </a:endParaRPr>
            </a:p>
          </p:txBody>
        </p:sp>
        <p:sp>
          <p:nvSpPr>
            <p:cNvPr id="1187" name="Google Shape;1187;p70"/>
            <p:cNvSpPr/>
            <p:nvPr/>
          </p:nvSpPr>
          <p:spPr>
            <a:xfrm>
              <a:off x="6894875" y="5003250"/>
              <a:ext cx="1132200" cy="329700"/>
            </a:xfrm>
            <a:prstGeom prst="rect">
              <a:avLst/>
            </a:prstGeom>
            <a:solidFill>
              <a:schemeClr val="accent5"/>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テスト実装</a:t>
              </a:r>
              <a:endParaRPr b="0" i="0" sz="1400" u="none" cap="none" strike="noStrike">
                <a:solidFill>
                  <a:srgbClr val="000000"/>
                </a:solidFill>
                <a:latin typeface="Arial"/>
                <a:ea typeface="Arial"/>
                <a:cs typeface="Arial"/>
                <a:sym typeface="Arial"/>
              </a:endParaRPr>
            </a:p>
          </p:txBody>
        </p:sp>
        <p:sp>
          <p:nvSpPr>
            <p:cNvPr id="1188" name="Google Shape;1188;p70"/>
            <p:cNvSpPr/>
            <p:nvPr/>
          </p:nvSpPr>
          <p:spPr>
            <a:xfrm>
              <a:off x="7341975" y="5435300"/>
              <a:ext cx="1212000" cy="329700"/>
            </a:xfrm>
            <a:prstGeom prst="rect">
              <a:avLst/>
            </a:prstGeom>
            <a:solidFill>
              <a:srgbClr val="FFCCFF"/>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テスト実行</a:t>
              </a:r>
              <a:endParaRPr b="0" i="0" sz="1400" u="none" cap="none" strike="noStrike">
                <a:solidFill>
                  <a:srgbClr val="000000"/>
                </a:solidFill>
                <a:latin typeface="Arial"/>
                <a:ea typeface="Arial"/>
                <a:cs typeface="Arial"/>
                <a:sym typeface="Arial"/>
              </a:endParaRPr>
            </a:p>
          </p:txBody>
        </p:sp>
        <p:sp>
          <p:nvSpPr>
            <p:cNvPr id="1189" name="Google Shape;1189;p70"/>
            <p:cNvSpPr/>
            <p:nvPr/>
          </p:nvSpPr>
          <p:spPr>
            <a:xfrm>
              <a:off x="7625900" y="5894550"/>
              <a:ext cx="1132200" cy="329700"/>
            </a:xfrm>
            <a:prstGeom prst="rect">
              <a:avLst/>
            </a:prstGeom>
            <a:solidFill>
              <a:srgbClr val="CCFFCC"/>
            </a:solidFill>
            <a:ln cap="flat" cmpd="sng" w="19050">
              <a:solidFill>
                <a:schemeClr val="dk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テスト完了</a:t>
              </a:r>
              <a:endParaRPr b="0" i="0" sz="1400" u="none" cap="none" strike="noStrike">
                <a:solidFill>
                  <a:srgbClr val="000000"/>
                </a:solidFill>
                <a:latin typeface="Arial"/>
                <a:ea typeface="Arial"/>
                <a:cs typeface="Arial"/>
                <a:sym typeface="Arial"/>
              </a:endParaRPr>
            </a:p>
          </p:txBody>
        </p:sp>
      </p:grpSp>
      <p:sp>
        <p:nvSpPr>
          <p:cNvPr id="1190" name="Google Shape;1190;p7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8" name="Shape 1198"/>
        <p:cNvGrpSpPr/>
        <p:nvPr/>
      </p:nvGrpSpPr>
      <p:grpSpPr>
        <a:xfrm>
          <a:off x="0" y="0"/>
          <a:ext cx="0" cy="0"/>
          <a:chOff x="0" y="0"/>
          <a:chExt cx="0" cy="0"/>
        </a:xfrm>
      </p:grpSpPr>
      <p:sp>
        <p:nvSpPr>
          <p:cNvPr id="1199" name="Google Shape;1199;p7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200" name="Google Shape;1200;p71"/>
          <p:cNvSpPr txBox="1"/>
          <p:nvPr>
            <p:ph type="title"/>
          </p:nvPr>
        </p:nvSpPr>
        <p:spPr>
          <a:xfrm>
            <a:off x="495300" y="198448"/>
            <a:ext cx="8915400" cy="9225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100"/>
              <a:t>シーケンシャルなSDLCモデル</a:t>
            </a:r>
            <a:endParaRPr sz="3100"/>
          </a:p>
          <a:p>
            <a:pPr indent="0" lvl="0" marL="0" rtl="0" algn="ctr">
              <a:lnSpc>
                <a:spcPct val="100000"/>
              </a:lnSpc>
              <a:spcBef>
                <a:spcPts val="0"/>
              </a:spcBef>
              <a:spcAft>
                <a:spcPts val="0"/>
              </a:spcAft>
              <a:buSzPts val="1400"/>
              <a:buNone/>
            </a:pPr>
            <a:r>
              <a:rPr lang="ja-JP" sz="3100"/>
              <a:t>とテストレベル</a:t>
            </a:r>
            <a:endParaRPr sz="3100"/>
          </a:p>
        </p:txBody>
      </p:sp>
      <p:sp>
        <p:nvSpPr>
          <p:cNvPr id="1201" name="Google Shape;1201;p71"/>
          <p:cNvSpPr txBox="1"/>
          <p:nvPr/>
        </p:nvSpPr>
        <p:spPr>
          <a:xfrm>
            <a:off x="1000400" y="506705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grpSp>
        <p:nvGrpSpPr>
          <p:cNvPr id="1202" name="Google Shape;1202;p71"/>
          <p:cNvGrpSpPr/>
          <p:nvPr/>
        </p:nvGrpSpPr>
        <p:grpSpPr>
          <a:xfrm>
            <a:off x="1390323" y="1615100"/>
            <a:ext cx="7639612" cy="4204526"/>
            <a:chOff x="1390328" y="1303351"/>
            <a:chExt cx="7639612" cy="2995957"/>
          </a:xfrm>
        </p:grpSpPr>
        <p:cxnSp>
          <p:nvCxnSpPr>
            <p:cNvPr id="1203" name="Google Shape;1203;p71"/>
            <p:cNvCxnSpPr/>
            <p:nvPr/>
          </p:nvCxnSpPr>
          <p:spPr>
            <a:xfrm>
              <a:off x="2614290" y="1866107"/>
              <a:ext cx="2322600" cy="2303400"/>
            </a:xfrm>
            <a:prstGeom prst="straightConnector1">
              <a:avLst/>
            </a:prstGeom>
            <a:noFill/>
            <a:ln cap="flat" cmpd="sng" w="38100">
              <a:solidFill>
                <a:schemeClr val="dk1"/>
              </a:solidFill>
              <a:prstDash val="solid"/>
              <a:round/>
              <a:headEnd len="sm" w="sm" type="none"/>
              <a:tailEnd len="sm" w="sm" type="none"/>
            </a:ln>
          </p:spPr>
        </p:cxnSp>
        <p:cxnSp>
          <p:nvCxnSpPr>
            <p:cNvPr id="1204" name="Google Shape;1204;p71"/>
            <p:cNvCxnSpPr/>
            <p:nvPr/>
          </p:nvCxnSpPr>
          <p:spPr>
            <a:xfrm flipH="1">
              <a:off x="4917740" y="1721644"/>
              <a:ext cx="2160600" cy="2448000"/>
            </a:xfrm>
            <a:prstGeom prst="straightConnector1">
              <a:avLst/>
            </a:prstGeom>
            <a:noFill/>
            <a:ln cap="flat" cmpd="sng" w="38100">
              <a:solidFill>
                <a:schemeClr val="dk1"/>
              </a:solidFill>
              <a:prstDash val="solid"/>
              <a:round/>
              <a:headEnd len="sm" w="sm" type="none"/>
              <a:tailEnd len="sm" w="sm" type="none"/>
            </a:ln>
          </p:spPr>
        </p:cxnSp>
        <p:sp>
          <p:nvSpPr>
            <p:cNvPr id="1205" name="Google Shape;1205;p71"/>
            <p:cNvSpPr txBox="1"/>
            <p:nvPr/>
          </p:nvSpPr>
          <p:spPr>
            <a:xfrm>
              <a:off x="1390328" y="1866107"/>
              <a:ext cx="1210500" cy="2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Verdana"/>
                  <a:ea typeface="Verdana"/>
                  <a:cs typeface="Verdana"/>
                  <a:sym typeface="Verdana"/>
                </a:rPr>
                <a:t>要件定義</a:t>
              </a:r>
              <a:endParaRPr b="0" i="0" sz="1400" u="none" cap="none" strike="noStrike">
                <a:solidFill>
                  <a:srgbClr val="000000"/>
                </a:solidFill>
                <a:latin typeface="Arial"/>
                <a:ea typeface="Arial"/>
                <a:cs typeface="Arial"/>
                <a:sym typeface="Arial"/>
              </a:endParaRPr>
            </a:p>
          </p:txBody>
        </p:sp>
        <p:sp>
          <p:nvSpPr>
            <p:cNvPr id="1206" name="Google Shape;1206;p71"/>
            <p:cNvSpPr txBox="1"/>
            <p:nvPr/>
          </p:nvSpPr>
          <p:spPr>
            <a:xfrm>
              <a:off x="1895153" y="2297907"/>
              <a:ext cx="1210500" cy="2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Verdana"/>
                  <a:ea typeface="Verdana"/>
                  <a:cs typeface="Verdana"/>
                  <a:sym typeface="Verdana"/>
                </a:rPr>
                <a:t>基本設計</a:t>
              </a:r>
              <a:endParaRPr b="0" i="0" sz="1400" u="none" cap="none" strike="noStrike">
                <a:solidFill>
                  <a:srgbClr val="000000"/>
                </a:solidFill>
                <a:latin typeface="Arial"/>
                <a:ea typeface="Arial"/>
                <a:cs typeface="Arial"/>
                <a:sym typeface="Arial"/>
              </a:endParaRPr>
            </a:p>
          </p:txBody>
        </p:sp>
        <p:sp>
          <p:nvSpPr>
            <p:cNvPr id="1207" name="Google Shape;1207;p71"/>
            <p:cNvSpPr txBox="1"/>
            <p:nvPr/>
          </p:nvSpPr>
          <p:spPr>
            <a:xfrm>
              <a:off x="2325365" y="2729707"/>
              <a:ext cx="1210500" cy="2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Verdana"/>
                  <a:ea typeface="Verdana"/>
                  <a:cs typeface="Verdana"/>
                  <a:sym typeface="Verdana"/>
                </a:rPr>
                <a:t>詳細設計</a:t>
              </a:r>
              <a:endParaRPr b="0" i="0" sz="1400" u="none" cap="none" strike="noStrike">
                <a:solidFill>
                  <a:srgbClr val="000000"/>
                </a:solidFill>
                <a:latin typeface="Arial"/>
                <a:ea typeface="Arial"/>
                <a:cs typeface="Arial"/>
                <a:sym typeface="Arial"/>
              </a:endParaRPr>
            </a:p>
          </p:txBody>
        </p:sp>
        <p:sp>
          <p:nvSpPr>
            <p:cNvPr id="1208" name="Google Shape;1208;p71"/>
            <p:cNvSpPr txBox="1"/>
            <p:nvPr/>
          </p:nvSpPr>
          <p:spPr>
            <a:xfrm>
              <a:off x="3212981" y="3232944"/>
              <a:ext cx="697500" cy="2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Verdana"/>
                  <a:ea typeface="Verdana"/>
                  <a:cs typeface="Verdana"/>
                  <a:sym typeface="Verdana"/>
                </a:rPr>
                <a:t>実装</a:t>
              </a:r>
              <a:endParaRPr b="0" i="0" sz="1400" u="none" cap="none" strike="noStrike">
                <a:solidFill>
                  <a:srgbClr val="000000"/>
                </a:solidFill>
                <a:latin typeface="Arial"/>
                <a:ea typeface="Arial"/>
                <a:cs typeface="Arial"/>
                <a:sym typeface="Arial"/>
              </a:endParaRPr>
            </a:p>
          </p:txBody>
        </p:sp>
        <p:sp>
          <p:nvSpPr>
            <p:cNvPr id="1209" name="Google Shape;1209;p71"/>
            <p:cNvSpPr txBox="1"/>
            <p:nvPr/>
          </p:nvSpPr>
          <p:spPr>
            <a:xfrm>
              <a:off x="6862440" y="1866107"/>
              <a:ext cx="2167500" cy="2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Verdana"/>
                  <a:ea typeface="Verdana"/>
                  <a:cs typeface="Verdana"/>
                  <a:sym typeface="Verdana"/>
                </a:rPr>
                <a:t>受け入れテスト</a:t>
              </a:r>
              <a:endParaRPr b="0" i="0" sz="1400" u="none" cap="none" strike="noStrike">
                <a:solidFill>
                  <a:srgbClr val="000000"/>
                </a:solidFill>
                <a:latin typeface="Arial"/>
                <a:ea typeface="Arial"/>
                <a:cs typeface="Arial"/>
                <a:sym typeface="Arial"/>
              </a:endParaRPr>
            </a:p>
          </p:txBody>
        </p:sp>
        <p:sp>
          <p:nvSpPr>
            <p:cNvPr id="1210" name="Google Shape;1210;p71"/>
            <p:cNvSpPr txBox="1"/>
            <p:nvPr/>
          </p:nvSpPr>
          <p:spPr>
            <a:xfrm>
              <a:off x="6502078" y="2297907"/>
              <a:ext cx="2095500" cy="2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Verdana"/>
                  <a:ea typeface="Verdana"/>
                  <a:cs typeface="Verdana"/>
                  <a:sym typeface="Verdana"/>
                </a:rPr>
                <a:t>システムテスト</a:t>
              </a:r>
              <a:endParaRPr b="0" i="0" sz="1400" u="none" cap="none" strike="noStrike">
                <a:solidFill>
                  <a:srgbClr val="000000"/>
                </a:solidFill>
                <a:latin typeface="Arial"/>
                <a:ea typeface="Arial"/>
                <a:cs typeface="Arial"/>
                <a:sym typeface="Arial"/>
              </a:endParaRPr>
            </a:p>
          </p:txBody>
        </p:sp>
        <p:sp>
          <p:nvSpPr>
            <p:cNvPr id="1211" name="Google Shape;1211;p71"/>
            <p:cNvSpPr txBox="1"/>
            <p:nvPr/>
          </p:nvSpPr>
          <p:spPr>
            <a:xfrm>
              <a:off x="6141705" y="2729709"/>
              <a:ext cx="2455800" cy="504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Verdana"/>
                  <a:ea typeface="Verdana"/>
                  <a:cs typeface="Verdana"/>
                  <a:sym typeface="Verdana"/>
                </a:rPr>
                <a:t>コンポーネント統合テスト</a:t>
              </a:r>
              <a:endParaRPr b="0" i="0" sz="1400" u="none" cap="none" strike="noStrike">
                <a:solidFill>
                  <a:srgbClr val="000000"/>
                </a:solidFill>
                <a:latin typeface="Arial"/>
                <a:ea typeface="Arial"/>
                <a:cs typeface="Arial"/>
                <a:sym typeface="Arial"/>
              </a:endParaRPr>
            </a:p>
          </p:txBody>
        </p:sp>
        <p:sp>
          <p:nvSpPr>
            <p:cNvPr id="1212" name="Google Shape;1212;p71"/>
            <p:cNvSpPr txBox="1"/>
            <p:nvPr/>
          </p:nvSpPr>
          <p:spPr>
            <a:xfrm>
              <a:off x="5709904" y="3232951"/>
              <a:ext cx="3000000" cy="2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Verdana"/>
                  <a:ea typeface="Verdana"/>
                  <a:cs typeface="Verdana"/>
                  <a:sym typeface="Verdana"/>
                </a:rPr>
                <a:t>コンポーネントテスト</a:t>
              </a:r>
              <a:endParaRPr b="0" i="0" sz="2000" u="none" cap="none" strike="noStrike">
                <a:solidFill>
                  <a:schemeClr val="dk1"/>
                </a:solidFill>
                <a:latin typeface="Verdana"/>
                <a:ea typeface="Verdana"/>
                <a:cs typeface="Verdana"/>
                <a:sym typeface="Verdana"/>
              </a:endParaRPr>
            </a:p>
          </p:txBody>
        </p:sp>
        <p:cxnSp>
          <p:nvCxnSpPr>
            <p:cNvPr id="1213" name="Google Shape;1213;p71"/>
            <p:cNvCxnSpPr/>
            <p:nvPr/>
          </p:nvCxnSpPr>
          <p:spPr>
            <a:xfrm rot="10800000">
              <a:off x="3046203" y="2008982"/>
              <a:ext cx="3528900" cy="0"/>
            </a:xfrm>
            <a:prstGeom prst="straightConnector1">
              <a:avLst/>
            </a:prstGeom>
            <a:noFill/>
            <a:ln cap="flat" cmpd="sng" w="19050">
              <a:solidFill>
                <a:srgbClr val="CC3300"/>
              </a:solidFill>
              <a:prstDash val="solid"/>
              <a:round/>
              <a:headEnd len="sm" w="sm" type="none"/>
              <a:tailEnd len="med" w="med" type="triangle"/>
            </a:ln>
          </p:spPr>
        </p:cxnSp>
        <p:cxnSp>
          <p:nvCxnSpPr>
            <p:cNvPr id="1214" name="Google Shape;1214;p71"/>
            <p:cNvCxnSpPr/>
            <p:nvPr/>
          </p:nvCxnSpPr>
          <p:spPr>
            <a:xfrm rot="10800000">
              <a:off x="3406315" y="2442369"/>
              <a:ext cx="2735400" cy="0"/>
            </a:xfrm>
            <a:prstGeom prst="straightConnector1">
              <a:avLst/>
            </a:prstGeom>
            <a:noFill/>
            <a:ln cap="flat" cmpd="sng" w="19050">
              <a:solidFill>
                <a:srgbClr val="CC3300"/>
              </a:solidFill>
              <a:prstDash val="solid"/>
              <a:round/>
              <a:headEnd len="sm" w="sm" type="none"/>
              <a:tailEnd len="med" w="med" type="triangle"/>
            </a:ln>
          </p:spPr>
        </p:cxnSp>
        <p:cxnSp>
          <p:nvCxnSpPr>
            <p:cNvPr id="1215" name="Google Shape;1215;p71"/>
            <p:cNvCxnSpPr/>
            <p:nvPr/>
          </p:nvCxnSpPr>
          <p:spPr>
            <a:xfrm rot="10800000">
              <a:off x="3909615" y="2874169"/>
              <a:ext cx="1800300" cy="0"/>
            </a:xfrm>
            <a:prstGeom prst="straightConnector1">
              <a:avLst/>
            </a:prstGeom>
            <a:noFill/>
            <a:ln cap="flat" cmpd="sng" w="19050">
              <a:solidFill>
                <a:srgbClr val="CC3300"/>
              </a:solidFill>
              <a:prstDash val="solid"/>
              <a:round/>
              <a:headEnd len="sm" w="sm" type="none"/>
              <a:tailEnd len="med" w="med" type="triangle"/>
            </a:ln>
          </p:spPr>
        </p:cxnSp>
        <p:cxnSp>
          <p:nvCxnSpPr>
            <p:cNvPr id="1216" name="Google Shape;1216;p71"/>
            <p:cNvCxnSpPr/>
            <p:nvPr/>
          </p:nvCxnSpPr>
          <p:spPr>
            <a:xfrm rot="10800000">
              <a:off x="4341465" y="3377407"/>
              <a:ext cx="1082700" cy="0"/>
            </a:xfrm>
            <a:prstGeom prst="straightConnector1">
              <a:avLst/>
            </a:prstGeom>
            <a:noFill/>
            <a:ln cap="flat" cmpd="sng" w="19050">
              <a:solidFill>
                <a:srgbClr val="CC3300"/>
              </a:solidFill>
              <a:prstDash val="solid"/>
              <a:round/>
              <a:headEnd len="sm" w="sm" type="none"/>
              <a:tailEnd len="med" w="med" type="triangle"/>
            </a:ln>
          </p:spPr>
        </p:cxnSp>
        <p:sp>
          <p:nvSpPr>
            <p:cNvPr id="1217" name="Google Shape;1217;p71"/>
            <p:cNvSpPr txBox="1"/>
            <p:nvPr/>
          </p:nvSpPr>
          <p:spPr>
            <a:xfrm>
              <a:off x="2997906" y="1303351"/>
              <a:ext cx="3625500" cy="416700"/>
            </a:xfrm>
            <a:prstGeom prst="rect">
              <a:avLst/>
            </a:prstGeom>
            <a:solidFill>
              <a:srgbClr val="C00000"/>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lt1"/>
                  </a:solidFill>
                  <a:latin typeface="Arial"/>
                  <a:ea typeface="Arial"/>
                  <a:cs typeface="Arial"/>
                  <a:sym typeface="Arial"/>
                </a:rPr>
                <a:t>テストレベルは</a:t>
              </a:r>
              <a:endParaRPr b="0" i="0" sz="16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lt1"/>
                  </a:solidFill>
                  <a:latin typeface="Arial"/>
                  <a:ea typeface="Arial"/>
                  <a:cs typeface="Arial"/>
                  <a:sym typeface="Arial"/>
                </a:rPr>
                <a:t>SDLC内の活動と関連付けられる</a:t>
              </a:r>
              <a:endParaRPr b="0" i="0" sz="1600" u="none" cap="none" strike="noStrike">
                <a:solidFill>
                  <a:schemeClr val="lt1"/>
                </a:solidFill>
                <a:latin typeface="Arial"/>
                <a:ea typeface="Arial"/>
                <a:cs typeface="Arial"/>
                <a:sym typeface="Arial"/>
              </a:endParaRPr>
            </a:p>
          </p:txBody>
        </p:sp>
        <p:cxnSp>
          <p:nvCxnSpPr>
            <p:cNvPr id="1218" name="Google Shape;1218;p71"/>
            <p:cNvCxnSpPr/>
            <p:nvPr/>
          </p:nvCxnSpPr>
          <p:spPr>
            <a:xfrm flipH="1" rot="10800000">
              <a:off x="8679055" y="1557008"/>
              <a:ext cx="12900" cy="2742300"/>
            </a:xfrm>
            <a:prstGeom prst="straightConnector1">
              <a:avLst/>
            </a:prstGeom>
            <a:noFill/>
            <a:ln cap="flat" cmpd="sng" w="19050">
              <a:solidFill>
                <a:schemeClr val="accent6"/>
              </a:solidFill>
              <a:prstDash val="solid"/>
              <a:round/>
              <a:headEnd len="sm" w="sm" type="none"/>
              <a:tailEnd len="med" w="med" type="triangle"/>
            </a:ln>
          </p:spPr>
        </p:cxnSp>
      </p:grpSp>
      <p:sp>
        <p:nvSpPr>
          <p:cNvPr id="1219" name="Google Shape;1219;p71"/>
          <p:cNvSpPr txBox="1"/>
          <p:nvPr/>
        </p:nvSpPr>
        <p:spPr>
          <a:xfrm>
            <a:off x="7228200" y="5067050"/>
            <a:ext cx="2677800" cy="831300"/>
          </a:xfrm>
          <a:prstGeom prst="rect">
            <a:avLst/>
          </a:prstGeom>
          <a:solidFill>
            <a:schemeClr val="accent2"/>
          </a:solidFill>
          <a:ln cap="flat" cmpd="sng" w="9525">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lt1"/>
                </a:solidFill>
                <a:latin typeface="Arial"/>
                <a:ea typeface="Arial"/>
                <a:cs typeface="Arial"/>
                <a:sym typeface="Arial"/>
              </a:rPr>
              <a:t>あるテストレベルの終了基準が</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lt1"/>
                </a:solidFill>
                <a:latin typeface="Arial"/>
                <a:ea typeface="Arial"/>
                <a:cs typeface="Arial"/>
                <a:sym typeface="Arial"/>
              </a:rPr>
              <a:t>次のテストレベルの開始基準の</a:t>
            </a:r>
            <a:endParaRPr b="0" i="0" sz="1400" u="none" cap="none" strike="noStrike">
              <a:solidFill>
                <a:schemeClr val="lt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lt1"/>
                </a:solidFill>
                <a:latin typeface="Arial"/>
                <a:ea typeface="Arial"/>
                <a:cs typeface="Arial"/>
                <a:sym typeface="Arial"/>
              </a:rPr>
              <a:t>一部となる</a:t>
            </a:r>
            <a:endParaRPr b="0" i="0" sz="1400" u="none" cap="none" strike="noStrike">
              <a:solidFill>
                <a:schemeClr val="lt1"/>
              </a:solidFill>
              <a:latin typeface="Arial"/>
              <a:ea typeface="Arial"/>
              <a:cs typeface="Arial"/>
              <a:sym typeface="Arial"/>
            </a:endParaRPr>
          </a:p>
        </p:txBody>
      </p:sp>
      <p:sp>
        <p:nvSpPr>
          <p:cNvPr id="1220" name="Google Shape;1220;p7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8" name="Shape 1228"/>
        <p:cNvGrpSpPr/>
        <p:nvPr/>
      </p:nvGrpSpPr>
      <p:grpSpPr>
        <a:xfrm>
          <a:off x="0" y="0"/>
          <a:ext cx="0" cy="0"/>
          <a:chOff x="0" y="0"/>
          <a:chExt cx="0" cy="0"/>
        </a:xfrm>
      </p:grpSpPr>
      <p:sp>
        <p:nvSpPr>
          <p:cNvPr id="1229" name="Google Shape;1229;p72"/>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230" name="Google Shape;1230;p72"/>
          <p:cNvSpPr txBox="1"/>
          <p:nvPr>
            <p:ph type="title"/>
          </p:nvPr>
        </p:nvSpPr>
        <p:spPr>
          <a:xfrm>
            <a:off x="495300" y="198448"/>
            <a:ext cx="8915400" cy="9225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100"/>
              <a:t>イテレーティブなSDLCモデル</a:t>
            </a:r>
            <a:endParaRPr sz="3100"/>
          </a:p>
          <a:p>
            <a:pPr indent="0" lvl="0" marL="0" rtl="0" algn="ctr">
              <a:lnSpc>
                <a:spcPct val="100000"/>
              </a:lnSpc>
              <a:spcBef>
                <a:spcPts val="0"/>
              </a:spcBef>
              <a:spcAft>
                <a:spcPts val="0"/>
              </a:spcAft>
              <a:buSzPts val="1400"/>
              <a:buNone/>
            </a:pPr>
            <a:r>
              <a:rPr lang="ja-JP" sz="3100"/>
              <a:t>とテストレベル</a:t>
            </a:r>
            <a:endParaRPr sz="3100"/>
          </a:p>
        </p:txBody>
      </p:sp>
      <p:pic>
        <p:nvPicPr>
          <p:cNvPr id="1231" name="Google Shape;1231;p72"/>
          <p:cNvPicPr preferRelativeResize="0"/>
          <p:nvPr/>
        </p:nvPicPr>
        <p:blipFill rotWithShape="1">
          <a:blip r:embed="rId3">
            <a:alphaModFix/>
          </a:blip>
          <a:srcRect b="0" l="0" r="0" t="0"/>
          <a:stretch/>
        </p:blipFill>
        <p:spPr>
          <a:xfrm>
            <a:off x="0" y="1393850"/>
            <a:ext cx="4714076" cy="2056875"/>
          </a:xfrm>
          <a:prstGeom prst="rect">
            <a:avLst/>
          </a:prstGeom>
          <a:noFill/>
          <a:ln>
            <a:noFill/>
          </a:ln>
        </p:spPr>
      </p:pic>
      <p:pic>
        <p:nvPicPr>
          <p:cNvPr id="1232" name="Google Shape;1232;p72"/>
          <p:cNvPicPr preferRelativeResize="0"/>
          <p:nvPr/>
        </p:nvPicPr>
        <p:blipFill rotWithShape="1">
          <a:blip r:embed="rId3">
            <a:alphaModFix/>
          </a:blip>
          <a:srcRect b="0" l="0" r="0" t="0"/>
          <a:stretch/>
        </p:blipFill>
        <p:spPr>
          <a:xfrm>
            <a:off x="5191925" y="1310500"/>
            <a:ext cx="4714076" cy="2056875"/>
          </a:xfrm>
          <a:prstGeom prst="rect">
            <a:avLst/>
          </a:prstGeom>
          <a:noFill/>
          <a:ln>
            <a:noFill/>
          </a:ln>
        </p:spPr>
      </p:pic>
      <p:cxnSp>
        <p:nvCxnSpPr>
          <p:cNvPr id="1233" name="Google Shape;1233;p72"/>
          <p:cNvCxnSpPr/>
          <p:nvPr/>
        </p:nvCxnSpPr>
        <p:spPr>
          <a:xfrm flipH="1" rot="10800000">
            <a:off x="512013" y="3905375"/>
            <a:ext cx="9024900" cy="23700"/>
          </a:xfrm>
          <a:prstGeom prst="straightConnector1">
            <a:avLst/>
          </a:prstGeom>
          <a:noFill/>
          <a:ln cap="flat" cmpd="sng" w="28575">
            <a:solidFill>
              <a:schemeClr val="dk2"/>
            </a:solidFill>
            <a:prstDash val="solid"/>
            <a:round/>
            <a:headEnd len="sm" w="sm" type="none"/>
            <a:tailEnd len="med" w="med" type="triangle"/>
          </a:ln>
        </p:spPr>
      </p:cxnSp>
      <p:sp>
        <p:nvSpPr>
          <p:cNvPr id="1234" name="Google Shape;1234;p72"/>
          <p:cNvSpPr/>
          <p:nvPr/>
        </p:nvSpPr>
        <p:spPr>
          <a:xfrm>
            <a:off x="881075" y="4236250"/>
            <a:ext cx="1988400" cy="268200"/>
          </a:xfrm>
          <a:prstGeom prst="rect">
            <a:avLst/>
          </a:prstGeom>
          <a:solidFill>
            <a:srgbClr val="FFBDA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コンポーネントテスト</a:t>
            </a:r>
            <a:endParaRPr b="0" i="0" sz="1400" u="none" cap="none" strike="noStrike">
              <a:solidFill>
                <a:srgbClr val="000000"/>
              </a:solidFill>
              <a:latin typeface="Arial"/>
              <a:ea typeface="Arial"/>
              <a:cs typeface="Arial"/>
              <a:sym typeface="Arial"/>
            </a:endParaRPr>
          </a:p>
        </p:txBody>
      </p:sp>
      <p:sp>
        <p:nvSpPr>
          <p:cNvPr id="1235" name="Google Shape;1235;p72"/>
          <p:cNvSpPr/>
          <p:nvPr/>
        </p:nvSpPr>
        <p:spPr>
          <a:xfrm>
            <a:off x="1575650" y="4504450"/>
            <a:ext cx="2482800" cy="268200"/>
          </a:xfrm>
          <a:prstGeom prst="rect">
            <a:avLst/>
          </a:prstGeom>
          <a:solidFill>
            <a:srgbClr val="FFBDA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コンポーネント統合テスト</a:t>
            </a:r>
            <a:endParaRPr b="0" i="0" sz="1400" u="none" cap="none" strike="noStrike">
              <a:solidFill>
                <a:srgbClr val="000000"/>
              </a:solidFill>
              <a:latin typeface="Arial"/>
              <a:ea typeface="Arial"/>
              <a:cs typeface="Arial"/>
              <a:sym typeface="Arial"/>
            </a:endParaRPr>
          </a:p>
        </p:txBody>
      </p:sp>
      <p:sp>
        <p:nvSpPr>
          <p:cNvPr id="1236" name="Google Shape;1236;p72"/>
          <p:cNvSpPr/>
          <p:nvPr/>
        </p:nvSpPr>
        <p:spPr>
          <a:xfrm>
            <a:off x="7772975" y="4750325"/>
            <a:ext cx="1637700" cy="268200"/>
          </a:xfrm>
          <a:prstGeom prst="rect">
            <a:avLst/>
          </a:prstGeom>
          <a:solidFill>
            <a:srgbClr val="FFBDA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システムテスト</a:t>
            </a:r>
            <a:endParaRPr b="0" i="0" sz="1400" u="none" cap="none" strike="noStrike">
              <a:solidFill>
                <a:srgbClr val="000000"/>
              </a:solidFill>
              <a:latin typeface="Arial"/>
              <a:ea typeface="Arial"/>
              <a:cs typeface="Arial"/>
              <a:sym typeface="Arial"/>
            </a:endParaRPr>
          </a:p>
        </p:txBody>
      </p:sp>
      <p:sp>
        <p:nvSpPr>
          <p:cNvPr id="1237" name="Google Shape;1237;p72"/>
          <p:cNvSpPr/>
          <p:nvPr/>
        </p:nvSpPr>
        <p:spPr>
          <a:xfrm>
            <a:off x="5824800" y="4129400"/>
            <a:ext cx="2068500" cy="268200"/>
          </a:xfrm>
          <a:prstGeom prst="rect">
            <a:avLst/>
          </a:prstGeom>
          <a:solidFill>
            <a:srgbClr val="FFBDA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コンポーネントテスト</a:t>
            </a:r>
            <a:endParaRPr b="0" i="0" sz="1400" u="none" cap="none" strike="noStrike">
              <a:solidFill>
                <a:srgbClr val="000000"/>
              </a:solidFill>
              <a:latin typeface="Arial"/>
              <a:ea typeface="Arial"/>
              <a:cs typeface="Arial"/>
              <a:sym typeface="Arial"/>
            </a:endParaRPr>
          </a:p>
        </p:txBody>
      </p:sp>
      <p:sp>
        <p:nvSpPr>
          <p:cNvPr id="1238" name="Google Shape;1238;p72"/>
          <p:cNvSpPr/>
          <p:nvPr/>
        </p:nvSpPr>
        <p:spPr>
          <a:xfrm>
            <a:off x="6536925" y="4439875"/>
            <a:ext cx="2482800" cy="268200"/>
          </a:xfrm>
          <a:prstGeom prst="rect">
            <a:avLst/>
          </a:prstGeom>
          <a:solidFill>
            <a:srgbClr val="FFBDA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コンポーネント統合テスト</a:t>
            </a:r>
            <a:endParaRPr b="0" i="0" sz="1400" u="none" cap="none" strike="noStrike">
              <a:solidFill>
                <a:srgbClr val="000000"/>
              </a:solidFill>
              <a:latin typeface="Arial"/>
              <a:ea typeface="Arial"/>
              <a:cs typeface="Arial"/>
              <a:sym typeface="Arial"/>
            </a:endParaRPr>
          </a:p>
        </p:txBody>
      </p:sp>
      <p:sp>
        <p:nvSpPr>
          <p:cNvPr id="1239" name="Google Shape;1239;p72"/>
          <p:cNvSpPr/>
          <p:nvPr/>
        </p:nvSpPr>
        <p:spPr>
          <a:xfrm>
            <a:off x="8175275" y="5057050"/>
            <a:ext cx="1730700" cy="268200"/>
          </a:xfrm>
          <a:prstGeom prst="rect">
            <a:avLst/>
          </a:prstGeom>
          <a:solidFill>
            <a:srgbClr val="FFBDA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受け入れテスト</a:t>
            </a:r>
            <a:endParaRPr b="0" i="0" sz="1400" u="none" cap="none" strike="noStrike">
              <a:solidFill>
                <a:srgbClr val="000000"/>
              </a:solidFill>
              <a:latin typeface="Arial"/>
              <a:ea typeface="Arial"/>
              <a:cs typeface="Arial"/>
              <a:sym typeface="Arial"/>
            </a:endParaRPr>
          </a:p>
        </p:txBody>
      </p:sp>
      <p:sp>
        <p:nvSpPr>
          <p:cNvPr id="1240" name="Google Shape;1240;p72"/>
          <p:cNvSpPr txBox="1"/>
          <p:nvPr/>
        </p:nvSpPr>
        <p:spPr>
          <a:xfrm>
            <a:off x="1424000" y="5348025"/>
            <a:ext cx="3000000" cy="831300"/>
          </a:xfrm>
          <a:prstGeom prst="rect">
            <a:avLst/>
          </a:prstGeom>
          <a:solidFill>
            <a:srgbClr val="CC3300"/>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ja-JP" sz="1400" u="none" cap="none" strike="noStrike">
                <a:solidFill>
                  <a:schemeClr val="lt1"/>
                </a:solidFill>
                <a:latin typeface="Arial"/>
                <a:ea typeface="Arial"/>
                <a:cs typeface="Arial"/>
                <a:sym typeface="Arial"/>
              </a:rPr>
              <a:t>開発活動は、複数のテストレベルにまたがることがある。</a:t>
            </a:r>
            <a:endParaRPr b="0" i="0" sz="14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ja-JP" sz="1400" u="none" cap="none" strike="noStrike">
                <a:solidFill>
                  <a:schemeClr val="lt1"/>
                </a:solidFill>
                <a:latin typeface="Arial"/>
                <a:ea typeface="Arial"/>
                <a:cs typeface="Arial"/>
                <a:sym typeface="Arial"/>
              </a:rPr>
              <a:t>（省略する場合もある）</a:t>
            </a:r>
            <a:endParaRPr b="0" i="0" sz="1400" u="none" cap="none" strike="noStrike">
              <a:solidFill>
                <a:schemeClr val="lt1"/>
              </a:solidFill>
              <a:latin typeface="Arial"/>
              <a:ea typeface="Arial"/>
              <a:cs typeface="Arial"/>
              <a:sym typeface="Arial"/>
            </a:endParaRPr>
          </a:p>
        </p:txBody>
      </p:sp>
      <p:sp>
        <p:nvSpPr>
          <p:cNvPr id="1241" name="Google Shape;1241;p72"/>
          <p:cNvSpPr txBox="1"/>
          <p:nvPr/>
        </p:nvSpPr>
        <p:spPr>
          <a:xfrm>
            <a:off x="6536925" y="5428050"/>
            <a:ext cx="3000000" cy="615600"/>
          </a:xfrm>
          <a:prstGeom prst="rect">
            <a:avLst/>
          </a:prstGeom>
          <a:solidFill>
            <a:srgbClr val="CC3300"/>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lt1"/>
                </a:solidFill>
                <a:latin typeface="Arial"/>
                <a:ea typeface="Arial"/>
                <a:cs typeface="Arial"/>
                <a:sym typeface="Arial"/>
              </a:rPr>
              <a:t>複数のテストレベルが時期的に重なる場合もある</a:t>
            </a:r>
            <a:endParaRPr b="0" i="0" sz="1400" u="none" cap="none" strike="noStrike">
              <a:solidFill>
                <a:schemeClr val="lt1"/>
              </a:solidFill>
              <a:latin typeface="Arial"/>
              <a:ea typeface="Arial"/>
              <a:cs typeface="Arial"/>
              <a:sym typeface="Arial"/>
            </a:endParaRPr>
          </a:p>
        </p:txBody>
      </p:sp>
      <p:sp>
        <p:nvSpPr>
          <p:cNvPr id="1242" name="Google Shape;1242;p7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0" name="Shape 1250"/>
        <p:cNvGrpSpPr/>
        <p:nvPr/>
      </p:nvGrpSpPr>
      <p:grpSpPr>
        <a:xfrm>
          <a:off x="0" y="0"/>
          <a:ext cx="0" cy="0"/>
          <a:chOff x="0" y="0"/>
          <a:chExt cx="0" cy="0"/>
        </a:xfrm>
      </p:grpSpPr>
      <p:sp>
        <p:nvSpPr>
          <p:cNvPr id="1251" name="Google Shape;1251;p7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252" name="Google Shape;1252;p73"/>
          <p:cNvSpPr txBox="1"/>
          <p:nvPr>
            <p:ph idx="1" type="body"/>
          </p:nvPr>
        </p:nvSpPr>
        <p:spPr>
          <a:xfrm>
            <a:off x="200475" y="1196750"/>
            <a:ext cx="9577200" cy="48300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SzPts val="1800"/>
              <a:buNone/>
            </a:pPr>
            <a:r>
              <a:rPr lang="ja-JP" sz="1800"/>
              <a:t>シラバスで取り上げている主なテストレベル</a:t>
            </a:r>
            <a:endParaRPr sz="1800"/>
          </a:p>
          <a:p>
            <a:pPr indent="-342900" lvl="0" marL="457200" rtl="0" algn="l">
              <a:lnSpc>
                <a:spcPct val="90000"/>
              </a:lnSpc>
              <a:spcBef>
                <a:spcPts val="0"/>
              </a:spcBef>
              <a:spcAft>
                <a:spcPts val="0"/>
              </a:spcAft>
              <a:buSzPts val="1800"/>
              <a:buChar char="•"/>
            </a:pPr>
            <a:r>
              <a:rPr lang="ja-JP" sz="1800"/>
              <a:t>コンポーネントテスト(ユニットテスト)</a:t>
            </a:r>
            <a:endParaRPr sz="1800"/>
          </a:p>
          <a:p>
            <a:pPr indent="-342900" lvl="1" marL="914400" rtl="0" algn="l">
              <a:lnSpc>
                <a:spcPct val="90000"/>
              </a:lnSpc>
              <a:spcBef>
                <a:spcPts val="0"/>
              </a:spcBef>
              <a:spcAft>
                <a:spcPts val="0"/>
              </a:spcAft>
              <a:buSzPts val="1800"/>
              <a:buChar char="–"/>
            </a:pPr>
            <a:r>
              <a:rPr lang="ja-JP" sz="1800"/>
              <a:t>コンポーネントを単独でテストすることに焦点を当てる</a:t>
            </a:r>
            <a:endParaRPr sz="1800"/>
          </a:p>
          <a:p>
            <a:pPr indent="-342900" lvl="1" marL="914400" rtl="0" algn="l">
              <a:lnSpc>
                <a:spcPct val="90000"/>
              </a:lnSpc>
              <a:spcBef>
                <a:spcPts val="0"/>
              </a:spcBef>
              <a:spcAft>
                <a:spcPts val="0"/>
              </a:spcAft>
              <a:buSzPts val="1800"/>
              <a:buChar char="–"/>
            </a:pPr>
            <a:r>
              <a:rPr lang="ja-JP" sz="1800"/>
              <a:t>通常、</a:t>
            </a:r>
            <a:r>
              <a:rPr lang="ja-JP" sz="1800">
                <a:solidFill>
                  <a:srgbClr val="FF3300"/>
                </a:solidFill>
              </a:rPr>
              <a:t>開発者が開発環境で行う</a:t>
            </a:r>
            <a:endParaRPr sz="1800">
              <a:solidFill>
                <a:srgbClr val="FF3300"/>
              </a:solidFill>
            </a:endParaRPr>
          </a:p>
          <a:p>
            <a:pPr indent="-342900" lvl="0" marL="457200" rtl="0" algn="l">
              <a:lnSpc>
                <a:spcPct val="90000"/>
              </a:lnSpc>
              <a:spcBef>
                <a:spcPts val="0"/>
              </a:spcBef>
              <a:spcAft>
                <a:spcPts val="0"/>
              </a:spcAft>
              <a:buSzPts val="1800"/>
              <a:buChar char="•"/>
            </a:pPr>
            <a:r>
              <a:rPr lang="ja-JP" sz="1800"/>
              <a:t>コンポーネント統合テスト（ユニット統合テスト）</a:t>
            </a:r>
            <a:endParaRPr sz="1800"/>
          </a:p>
          <a:p>
            <a:pPr indent="-342900" lvl="1" marL="914400" rtl="0" algn="l">
              <a:lnSpc>
                <a:spcPct val="90000"/>
              </a:lnSpc>
              <a:spcBef>
                <a:spcPts val="0"/>
              </a:spcBef>
              <a:spcAft>
                <a:spcPts val="0"/>
              </a:spcAft>
              <a:buSzPts val="1800"/>
              <a:buChar char="–"/>
            </a:pPr>
            <a:r>
              <a:rPr lang="ja-JP" sz="1800"/>
              <a:t>コンポーネント間のインターフェース、および相互処理に焦点を当てる</a:t>
            </a:r>
            <a:endParaRPr sz="1800"/>
          </a:p>
          <a:p>
            <a:pPr indent="-342900" lvl="1" marL="914400" rtl="0" algn="l">
              <a:lnSpc>
                <a:spcPct val="90000"/>
              </a:lnSpc>
              <a:spcBef>
                <a:spcPts val="0"/>
              </a:spcBef>
              <a:spcAft>
                <a:spcPts val="0"/>
              </a:spcAft>
              <a:buSzPts val="1800"/>
              <a:buChar char="–"/>
            </a:pPr>
            <a:r>
              <a:rPr lang="ja-JP" sz="1800"/>
              <a:t>ボトムアップ、トップダウン、ビッグバンといった</a:t>
            </a:r>
            <a:r>
              <a:rPr lang="ja-JP" sz="1800">
                <a:solidFill>
                  <a:srgbClr val="FF3300"/>
                </a:solidFill>
              </a:rPr>
              <a:t>統合戦略のアプローチ</a:t>
            </a:r>
            <a:r>
              <a:rPr lang="ja-JP" sz="1800"/>
              <a:t>に大きく依存する</a:t>
            </a:r>
            <a:endParaRPr sz="1800"/>
          </a:p>
          <a:p>
            <a:pPr indent="-342900" lvl="0" marL="457200" rtl="0" algn="l">
              <a:lnSpc>
                <a:spcPct val="90000"/>
              </a:lnSpc>
              <a:spcBef>
                <a:spcPts val="0"/>
              </a:spcBef>
              <a:spcAft>
                <a:spcPts val="0"/>
              </a:spcAft>
              <a:buSzPts val="1800"/>
              <a:buChar char="•"/>
            </a:pPr>
            <a:r>
              <a:rPr lang="ja-JP" sz="1800"/>
              <a:t>システムテスト</a:t>
            </a:r>
            <a:endParaRPr sz="1800"/>
          </a:p>
          <a:p>
            <a:pPr indent="-342900" lvl="1" marL="914400" rtl="0" algn="l">
              <a:lnSpc>
                <a:spcPct val="90000"/>
              </a:lnSpc>
              <a:spcBef>
                <a:spcPts val="0"/>
              </a:spcBef>
              <a:spcAft>
                <a:spcPts val="0"/>
              </a:spcAft>
              <a:buSzPts val="1800"/>
              <a:buChar char="–"/>
            </a:pPr>
            <a:r>
              <a:rPr lang="ja-JP" sz="1800"/>
              <a:t>エンドツーエンドのタスクに対する機能テストや品質特性に対する非機能テストといったシステムやプロダクト全体の振る舞いや能力の全般に焦点を当てる</a:t>
            </a:r>
            <a:endParaRPr sz="1800"/>
          </a:p>
          <a:p>
            <a:pPr indent="-342900" lvl="1" marL="914400" rtl="0" algn="l">
              <a:lnSpc>
                <a:spcPct val="90000"/>
              </a:lnSpc>
              <a:spcBef>
                <a:spcPts val="0"/>
              </a:spcBef>
              <a:spcAft>
                <a:spcPts val="0"/>
              </a:spcAft>
              <a:buSzPts val="1800"/>
              <a:buChar char="–"/>
            </a:pPr>
            <a:r>
              <a:rPr lang="ja-JP" sz="1800">
                <a:solidFill>
                  <a:srgbClr val="FF3300"/>
                </a:solidFill>
              </a:rPr>
              <a:t>本番相当のテスト環境において、すべて揃ったシステム</a:t>
            </a:r>
            <a:r>
              <a:rPr lang="ja-JP" sz="1800"/>
              <a:t>でテストすることが望ましい</a:t>
            </a:r>
            <a:endParaRPr sz="1800"/>
          </a:p>
          <a:p>
            <a:pPr indent="-342900" lvl="0" marL="457200" rtl="0" algn="l">
              <a:lnSpc>
                <a:spcPct val="90000"/>
              </a:lnSpc>
              <a:spcBef>
                <a:spcPts val="0"/>
              </a:spcBef>
              <a:spcAft>
                <a:spcPts val="0"/>
              </a:spcAft>
              <a:buSzPts val="1800"/>
              <a:buChar char="•"/>
            </a:pPr>
            <a:r>
              <a:rPr lang="ja-JP" sz="1800"/>
              <a:t>システム統合テスト</a:t>
            </a:r>
            <a:endParaRPr sz="1800"/>
          </a:p>
          <a:p>
            <a:pPr indent="-342900" lvl="1" marL="914400" rtl="0" algn="l">
              <a:lnSpc>
                <a:spcPct val="90000"/>
              </a:lnSpc>
              <a:spcBef>
                <a:spcPts val="0"/>
              </a:spcBef>
              <a:spcAft>
                <a:spcPts val="0"/>
              </a:spcAft>
              <a:buSzPts val="1800"/>
              <a:buChar char="–"/>
            </a:pPr>
            <a:r>
              <a:rPr lang="ja-JP" sz="1800"/>
              <a:t>テスト対象システムと</a:t>
            </a:r>
            <a:r>
              <a:rPr lang="ja-JP" sz="1800">
                <a:solidFill>
                  <a:srgbClr val="FF3300"/>
                </a:solidFill>
              </a:rPr>
              <a:t>他のシステム、外部サービスとのインターフェース</a:t>
            </a:r>
            <a:r>
              <a:rPr lang="ja-JP" sz="1800"/>
              <a:t>のテストに焦点を当てる</a:t>
            </a:r>
            <a:endParaRPr sz="1800"/>
          </a:p>
          <a:p>
            <a:pPr indent="-342900" lvl="1" marL="914400" rtl="0" algn="l">
              <a:lnSpc>
                <a:spcPct val="90000"/>
              </a:lnSpc>
              <a:spcBef>
                <a:spcPts val="0"/>
              </a:spcBef>
              <a:spcAft>
                <a:spcPts val="0"/>
              </a:spcAft>
              <a:buSzPts val="1800"/>
              <a:buChar char="–"/>
            </a:pPr>
            <a:r>
              <a:rPr lang="ja-JP" sz="1800"/>
              <a:t>運用環境に近い適切なテスト環境が必要となる</a:t>
            </a:r>
            <a:endParaRPr sz="1800"/>
          </a:p>
          <a:p>
            <a:pPr indent="-342900" lvl="0" marL="457200" rtl="0" algn="l">
              <a:lnSpc>
                <a:spcPct val="90000"/>
              </a:lnSpc>
              <a:spcBef>
                <a:spcPts val="0"/>
              </a:spcBef>
              <a:spcAft>
                <a:spcPts val="0"/>
              </a:spcAft>
              <a:buSzPts val="1800"/>
              <a:buChar char="•"/>
            </a:pPr>
            <a:r>
              <a:rPr lang="ja-JP" sz="1800"/>
              <a:t>受け入れテスト</a:t>
            </a:r>
            <a:endParaRPr sz="1800"/>
          </a:p>
          <a:p>
            <a:pPr indent="-342900" lvl="1" marL="914400" rtl="0" algn="l">
              <a:lnSpc>
                <a:spcPct val="90000"/>
              </a:lnSpc>
              <a:spcBef>
                <a:spcPts val="0"/>
              </a:spcBef>
              <a:spcAft>
                <a:spcPts val="0"/>
              </a:spcAft>
              <a:buSzPts val="1800"/>
              <a:buChar char="–"/>
            </a:pPr>
            <a:r>
              <a:rPr lang="ja-JP" sz="1800"/>
              <a:t>妥当性確認と、デプロイの準備ができていることの実証に焦点を当てる</a:t>
            </a:r>
            <a:endParaRPr sz="1800"/>
          </a:p>
          <a:p>
            <a:pPr indent="-342900" lvl="2" marL="1371600" rtl="0" algn="l">
              <a:lnSpc>
                <a:spcPct val="90000"/>
              </a:lnSpc>
              <a:spcBef>
                <a:spcPts val="0"/>
              </a:spcBef>
              <a:spcAft>
                <a:spcPts val="0"/>
              </a:spcAft>
              <a:buSzPts val="1800"/>
              <a:buChar char="•"/>
            </a:pPr>
            <a:r>
              <a:rPr lang="ja-JP" sz="1800">
                <a:solidFill>
                  <a:srgbClr val="FF3300"/>
                </a:solidFill>
              </a:rPr>
              <a:t>システムがユーザーのビジネスニーズを満たしていること</a:t>
            </a:r>
            <a:r>
              <a:rPr lang="ja-JP" sz="1800"/>
              <a:t>を意味する</a:t>
            </a:r>
            <a:endParaRPr sz="1800"/>
          </a:p>
          <a:p>
            <a:pPr indent="-342900" lvl="1" marL="914400" rtl="0" algn="l">
              <a:lnSpc>
                <a:spcPct val="90000"/>
              </a:lnSpc>
              <a:spcBef>
                <a:spcPts val="0"/>
              </a:spcBef>
              <a:spcAft>
                <a:spcPts val="0"/>
              </a:spcAft>
              <a:buSzPts val="1800"/>
              <a:buChar char="–"/>
            </a:pPr>
            <a:r>
              <a:rPr lang="ja-JP" sz="1800"/>
              <a:t>想定ユーザーによって実施をすることが理想的である</a:t>
            </a:r>
            <a:endParaRPr sz="1800"/>
          </a:p>
        </p:txBody>
      </p:sp>
      <p:sp>
        <p:nvSpPr>
          <p:cNvPr id="1253" name="Google Shape;1253;p73"/>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テストレベル</a:t>
            </a:r>
            <a:endParaRPr sz="3600"/>
          </a:p>
        </p:txBody>
      </p:sp>
      <p:sp>
        <p:nvSpPr>
          <p:cNvPr id="1254" name="Google Shape;1254;p7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2" name="Shape 1262"/>
        <p:cNvGrpSpPr/>
        <p:nvPr/>
      </p:nvGrpSpPr>
      <p:grpSpPr>
        <a:xfrm>
          <a:off x="0" y="0"/>
          <a:ext cx="0" cy="0"/>
          <a:chOff x="0" y="0"/>
          <a:chExt cx="0" cy="0"/>
        </a:xfrm>
      </p:grpSpPr>
      <p:sp>
        <p:nvSpPr>
          <p:cNvPr id="1263" name="Google Shape;1263;p74"/>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264" name="Google Shape;1264;p74"/>
          <p:cNvSpPr txBox="1"/>
          <p:nvPr>
            <p:ph idx="1" type="body"/>
          </p:nvPr>
        </p:nvSpPr>
        <p:spPr>
          <a:xfrm>
            <a:off x="235850" y="1143000"/>
            <a:ext cx="9577200" cy="4330376"/>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SzPts val="1800"/>
              <a:buNone/>
            </a:pPr>
            <a:r>
              <a:rPr lang="ja-JP" sz="1800"/>
              <a:t>テストレベルは、テスト活動の重複を避けるため、以下の代表的な属性のリストで区別する：</a:t>
            </a:r>
            <a:endParaRPr sz="1800"/>
          </a:p>
          <a:p>
            <a:pPr indent="-342900" lvl="0" marL="457200" rtl="0" algn="l">
              <a:lnSpc>
                <a:spcPct val="90000"/>
              </a:lnSpc>
              <a:spcBef>
                <a:spcPts val="0"/>
              </a:spcBef>
              <a:spcAft>
                <a:spcPts val="0"/>
              </a:spcAft>
              <a:buSzPts val="1800"/>
              <a:buChar char="•"/>
            </a:pPr>
            <a:r>
              <a:rPr lang="ja-JP" sz="1800"/>
              <a:t>テスト対象</a:t>
            </a:r>
            <a:endParaRPr sz="1800"/>
          </a:p>
          <a:p>
            <a:pPr indent="-342900" lvl="1" marL="914400" rtl="0" algn="l">
              <a:lnSpc>
                <a:spcPct val="90000"/>
              </a:lnSpc>
              <a:spcBef>
                <a:spcPts val="0"/>
              </a:spcBef>
              <a:spcAft>
                <a:spcPts val="0"/>
              </a:spcAft>
              <a:buSzPts val="1800"/>
              <a:buChar char="–"/>
            </a:pPr>
            <a:r>
              <a:rPr lang="ja-JP" sz="1800"/>
              <a:t>コンポーネントなのか、システムなのか、など</a:t>
            </a:r>
            <a:endParaRPr sz="1800"/>
          </a:p>
          <a:p>
            <a:pPr indent="-342900" lvl="0" marL="457200" rtl="0" algn="l">
              <a:lnSpc>
                <a:spcPct val="90000"/>
              </a:lnSpc>
              <a:spcBef>
                <a:spcPts val="0"/>
              </a:spcBef>
              <a:spcAft>
                <a:spcPts val="0"/>
              </a:spcAft>
              <a:buSzPts val="1800"/>
              <a:buChar char="•"/>
            </a:pPr>
            <a:r>
              <a:rPr lang="ja-JP" sz="1800"/>
              <a:t>テスト目的</a:t>
            </a:r>
            <a:endParaRPr sz="1800"/>
          </a:p>
          <a:p>
            <a:pPr indent="-342900" lvl="1" marL="914400" rtl="0" algn="l">
              <a:lnSpc>
                <a:spcPct val="90000"/>
              </a:lnSpc>
              <a:spcBef>
                <a:spcPts val="0"/>
              </a:spcBef>
              <a:spcAft>
                <a:spcPts val="0"/>
              </a:spcAft>
              <a:buSzPts val="1800"/>
              <a:buChar char="–"/>
            </a:pPr>
            <a:r>
              <a:rPr lang="ja-JP" sz="1800"/>
              <a:t>故障を発見するためなのか、ビジネス側が受け入れるためか、など</a:t>
            </a:r>
            <a:endParaRPr sz="1800"/>
          </a:p>
          <a:p>
            <a:pPr indent="-342900" lvl="0" marL="457200" rtl="0" algn="l">
              <a:lnSpc>
                <a:spcPct val="90000"/>
              </a:lnSpc>
              <a:spcBef>
                <a:spcPts val="0"/>
              </a:spcBef>
              <a:spcAft>
                <a:spcPts val="0"/>
              </a:spcAft>
              <a:buSzPts val="1800"/>
              <a:buChar char="•"/>
            </a:pPr>
            <a:r>
              <a:rPr lang="ja-JP" sz="1800"/>
              <a:t>テストベース</a:t>
            </a:r>
            <a:endParaRPr sz="1800"/>
          </a:p>
          <a:p>
            <a:pPr indent="-342900" lvl="1" marL="914400" rtl="0" algn="l">
              <a:lnSpc>
                <a:spcPct val="90000"/>
              </a:lnSpc>
              <a:spcBef>
                <a:spcPts val="0"/>
              </a:spcBef>
              <a:spcAft>
                <a:spcPts val="0"/>
              </a:spcAft>
              <a:buSzPts val="1800"/>
              <a:buChar char="–"/>
            </a:pPr>
            <a:r>
              <a:rPr lang="ja-JP" sz="1800"/>
              <a:t>設計書なのか、ビジネスレベルの要求なのか、など</a:t>
            </a:r>
            <a:endParaRPr sz="1800"/>
          </a:p>
          <a:p>
            <a:pPr indent="-342900" lvl="0" marL="457200" rtl="0" algn="l">
              <a:lnSpc>
                <a:spcPct val="90000"/>
              </a:lnSpc>
              <a:spcBef>
                <a:spcPts val="0"/>
              </a:spcBef>
              <a:spcAft>
                <a:spcPts val="0"/>
              </a:spcAft>
              <a:buSzPts val="1800"/>
              <a:buChar char="•"/>
            </a:pPr>
            <a:r>
              <a:rPr lang="ja-JP" sz="1800"/>
              <a:t>欠陥、および故障</a:t>
            </a:r>
            <a:endParaRPr sz="1800"/>
          </a:p>
          <a:p>
            <a:pPr indent="-342900" lvl="1" marL="914400" rtl="0" algn="l">
              <a:lnSpc>
                <a:spcPct val="90000"/>
              </a:lnSpc>
              <a:spcBef>
                <a:spcPts val="0"/>
              </a:spcBef>
              <a:spcAft>
                <a:spcPts val="0"/>
              </a:spcAft>
              <a:buSzPts val="1800"/>
              <a:buChar char="–"/>
            </a:pPr>
            <a:r>
              <a:rPr lang="ja-JP" sz="1800"/>
              <a:t>内部的なロジックのリスクを低減させるのか、ビジネス的な振る舞いのリスクを低減させるのか、など</a:t>
            </a:r>
            <a:endParaRPr sz="1800"/>
          </a:p>
          <a:p>
            <a:pPr indent="-342900" lvl="0" marL="457200" rtl="0" algn="l">
              <a:lnSpc>
                <a:spcPct val="90000"/>
              </a:lnSpc>
              <a:spcBef>
                <a:spcPts val="0"/>
              </a:spcBef>
              <a:spcAft>
                <a:spcPts val="0"/>
              </a:spcAft>
              <a:buSzPts val="1800"/>
              <a:buChar char="•"/>
            </a:pPr>
            <a:r>
              <a:rPr lang="ja-JP" sz="1800"/>
              <a:t>アプローチと責務</a:t>
            </a:r>
            <a:endParaRPr sz="1800"/>
          </a:p>
          <a:p>
            <a:pPr indent="-342900" lvl="1" marL="914400" rtl="0" algn="l">
              <a:lnSpc>
                <a:spcPct val="90000"/>
              </a:lnSpc>
              <a:spcBef>
                <a:spcPts val="0"/>
              </a:spcBef>
              <a:spcAft>
                <a:spcPts val="0"/>
              </a:spcAft>
              <a:buSzPts val="1800"/>
              <a:buChar char="–"/>
            </a:pPr>
            <a:r>
              <a:rPr lang="ja-JP" sz="1800"/>
              <a:t>コードや内部構造を意識するのか、システム全体でのエンドツ―エンドを意識するのか、など</a:t>
            </a:r>
            <a:endParaRPr sz="1800"/>
          </a:p>
          <a:p>
            <a:pPr indent="0" lvl="0" marL="0" rtl="0" algn="l">
              <a:lnSpc>
                <a:spcPct val="90000"/>
              </a:lnSpc>
              <a:spcBef>
                <a:spcPts val="0"/>
              </a:spcBef>
              <a:spcAft>
                <a:spcPts val="0"/>
              </a:spcAft>
              <a:buSzPts val="1800"/>
              <a:buNone/>
            </a:pPr>
            <a:r>
              <a:t/>
            </a:r>
            <a:endParaRPr sz="1800"/>
          </a:p>
          <a:p>
            <a:pPr indent="0" lvl="0" marL="0" rtl="0" algn="l">
              <a:lnSpc>
                <a:spcPct val="90000"/>
              </a:lnSpc>
              <a:spcBef>
                <a:spcPts val="0"/>
              </a:spcBef>
              <a:spcAft>
                <a:spcPts val="0"/>
              </a:spcAft>
              <a:buSzPts val="1800"/>
              <a:buNone/>
            </a:pPr>
            <a:r>
              <a:rPr lang="ja-JP" sz="1800">
                <a:solidFill>
                  <a:srgbClr val="FF3300"/>
                </a:solidFill>
              </a:rPr>
              <a:t>単に前項のテストレベルに当てはめるのではなく、上記の属性を参考に、意図しないテスト活動の重複が起こらないようにテストレベルを考えることが大切。</a:t>
            </a:r>
            <a:endParaRPr sz="1800">
              <a:solidFill>
                <a:srgbClr val="FF3300"/>
              </a:solidFill>
            </a:endParaRPr>
          </a:p>
        </p:txBody>
      </p:sp>
      <p:sp>
        <p:nvSpPr>
          <p:cNvPr id="1265" name="Google Shape;1265;p74"/>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テストレベル</a:t>
            </a:r>
            <a:endParaRPr sz="3600"/>
          </a:p>
        </p:txBody>
      </p:sp>
      <p:sp>
        <p:nvSpPr>
          <p:cNvPr id="1266" name="Google Shape;1266;p7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70" name="Google Shape;270;p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なぜテストをするのか</a:t>
            </a:r>
            <a:endParaRPr sz="3600"/>
          </a:p>
        </p:txBody>
      </p:sp>
      <p:sp>
        <p:nvSpPr>
          <p:cNvPr id="271" name="Google Shape;271;p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272" name="Google Shape;272;p7"/>
          <p:cNvSpPr txBox="1"/>
          <p:nvPr>
            <p:ph idx="1" type="body"/>
          </p:nvPr>
        </p:nvSpPr>
        <p:spPr>
          <a:xfrm>
            <a:off x="495300" y="1600200"/>
            <a:ext cx="8915400" cy="783900"/>
          </a:xfrm>
          <a:prstGeom prst="rect">
            <a:avLst/>
          </a:prstGeom>
          <a:noFill/>
          <a:ln>
            <a:noFill/>
          </a:ln>
        </p:spPr>
        <p:txBody>
          <a:bodyPr anchorCtr="0" anchor="t" bIns="45700" lIns="91425" spcFirstLastPara="1" rIns="91425" wrap="square" tIns="45700">
            <a:noAutofit/>
          </a:bodyPr>
          <a:lstStyle/>
          <a:p>
            <a:pPr indent="-266700" lvl="0" marL="342900" rtl="0" algn="l">
              <a:lnSpc>
                <a:spcPct val="100000"/>
              </a:lnSpc>
              <a:spcBef>
                <a:spcPts val="0"/>
              </a:spcBef>
              <a:spcAft>
                <a:spcPts val="0"/>
              </a:spcAft>
              <a:buClr>
                <a:schemeClr val="dk1"/>
              </a:buClr>
              <a:buSzPts val="2000"/>
              <a:buFont typeface="Arial"/>
              <a:buChar char="•"/>
            </a:pPr>
            <a:r>
              <a:rPr lang="ja-JP" sz="2000"/>
              <a:t>2002年6月に、NIST（アメリカ国立標準技術研究所）が下記のレポートを出した。</a:t>
            </a:r>
            <a:endParaRPr sz="2000"/>
          </a:p>
        </p:txBody>
      </p:sp>
      <p:sp>
        <p:nvSpPr>
          <p:cNvPr id="273" name="Google Shape;273;p7"/>
          <p:cNvSpPr txBox="1"/>
          <p:nvPr/>
        </p:nvSpPr>
        <p:spPr>
          <a:xfrm>
            <a:off x="1803000" y="5423875"/>
            <a:ext cx="76077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出典：The Economic Impact of Inadequate Infrastructure for Software Testing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　　　　および、『欠陥ソフトウェアの経済学』</a:t>
            </a:r>
            <a:endParaRPr b="0" i="0" sz="1400" u="none" cap="none" strike="noStrike">
              <a:solidFill>
                <a:srgbClr val="000000"/>
              </a:solidFill>
              <a:latin typeface="Arial"/>
              <a:ea typeface="Arial"/>
              <a:cs typeface="Arial"/>
              <a:sym typeface="Arial"/>
            </a:endParaRPr>
          </a:p>
        </p:txBody>
      </p:sp>
      <p:sp>
        <p:nvSpPr>
          <p:cNvPr id="274" name="Google Shape;274;p7"/>
          <p:cNvSpPr/>
          <p:nvPr/>
        </p:nvSpPr>
        <p:spPr>
          <a:xfrm>
            <a:off x="1327310" y="2613701"/>
            <a:ext cx="7169400" cy="2016300"/>
          </a:xfrm>
          <a:prstGeom prst="rect">
            <a:avLst/>
          </a:prstGeom>
          <a:solidFill>
            <a:srgbClr val="FFFF99"/>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ja-JP" sz="3600" u="none" cap="none" strike="noStrike">
                <a:solidFill>
                  <a:schemeClr val="dk1"/>
                </a:solidFill>
                <a:latin typeface="Arial"/>
                <a:ea typeface="Arial"/>
                <a:cs typeface="Arial"/>
                <a:sym typeface="Arial"/>
              </a:rPr>
              <a:t>ソフトウェアの欠陥が、</a:t>
            </a:r>
            <a:endParaRPr b="0" i="0" sz="3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600"/>
              <a:buFont typeface="Arial"/>
              <a:buNone/>
            </a:pPr>
            <a:r>
              <a:rPr b="0" i="0" lang="ja-JP" sz="3600" u="none" cap="none" strike="noStrike">
                <a:solidFill>
                  <a:schemeClr val="dk1"/>
                </a:solidFill>
                <a:latin typeface="Arial"/>
                <a:ea typeface="Arial"/>
                <a:cs typeface="Arial"/>
                <a:sym typeface="Arial"/>
              </a:rPr>
              <a:t>アメリカに年間</a:t>
            </a:r>
            <a:r>
              <a:rPr b="0" i="0" lang="ja-JP" sz="3600" u="none" cap="none" strike="noStrike">
                <a:solidFill>
                  <a:srgbClr val="FF0000"/>
                </a:solidFill>
                <a:latin typeface="Arial"/>
                <a:ea typeface="Arial"/>
                <a:cs typeface="Arial"/>
                <a:sym typeface="Arial"/>
              </a:rPr>
              <a:t>7~8兆</a:t>
            </a:r>
            <a:r>
              <a:rPr b="0" i="0" lang="ja-JP" sz="3600" u="none" cap="none" strike="noStrike">
                <a:solidFill>
                  <a:schemeClr val="dk1"/>
                </a:solidFill>
                <a:latin typeface="Arial"/>
                <a:ea typeface="Arial"/>
                <a:cs typeface="Arial"/>
                <a:sym typeface="Arial"/>
              </a:rPr>
              <a:t>円の</a:t>
            </a:r>
            <a:endParaRPr b="0" i="0" sz="3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3600"/>
              <a:buFont typeface="Arial"/>
              <a:buNone/>
            </a:pPr>
            <a:r>
              <a:rPr b="0" i="0" lang="ja-JP" sz="3600" u="none" cap="none" strike="noStrike">
                <a:solidFill>
                  <a:schemeClr val="dk1"/>
                </a:solidFill>
                <a:latin typeface="Arial"/>
                <a:ea typeface="Arial"/>
                <a:cs typeface="Arial"/>
                <a:sym typeface="Arial"/>
              </a:rPr>
              <a:t>損害を与えている。</a:t>
            </a:r>
            <a:endParaRPr b="0" i="0" sz="3600" u="none" cap="none" strike="noStrike">
              <a:solidFill>
                <a:schemeClr val="dk1"/>
              </a:solidFill>
              <a:latin typeface="Arial"/>
              <a:ea typeface="Arial"/>
              <a:cs typeface="Arial"/>
              <a:sym typeface="Arial"/>
            </a:endParaRPr>
          </a:p>
        </p:txBody>
      </p:sp>
      <p:sp>
        <p:nvSpPr>
          <p:cNvPr id="275" name="Google Shape;275;p7"/>
          <p:cNvSpPr txBox="1"/>
          <p:nvPr/>
        </p:nvSpPr>
        <p:spPr>
          <a:xfrm>
            <a:off x="16051" y="4817919"/>
            <a:ext cx="98739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（参考） 2002年のアメリカの人口約2.9億人、名目GDP 約11兆ドル（1,300兆～1,400兆円）1ドル＝117～135円</a:t>
            </a:r>
            <a:endParaRPr b="0" i="0" sz="1400" u="none" cap="none" strike="noStrike">
              <a:solidFill>
                <a:srgbClr val="000000"/>
              </a:solidFill>
              <a:latin typeface="Arial"/>
              <a:ea typeface="Arial"/>
              <a:cs typeface="Arial"/>
              <a:sym typeface="Arial"/>
            </a:endParaRPr>
          </a:p>
        </p:txBody>
      </p:sp>
      <p:sp>
        <p:nvSpPr>
          <p:cNvPr id="276" name="Google Shape;276;p7"/>
          <p:cNvSpPr/>
          <p:nvPr/>
        </p:nvSpPr>
        <p:spPr>
          <a:xfrm>
            <a:off x="7250650" y="2475875"/>
            <a:ext cx="2595900" cy="783900"/>
          </a:xfrm>
          <a:prstGeom prst="wedgeRoundRectCallout">
            <a:avLst>
              <a:gd fmla="val -46340" name="adj1"/>
              <a:gd fmla="val 64508" name="adj2"/>
              <a:gd fmla="val 16667" name="adj3"/>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約3分の1は、最適な</a:t>
            </a:r>
            <a:r>
              <a:rPr b="0" i="0" lang="ja-JP" sz="1400" u="none" cap="none" strike="noStrike">
                <a:solidFill>
                  <a:srgbClr val="FF0000"/>
                </a:solidFill>
                <a:latin typeface="Arial"/>
                <a:ea typeface="Arial"/>
                <a:cs typeface="Arial"/>
                <a:sym typeface="Arial"/>
              </a:rPr>
              <a:t>テスト</a:t>
            </a:r>
            <a:r>
              <a:rPr b="0" i="0" lang="ja-JP" sz="1400" u="none" cap="none" strike="noStrike">
                <a:solidFill>
                  <a:schemeClr val="dk1"/>
                </a:solidFill>
                <a:latin typeface="Arial"/>
                <a:ea typeface="Arial"/>
                <a:cs typeface="Arial"/>
                <a:sym typeface="Arial"/>
              </a:rPr>
              <a:t>ができていれば問題回避できた。</a:t>
            </a:r>
            <a:endParaRPr b="0" i="0" sz="1400" u="none" cap="none" strike="noStrike">
              <a:solidFill>
                <a:schemeClr val="dk1"/>
              </a:solidFill>
              <a:latin typeface="Arial"/>
              <a:ea typeface="Arial"/>
              <a:cs typeface="Arial"/>
              <a:sym typeface="Arial"/>
            </a:endParaRPr>
          </a:p>
        </p:txBody>
      </p:sp>
      <p:sp>
        <p:nvSpPr>
          <p:cNvPr id="277" name="Google Shape;277;p7"/>
          <p:cNvSpPr/>
          <p:nvPr/>
        </p:nvSpPr>
        <p:spPr>
          <a:xfrm>
            <a:off x="16050" y="3545675"/>
            <a:ext cx="2076900" cy="915000"/>
          </a:xfrm>
          <a:prstGeom prst="wedgeRoundRectCallout">
            <a:avLst>
              <a:gd fmla="val 68351" name="adj1"/>
              <a:gd fmla="val 15738" name="adj2"/>
              <a:gd fmla="val 16667" name="adj3"/>
            </a:avLst>
          </a:prstGeom>
          <a:solidFill>
            <a:srgbClr val="FFC000"/>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2007年には</a:t>
            </a:r>
            <a:endParaRPr b="0" i="0" sz="2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3倍の20兆円</a:t>
            </a:r>
            <a:endParaRPr b="0" i="0" sz="20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4" name="Shape 1274"/>
        <p:cNvGrpSpPr/>
        <p:nvPr/>
      </p:nvGrpSpPr>
      <p:grpSpPr>
        <a:xfrm>
          <a:off x="0" y="0"/>
          <a:ext cx="0" cy="0"/>
          <a:chOff x="0" y="0"/>
          <a:chExt cx="0" cy="0"/>
        </a:xfrm>
      </p:grpSpPr>
      <p:sp>
        <p:nvSpPr>
          <p:cNvPr id="1275" name="Google Shape;1275;p75"/>
          <p:cNvSpPr txBox="1"/>
          <p:nvPr>
            <p:ph type="title"/>
          </p:nvPr>
        </p:nvSpPr>
        <p:spPr>
          <a:xfrm>
            <a:off x="495300" y="-12"/>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テストタイプの定義</a:t>
            </a:r>
            <a:endParaRPr sz="3600"/>
          </a:p>
        </p:txBody>
      </p:sp>
      <p:sp>
        <p:nvSpPr>
          <p:cNvPr id="1276" name="Google Shape;1276;p75"/>
          <p:cNvSpPr txBox="1"/>
          <p:nvPr/>
        </p:nvSpPr>
        <p:spPr>
          <a:xfrm>
            <a:off x="247650" y="873588"/>
            <a:ext cx="94107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テストタイプは、</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特定の品質特性に関連するテスト活動のグループである。</a:t>
            </a:r>
            <a:endParaRPr b="0" i="0" sz="1800" u="none" cap="none" strike="noStrike">
              <a:solidFill>
                <a:srgbClr val="000000"/>
              </a:solidFill>
              <a:latin typeface="Arial"/>
              <a:ea typeface="Arial"/>
              <a:cs typeface="Arial"/>
              <a:sym typeface="Arial"/>
            </a:endParaRPr>
          </a:p>
        </p:txBody>
      </p:sp>
      <p:sp>
        <p:nvSpPr>
          <p:cNvPr id="1277" name="Google Shape;1277;p75"/>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278" name="Google Shape;1278;p75"/>
          <p:cNvSpPr/>
          <p:nvPr/>
        </p:nvSpPr>
        <p:spPr>
          <a:xfrm>
            <a:off x="2176450" y="2103850"/>
            <a:ext cx="1752600" cy="404700"/>
          </a:xfrm>
          <a:prstGeom prst="rect">
            <a:avLst/>
          </a:prstGeom>
          <a:solidFill>
            <a:srgbClr val="4A86E8"/>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機能適合性</a:t>
            </a:r>
            <a:endParaRPr b="0" i="0" sz="1800" u="none" cap="none" strike="noStrike">
              <a:solidFill>
                <a:schemeClr val="lt1"/>
              </a:solidFill>
              <a:latin typeface="Arial"/>
              <a:ea typeface="Arial"/>
              <a:cs typeface="Arial"/>
              <a:sym typeface="Arial"/>
            </a:endParaRPr>
          </a:p>
        </p:txBody>
      </p:sp>
      <p:sp>
        <p:nvSpPr>
          <p:cNvPr id="1279" name="Google Shape;1279;p75"/>
          <p:cNvSpPr/>
          <p:nvPr/>
        </p:nvSpPr>
        <p:spPr>
          <a:xfrm>
            <a:off x="2176450" y="2639650"/>
            <a:ext cx="1752600" cy="404700"/>
          </a:xfrm>
          <a:prstGeom prst="rect">
            <a:avLst/>
          </a:prstGeom>
          <a:solidFill>
            <a:srgbClr val="4A86E8"/>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信頼性</a:t>
            </a:r>
            <a:endParaRPr b="0" i="0" sz="1800" u="none" cap="none" strike="noStrike">
              <a:solidFill>
                <a:schemeClr val="lt1"/>
              </a:solidFill>
              <a:latin typeface="Arial"/>
              <a:ea typeface="Arial"/>
              <a:cs typeface="Arial"/>
              <a:sym typeface="Arial"/>
            </a:endParaRPr>
          </a:p>
        </p:txBody>
      </p:sp>
      <p:sp>
        <p:nvSpPr>
          <p:cNvPr id="1280" name="Google Shape;1280;p75"/>
          <p:cNvSpPr/>
          <p:nvPr/>
        </p:nvSpPr>
        <p:spPr>
          <a:xfrm>
            <a:off x="2176450" y="3175450"/>
            <a:ext cx="1752600" cy="404700"/>
          </a:xfrm>
          <a:prstGeom prst="rect">
            <a:avLst/>
          </a:prstGeom>
          <a:solidFill>
            <a:srgbClr val="4A86E8"/>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使用性</a:t>
            </a:r>
            <a:endParaRPr b="0" i="0" sz="1800" u="none" cap="none" strike="noStrike">
              <a:solidFill>
                <a:schemeClr val="lt1"/>
              </a:solidFill>
              <a:latin typeface="Arial"/>
              <a:ea typeface="Arial"/>
              <a:cs typeface="Arial"/>
              <a:sym typeface="Arial"/>
            </a:endParaRPr>
          </a:p>
        </p:txBody>
      </p:sp>
      <p:sp>
        <p:nvSpPr>
          <p:cNvPr id="1281" name="Google Shape;1281;p75"/>
          <p:cNvSpPr/>
          <p:nvPr/>
        </p:nvSpPr>
        <p:spPr>
          <a:xfrm>
            <a:off x="2176450" y="3711250"/>
            <a:ext cx="1752600" cy="404700"/>
          </a:xfrm>
          <a:prstGeom prst="rect">
            <a:avLst/>
          </a:prstGeom>
          <a:solidFill>
            <a:srgbClr val="4A86E8"/>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セキュリティ</a:t>
            </a:r>
            <a:endParaRPr b="0" i="0" sz="1800" u="none" cap="none" strike="noStrike">
              <a:solidFill>
                <a:schemeClr val="lt1"/>
              </a:solidFill>
              <a:latin typeface="Arial"/>
              <a:ea typeface="Arial"/>
              <a:cs typeface="Arial"/>
              <a:sym typeface="Arial"/>
            </a:endParaRPr>
          </a:p>
        </p:txBody>
      </p:sp>
      <p:sp>
        <p:nvSpPr>
          <p:cNvPr id="1282" name="Google Shape;1282;p75"/>
          <p:cNvSpPr/>
          <p:nvPr/>
        </p:nvSpPr>
        <p:spPr>
          <a:xfrm>
            <a:off x="2176450" y="4247050"/>
            <a:ext cx="1752600" cy="404700"/>
          </a:xfrm>
          <a:prstGeom prst="rect">
            <a:avLst/>
          </a:prstGeom>
          <a:solidFill>
            <a:srgbClr val="4A86E8"/>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互換性</a:t>
            </a:r>
            <a:endParaRPr b="0" i="0" sz="1800" u="none" cap="none" strike="noStrike">
              <a:solidFill>
                <a:schemeClr val="lt1"/>
              </a:solidFill>
              <a:latin typeface="Arial"/>
              <a:ea typeface="Arial"/>
              <a:cs typeface="Arial"/>
              <a:sym typeface="Arial"/>
            </a:endParaRPr>
          </a:p>
        </p:txBody>
      </p:sp>
      <p:sp>
        <p:nvSpPr>
          <p:cNvPr id="1283" name="Google Shape;1283;p75"/>
          <p:cNvSpPr/>
          <p:nvPr/>
        </p:nvSpPr>
        <p:spPr>
          <a:xfrm>
            <a:off x="2176450" y="4782850"/>
            <a:ext cx="1752600" cy="404700"/>
          </a:xfrm>
          <a:prstGeom prst="rect">
            <a:avLst/>
          </a:prstGeom>
          <a:solidFill>
            <a:srgbClr val="4A86E8"/>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性能効率性</a:t>
            </a:r>
            <a:endParaRPr b="0" i="0" sz="1800" u="none" cap="none" strike="noStrike">
              <a:solidFill>
                <a:schemeClr val="lt1"/>
              </a:solidFill>
              <a:latin typeface="Arial"/>
              <a:ea typeface="Arial"/>
              <a:cs typeface="Arial"/>
              <a:sym typeface="Arial"/>
            </a:endParaRPr>
          </a:p>
        </p:txBody>
      </p:sp>
      <p:sp>
        <p:nvSpPr>
          <p:cNvPr id="1284" name="Google Shape;1284;p75"/>
          <p:cNvSpPr/>
          <p:nvPr/>
        </p:nvSpPr>
        <p:spPr>
          <a:xfrm>
            <a:off x="5715000" y="2103850"/>
            <a:ext cx="2759400" cy="404700"/>
          </a:xfrm>
          <a:prstGeom prst="rect">
            <a:avLst/>
          </a:prstGeom>
          <a:solidFill>
            <a:srgbClr val="CC3300"/>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機能テスト</a:t>
            </a:r>
            <a:endParaRPr b="0" i="0" sz="1800" u="none" cap="none" strike="noStrike">
              <a:solidFill>
                <a:schemeClr val="lt1"/>
              </a:solidFill>
              <a:latin typeface="Arial"/>
              <a:ea typeface="Arial"/>
              <a:cs typeface="Arial"/>
              <a:sym typeface="Arial"/>
            </a:endParaRPr>
          </a:p>
        </p:txBody>
      </p:sp>
      <p:sp>
        <p:nvSpPr>
          <p:cNvPr id="1285" name="Google Shape;1285;p75"/>
          <p:cNvSpPr/>
          <p:nvPr/>
        </p:nvSpPr>
        <p:spPr>
          <a:xfrm>
            <a:off x="5715000" y="2639650"/>
            <a:ext cx="2759400" cy="404700"/>
          </a:xfrm>
          <a:prstGeom prst="rect">
            <a:avLst/>
          </a:prstGeom>
          <a:solidFill>
            <a:srgbClr val="CC3300"/>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信頼性テスト</a:t>
            </a:r>
            <a:endParaRPr b="0" i="0" sz="1800" u="none" cap="none" strike="noStrike">
              <a:solidFill>
                <a:schemeClr val="lt1"/>
              </a:solidFill>
              <a:latin typeface="Arial"/>
              <a:ea typeface="Arial"/>
              <a:cs typeface="Arial"/>
              <a:sym typeface="Arial"/>
            </a:endParaRPr>
          </a:p>
        </p:txBody>
      </p:sp>
      <p:sp>
        <p:nvSpPr>
          <p:cNvPr id="1286" name="Google Shape;1286;p75"/>
          <p:cNvSpPr/>
          <p:nvPr/>
        </p:nvSpPr>
        <p:spPr>
          <a:xfrm>
            <a:off x="5715000" y="3175450"/>
            <a:ext cx="2759400" cy="404700"/>
          </a:xfrm>
          <a:prstGeom prst="rect">
            <a:avLst/>
          </a:prstGeom>
          <a:solidFill>
            <a:srgbClr val="CC3300"/>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使用性テスト</a:t>
            </a:r>
            <a:endParaRPr b="0" i="0" sz="1800" u="none" cap="none" strike="noStrike">
              <a:solidFill>
                <a:schemeClr val="lt1"/>
              </a:solidFill>
              <a:latin typeface="Arial"/>
              <a:ea typeface="Arial"/>
              <a:cs typeface="Arial"/>
              <a:sym typeface="Arial"/>
            </a:endParaRPr>
          </a:p>
        </p:txBody>
      </p:sp>
      <p:sp>
        <p:nvSpPr>
          <p:cNvPr id="1287" name="Google Shape;1287;p75"/>
          <p:cNvSpPr/>
          <p:nvPr/>
        </p:nvSpPr>
        <p:spPr>
          <a:xfrm>
            <a:off x="5715000" y="3711250"/>
            <a:ext cx="2759400" cy="404700"/>
          </a:xfrm>
          <a:prstGeom prst="rect">
            <a:avLst/>
          </a:prstGeom>
          <a:solidFill>
            <a:srgbClr val="CC3300"/>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セキュリティテスト</a:t>
            </a:r>
            <a:endParaRPr b="0" i="0" sz="1800" u="none" cap="none" strike="noStrike">
              <a:solidFill>
                <a:schemeClr val="lt1"/>
              </a:solidFill>
              <a:latin typeface="Arial"/>
              <a:ea typeface="Arial"/>
              <a:cs typeface="Arial"/>
              <a:sym typeface="Arial"/>
            </a:endParaRPr>
          </a:p>
        </p:txBody>
      </p:sp>
      <p:sp>
        <p:nvSpPr>
          <p:cNvPr id="1288" name="Google Shape;1288;p75"/>
          <p:cNvSpPr/>
          <p:nvPr/>
        </p:nvSpPr>
        <p:spPr>
          <a:xfrm>
            <a:off x="5715000" y="4247050"/>
            <a:ext cx="2759400" cy="404700"/>
          </a:xfrm>
          <a:prstGeom prst="rect">
            <a:avLst/>
          </a:prstGeom>
          <a:solidFill>
            <a:srgbClr val="CC3300"/>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互換性テスト</a:t>
            </a:r>
            <a:endParaRPr b="0" i="0" sz="1800" u="none" cap="none" strike="noStrike">
              <a:solidFill>
                <a:schemeClr val="lt1"/>
              </a:solidFill>
              <a:latin typeface="Arial"/>
              <a:ea typeface="Arial"/>
              <a:cs typeface="Arial"/>
              <a:sym typeface="Arial"/>
            </a:endParaRPr>
          </a:p>
        </p:txBody>
      </p:sp>
      <p:sp>
        <p:nvSpPr>
          <p:cNvPr id="1289" name="Google Shape;1289;p75"/>
          <p:cNvSpPr/>
          <p:nvPr/>
        </p:nvSpPr>
        <p:spPr>
          <a:xfrm>
            <a:off x="5715000" y="4782850"/>
            <a:ext cx="2759400" cy="404700"/>
          </a:xfrm>
          <a:prstGeom prst="rect">
            <a:avLst/>
          </a:prstGeom>
          <a:solidFill>
            <a:srgbClr val="CC3300"/>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ja-JP" sz="1800" u="none" cap="none" strike="noStrike">
                <a:solidFill>
                  <a:schemeClr val="lt1"/>
                </a:solidFill>
                <a:latin typeface="Arial"/>
                <a:ea typeface="Arial"/>
                <a:cs typeface="Arial"/>
                <a:sym typeface="Arial"/>
              </a:rPr>
              <a:t>性能テスト</a:t>
            </a:r>
            <a:endParaRPr b="0" i="0" sz="1800" u="none" cap="none" strike="noStrike">
              <a:solidFill>
                <a:schemeClr val="lt1"/>
              </a:solidFill>
              <a:latin typeface="Arial"/>
              <a:ea typeface="Arial"/>
              <a:cs typeface="Arial"/>
              <a:sym typeface="Arial"/>
            </a:endParaRPr>
          </a:p>
        </p:txBody>
      </p:sp>
      <p:cxnSp>
        <p:nvCxnSpPr>
          <p:cNvPr id="1290" name="Google Shape;1290;p75"/>
          <p:cNvCxnSpPr/>
          <p:nvPr/>
        </p:nvCxnSpPr>
        <p:spPr>
          <a:xfrm>
            <a:off x="4196975" y="3711250"/>
            <a:ext cx="1250100" cy="0"/>
          </a:xfrm>
          <a:prstGeom prst="straightConnector1">
            <a:avLst/>
          </a:prstGeom>
          <a:noFill/>
          <a:ln cap="flat" cmpd="sng" w="114300">
            <a:solidFill>
              <a:schemeClr val="dk2"/>
            </a:solidFill>
            <a:prstDash val="solid"/>
            <a:round/>
            <a:headEnd len="sm" w="sm" type="none"/>
            <a:tailEnd len="med" w="med" type="triangle"/>
          </a:ln>
        </p:spPr>
      </p:cxnSp>
      <p:sp>
        <p:nvSpPr>
          <p:cNvPr id="1291" name="Google Shape;1291;p75"/>
          <p:cNvSpPr txBox="1"/>
          <p:nvPr/>
        </p:nvSpPr>
        <p:spPr>
          <a:xfrm>
            <a:off x="1721550" y="5298525"/>
            <a:ext cx="70056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rgbClr val="000000"/>
                </a:solidFill>
                <a:latin typeface="Arial"/>
                <a:ea typeface="Arial"/>
                <a:cs typeface="Arial"/>
                <a:sym typeface="Arial"/>
              </a:rPr>
              <a:t>テストタイプはすべてのテストレベルで実行することができる。</a:t>
            </a:r>
            <a:endParaRPr b="0" i="0" sz="1800" u="none" cap="none" strike="noStrike">
              <a:solidFill>
                <a:srgbClr val="000000"/>
              </a:solidFill>
              <a:latin typeface="Arial"/>
              <a:ea typeface="Arial"/>
              <a:cs typeface="Arial"/>
              <a:sym typeface="Arial"/>
            </a:endParaRPr>
          </a:p>
        </p:txBody>
      </p:sp>
      <p:sp>
        <p:nvSpPr>
          <p:cNvPr id="1292" name="Google Shape;1292;p75"/>
          <p:cNvSpPr txBox="1"/>
          <p:nvPr/>
        </p:nvSpPr>
        <p:spPr>
          <a:xfrm>
            <a:off x="1893100" y="1518850"/>
            <a:ext cx="2202600" cy="585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品質特性</a:t>
            </a:r>
            <a:endParaRPr b="0" i="0" sz="2600" u="none" cap="none" strike="noStrike">
              <a:solidFill>
                <a:schemeClr val="dk1"/>
              </a:solidFill>
              <a:latin typeface="Arial"/>
              <a:ea typeface="Arial"/>
              <a:cs typeface="Arial"/>
              <a:sym typeface="Arial"/>
            </a:endParaRPr>
          </a:p>
        </p:txBody>
      </p:sp>
      <p:sp>
        <p:nvSpPr>
          <p:cNvPr id="1293" name="Google Shape;1293;p75"/>
          <p:cNvSpPr txBox="1"/>
          <p:nvPr/>
        </p:nvSpPr>
        <p:spPr>
          <a:xfrm>
            <a:off x="5993400" y="1518850"/>
            <a:ext cx="2202600" cy="585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600"/>
              <a:buFont typeface="Arial"/>
              <a:buNone/>
            </a:pPr>
            <a:r>
              <a:rPr b="0" i="0" lang="ja-JP" sz="2600" u="none" cap="none" strike="noStrike">
                <a:solidFill>
                  <a:schemeClr val="dk1"/>
                </a:solidFill>
                <a:latin typeface="Arial"/>
                <a:ea typeface="Arial"/>
                <a:cs typeface="Arial"/>
                <a:sym typeface="Arial"/>
              </a:rPr>
              <a:t>テストタイプ</a:t>
            </a:r>
            <a:endParaRPr b="0" i="0" sz="2600" u="none" cap="none" strike="noStrike">
              <a:solidFill>
                <a:schemeClr val="dk1"/>
              </a:solidFill>
              <a:latin typeface="Arial"/>
              <a:ea typeface="Arial"/>
              <a:cs typeface="Arial"/>
              <a:sym typeface="Arial"/>
            </a:endParaRPr>
          </a:p>
        </p:txBody>
      </p:sp>
      <p:sp>
        <p:nvSpPr>
          <p:cNvPr id="1294" name="Google Shape;1294;p7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8" name="Shape 1298"/>
        <p:cNvGrpSpPr/>
        <p:nvPr/>
      </p:nvGrpSpPr>
      <p:grpSpPr>
        <a:xfrm>
          <a:off x="0" y="0"/>
          <a:ext cx="0" cy="0"/>
          <a:chOff x="0" y="0"/>
          <a:chExt cx="0" cy="0"/>
        </a:xfrm>
      </p:grpSpPr>
      <p:sp>
        <p:nvSpPr>
          <p:cNvPr id="1299" name="Google Shape;1299;p7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テストタイプ</a:t>
            </a:r>
            <a:endParaRPr sz="3600"/>
          </a:p>
        </p:txBody>
      </p:sp>
      <p:sp>
        <p:nvSpPr>
          <p:cNvPr id="1300" name="Google Shape;1300;p76"/>
          <p:cNvSpPr txBox="1"/>
          <p:nvPr>
            <p:ph idx="1" type="body"/>
          </p:nvPr>
        </p:nvSpPr>
        <p:spPr>
          <a:xfrm>
            <a:off x="491350" y="1287626"/>
            <a:ext cx="9066300" cy="4847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ja-JP" sz="1800"/>
              <a:t>シラバスで取り上げている主なテストタイプ</a:t>
            </a:r>
            <a:endParaRPr sz="1800"/>
          </a:p>
          <a:p>
            <a:pPr indent="-342900" lvl="0" marL="457200" rtl="0" algn="l">
              <a:lnSpc>
                <a:spcPct val="100000"/>
              </a:lnSpc>
              <a:spcBef>
                <a:spcPts val="560"/>
              </a:spcBef>
              <a:spcAft>
                <a:spcPts val="0"/>
              </a:spcAft>
              <a:buSzPts val="1800"/>
              <a:buChar char="•"/>
            </a:pPr>
            <a:r>
              <a:rPr lang="ja-JP" sz="1800"/>
              <a:t>機能テスト</a:t>
            </a:r>
            <a:endParaRPr sz="1800"/>
          </a:p>
          <a:p>
            <a:pPr indent="-342900" lvl="1" marL="914400" rtl="0" algn="l">
              <a:lnSpc>
                <a:spcPct val="100000"/>
              </a:lnSpc>
              <a:spcBef>
                <a:spcPts val="0"/>
              </a:spcBef>
              <a:spcAft>
                <a:spcPts val="0"/>
              </a:spcAft>
              <a:buSzPts val="1800"/>
              <a:buChar char="–"/>
            </a:pPr>
            <a:r>
              <a:rPr lang="ja-JP" sz="1800"/>
              <a:t>コンポーネント、およびシステムが実行する機能を評価する</a:t>
            </a:r>
            <a:endParaRPr sz="1800"/>
          </a:p>
          <a:p>
            <a:pPr indent="-342900" lvl="1" marL="914400" rtl="0" algn="l">
              <a:lnSpc>
                <a:spcPct val="100000"/>
              </a:lnSpc>
              <a:spcBef>
                <a:spcPts val="0"/>
              </a:spcBef>
              <a:spcAft>
                <a:spcPts val="0"/>
              </a:spcAft>
              <a:buSzPts val="1800"/>
              <a:buChar char="–"/>
            </a:pPr>
            <a:r>
              <a:rPr lang="ja-JP" sz="1800"/>
              <a:t>機能とはテスト対象が「何」をすべきかである</a:t>
            </a:r>
            <a:endParaRPr sz="1800"/>
          </a:p>
          <a:p>
            <a:pPr indent="-342900" lvl="1" marL="914400" rtl="0" algn="l">
              <a:lnSpc>
                <a:spcPct val="100000"/>
              </a:lnSpc>
              <a:spcBef>
                <a:spcPts val="0"/>
              </a:spcBef>
              <a:spcAft>
                <a:spcPts val="0"/>
              </a:spcAft>
              <a:buSzPts val="1800"/>
              <a:buChar char="–"/>
            </a:pPr>
            <a:r>
              <a:rPr lang="ja-JP" sz="1800"/>
              <a:t>機能テストの主な目的は、機能完全性、機能正確性、および機能適切性をチェックすることである</a:t>
            </a:r>
            <a:endParaRPr sz="1800"/>
          </a:p>
          <a:p>
            <a:pPr indent="-342900" lvl="0" marL="457200" rtl="0" algn="l">
              <a:lnSpc>
                <a:spcPct val="100000"/>
              </a:lnSpc>
              <a:spcBef>
                <a:spcPts val="0"/>
              </a:spcBef>
              <a:spcAft>
                <a:spcPts val="0"/>
              </a:spcAft>
              <a:buSzPts val="1800"/>
              <a:buChar char="•"/>
            </a:pPr>
            <a:r>
              <a:rPr lang="ja-JP" sz="1800"/>
              <a:t>非機能テスト</a:t>
            </a:r>
            <a:endParaRPr sz="1800"/>
          </a:p>
          <a:p>
            <a:pPr indent="-342900" lvl="1" marL="914400" rtl="0" algn="l">
              <a:lnSpc>
                <a:spcPct val="100000"/>
              </a:lnSpc>
              <a:spcBef>
                <a:spcPts val="0"/>
              </a:spcBef>
              <a:spcAft>
                <a:spcPts val="0"/>
              </a:spcAft>
              <a:buSzPts val="1800"/>
              <a:buChar char="–"/>
            </a:pPr>
            <a:r>
              <a:rPr lang="ja-JP" sz="1800"/>
              <a:t>コンポーネント、およびシステムが実行する機能特性以外の属性を評価する</a:t>
            </a:r>
            <a:endParaRPr sz="1800"/>
          </a:p>
          <a:p>
            <a:pPr indent="-342900" lvl="1" marL="914400" rtl="0" algn="l">
              <a:lnSpc>
                <a:spcPct val="100000"/>
              </a:lnSpc>
              <a:spcBef>
                <a:spcPts val="0"/>
              </a:spcBef>
              <a:spcAft>
                <a:spcPts val="0"/>
              </a:spcAft>
              <a:buSzPts val="1800"/>
              <a:buChar char="–"/>
            </a:pPr>
            <a:r>
              <a:rPr lang="ja-JP" sz="1800"/>
              <a:t>非機能テストは、システムが「どのようにうまく振る舞うか」をテストする</a:t>
            </a:r>
            <a:endParaRPr sz="1800"/>
          </a:p>
          <a:p>
            <a:pPr indent="-342900" lvl="1" marL="914400" rtl="0" algn="l">
              <a:lnSpc>
                <a:spcPct val="100000"/>
              </a:lnSpc>
              <a:spcBef>
                <a:spcPts val="0"/>
              </a:spcBef>
              <a:spcAft>
                <a:spcPts val="0"/>
              </a:spcAft>
              <a:buSzPts val="1800"/>
              <a:buChar char="–"/>
            </a:pPr>
            <a:r>
              <a:rPr lang="ja-JP" sz="1800"/>
              <a:t>非機能テストの主な目的は、非機能的なソフトウェア品質特性をチェックすることである</a:t>
            </a:r>
            <a:endParaRPr sz="1800"/>
          </a:p>
          <a:p>
            <a:pPr indent="0" lvl="0" marL="0" rtl="0" algn="l">
              <a:lnSpc>
                <a:spcPct val="100000"/>
              </a:lnSpc>
              <a:spcBef>
                <a:spcPts val="560"/>
              </a:spcBef>
              <a:spcAft>
                <a:spcPts val="0"/>
              </a:spcAft>
              <a:buSzPts val="1800"/>
              <a:buNone/>
            </a:pPr>
            <a:r>
              <a:rPr lang="ja-JP" sz="1800"/>
              <a:t>非機能テストはライフサイクルの</a:t>
            </a:r>
            <a:r>
              <a:rPr lang="ja-JP" sz="1800">
                <a:solidFill>
                  <a:srgbClr val="FF3300"/>
                </a:solidFill>
              </a:rPr>
              <a:t>早期に開始するのが適切な場合もある。</a:t>
            </a:r>
            <a:endParaRPr sz="1800">
              <a:solidFill>
                <a:srgbClr val="FF3300"/>
              </a:solidFill>
            </a:endParaRPr>
          </a:p>
          <a:p>
            <a:pPr indent="0" lvl="0" marL="0" rtl="0" algn="l">
              <a:lnSpc>
                <a:spcPct val="100000"/>
              </a:lnSpc>
              <a:spcBef>
                <a:spcPts val="560"/>
              </a:spcBef>
              <a:spcAft>
                <a:spcPts val="0"/>
              </a:spcAft>
              <a:buSzPts val="1800"/>
              <a:buNone/>
            </a:pPr>
            <a:r>
              <a:rPr lang="ja-JP" sz="1800"/>
              <a:t>非機能の欠陥の発見が遅れると、プロジェクトの成功に重大な脅威をもたらす可能性がある。</a:t>
            </a:r>
            <a:endParaRPr sz="1800"/>
          </a:p>
          <a:p>
            <a:pPr indent="0" lvl="0" marL="0" rtl="0" algn="l">
              <a:lnSpc>
                <a:spcPct val="100000"/>
              </a:lnSpc>
              <a:spcBef>
                <a:spcPts val="560"/>
              </a:spcBef>
              <a:spcAft>
                <a:spcPts val="0"/>
              </a:spcAft>
              <a:buSzPts val="1800"/>
              <a:buNone/>
            </a:pPr>
            <a:r>
              <a:rPr lang="ja-JP" sz="1800"/>
              <a:t>ex.セキュリティや性能の欠陥はアーキテクチャーからの変更が必要になる場合がある。</a:t>
            </a:r>
            <a:endParaRPr sz="1800"/>
          </a:p>
        </p:txBody>
      </p:sp>
      <p:sp>
        <p:nvSpPr>
          <p:cNvPr id="1301" name="Google Shape;1301;p7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302" name="Google Shape;1302;p7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6" name="Shape 1306"/>
        <p:cNvGrpSpPr/>
        <p:nvPr/>
      </p:nvGrpSpPr>
      <p:grpSpPr>
        <a:xfrm>
          <a:off x="0" y="0"/>
          <a:ext cx="0" cy="0"/>
          <a:chOff x="0" y="0"/>
          <a:chExt cx="0" cy="0"/>
        </a:xfrm>
      </p:grpSpPr>
      <p:sp>
        <p:nvSpPr>
          <p:cNvPr id="1307" name="Google Shape;1307;p7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テストタイプ</a:t>
            </a:r>
            <a:endParaRPr sz="3600"/>
          </a:p>
        </p:txBody>
      </p:sp>
      <p:sp>
        <p:nvSpPr>
          <p:cNvPr id="1308" name="Google Shape;1308;p77"/>
          <p:cNvSpPr txBox="1"/>
          <p:nvPr>
            <p:ph idx="1" type="body"/>
          </p:nvPr>
        </p:nvSpPr>
        <p:spPr>
          <a:xfrm>
            <a:off x="491350" y="1287621"/>
            <a:ext cx="9066300" cy="3119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ja-JP" sz="1800"/>
              <a:t>シラバスで取り上げている主なテストタイプ</a:t>
            </a:r>
            <a:endParaRPr sz="1800"/>
          </a:p>
          <a:p>
            <a:pPr indent="-342900" lvl="0" marL="457200" rtl="0" algn="l">
              <a:lnSpc>
                <a:spcPct val="100000"/>
              </a:lnSpc>
              <a:spcBef>
                <a:spcPts val="560"/>
              </a:spcBef>
              <a:spcAft>
                <a:spcPts val="0"/>
              </a:spcAft>
              <a:buSzPts val="1800"/>
              <a:buChar char="•"/>
            </a:pPr>
            <a:r>
              <a:rPr lang="ja-JP" sz="1800"/>
              <a:t>ブラックボックステスト</a:t>
            </a:r>
            <a:endParaRPr sz="1800"/>
          </a:p>
          <a:p>
            <a:pPr indent="-342900" lvl="1" marL="914400" rtl="0" algn="l">
              <a:lnSpc>
                <a:spcPct val="100000"/>
              </a:lnSpc>
              <a:spcBef>
                <a:spcPts val="0"/>
              </a:spcBef>
              <a:spcAft>
                <a:spcPts val="0"/>
              </a:spcAft>
              <a:buSzPts val="1800"/>
              <a:buChar char="–"/>
            </a:pPr>
            <a:r>
              <a:rPr lang="ja-JP" sz="1800">
                <a:solidFill>
                  <a:srgbClr val="FF3300"/>
                </a:solidFill>
              </a:rPr>
              <a:t>仕様に基づき</a:t>
            </a:r>
            <a:r>
              <a:rPr lang="ja-JP" sz="1800"/>
              <a:t>、テスト対象のドキュメントからテストを導き出す</a:t>
            </a:r>
            <a:endParaRPr sz="1800"/>
          </a:p>
          <a:p>
            <a:pPr indent="-342900" lvl="1" marL="914400" rtl="0" algn="l">
              <a:lnSpc>
                <a:spcPct val="100000"/>
              </a:lnSpc>
              <a:spcBef>
                <a:spcPts val="0"/>
              </a:spcBef>
              <a:spcAft>
                <a:spcPts val="0"/>
              </a:spcAft>
              <a:buSzPts val="1800"/>
              <a:buChar char="–"/>
            </a:pPr>
            <a:r>
              <a:rPr lang="ja-JP" sz="1800"/>
              <a:t>ブラックボックステストの主な目的は、システムの動作をその仕様に照らしてチェックすることである</a:t>
            </a:r>
            <a:endParaRPr sz="1800"/>
          </a:p>
          <a:p>
            <a:pPr indent="-342900" lvl="0" marL="457200" rtl="0" algn="l">
              <a:lnSpc>
                <a:spcPct val="100000"/>
              </a:lnSpc>
              <a:spcBef>
                <a:spcPts val="0"/>
              </a:spcBef>
              <a:spcAft>
                <a:spcPts val="0"/>
              </a:spcAft>
              <a:buSzPts val="1800"/>
              <a:buChar char="•"/>
            </a:pPr>
            <a:r>
              <a:rPr lang="ja-JP" sz="1800"/>
              <a:t>ホワイトボックステスト</a:t>
            </a:r>
            <a:endParaRPr sz="1800"/>
          </a:p>
          <a:p>
            <a:pPr indent="-342900" lvl="1" marL="914400" rtl="0" algn="l">
              <a:lnSpc>
                <a:spcPct val="100000"/>
              </a:lnSpc>
              <a:spcBef>
                <a:spcPts val="0"/>
              </a:spcBef>
              <a:spcAft>
                <a:spcPts val="0"/>
              </a:spcAft>
              <a:buSzPts val="1800"/>
              <a:buChar char="–"/>
            </a:pPr>
            <a:r>
              <a:rPr lang="ja-JP" sz="1800">
                <a:solidFill>
                  <a:srgbClr val="FF3300"/>
                </a:solidFill>
              </a:rPr>
              <a:t>構造に基づき</a:t>
            </a:r>
            <a:r>
              <a:rPr lang="ja-JP" sz="1800"/>
              <a:t>、システムの実装または内部構造（コード、アーキテクチャー、ワークフロー、データフローなど）からテストを導き出す</a:t>
            </a:r>
            <a:endParaRPr sz="1800"/>
          </a:p>
          <a:p>
            <a:pPr indent="-342900" lvl="1" marL="914400" rtl="0" algn="l">
              <a:lnSpc>
                <a:spcPct val="100000"/>
              </a:lnSpc>
              <a:spcBef>
                <a:spcPts val="0"/>
              </a:spcBef>
              <a:spcAft>
                <a:spcPts val="0"/>
              </a:spcAft>
              <a:buSzPts val="1800"/>
              <a:buChar char="–"/>
            </a:pPr>
            <a:r>
              <a:rPr lang="ja-JP" sz="1800"/>
              <a:t>ホワイトボックステストの主な目的は、テストによって基本的な構造を受け入れ可能なレベルまでカバーすることである</a:t>
            </a:r>
            <a:endParaRPr sz="1800"/>
          </a:p>
          <a:p>
            <a:pPr indent="0" lvl="0" marL="0" rtl="0" algn="l">
              <a:lnSpc>
                <a:spcPct val="100000"/>
              </a:lnSpc>
              <a:spcBef>
                <a:spcPts val="560"/>
              </a:spcBef>
              <a:spcAft>
                <a:spcPts val="0"/>
              </a:spcAft>
              <a:buSzPts val="1800"/>
              <a:buNone/>
            </a:pPr>
            <a:r>
              <a:t/>
            </a:r>
            <a:endParaRPr sz="1800"/>
          </a:p>
        </p:txBody>
      </p:sp>
      <p:sp>
        <p:nvSpPr>
          <p:cNvPr id="1309" name="Google Shape;1309;p7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310" name="Google Shape;1310;p77"/>
          <p:cNvSpPr txBox="1"/>
          <p:nvPr/>
        </p:nvSpPr>
        <p:spPr>
          <a:xfrm>
            <a:off x="537250" y="4522150"/>
            <a:ext cx="89745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それぞれのテストタイプは、各テストレベルで焦点は異なるが、</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すべてのテストレベルに適用することができる。</a:t>
            </a:r>
            <a:endParaRPr b="0" i="0" sz="1800" u="none" cap="none" strike="noStrike">
              <a:solidFill>
                <a:schemeClr val="dk1"/>
              </a:solidFill>
              <a:latin typeface="Arial"/>
              <a:ea typeface="Arial"/>
              <a:cs typeface="Arial"/>
              <a:sym typeface="Arial"/>
            </a:endParaRPr>
          </a:p>
        </p:txBody>
      </p:sp>
      <p:sp>
        <p:nvSpPr>
          <p:cNvPr id="1311" name="Google Shape;1311;p7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9" name="Shape 1319"/>
        <p:cNvGrpSpPr/>
        <p:nvPr/>
      </p:nvGrpSpPr>
      <p:grpSpPr>
        <a:xfrm>
          <a:off x="0" y="0"/>
          <a:ext cx="0" cy="0"/>
          <a:chOff x="0" y="0"/>
          <a:chExt cx="0" cy="0"/>
        </a:xfrm>
      </p:grpSpPr>
      <p:sp>
        <p:nvSpPr>
          <p:cNvPr id="1320" name="Google Shape;1320;p7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機能と非機能（品質特性）</a:t>
            </a:r>
            <a:endParaRPr sz="3600"/>
          </a:p>
        </p:txBody>
      </p:sp>
      <p:sp>
        <p:nvSpPr>
          <p:cNvPr id="1321" name="Google Shape;1321;p78"/>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322" name="Google Shape;1322;p78"/>
          <p:cNvSpPr/>
          <p:nvPr/>
        </p:nvSpPr>
        <p:spPr>
          <a:xfrm>
            <a:off x="3059574" y="2304463"/>
            <a:ext cx="3973200" cy="518100"/>
          </a:xfrm>
          <a:prstGeom prst="rect">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700"/>
              <a:buFont typeface="Arial"/>
              <a:buNone/>
            </a:pPr>
            <a:r>
              <a:rPr b="0" i="0" lang="ja-JP" sz="1700" u="none" cap="none" strike="noStrike">
                <a:solidFill>
                  <a:schemeClr val="dk1"/>
                </a:solidFill>
                <a:latin typeface="Arial"/>
                <a:ea typeface="Arial"/>
                <a:cs typeface="Arial"/>
                <a:sym typeface="Arial"/>
              </a:rPr>
              <a:t>システム／ソフトウェア製品品質</a:t>
            </a:r>
            <a:endParaRPr b="0" i="0" sz="1300" u="none" cap="none" strike="noStrike">
              <a:solidFill>
                <a:srgbClr val="000000"/>
              </a:solidFill>
              <a:latin typeface="Arial"/>
              <a:ea typeface="Arial"/>
              <a:cs typeface="Arial"/>
              <a:sym typeface="Arial"/>
            </a:endParaRPr>
          </a:p>
        </p:txBody>
      </p:sp>
      <p:sp>
        <p:nvSpPr>
          <p:cNvPr id="1323" name="Google Shape;1323;p78"/>
          <p:cNvSpPr/>
          <p:nvPr/>
        </p:nvSpPr>
        <p:spPr>
          <a:xfrm>
            <a:off x="141954" y="3191272"/>
            <a:ext cx="1152000" cy="518100"/>
          </a:xfrm>
          <a:prstGeom prst="rect">
            <a:avLst/>
          </a:prstGeom>
          <a:noFill/>
          <a:ln cap="flat" cmpd="sng" w="9525">
            <a:solidFill>
              <a:schemeClr val="dk1"/>
            </a:solidFill>
            <a:prstDash val="solid"/>
            <a:round/>
            <a:headEnd len="sm" w="sm" type="none"/>
            <a:tailEnd len="sm" w="sm" type="none"/>
          </a:ln>
        </p:spPr>
        <p:txBody>
          <a:bodyPr anchorCtr="0" anchor="ctr" bIns="45700" lIns="36000" spcFirstLastPara="1" rIns="36000"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機能適合性</a:t>
            </a:r>
            <a:endParaRPr b="0" i="0" sz="1400" u="none" cap="none" strike="noStrike">
              <a:solidFill>
                <a:srgbClr val="000000"/>
              </a:solidFill>
              <a:latin typeface="Arial"/>
              <a:ea typeface="Arial"/>
              <a:cs typeface="Arial"/>
              <a:sym typeface="Arial"/>
            </a:endParaRPr>
          </a:p>
        </p:txBody>
      </p:sp>
      <p:sp>
        <p:nvSpPr>
          <p:cNvPr id="1324" name="Google Shape;1324;p78"/>
          <p:cNvSpPr/>
          <p:nvPr/>
        </p:nvSpPr>
        <p:spPr>
          <a:xfrm>
            <a:off x="1384251" y="3191272"/>
            <a:ext cx="1152000" cy="518100"/>
          </a:xfrm>
          <a:prstGeom prst="rect">
            <a:avLst/>
          </a:prstGeom>
          <a:noFill/>
          <a:ln cap="flat" cmpd="sng" w="9525">
            <a:solidFill>
              <a:schemeClr val="dk1"/>
            </a:solidFill>
            <a:prstDash val="solid"/>
            <a:round/>
            <a:headEnd len="sm" w="sm" type="none"/>
            <a:tailEnd len="sm" w="sm" type="none"/>
          </a:ln>
        </p:spPr>
        <p:txBody>
          <a:bodyPr anchorCtr="0" anchor="ctr" bIns="45700" lIns="36000" spcFirstLastPara="1" rIns="36000"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性能効率性</a:t>
            </a:r>
            <a:endParaRPr b="0" i="0" sz="1400" u="none" cap="none" strike="noStrike">
              <a:solidFill>
                <a:srgbClr val="000000"/>
              </a:solidFill>
              <a:latin typeface="Arial"/>
              <a:ea typeface="Arial"/>
              <a:cs typeface="Arial"/>
              <a:sym typeface="Arial"/>
            </a:endParaRPr>
          </a:p>
        </p:txBody>
      </p:sp>
      <p:sp>
        <p:nvSpPr>
          <p:cNvPr id="1325" name="Google Shape;1325;p78"/>
          <p:cNvSpPr/>
          <p:nvPr/>
        </p:nvSpPr>
        <p:spPr>
          <a:xfrm>
            <a:off x="2626548" y="3191272"/>
            <a:ext cx="1080000" cy="518100"/>
          </a:xfrm>
          <a:prstGeom prst="rect">
            <a:avLst/>
          </a:prstGeom>
          <a:noFill/>
          <a:ln cap="flat" cmpd="sng" w="9525">
            <a:solidFill>
              <a:schemeClr val="dk1"/>
            </a:solidFill>
            <a:prstDash val="solid"/>
            <a:round/>
            <a:headEnd len="sm" w="sm" type="none"/>
            <a:tailEnd len="sm" w="sm" type="none"/>
          </a:ln>
        </p:spPr>
        <p:txBody>
          <a:bodyPr anchorCtr="0" anchor="ctr" bIns="45700" lIns="36000" spcFirstLastPara="1" rIns="36000"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互換性</a:t>
            </a:r>
            <a:endParaRPr b="0" i="0" sz="1400" u="none" cap="none" strike="noStrike">
              <a:solidFill>
                <a:srgbClr val="000000"/>
              </a:solidFill>
              <a:latin typeface="Arial"/>
              <a:ea typeface="Arial"/>
              <a:cs typeface="Arial"/>
              <a:sym typeface="Arial"/>
            </a:endParaRPr>
          </a:p>
        </p:txBody>
      </p:sp>
      <p:sp>
        <p:nvSpPr>
          <p:cNvPr id="1326" name="Google Shape;1326;p78"/>
          <p:cNvSpPr/>
          <p:nvPr/>
        </p:nvSpPr>
        <p:spPr>
          <a:xfrm>
            <a:off x="3796845" y="3191272"/>
            <a:ext cx="1368000" cy="518100"/>
          </a:xfrm>
          <a:prstGeom prst="rect">
            <a:avLst/>
          </a:prstGeom>
          <a:noFill/>
          <a:ln cap="flat" cmpd="sng" w="9525">
            <a:solidFill>
              <a:schemeClr val="dk1"/>
            </a:solidFill>
            <a:prstDash val="solid"/>
            <a:round/>
            <a:headEnd len="sm" w="sm" type="none"/>
            <a:tailEnd len="sm" w="sm" type="none"/>
          </a:ln>
        </p:spPr>
        <p:txBody>
          <a:bodyPr anchorCtr="0" anchor="ctr" bIns="45700" lIns="36000" spcFirstLastPara="1" rIns="36000"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使用性</a:t>
            </a:r>
            <a:endParaRPr b="0" i="0" sz="1400" u="none" cap="none" strike="noStrike">
              <a:solidFill>
                <a:srgbClr val="000000"/>
              </a:solidFill>
              <a:latin typeface="Arial"/>
              <a:ea typeface="Arial"/>
              <a:cs typeface="Arial"/>
              <a:sym typeface="Arial"/>
            </a:endParaRPr>
          </a:p>
        </p:txBody>
      </p:sp>
      <p:sp>
        <p:nvSpPr>
          <p:cNvPr id="1327" name="Google Shape;1327;p78"/>
          <p:cNvSpPr/>
          <p:nvPr/>
        </p:nvSpPr>
        <p:spPr>
          <a:xfrm>
            <a:off x="5255428" y="3191272"/>
            <a:ext cx="1080000" cy="518100"/>
          </a:xfrm>
          <a:prstGeom prst="rect">
            <a:avLst/>
          </a:prstGeom>
          <a:noFill/>
          <a:ln cap="flat" cmpd="sng" w="9525">
            <a:solidFill>
              <a:schemeClr val="dk1"/>
            </a:solidFill>
            <a:prstDash val="solid"/>
            <a:round/>
            <a:headEnd len="sm" w="sm" type="none"/>
            <a:tailEnd len="sm" w="sm" type="none"/>
          </a:ln>
        </p:spPr>
        <p:txBody>
          <a:bodyPr anchorCtr="0" anchor="ctr" bIns="45700" lIns="36000" spcFirstLastPara="1" rIns="36000"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信頼性</a:t>
            </a:r>
            <a:endParaRPr b="0" i="0" sz="1400" u="none" cap="none" strike="noStrike">
              <a:solidFill>
                <a:srgbClr val="000000"/>
              </a:solidFill>
              <a:latin typeface="Arial"/>
              <a:ea typeface="Arial"/>
              <a:cs typeface="Arial"/>
              <a:sym typeface="Arial"/>
            </a:endParaRPr>
          </a:p>
        </p:txBody>
      </p:sp>
      <p:sp>
        <p:nvSpPr>
          <p:cNvPr id="1328" name="Google Shape;1328;p78"/>
          <p:cNvSpPr/>
          <p:nvPr/>
        </p:nvSpPr>
        <p:spPr>
          <a:xfrm>
            <a:off x="6425725" y="3191272"/>
            <a:ext cx="1152000" cy="518100"/>
          </a:xfrm>
          <a:prstGeom prst="rect">
            <a:avLst/>
          </a:prstGeom>
          <a:noFill/>
          <a:ln cap="flat" cmpd="sng" w="9525">
            <a:solidFill>
              <a:schemeClr val="dk1"/>
            </a:solidFill>
            <a:prstDash val="solid"/>
            <a:round/>
            <a:headEnd len="sm" w="sm" type="none"/>
            <a:tailEnd len="sm" w="sm" type="none"/>
          </a:ln>
        </p:spPr>
        <p:txBody>
          <a:bodyPr anchorCtr="0" anchor="ctr" bIns="45700" lIns="36000" spcFirstLastPara="1" rIns="36000"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セキュリティ</a:t>
            </a:r>
            <a:endParaRPr b="0" i="0" sz="1400" u="none" cap="none" strike="noStrike">
              <a:solidFill>
                <a:srgbClr val="000000"/>
              </a:solidFill>
              <a:latin typeface="Arial"/>
              <a:ea typeface="Arial"/>
              <a:cs typeface="Arial"/>
              <a:sym typeface="Arial"/>
            </a:endParaRPr>
          </a:p>
        </p:txBody>
      </p:sp>
      <p:sp>
        <p:nvSpPr>
          <p:cNvPr id="1329" name="Google Shape;1329;p78"/>
          <p:cNvSpPr/>
          <p:nvPr/>
        </p:nvSpPr>
        <p:spPr>
          <a:xfrm>
            <a:off x="7668022" y="3191272"/>
            <a:ext cx="1152000" cy="518100"/>
          </a:xfrm>
          <a:prstGeom prst="rect">
            <a:avLst/>
          </a:prstGeom>
          <a:noFill/>
          <a:ln cap="flat" cmpd="sng" w="9525">
            <a:solidFill>
              <a:schemeClr val="dk1"/>
            </a:solidFill>
            <a:prstDash val="solid"/>
            <a:round/>
            <a:headEnd len="sm" w="sm" type="none"/>
            <a:tailEnd len="sm" w="sm" type="none"/>
          </a:ln>
        </p:spPr>
        <p:txBody>
          <a:bodyPr anchorCtr="0" anchor="ctr" bIns="45700" lIns="36000" spcFirstLastPara="1" rIns="36000"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保守性</a:t>
            </a:r>
            <a:endParaRPr b="0" i="0" sz="1400" u="none" cap="none" strike="noStrike">
              <a:solidFill>
                <a:srgbClr val="000000"/>
              </a:solidFill>
              <a:latin typeface="Arial"/>
              <a:ea typeface="Arial"/>
              <a:cs typeface="Arial"/>
              <a:sym typeface="Arial"/>
            </a:endParaRPr>
          </a:p>
        </p:txBody>
      </p:sp>
      <p:sp>
        <p:nvSpPr>
          <p:cNvPr id="1330" name="Google Shape;1330;p78"/>
          <p:cNvSpPr/>
          <p:nvPr/>
        </p:nvSpPr>
        <p:spPr>
          <a:xfrm>
            <a:off x="8910320" y="3191272"/>
            <a:ext cx="864000" cy="518100"/>
          </a:xfrm>
          <a:prstGeom prst="rect">
            <a:avLst/>
          </a:prstGeom>
          <a:noFill/>
          <a:ln cap="flat" cmpd="sng" w="9525">
            <a:solidFill>
              <a:schemeClr val="dk1"/>
            </a:solidFill>
            <a:prstDash val="solid"/>
            <a:round/>
            <a:headEnd len="sm" w="sm" type="none"/>
            <a:tailEnd len="sm" w="sm" type="none"/>
          </a:ln>
        </p:spPr>
        <p:txBody>
          <a:bodyPr anchorCtr="0" anchor="ctr" bIns="45700" lIns="36000" spcFirstLastPara="1" rIns="36000"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ja-JP" sz="1600" u="none" cap="none" strike="noStrike">
                <a:solidFill>
                  <a:schemeClr val="dk1"/>
                </a:solidFill>
                <a:latin typeface="Arial"/>
                <a:ea typeface="Arial"/>
                <a:cs typeface="Arial"/>
                <a:sym typeface="Arial"/>
              </a:rPr>
              <a:t>移植性</a:t>
            </a:r>
            <a:endParaRPr b="0" i="0" sz="1400" u="none" cap="none" strike="noStrike">
              <a:solidFill>
                <a:srgbClr val="000000"/>
              </a:solidFill>
              <a:latin typeface="Arial"/>
              <a:ea typeface="Arial"/>
              <a:cs typeface="Arial"/>
              <a:sym typeface="Arial"/>
            </a:endParaRPr>
          </a:p>
        </p:txBody>
      </p:sp>
      <p:sp>
        <p:nvSpPr>
          <p:cNvPr id="1331" name="Google Shape;1331;p78"/>
          <p:cNvSpPr/>
          <p:nvPr/>
        </p:nvSpPr>
        <p:spPr>
          <a:xfrm>
            <a:off x="141954" y="3846592"/>
            <a:ext cx="1152000" cy="1944000"/>
          </a:xfrm>
          <a:prstGeom prst="rect">
            <a:avLst/>
          </a:prstGeom>
          <a:noFill/>
          <a:ln cap="flat" cmpd="sng" w="9525">
            <a:solidFill>
              <a:schemeClr val="dk1"/>
            </a:solidFill>
            <a:prstDash val="solid"/>
            <a:round/>
            <a:headEnd len="sm" w="sm" type="none"/>
            <a:tailEnd len="sm" w="sm" type="none"/>
          </a:ln>
        </p:spPr>
        <p:txBody>
          <a:bodyPr anchorCtr="0" anchor="t" bIns="45700" lIns="36000" spcFirstLastPara="1" rIns="36000" wrap="square" tIns="45700">
            <a:noAutofit/>
          </a:bodyPr>
          <a:lstStyle/>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機能完全性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機能正確性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機能適切性</a:t>
            </a:r>
            <a:endParaRPr b="0" i="0" sz="1400" u="none" cap="none" strike="noStrike">
              <a:solidFill>
                <a:srgbClr val="000000"/>
              </a:solidFill>
              <a:latin typeface="Arial"/>
              <a:ea typeface="Arial"/>
              <a:cs typeface="Arial"/>
              <a:sym typeface="Arial"/>
            </a:endParaRPr>
          </a:p>
        </p:txBody>
      </p:sp>
      <p:sp>
        <p:nvSpPr>
          <p:cNvPr id="1332" name="Google Shape;1332;p78"/>
          <p:cNvSpPr/>
          <p:nvPr/>
        </p:nvSpPr>
        <p:spPr>
          <a:xfrm>
            <a:off x="1384251" y="3846592"/>
            <a:ext cx="1152000" cy="1944000"/>
          </a:xfrm>
          <a:prstGeom prst="rect">
            <a:avLst/>
          </a:prstGeom>
          <a:noFill/>
          <a:ln cap="flat" cmpd="sng" w="9525">
            <a:solidFill>
              <a:schemeClr val="dk1"/>
            </a:solidFill>
            <a:prstDash val="solid"/>
            <a:round/>
            <a:headEnd len="sm" w="sm" type="none"/>
            <a:tailEnd len="sm" w="sm" type="none"/>
          </a:ln>
        </p:spPr>
        <p:txBody>
          <a:bodyPr anchorCtr="0" anchor="t" bIns="45700" lIns="36000" spcFirstLastPara="1" rIns="36000" wrap="square" tIns="45700">
            <a:noAutofit/>
          </a:bodyPr>
          <a:lstStyle/>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時間効率性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資源効率性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容量満足性</a:t>
            </a:r>
            <a:endParaRPr b="0" i="0" sz="1400" u="none" cap="none" strike="noStrike">
              <a:solidFill>
                <a:srgbClr val="000000"/>
              </a:solidFill>
              <a:latin typeface="Arial"/>
              <a:ea typeface="Arial"/>
              <a:cs typeface="Arial"/>
              <a:sym typeface="Arial"/>
            </a:endParaRPr>
          </a:p>
        </p:txBody>
      </p:sp>
      <p:sp>
        <p:nvSpPr>
          <p:cNvPr id="1333" name="Google Shape;1333;p78"/>
          <p:cNvSpPr/>
          <p:nvPr/>
        </p:nvSpPr>
        <p:spPr>
          <a:xfrm>
            <a:off x="2626548" y="3846592"/>
            <a:ext cx="1080000" cy="1944000"/>
          </a:xfrm>
          <a:prstGeom prst="rect">
            <a:avLst/>
          </a:prstGeom>
          <a:noFill/>
          <a:ln cap="flat" cmpd="sng" w="9525">
            <a:solidFill>
              <a:schemeClr val="dk1"/>
            </a:solidFill>
            <a:prstDash val="solid"/>
            <a:round/>
            <a:headEnd len="sm" w="sm" type="none"/>
            <a:tailEnd len="sm" w="sm" type="none"/>
          </a:ln>
        </p:spPr>
        <p:txBody>
          <a:bodyPr anchorCtr="0" anchor="t" bIns="45700" lIns="36000" spcFirstLastPara="1" rIns="36000" wrap="square" tIns="45700">
            <a:noAutofit/>
          </a:bodyPr>
          <a:lstStyle/>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共存性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相互運用性</a:t>
            </a:r>
            <a:endParaRPr b="0" i="0" sz="1400" u="none" cap="none" strike="noStrike">
              <a:solidFill>
                <a:srgbClr val="000000"/>
              </a:solidFill>
              <a:latin typeface="Arial"/>
              <a:ea typeface="Arial"/>
              <a:cs typeface="Arial"/>
              <a:sym typeface="Arial"/>
            </a:endParaRPr>
          </a:p>
        </p:txBody>
      </p:sp>
      <p:sp>
        <p:nvSpPr>
          <p:cNvPr id="1334" name="Google Shape;1334;p78"/>
          <p:cNvSpPr/>
          <p:nvPr/>
        </p:nvSpPr>
        <p:spPr>
          <a:xfrm>
            <a:off x="3796845" y="3846592"/>
            <a:ext cx="1368000" cy="1944000"/>
          </a:xfrm>
          <a:prstGeom prst="rect">
            <a:avLst/>
          </a:prstGeom>
          <a:noFill/>
          <a:ln cap="flat" cmpd="sng" w="9525">
            <a:solidFill>
              <a:schemeClr val="dk1"/>
            </a:solidFill>
            <a:prstDash val="solid"/>
            <a:round/>
            <a:headEnd len="sm" w="sm" type="none"/>
            <a:tailEnd len="sm" w="sm" type="none"/>
          </a:ln>
        </p:spPr>
        <p:txBody>
          <a:bodyPr anchorCtr="0" anchor="t" bIns="45700" lIns="36000" spcFirstLastPara="1" rIns="36000" wrap="square" tIns="45700">
            <a:noAutofit/>
          </a:bodyPr>
          <a:lstStyle/>
          <a:p>
            <a:pPr indent="-82550" lvl="0" marL="92075" marR="0" rtl="0" algn="l">
              <a:lnSpc>
                <a:spcPct val="100000"/>
              </a:lnSpc>
              <a:spcBef>
                <a:spcPts val="0"/>
              </a:spcBef>
              <a:spcAft>
                <a:spcPts val="0"/>
              </a:spcAft>
              <a:buClr>
                <a:schemeClr val="dk1"/>
              </a:buClr>
              <a:buSzPts val="1300"/>
              <a:buFont typeface="Arial"/>
              <a:buChar char="•"/>
            </a:pPr>
            <a:r>
              <a:rPr b="0" i="0" lang="ja-JP" sz="1300" u="none" cap="none" strike="noStrike">
                <a:solidFill>
                  <a:schemeClr val="dk1"/>
                </a:solidFill>
                <a:latin typeface="Arial"/>
                <a:ea typeface="Arial"/>
                <a:cs typeface="Arial"/>
                <a:sym typeface="Arial"/>
              </a:rPr>
              <a:t>適切度認識性</a:t>
            </a:r>
            <a:endParaRPr b="0" i="0" sz="1300" u="none" cap="none" strike="noStrike">
              <a:solidFill>
                <a:schemeClr val="dk1"/>
              </a:solidFill>
              <a:latin typeface="Arial"/>
              <a:ea typeface="Arial"/>
              <a:cs typeface="Arial"/>
              <a:sym typeface="Arial"/>
            </a:endParaRPr>
          </a:p>
          <a:p>
            <a:pPr indent="-82550" lvl="0" marL="92075" marR="0" rtl="0" algn="l">
              <a:lnSpc>
                <a:spcPct val="100000"/>
              </a:lnSpc>
              <a:spcBef>
                <a:spcPts val="0"/>
              </a:spcBef>
              <a:spcAft>
                <a:spcPts val="0"/>
              </a:spcAft>
              <a:buClr>
                <a:schemeClr val="dk1"/>
              </a:buClr>
              <a:buSzPts val="1300"/>
              <a:buFont typeface="Arial"/>
              <a:buChar char="•"/>
            </a:pPr>
            <a:r>
              <a:rPr b="0" i="0" lang="ja-JP" sz="1300" u="none" cap="none" strike="noStrike">
                <a:solidFill>
                  <a:schemeClr val="dk1"/>
                </a:solidFill>
                <a:latin typeface="Arial"/>
                <a:ea typeface="Arial"/>
                <a:cs typeface="Arial"/>
                <a:sym typeface="Arial"/>
              </a:rPr>
              <a:t>習得性</a:t>
            </a:r>
            <a:endParaRPr b="0" i="0" sz="1300" u="none" cap="none" strike="noStrike">
              <a:solidFill>
                <a:schemeClr val="dk1"/>
              </a:solidFill>
              <a:latin typeface="Arial"/>
              <a:ea typeface="Arial"/>
              <a:cs typeface="Arial"/>
              <a:sym typeface="Arial"/>
            </a:endParaRPr>
          </a:p>
          <a:p>
            <a:pPr indent="-82550" lvl="0" marL="92075" marR="0" rtl="0" algn="l">
              <a:lnSpc>
                <a:spcPct val="100000"/>
              </a:lnSpc>
              <a:spcBef>
                <a:spcPts val="0"/>
              </a:spcBef>
              <a:spcAft>
                <a:spcPts val="0"/>
              </a:spcAft>
              <a:buClr>
                <a:schemeClr val="dk1"/>
              </a:buClr>
              <a:buSzPts val="1300"/>
              <a:buFont typeface="Arial"/>
              <a:buChar char="•"/>
            </a:pPr>
            <a:r>
              <a:rPr b="0" i="0" lang="ja-JP" sz="1300" u="none" cap="none" strike="noStrike">
                <a:solidFill>
                  <a:schemeClr val="dk1"/>
                </a:solidFill>
                <a:latin typeface="Arial"/>
                <a:ea typeface="Arial"/>
                <a:cs typeface="Arial"/>
                <a:sym typeface="Arial"/>
              </a:rPr>
              <a:t>運用操作性</a:t>
            </a:r>
            <a:endParaRPr b="0" i="0" sz="1300" u="none" cap="none" strike="noStrike">
              <a:solidFill>
                <a:schemeClr val="dk1"/>
              </a:solidFill>
              <a:latin typeface="Arial"/>
              <a:ea typeface="Arial"/>
              <a:cs typeface="Arial"/>
              <a:sym typeface="Arial"/>
            </a:endParaRPr>
          </a:p>
          <a:p>
            <a:pPr indent="-82550" lvl="0" marL="92075" marR="0" rtl="0" algn="l">
              <a:lnSpc>
                <a:spcPct val="100000"/>
              </a:lnSpc>
              <a:spcBef>
                <a:spcPts val="0"/>
              </a:spcBef>
              <a:spcAft>
                <a:spcPts val="0"/>
              </a:spcAft>
              <a:buClr>
                <a:schemeClr val="dk1"/>
              </a:buClr>
              <a:buSzPts val="1300"/>
              <a:buFont typeface="Arial"/>
              <a:buChar char="•"/>
            </a:pPr>
            <a:r>
              <a:rPr b="0" i="0" lang="ja-JP" sz="1300" u="none" cap="none" strike="noStrike">
                <a:solidFill>
                  <a:schemeClr val="dk1"/>
                </a:solidFill>
                <a:latin typeface="Arial"/>
                <a:ea typeface="Arial"/>
                <a:cs typeface="Arial"/>
                <a:sym typeface="Arial"/>
              </a:rPr>
              <a:t>ユーザエラー</a:t>
            </a:r>
            <a:br>
              <a:rPr b="0" i="0" lang="ja-JP" sz="1300" u="none" cap="none" strike="noStrike">
                <a:solidFill>
                  <a:schemeClr val="dk1"/>
                </a:solidFill>
                <a:latin typeface="Arial"/>
                <a:ea typeface="Arial"/>
                <a:cs typeface="Arial"/>
                <a:sym typeface="Arial"/>
              </a:rPr>
            </a:br>
            <a:r>
              <a:rPr b="0" i="0" lang="ja-JP" sz="1300" u="none" cap="none" strike="noStrike">
                <a:solidFill>
                  <a:schemeClr val="dk1"/>
                </a:solidFill>
                <a:latin typeface="Arial"/>
                <a:ea typeface="Arial"/>
                <a:cs typeface="Arial"/>
                <a:sym typeface="Arial"/>
              </a:rPr>
              <a:t>防止性</a:t>
            </a:r>
            <a:endParaRPr b="0" i="0" sz="1300" u="none" cap="none" strike="noStrike">
              <a:solidFill>
                <a:schemeClr val="dk1"/>
              </a:solidFill>
              <a:latin typeface="Arial"/>
              <a:ea typeface="Arial"/>
              <a:cs typeface="Arial"/>
              <a:sym typeface="Arial"/>
            </a:endParaRPr>
          </a:p>
          <a:p>
            <a:pPr indent="-82550" lvl="0" marL="92075" marR="0" rtl="0" algn="l">
              <a:lnSpc>
                <a:spcPct val="100000"/>
              </a:lnSpc>
              <a:spcBef>
                <a:spcPts val="0"/>
              </a:spcBef>
              <a:spcAft>
                <a:spcPts val="0"/>
              </a:spcAft>
              <a:buClr>
                <a:schemeClr val="dk1"/>
              </a:buClr>
              <a:buSzPts val="1300"/>
              <a:buFont typeface="Arial"/>
              <a:buChar char="•"/>
            </a:pPr>
            <a:r>
              <a:rPr b="0" i="0" lang="ja-JP" sz="1300" u="none" cap="none" strike="noStrike">
                <a:solidFill>
                  <a:schemeClr val="dk1"/>
                </a:solidFill>
                <a:latin typeface="Arial"/>
                <a:ea typeface="Arial"/>
                <a:cs typeface="Arial"/>
                <a:sym typeface="Arial"/>
              </a:rPr>
              <a:t>ユーザインタフェース快美性</a:t>
            </a:r>
            <a:endParaRPr b="0" i="0" sz="1300" u="none" cap="none" strike="noStrike">
              <a:solidFill>
                <a:schemeClr val="dk1"/>
              </a:solidFill>
              <a:latin typeface="Arial"/>
              <a:ea typeface="Arial"/>
              <a:cs typeface="Arial"/>
              <a:sym typeface="Arial"/>
            </a:endParaRPr>
          </a:p>
          <a:p>
            <a:pPr indent="-82550" lvl="0" marL="92075" marR="0" rtl="0" algn="l">
              <a:lnSpc>
                <a:spcPct val="100000"/>
              </a:lnSpc>
              <a:spcBef>
                <a:spcPts val="0"/>
              </a:spcBef>
              <a:spcAft>
                <a:spcPts val="0"/>
              </a:spcAft>
              <a:buClr>
                <a:schemeClr val="dk1"/>
              </a:buClr>
              <a:buSzPts val="1300"/>
              <a:buFont typeface="Arial"/>
              <a:buChar char="•"/>
            </a:pPr>
            <a:r>
              <a:rPr b="0" i="0" lang="ja-JP" sz="1300" u="none" cap="none" strike="noStrike">
                <a:solidFill>
                  <a:schemeClr val="dk1"/>
                </a:solidFill>
                <a:latin typeface="Arial"/>
                <a:ea typeface="Arial"/>
                <a:cs typeface="Arial"/>
                <a:sym typeface="Arial"/>
              </a:rPr>
              <a:t>アクセシビリティ</a:t>
            </a:r>
            <a:endParaRPr b="0" i="0" sz="1300" u="none" cap="none" strike="noStrike">
              <a:solidFill>
                <a:srgbClr val="000000"/>
              </a:solidFill>
              <a:latin typeface="Arial"/>
              <a:ea typeface="Arial"/>
              <a:cs typeface="Arial"/>
              <a:sym typeface="Arial"/>
            </a:endParaRPr>
          </a:p>
        </p:txBody>
      </p:sp>
      <p:sp>
        <p:nvSpPr>
          <p:cNvPr id="1335" name="Google Shape;1335;p78"/>
          <p:cNvSpPr/>
          <p:nvPr/>
        </p:nvSpPr>
        <p:spPr>
          <a:xfrm>
            <a:off x="5255428" y="3846592"/>
            <a:ext cx="1080000" cy="1944000"/>
          </a:xfrm>
          <a:prstGeom prst="rect">
            <a:avLst/>
          </a:prstGeom>
          <a:noFill/>
          <a:ln cap="flat" cmpd="sng" w="9525">
            <a:solidFill>
              <a:schemeClr val="dk1"/>
            </a:solidFill>
            <a:prstDash val="solid"/>
            <a:round/>
            <a:headEnd len="sm" w="sm" type="none"/>
            <a:tailEnd len="sm" w="sm" type="none"/>
          </a:ln>
        </p:spPr>
        <p:txBody>
          <a:bodyPr anchorCtr="0" anchor="t" bIns="45700" lIns="36000" spcFirstLastPara="1" rIns="36000" wrap="square" tIns="45700">
            <a:noAutofit/>
          </a:bodyPr>
          <a:lstStyle/>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成熟性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可用性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障害許容性（耐故障性）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回復性</a:t>
            </a:r>
            <a:endParaRPr b="0" i="0" sz="1400" u="none" cap="none" strike="noStrike">
              <a:solidFill>
                <a:srgbClr val="000000"/>
              </a:solidFill>
              <a:latin typeface="Arial"/>
              <a:ea typeface="Arial"/>
              <a:cs typeface="Arial"/>
              <a:sym typeface="Arial"/>
            </a:endParaRPr>
          </a:p>
        </p:txBody>
      </p:sp>
      <p:sp>
        <p:nvSpPr>
          <p:cNvPr id="1336" name="Google Shape;1336;p78"/>
          <p:cNvSpPr/>
          <p:nvPr/>
        </p:nvSpPr>
        <p:spPr>
          <a:xfrm>
            <a:off x="6425725" y="3846592"/>
            <a:ext cx="1152000" cy="1944000"/>
          </a:xfrm>
          <a:prstGeom prst="rect">
            <a:avLst/>
          </a:prstGeom>
          <a:noFill/>
          <a:ln cap="flat" cmpd="sng" w="9525">
            <a:solidFill>
              <a:schemeClr val="dk1"/>
            </a:solidFill>
            <a:prstDash val="solid"/>
            <a:round/>
            <a:headEnd len="sm" w="sm" type="none"/>
            <a:tailEnd len="sm" w="sm" type="none"/>
          </a:ln>
        </p:spPr>
        <p:txBody>
          <a:bodyPr anchorCtr="0" anchor="t" bIns="45700" lIns="36000" spcFirstLastPara="1" rIns="36000" wrap="square" tIns="45700">
            <a:noAutofit/>
          </a:bodyPr>
          <a:lstStyle/>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機密性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インテグリティ</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否認防止性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責任追跡性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真正性</a:t>
            </a:r>
            <a:endParaRPr b="0" i="0" sz="1400" u="none" cap="none" strike="noStrike">
              <a:solidFill>
                <a:srgbClr val="000000"/>
              </a:solidFill>
              <a:latin typeface="Arial"/>
              <a:ea typeface="Arial"/>
              <a:cs typeface="Arial"/>
              <a:sym typeface="Arial"/>
            </a:endParaRPr>
          </a:p>
        </p:txBody>
      </p:sp>
      <p:sp>
        <p:nvSpPr>
          <p:cNvPr id="1337" name="Google Shape;1337;p78"/>
          <p:cNvSpPr/>
          <p:nvPr/>
        </p:nvSpPr>
        <p:spPr>
          <a:xfrm>
            <a:off x="7668022" y="3846592"/>
            <a:ext cx="1152000" cy="1944000"/>
          </a:xfrm>
          <a:prstGeom prst="rect">
            <a:avLst/>
          </a:prstGeom>
          <a:noFill/>
          <a:ln cap="flat" cmpd="sng" w="9525">
            <a:solidFill>
              <a:schemeClr val="dk1"/>
            </a:solidFill>
            <a:prstDash val="solid"/>
            <a:round/>
            <a:headEnd len="sm" w="sm" type="none"/>
            <a:tailEnd len="sm" w="sm" type="none"/>
          </a:ln>
        </p:spPr>
        <p:txBody>
          <a:bodyPr anchorCtr="0" anchor="t" bIns="45700" lIns="36000" spcFirstLastPara="1" rIns="36000" wrap="square" tIns="45700">
            <a:noAutofit/>
          </a:bodyPr>
          <a:lstStyle/>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モジュール性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再利用性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解析性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修正性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試験性</a:t>
            </a:r>
            <a:endParaRPr b="0" i="0" sz="1400" u="none" cap="none" strike="noStrike">
              <a:solidFill>
                <a:srgbClr val="000000"/>
              </a:solidFill>
              <a:latin typeface="Arial"/>
              <a:ea typeface="Arial"/>
              <a:cs typeface="Arial"/>
              <a:sym typeface="Arial"/>
            </a:endParaRPr>
          </a:p>
        </p:txBody>
      </p:sp>
      <p:sp>
        <p:nvSpPr>
          <p:cNvPr id="1338" name="Google Shape;1338;p78"/>
          <p:cNvSpPr/>
          <p:nvPr/>
        </p:nvSpPr>
        <p:spPr>
          <a:xfrm>
            <a:off x="8910320" y="3846592"/>
            <a:ext cx="864000" cy="1944000"/>
          </a:xfrm>
          <a:prstGeom prst="rect">
            <a:avLst/>
          </a:prstGeom>
          <a:noFill/>
          <a:ln cap="flat" cmpd="sng" w="9525">
            <a:solidFill>
              <a:schemeClr val="dk1"/>
            </a:solidFill>
            <a:prstDash val="solid"/>
            <a:round/>
            <a:headEnd len="sm" w="sm" type="none"/>
            <a:tailEnd len="sm" w="sm" type="none"/>
          </a:ln>
        </p:spPr>
        <p:txBody>
          <a:bodyPr anchorCtr="0" anchor="t" bIns="45700" lIns="36000" spcFirstLastPara="1" rIns="36000" wrap="square" tIns="45700">
            <a:noAutofit/>
          </a:bodyPr>
          <a:lstStyle/>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適応性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設置性</a:t>
            </a:r>
            <a:endParaRPr b="0" i="0" sz="1400" u="none" cap="none" strike="noStrike">
              <a:solidFill>
                <a:schemeClr val="dk1"/>
              </a:solidFill>
              <a:latin typeface="Arial"/>
              <a:ea typeface="Arial"/>
              <a:cs typeface="Arial"/>
              <a:sym typeface="Arial"/>
            </a:endParaRPr>
          </a:p>
          <a:p>
            <a:pPr indent="-92075" lvl="0" marL="92075" marR="0" rtl="0" algn="l">
              <a:lnSpc>
                <a:spcPct val="100000"/>
              </a:lnSpc>
              <a:spcBef>
                <a:spcPts val="0"/>
              </a:spcBef>
              <a:spcAft>
                <a:spcPts val="0"/>
              </a:spcAft>
              <a:buClr>
                <a:schemeClr val="dk1"/>
              </a:buClr>
              <a:buSzPts val="1400"/>
              <a:buFont typeface="Arial"/>
              <a:buChar char="•"/>
            </a:pPr>
            <a:r>
              <a:rPr b="0" i="0" lang="ja-JP" sz="1400" u="none" cap="none" strike="noStrike">
                <a:solidFill>
                  <a:schemeClr val="dk1"/>
                </a:solidFill>
                <a:latin typeface="Arial"/>
                <a:ea typeface="Arial"/>
                <a:cs typeface="Arial"/>
                <a:sym typeface="Arial"/>
              </a:rPr>
              <a:t>置換性</a:t>
            </a:r>
            <a:endParaRPr b="0" i="0" sz="1400" u="none" cap="none" strike="noStrike">
              <a:solidFill>
                <a:srgbClr val="000000"/>
              </a:solidFill>
              <a:latin typeface="Arial"/>
              <a:ea typeface="Arial"/>
              <a:cs typeface="Arial"/>
              <a:sym typeface="Arial"/>
            </a:endParaRPr>
          </a:p>
        </p:txBody>
      </p:sp>
      <p:cxnSp>
        <p:nvCxnSpPr>
          <p:cNvPr id="1339" name="Google Shape;1339;p78"/>
          <p:cNvCxnSpPr>
            <a:stCxn id="1322" idx="2"/>
            <a:endCxn id="1323" idx="0"/>
          </p:cNvCxnSpPr>
          <p:nvPr/>
        </p:nvCxnSpPr>
        <p:spPr>
          <a:xfrm rot="5400000">
            <a:off x="2697774" y="842863"/>
            <a:ext cx="368700" cy="4328100"/>
          </a:xfrm>
          <a:prstGeom prst="bentConnector3">
            <a:avLst>
              <a:gd fmla="val 50001" name="adj1"/>
            </a:avLst>
          </a:prstGeom>
          <a:noFill/>
          <a:ln cap="flat" cmpd="sng" w="9525">
            <a:solidFill>
              <a:schemeClr val="dk1"/>
            </a:solidFill>
            <a:prstDash val="solid"/>
            <a:round/>
            <a:headEnd len="sm" w="sm" type="none"/>
            <a:tailEnd len="sm" w="sm" type="none"/>
          </a:ln>
        </p:spPr>
      </p:cxnSp>
      <p:cxnSp>
        <p:nvCxnSpPr>
          <p:cNvPr id="1340" name="Google Shape;1340;p78"/>
          <p:cNvCxnSpPr>
            <a:stCxn id="1322" idx="2"/>
            <a:endCxn id="1324" idx="0"/>
          </p:cNvCxnSpPr>
          <p:nvPr/>
        </p:nvCxnSpPr>
        <p:spPr>
          <a:xfrm rot="5400000">
            <a:off x="3318924" y="1464013"/>
            <a:ext cx="368700" cy="3085800"/>
          </a:xfrm>
          <a:prstGeom prst="bentConnector3">
            <a:avLst>
              <a:gd fmla="val 50001" name="adj1"/>
            </a:avLst>
          </a:prstGeom>
          <a:noFill/>
          <a:ln cap="flat" cmpd="sng" w="9525">
            <a:solidFill>
              <a:schemeClr val="dk1"/>
            </a:solidFill>
            <a:prstDash val="solid"/>
            <a:round/>
            <a:headEnd len="sm" w="sm" type="none"/>
            <a:tailEnd len="sm" w="sm" type="none"/>
          </a:ln>
        </p:spPr>
      </p:cxnSp>
      <p:cxnSp>
        <p:nvCxnSpPr>
          <p:cNvPr id="1341" name="Google Shape;1341;p78"/>
          <p:cNvCxnSpPr>
            <a:stCxn id="1322" idx="2"/>
            <a:endCxn id="1325" idx="0"/>
          </p:cNvCxnSpPr>
          <p:nvPr/>
        </p:nvCxnSpPr>
        <p:spPr>
          <a:xfrm rot="5400000">
            <a:off x="3922074" y="2067163"/>
            <a:ext cx="368700" cy="1879500"/>
          </a:xfrm>
          <a:prstGeom prst="bentConnector3">
            <a:avLst>
              <a:gd fmla="val 50001" name="adj1"/>
            </a:avLst>
          </a:prstGeom>
          <a:noFill/>
          <a:ln cap="flat" cmpd="sng" w="9525">
            <a:solidFill>
              <a:schemeClr val="dk1"/>
            </a:solidFill>
            <a:prstDash val="solid"/>
            <a:round/>
            <a:headEnd len="sm" w="sm" type="none"/>
            <a:tailEnd len="sm" w="sm" type="none"/>
          </a:ln>
        </p:spPr>
      </p:cxnSp>
      <p:cxnSp>
        <p:nvCxnSpPr>
          <p:cNvPr id="1342" name="Google Shape;1342;p78"/>
          <p:cNvCxnSpPr>
            <a:stCxn id="1322" idx="2"/>
            <a:endCxn id="1326" idx="0"/>
          </p:cNvCxnSpPr>
          <p:nvPr/>
        </p:nvCxnSpPr>
        <p:spPr>
          <a:xfrm rot="5400000">
            <a:off x="4579224" y="2724313"/>
            <a:ext cx="368700" cy="565200"/>
          </a:xfrm>
          <a:prstGeom prst="bentConnector3">
            <a:avLst>
              <a:gd fmla="val 50001" name="adj1"/>
            </a:avLst>
          </a:prstGeom>
          <a:noFill/>
          <a:ln cap="flat" cmpd="sng" w="9525">
            <a:solidFill>
              <a:schemeClr val="dk1"/>
            </a:solidFill>
            <a:prstDash val="solid"/>
            <a:round/>
            <a:headEnd len="sm" w="sm" type="none"/>
            <a:tailEnd len="sm" w="sm" type="none"/>
          </a:ln>
        </p:spPr>
      </p:cxnSp>
      <p:cxnSp>
        <p:nvCxnSpPr>
          <p:cNvPr id="1343" name="Google Shape;1343;p78"/>
          <p:cNvCxnSpPr>
            <a:stCxn id="1322" idx="2"/>
            <a:endCxn id="1327" idx="0"/>
          </p:cNvCxnSpPr>
          <p:nvPr/>
        </p:nvCxnSpPr>
        <p:spPr>
          <a:xfrm flipH="1" rot="-5400000">
            <a:off x="5236524" y="2632213"/>
            <a:ext cx="368700" cy="749400"/>
          </a:xfrm>
          <a:prstGeom prst="bentConnector3">
            <a:avLst>
              <a:gd fmla="val 50001" name="adj1"/>
            </a:avLst>
          </a:prstGeom>
          <a:noFill/>
          <a:ln cap="flat" cmpd="sng" w="9525">
            <a:solidFill>
              <a:schemeClr val="dk1"/>
            </a:solidFill>
            <a:prstDash val="solid"/>
            <a:round/>
            <a:headEnd len="sm" w="sm" type="none"/>
            <a:tailEnd len="sm" w="sm" type="none"/>
          </a:ln>
        </p:spPr>
      </p:cxnSp>
      <p:cxnSp>
        <p:nvCxnSpPr>
          <p:cNvPr id="1344" name="Google Shape;1344;p78"/>
          <p:cNvCxnSpPr>
            <a:stCxn id="1322" idx="2"/>
            <a:endCxn id="1328" idx="0"/>
          </p:cNvCxnSpPr>
          <p:nvPr/>
        </p:nvCxnSpPr>
        <p:spPr>
          <a:xfrm flipH="1" rot="-5400000">
            <a:off x="5839674" y="2029063"/>
            <a:ext cx="368700" cy="1955700"/>
          </a:xfrm>
          <a:prstGeom prst="bentConnector3">
            <a:avLst>
              <a:gd fmla="val 50001" name="adj1"/>
            </a:avLst>
          </a:prstGeom>
          <a:noFill/>
          <a:ln cap="flat" cmpd="sng" w="9525">
            <a:solidFill>
              <a:schemeClr val="dk1"/>
            </a:solidFill>
            <a:prstDash val="solid"/>
            <a:round/>
            <a:headEnd len="sm" w="sm" type="none"/>
            <a:tailEnd len="sm" w="sm" type="none"/>
          </a:ln>
        </p:spPr>
      </p:cxnSp>
      <p:cxnSp>
        <p:nvCxnSpPr>
          <p:cNvPr id="1345" name="Google Shape;1345;p78"/>
          <p:cNvCxnSpPr>
            <a:stCxn id="1322" idx="2"/>
            <a:endCxn id="1329" idx="0"/>
          </p:cNvCxnSpPr>
          <p:nvPr/>
        </p:nvCxnSpPr>
        <p:spPr>
          <a:xfrm flipH="1" rot="-5400000">
            <a:off x="6460674" y="1408063"/>
            <a:ext cx="368700" cy="3197700"/>
          </a:xfrm>
          <a:prstGeom prst="bentConnector3">
            <a:avLst>
              <a:gd fmla="val 50001" name="adj1"/>
            </a:avLst>
          </a:prstGeom>
          <a:noFill/>
          <a:ln cap="flat" cmpd="sng" w="9525">
            <a:solidFill>
              <a:schemeClr val="dk1"/>
            </a:solidFill>
            <a:prstDash val="solid"/>
            <a:round/>
            <a:headEnd len="sm" w="sm" type="none"/>
            <a:tailEnd len="sm" w="sm" type="none"/>
          </a:ln>
        </p:spPr>
      </p:cxnSp>
      <p:cxnSp>
        <p:nvCxnSpPr>
          <p:cNvPr id="1346" name="Google Shape;1346;p78"/>
          <p:cNvCxnSpPr>
            <a:stCxn id="1322" idx="2"/>
            <a:endCxn id="1330" idx="0"/>
          </p:cNvCxnSpPr>
          <p:nvPr/>
        </p:nvCxnSpPr>
        <p:spPr>
          <a:xfrm flipH="1" rot="-5400000">
            <a:off x="7009824" y="858913"/>
            <a:ext cx="368700" cy="4296000"/>
          </a:xfrm>
          <a:prstGeom prst="bentConnector3">
            <a:avLst>
              <a:gd fmla="val 50001" name="adj1"/>
            </a:avLst>
          </a:prstGeom>
          <a:noFill/>
          <a:ln cap="flat" cmpd="sng" w="9525">
            <a:solidFill>
              <a:schemeClr val="dk1"/>
            </a:solidFill>
            <a:prstDash val="solid"/>
            <a:round/>
            <a:headEnd len="sm" w="sm" type="none"/>
            <a:tailEnd len="sm" w="sm" type="none"/>
          </a:ln>
        </p:spPr>
      </p:cxnSp>
      <p:cxnSp>
        <p:nvCxnSpPr>
          <p:cNvPr id="1347" name="Google Shape;1347;p78"/>
          <p:cNvCxnSpPr>
            <a:stCxn id="1330" idx="2"/>
            <a:endCxn id="1338" idx="0"/>
          </p:cNvCxnSpPr>
          <p:nvPr/>
        </p:nvCxnSpPr>
        <p:spPr>
          <a:xfrm>
            <a:off x="9342320" y="3709372"/>
            <a:ext cx="0" cy="137100"/>
          </a:xfrm>
          <a:prstGeom prst="straightConnector1">
            <a:avLst/>
          </a:prstGeom>
          <a:noFill/>
          <a:ln cap="flat" cmpd="sng" w="9525">
            <a:solidFill>
              <a:schemeClr val="dk1"/>
            </a:solidFill>
            <a:prstDash val="solid"/>
            <a:round/>
            <a:headEnd len="sm" w="sm" type="none"/>
            <a:tailEnd len="sm" w="sm" type="none"/>
          </a:ln>
        </p:spPr>
      </p:cxnSp>
      <p:cxnSp>
        <p:nvCxnSpPr>
          <p:cNvPr id="1348" name="Google Shape;1348;p78"/>
          <p:cNvCxnSpPr>
            <a:stCxn id="1329" idx="2"/>
            <a:endCxn id="1337" idx="0"/>
          </p:cNvCxnSpPr>
          <p:nvPr/>
        </p:nvCxnSpPr>
        <p:spPr>
          <a:xfrm>
            <a:off x="8244022" y="3709372"/>
            <a:ext cx="0" cy="137100"/>
          </a:xfrm>
          <a:prstGeom prst="straightConnector1">
            <a:avLst/>
          </a:prstGeom>
          <a:noFill/>
          <a:ln cap="flat" cmpd="sng" w="9525">
            <a:solidFill>
              <a:schemeClr val="dk1"/>
            </a:solidFill>
            <a:prstDash val="solid"/>
            <a:round/>
            <a:headEnd len="sm" w="sm" type="none"/>
            <a:tailEnd len="sm" w="sm" type="none"/>
          </a:ln>
        </p:spPr>
      </p:cxnSp>
      <p:cxnSp>
        <p:nvCxnSpPr>
          <p:cNvPr id="1349" name="Google Shape;1349;p78"/>
          <p:cNvCxnSpPr>
            <a:stCxn id="1328" idx="2"/>
            <a:endCxn id="1336" idx="0"/>
          </p:cNvCxnSpPr>
          <p:nvPr/>
        </p:nvCxnSpPr>
        <p:spPr>
          <a:xfrm>
            <a:off x="7001725" y="3709372"/>
            <a:ext cx="0" cy="137100"/>
          </a:xfrm>
          <a:prstGeom prst="straightConnector1">
            <a:avLst/>
          </a:prstGeom>
          <a:noFill/>
          <a:ln cap="flat" cmpd="sng" w="9525">
            <a:solidFill>
              <a:schemeClr val="dk1"/>
            </a:solidFill>
            <a:prstDash val="solid"/>
            <a:round/>
            <a:headEnd len="sm" w="sm" type="none"/>
            <a:tailEnd len="sm" w="sm" type="none"/>
          </a:ln>
        </p:spPr>
      </p:cxnSp>
      <p:cxnSp>
        <p:nvCxnSpPr>
          <p:cNvPr id="1350" name="Google Shape;1350;p78"/>
          <p:cNvCxnSpPr>
            <a:stCxn id="1327" idx="2"/>
            <a:endCxn id="1335" idx="0"/>
          </p:cNvCxnSpPr>
          <p:nvPr/>
        </p:nvCxnSpPr>
        <p:spPr>
          <a:xfrm>
            <a:off x="5795428" y="3709372"/>
            <a:ext cx="0" cy="137100"/>
          </a:xfrm>
          <a:prstGeom prst="straightConnector1">
            <a:avLst/>
          </a:prstGeom>
          <a:noFill/>
          <a:ln cap="flat" cmpd="sng" w="9525">
            <a:solidFill>
              <a:schemeClr val="dk1"/>
            </a:solidFill>
            <a:prstDash val="solid"/>
            <a:round/>
            <a:headEnd len="sm" w="sm" type="none"/>
            <a:tailEnd len="sm" w="sm" type="none"/>
          </a:ln>
        </p:spPr>
      </p:cxnSp>
      <p:cxnSp>
        <p:nvCxnSpPr>
          <p:cNvPr id="1351" name="Google Shape;1351;p78"/>
          <p:cNvCxnSpPr>
            <a:stCxn id="1326" idx="2"/>
            <a:endCxn id="1334" idx="0"/>
          </p:cNvCxnSpPr>
          <p:nvPr/>
        </p:nvCxnSpPr>
        <p:spPr>
          <a:xfrm>
            <a:off x="4480845" y="3709372"/>
            <a:ext cx="0" cy="137100"/>
          </a:xfrm>
          <a:prstGeom prst="straightConnector1">
            <a:avLst/>
          </a:prstGeom>
          <a:noFill/>
          <a:ln cap="flat" cmpd="sng" w="9525">
            <a:solidFill>
              <a:schemeClr val="dk1"/>
            </a:solidFill>
            <a:prstDash val="solid"/>
            <a:round/>
            <a:headEnd len="sm" w="sm" type="none"/>
            <a:tailEnd len="sm" w="sm" type="none"/>
          </a:ln>
        </p:spPr>
      </p:cxnSp>
      <p:cxnSp>
        <p:nvCxnSpPr>
          <p:cNvPr id="1352" name="Google Shape;1352;p78"/>
          <p:cNvCxnSpPr>
            <a:stCxn id="1325" idx="2"/>
            <a:endCxn id="1333" idx="0"/>
          </p:cNvCxnSpPr>
          <p:nvPr/>
        </p:nvCxnSpPr>
        <p:spPr>
          <a:xfrm>
            <a:off x="3166548" y="3709372"/>
            <a:ext cx="0" cy="137100"/>
          </a:xfrm>
          <a:prstGeom prst="straightConnector1">
            <a:avLst/>
          </a:prstGeom>
          <a:noFill/>
          <a:ln cap="flat" cmpd="sng" w="9525">
            <a:solidFill>
              <a:schemeClr val="dk1"/>
            </a:solidFill>
            <a:prstDash val="solid"/>
            <a:round/>
            <a:headEnd len="sm" w="sm" type="none"/>
            <a:tailEnd len="sm" w="sm" type="none"/>
          </a:ln>
        </p:spPr>
      </p:cxnSp>
      <p:cxnSp>
        <p:nvCxnSpPr>
          <p:cNvPr id="1353" name="Google Shape;1353;p78"/>
          <p:cNvCxnSpPr>
            <a:stCxn id="1324" idx="2"/>
            <a:endCxn id="1332" idx="0"/>
          </p:cNvCxnSpPr>
          <p:nvPr/>
        </p:nvCxnSpPr>
        <p:spPr>
          <a:xfrm>
            <a:off x="1960251" y="3709372"/>
            <a:ext cx="0" cy="137100"/>
          </a:xfrm>
          <a:prstGeom prst="straightConnector1">
            <a:avLst/>
          </a:prstGeom>
          <a:noFill/>
          <a:ln cap="flat" cmpd="sng" w="9525">
            <a:solidFill>
              <a:schemeClr val="dk1"/>
            </a:solidFill>
            <a:prstDash val="solid"/>
            <a:round/>
            <a:headEnd len="sm" w="sm" type="none"/>
            <a:tailEnd len="sm" w="sm" type="none"/>
          </a:ln>
        </p:spPr>
      </p:cxnSp>
      <p:cxnSp>
        <p:nvCxnSpPr>
          <p:cNvPr id="1354" name="Google Shape;1354;p78"/>
          <p:cNvCxnSpPr>
            <a:stCxn id="1323" idx="2"/>
            <a:endCxn id="1331" idx="0"/>
          </p:cNvCxnSpPr>
          <p:nvPr/>
        </p:nvCxnSpPr>
        <p:spPr>
          <a:xfrm>
            <a:off x="717954" y="3709372"/>
            <a:ext cx="0" cy="137100"/>
          </a:xfrm>
          <a:prstGeom prst="straightConnector1">
            <a:avLst/>
          </a:prstGeom>
          <a:noFill/>
          <a:ln cap="flat" cmpd="sng" w="9525">
            <a:solidFill>
              <a:schemeClr val="dk1"/>
            </a:solidFill>
            <a:prstDash val="solid"/>
            <a:round/>
            <a:headEnd len="sm" w="sm" type="none"/>
            <a:tailEnd len="sm" w="sm" type="none"/>
          </a:ln>
        </p:spPr>
      </p:cxnSp>
      <p:sp>
        <p:nvSpPr>
          <p:cNvPr id="1355" name="Google Shape;1355;p78"/>
          <p:cNvSpPr txBox="1"/>
          <p:nvPr/>
        </p:nvSpPr>
        <p:spPr>
          <a:xfrm>
            <a:off x="141954" y="5805264"/>
            <a:ext cx="96480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ja-JP" sz="1200" u="none" cap="none" strike="noStrike">
                <a:solidFill>
                  <a:schemeClr val="dk1"/>
                </a:solidFill>
                <a:latin typeface="MS PGothic"/>
                <a:ea typeface="MS PGothic"/>
                <a:cs typeface="MS PGothic"/>
                <a:sym typeface="MS PGothic"/>
              </a:rPr>
              <a:t>出典： ISO/IEC 25010:2011 Systems and software engineering – Systems and software Quality Requirements and Evaluation (</a:t>
            </a:r>
            <a:r>
              <a:rPr b="1" i="0" lang="ja-JP" sz="1200" u="none" cap="none" strike="noStrike">
                <a:solidFill>
                  <a:srgbClr val="FF0000"/>
                </a:solidFill>
                <a:latin typeface="MS PGothic"/>
                <a:ea typeface="MS PGothic"/>
                <a:cs typeface="MS PGothic"/>
                <a:sym typeface="MS PGothic"/>
              </a:rPr>
              <a:t>SQuaRE</a:t>
            </a:r>
            <a:r>
              <a:rPr b="0" i="0" lang="ja-JP" sz="1200" u="none" cap="none" strike="noStrike">
                <a:solidFill>
                  <a:schemeClr val="dk1"/>
                </a:solidFill>
                <a:latin typeface="MS PGothic"/>
                <a:ea typeface="MS PGothic"/>
                <a:cs typeface="MS PGothic"/>
                <a:sym typeface="MS PGothic"/>
              </a:rPr>
              <a:t>) – System and software quality models（JIS X 25010:2013 システム及びソフトウェア製品の品質要求及び評価(SQuaRE)- システム及びソフトウェア品質モデル）</a:t>
            </a:r>
            <a:endParaRPr b="0" i="0" sz="1400" u="none" cap="none" strike="noStrike">
              <a:solidFill>
                <a:srgbClr val="000000"/>
              </a:solidFill>
              <a:latin typeface="Arial"/>
              <a:ea typeface="Arial"/>
              <a:cs typeface="Arial"/>
              <a:sym typeface="Arial"/>
            </a:endParaRPr>
          </a:p>
        </p:txBody>
      </p:sp>
      <p:sp>
        <p:nvSpPr>
          <p:cNvPr id="1356" name="Google Shape;1356;p78"/>
          <p:cNvSpPr txBox="1"/>
          <p:nvPr/>
        </p:nvSpPr>
        <p:spPr>
          <a:xfrm>
            <a:off x="1837673" y="1714902"/>
            <a:ext cx="6417000" cy="477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500"/>
              <a:buFont typeface="Arial"/>
              <a:buNone/>
            </a:pPr>
            <a:r>
              <a:rPr b="0" i="0" lang="ja-JP" sz="2500" u="sng" cap="none" strike="noStrike">
                <a:solidFill>
                  <a:schemeClr val="dk1"/>
                </a:solidFill>
                <a:latin typeface="Arial"/>
                <a:ea typeface="Arial"/>
                <a:cs typeface="Arial"/>
                <a:sym typeface="Arial"/>
              </a:rPr>
              <a:t>システム／ソフトウェア製品の品質モデル</a:t>
            </a:r>
            <a:endParaRPr b="0" i="0" sz="1100" u="none" cap="none" strike="noStrike">
              <a:solidFill>
                <a:srgbClr val="000000"/>
              </a:solidFill>
              <a:latin typeface="Arial"/>
              <a:ea typeface="Arial"/>
              <a:cs typeface="Arial"/>
              <a:sym typeface="Arial"/>
            </a:endParaRPr>
          </a:p>
        </p:txBody>
      </p:sp>
      <p:sp>
        <p:nvSpPr>
          <p:cNvPr id="1357" name="Google Shape;1357;p78"/>
          <p:cNvSpPr/>
          <p:nvPr/>
        </p:nvSpPr>
        <p:spPr>
          <a:xfrm>
            <a:off x="7905325" y="385650"/>
            <a:ext cx="2000700" cy="1143000"/>
          </a:xfrm>
          <a:prstGeom prst="wedgeRoundRectCallout">
            <a:avLst>
              <a:gd fmla="val -39005" name="adj1"/>
              <a:gd fmla="val 75452" name="adj2"/>
              <a:gd fmla="val 16667" name="adj3"/>
            </a:avLst>
          </a:prstGeom>
          <a:gradFill>
            <a:gsLst>
              <a:gs pos="0">
                <a:srgbClr val="A6A6E9"/>
              </a:gs>
              <a:gs pos="35000">
                <a:srgbClr val="BFBFF0"/>
              </a:gs>
              <a:gs pos="100000">
                <a:srgbClr val="E5E5FA"/>
              </a:gs>
            </a:gsLst>
            <a:lin ang="16200038" scaled="0"/>
          </a:gradFill>
          <a:ln cap="flat" cmpd="sng" w="9525">
            <a:solidFill>
              <a:srgbClr val="2E2E9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「利用時の品質」と「データ品質」の</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品質モデルも定義されている</a:t>
            </a:r>
            <a:endParaRPr b="0" i="0" sz="1400" u="none" cap="none" strike="noStrike">
              <a:solidFill>
                <a:schemeClr val="dk1"/>
              </a:solidFill>
              <a:latin typeface="Arial"/>
              <a:ea typeface="Arial"/>
              <a:cs typeface="Arial"/>
              <a:sym typeface="Arial"/>
            </a:endParaRPr>
          </a:p>
        </p:txBody>
      </p:sp>
      <p:sp>
        <p:nvSpPr>
          <p:cNvPr id="1358" name="Google Shape;1358;p7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2" name="Shape 1362"/>
        <p:cNvGrpSpPr/>
        <p:nvPr/>
      </p:nvGrpSpPr>
      <p:grpSpPr>
        <a:xfrm>
          <a:off x="0" y="0"/>
          <a:ext cx="0" cy="0"/>
          <a:chOff x="0" y="0"/>
          <a:chExt cx="0" cy="0"/>
        </a:xfrm>
      </p:grpSpPr>
      <p:sp>
        <p:nvSpPr>
          <p:cNvPr id="1363" name="Google Shape;1363;p7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代表的な非機能テスト（1/4）</a:t>
            </a:r>
            <a:endParaRPr sz="3600"/>
          </a:p>
        </p:txBody>
      </p:sp>
      <p:sp>
        <p:nvSpPr>
          <p:cNvPr id="1364" name="Google Shape;1364;p7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aphicFrame>
        <p:nvGraphicFramePr>
          <p:cNvPr id="1365" name="Google Shape;1365;p79"/>
          <p:cNvGraphicFramePr/>
          <p:nvPr/>
        </p:nvGraphicFramePr>
        <p:xfrm>
          <a:off x="415925" y="1417638"/>
          <a:ext cx="3000000" cy="3000000"/>
        </p:xfrm>
        <a:graphic>
          <a:graphicData uri="http://schemas.openxmlformats.org/drawingml/2006/table">
            <a:tbl>
              <a:tblPr>
                <a:noFill/>
                <a:tableStyleId>{95F2F953-0520-40EB-800D-10ADAA6F2BA1}</a:tableStyleId>
              </a:tblPr>
              <a:tblGrid>
                <a:gridCol w="432625"/>
                <a:gridCol w="2448275"/>
                <a:gridCol w="6191675"/>
              </a:tblGrid>
              <a:tr h="431450">
                <a:tc gridSpan="2">
                  <a:txBody>
                    <a:bodyPr/>
                    <a:lstStyle/>
                    <a:p>
                      <a:pPr indent="0" lvl="0" marL="0" marR="0" rtl="0" algn="ctr">
                        <a:lnSpc>
                          <a:spcPct val="100000"/>
                        </a:lnSpc>
                        <a:spcBef>
                          <a:spcPts val="0"/>
                        </a:spcBef>
                        <a:spcAft>
                          <a:spcPts val="0"/>
                        </a:spcAft>
                        <a:buClr>
                          <a:schemeClr val="dk1"/>
                        </a:buClr>
                        <a:buSzPts val="2000"/>
                        <a:buFont typeface="Arial"/>
                        <a:buNone/>
                      </a:pPr>
                      <a:r>
                        <a:rPr b="1" i="0" lang="ja-JP" sz="2000" u="none" cap="none" strike="noStrike">
                          <a:solidFill>
                            <a:schemeClr val="dk1"/>
                          </a:solidFill>
                          <a:latin typeface="Arial"/>
                          <a:ea typeface="Arial"/>
                          <a:cs typeface="Arial"/>
                          <a:sym typeface="Arial"/>
                        </a:rPr>
                        <a:t>テストタイプ</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hMerge="1"/>
                <a:tc>
                  <a:txBody>
                    <a:bodyPr/>
                    <a:lstStyle/>
                    <a:p>
                      <a:pPr indent="0" lvl="0" marL="0" marR="0" rtl="0" algn="ctr">
                        <a:lnSpc>
                          <a:spcPct val="100000"/>
                        </a:lnSpc>
                        <a:spcBef>
                          <a:spcPts val="0"/>
                        </a:spcBef>
                        <a:spcAft>
                          <a:spcPts val="0"/>
                        </a:spcAft>
                        <a:buClr>
                          <a:schemeClr val="dk1"/>
                        </a:buClr>
                        <a:buSzPts val="2000"/>
                        <a:buFont typeface="Arial"/>
                        <a:buNone/>
                      </a:pPr>
                      <a:r>
                        <a:rPr b="1" i="0" lang="ja-JP" sz="2000" u="none" cap="none" strike="noStrike">
                          <a:solidFill>
                            <a:schemeClr val="dk1"/>
                          </a:solidFill>
                          <a:latin typeface="Arial"/>
                          <a:ea typeface="Arial"/>
                          <a:cs typeface="Arial"/>
                          <a:sym typeface="Arial"/>
                        </a:rPr>
                        <a:t>概要</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r>
              <a:tr h="441800">
                <a:tc gridSpan="2">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セキュリティテスト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システムのセキュリティポリシーを侵害しようとする行為によって脅威に対するシステムの脆弱性を評価する。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41800">
                <a:tc gridSpan="2">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信頼性テスト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ソフトウェア成熟性の統計的測定値を定常的に監視し、これをサービスレベルアグリーメント（SLA）として表されることのある期待する信頼性目標と比較する。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41800">
                <a:tc rowSpan="2">
                  <a:txBody>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障害許容性のテスト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想定外の入力値の処理に関するソフトウェアの障害許容性を評価する機能テスト（否定テストとも呼ぶ）に加えて、テスト対象のアプリケーションの外部で発生する障害に対するシステムの許容性を評価するテストが必要であ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41800">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回復性テスト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ソフトウェアシステムがハードウェアまたはソフトウェアの故障から事前に決定した方法で回復し、正常な運用を再開できることを評価する。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1366" name="Google Shape;1366;p79"/>
          <p:cNvSpPr txBox="1"/>
          <p:nvPr/>
        </p:nvSpPr>
        <p:spPr>
          <a:xfrm>
            <a:off x="110550" y="5841500"/>
            <a:ext cx="9684900" cy="276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200" u="none" cap="none" strike="noStrike">
                <a:solidFill>
                  <a:schemeClr val="dk1"/>
                </a:solidFill>
                <a:latin typeface="Arial"/>
                <a:ea typeface="Arial"/>
                <a:cs typeface="Arial"/>
                <a:sym typeface="Arial"/>
              </a:rPr>
              <a:t>出典： ISTQBテスト技術者資格制度Advanced Level シラバス 日本語版 テクニカルテストアナリスト Version 2012.J02</a:t>
            </a:r>
            <a:endParaRPr b="0" i="0" sz="1200" u="none" cap="none" strike="noStrike">
              <a:solidFill>
                <a:schemeClr val="dk1"/>
              </a:solidFill>
              <a:latin typeface="Arial"/>
              <a:ea typeface="Arial"/>
              <a:cs typeface="Arial"/>
              <a:sym typeface="Arial"/>
            </a:endParaRPr>
          </a:p>
        </p:txBody>
      </p:sp>
      <p:sp>
        <p:nvSpPr>
          <p:cNvPr id="1367" name="Google Shape;1367;p79"/>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1" name="Shape 1371"/>
        <p:cNvGrpSpPr/>
        <p:nvPr/>
      </p:nvGrpSpPr>
      <p:grpSpPr>
        <a:xfrm>
          <a:off x="0" y="0"/>
          <a:ext cx="0" cy="0"/>
          <a:chOff x="0" y="0"/>
          <a:chExt cx="0" cy="0"/>
        </a:xfrm>
      </p:grpSpPr>
      <p:sp>
        <p:nvSpPr>
          <p:cNvPr id="1372" name="Google Shape;1372;p8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代表的な非機能テスト（2/4）</a:t>
            </a:r>
            <a:endParaRPr sz="3600"/>
          </a:p>
        </p:txBody>
      </p:sp>
      <p:sp>
        <p:nvSpPr>
          <p:cNvPr id="1373" name="Google Shape;1373;p8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aphicFrame>
        <p:nvGraphicFramePr>
          <p:cNvPr id="1374" name="Google Shape;1374;p80"/>
          <p:cNvGraphicFramePr/>
          <p:nvPr/>
        </p:nvGraphicFramePr>
        <p:xfrm>
          <a:off x="415925" y="1417638"/>
          <a:ext cx="3000000" cy="3000000"/>
        </p:xfrm>
        <a:graphic>
          <a:graphicData uri="http://schemas.openxmlformats.org/drawingml/2006/table">
            <a:tbl>
              <a:tblPr>
                <a:noFill/>
                <a:tableStyleId>{95F2F953-0520-40EB-800D-10ADAA6F2BA1}</a:tableStyleId>
              </a:tblPr>
              <a:tblGrid>
                <a:gridCol w="432625"/>
                <a:gridCol w="2448275"/>
                <a:gridCol w="6191675"/>
              </a:tblGrid>
              <a:tr h="431450">
                <a:tc gridSpan="2">
                  <a:txBody>
                    <a:bodyPr/>
                    <a:lstStyle/>
                    <a:p>
                      <a:pPr indent="0" lvl="0" marL="0" marR="0" rtl="0" algn="ctr">
                        <a:lnSpc>
                          <a:spcPct val="100000"/>
                        </a:lnSpc>
                        <a:spcBef>
                          <a:spcPts val="0"/>
                        </a:spcBef>
                        <a:spcAft>
                          <a:spcPts val="0"/>
                        </a:spcAft>
                        <a:buClr>
                          <a:schemeClr val="dk1"/>
                        </a:buClr>
                        <a:buSzPts val="2000"/>
                        <a:buFont typeface="Arial"/>
                        <a:buNone/>
                      </a:pPr>
                      <a:r>
                        <a:rPr b="1" i="0" lang="ja-JP" sz="2000" u="none" cap="none" strike="noStrike">
                          <a:solidFill>
                            <a:schemeClr val="dk1"/>
                          </a:solidFill>
                          <a:latin typeface="Arial"/>
                          <a:ea typeface="Arial"/>
                          <a:cs typeface="Arial"/>
                          <a:sym typeface="Arial"/>
                        </a:rPr>
                        <a:t>テストタイプ</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hMerge="1"/>
                <a:tc>
                  <a:txBody>
                    <a:bodyPr/>
                    <a:lstStyle/>
                    <a:p>
                      <a:pPr indent="0" lvl="0" marL="0" marR="0" rtl="0" algn="ctr">
                        <a:lnSpc>
                          <a:spcPct val="100000"/>
                        </a:lnSpc>
                        <a:spcBef>
                          <a:spcPts val="0"/>
                        </a:spcBef>
                        <a:spcAft>
                          <a:spcPts val="0"/>
                        </a:spcAft>
                        <a:buClr>
                          <a:schemeClr val="dk1"/>
                        </a:buClr>
                        <a:buSzPts val="2000"/>
                        <a:buFont typeface="Arial"/>
                        <a:buNone/>
                      </a:pPr>
                      <a:r>
                        <a:rPr b="1" i="0" lang="ja-JP" sz="2000" u="none" cap="none" strike="noStrike">
                          <a:solidFill>
                            <a:schemeClr val="dk1"/>
                          </a:solidFill>
                          <a:latin typeface="Arial"/>
                          <a:ea typeface="Arial"/>
                          <a:cs typeface="Arial"/>
                          <a:sym typeface="Arial"/>
                        </a:rPr>
                        <a:t>概要</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r>
              <a:tr h="441800">
                <a:tc gridSpan="2">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性能テスト</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36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（時間効率性のテスト）</a:t>
                      </a:r>
                      <a:endParaRPr b="0" i="0" sz="1800" u="none" cap="none" strike="noStrike">
                        <a:solidFill>
                          <a:schemeClr val="dk1"/>
                        </a:solidFill>
                        <a:latin typeface="Arial"/>
                        <a:ea typeface="Arial"/>
                        <a:cs typeface="Arial"/>
                        <a:sym typeface="Arial"/>
                      </a:endParaRPr>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コンポーネントまたはシステムが、ユーザーやシステムの入力に対して指定した時間内に指定した条件で応答する能力に焦点を当てている。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41800">
                <a:tc rowSpan="3">
                  <a:txBody>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ロードテスト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現実的な負荷の想定に対するシステムの処理能力に焦点を当てている。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41800">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ストレステスト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想定および指定した負荷の限界、および限界を超えたとき、あるいはアクセス可能なコンピュータ能力や使用可能な帯域幅などのリソースの可用性が下がったときに、システムまたはコンポーネントが最大負荷を処理する能力に焦点を当ててい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41800">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拡張性テスト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現在の要件を超えた将来の効率性要件を、システムが満たす能力に焦点を当てている。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41800">
                <a:tc gridSpan="2">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資源効率性テスト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h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システム資源（メモリ、ディスク容量、ネットワーク帯域幅、コネクションなど）の使用状況を、事前に定義したベンチマークに対して評価する。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1375" name="Google Shape;1375;p8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9" name="Shape 1379"/>
        <p:cNvGrpSpPr/>
        <p:nvPr/>
      </p:nvGrpSpPr>
      <p:grpSpPr>
        <a:xfrm>
          <a:off x="0" y="0"/>
          <a:ext cx="0" cy="0"/>
          <a:chOff x="0" y="0"/>
          <a:chExt cx="0" cy="0"/>
        </a:xfrm>
      </p:grpSpPr>
      <p:sp>
        <p:nvSpPr>
          <p:cNvPr id="1380" name="Google Shape;1380;p8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代表的な非機能テスト（3/4）</a:t>
            </a:r>
            <a:endParaRPr sz="3600"/>
          </a:p>
        </p:txBody>
      </p:sp>
      <p:sp>
        <p:nvSpPr>
          <p:cNvPr id="1381" name="Google Shape;1381;p8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aphicFrame>
        <p:nvGraphicFramePr>
          <p:cNvPr id="1382" name="Google Shape;1382;p81"/>
          <p:cNvGraphicFramePr/>
          <p:nvPr/>
        </p:nvGraphicFramePr>
        <p:xfrm>
          <a:off x="415925" y="1417638"/>
          <a:ext cx="3000000" cy="3000000"/>
        </p:xfrm>
        <a:graphic>
          <a:graphicData uri="http://schemas.openxmlformats.org/drawingml/2006/table">
            <a:tbl>
              <a:tblPr>
                <a:noFill/>
                <a:tableStyleId>{95F2F953-0520-40EB-800D-10ADAA6F2BA1}</a:tableStyleId>
              </a:tblPr>
              <a:tblGrid>
                <a:gridCol w="432625"/>
                <a:gridCol w="2448275"/>
                <a:gridCol w="6191675"/>
              </a:tblGrid>
              <a:tr h="431450">
                <a:tc gridSpan="2">
                  <a:txBody>
                    <a:bodyPr/>
                    <a:lstStyle/>
                    <a:p>
                      <a:pPr indent="0" lvl="0" marL="0" marR="0" rtl="0" algn="ctr">
                        <a:lnSpc>
                          <a:spcPct val="100000"/>
                        </a:lnSpc>
                        <a:spcBef>
                          <a:spcPts val="0"/>
                        </a:spcBef>
                        <a:spcAft>
                          <a:spcPts val="0"/>
                        </a:spcAft>
                        <a:buClr>
                          <a:schemeClr val="dk1"/>
                        </a:buClr>
                        <a:buSzPts val="2000"/>
                        <a:buFont typeface="Arial"/>
                        <a:buNone/>
                      </a:pPr>
                      <a:r>
                        <a:rPr b="1" i="0" lang="ja-JP" sz="2000" u="none" cap="none" strike="noStrike">
                          <a:solidFill>
                            <a:schemeClr val="dk1"/>
                          </a:solidFill>
                          <a:latin typeface="Arial"/>
                          <a:ea typeface="Arial"/>
                          <a:cs typeface="Arial"/>
                          <a:sym typeface="Arial"/>
                        </a:rPr>
                        <a:t>テストタイプ</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hMerge="1"/>
                <a:tc>
                  <a:txBody>
                    <a:bodyPr/>
                    <a:lstStyle/>
                    <a:p>
                      <a:pPr indent="0" lvl="0" marL="0" marR="0" rtl="0" algn="ctr">
                        <a:lnSpc>
                          <a:spcPct val="100000"/>
                        </a:lnSpc>
                        <a:spcBef>
                          <a:spcPts val="0"/>
                        </a:spcBef>
                        <a:spcAft>
                          <a:spcPts val="0"/>
                        </a:spcAft>
                        <a:buClr>
                          <a:schemeClr val="dk1"/>
                        </a:buClr>
                        <a:buSzPts val="2000"/>
                        <a:buFont typeface="Arial"/>
                        <a:buNone/>
                      </a:pPr>
                      <a:r>
                        <a:rPr b="1" i="0" lang="ja-JP" sz="2000" u="none" cap="none" strike="noStrike">
                          <a:solidFill>
                            <a:schemeClr val="dk1"/>
                          </a:solidFill>
                          <a:latin typeface="Arial"/>
                          <a:ea typeface="Arial"/>
                          <a:cs typeface="Arial"/>
                          <a:sym typeface="Arial"/>
                        </a:rPr>
                        <a:t>概要</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r>
              <a:tr h="441800">
                <a:tc gridSpan="2">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保守性テスト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稼働中のシステムへの変更、または環境の変更が稼働中のシステムに与える影響をテストするために行う。</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57850">
                <a:tc gridSpan="2">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移植性テスト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ソフトウェアを目的の環境に、新規にあるいは既存環境から移植できる容易さに関連する。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52125">
                <a:tc rowSpan="4">
                  <a:txBody>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設置性テスト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対象とする環境にソフトウェアをインストールするために使用するソフトウェアと、文書化された手順に対して行う。</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18450">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共存性／互換性テスト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新規のあるいはアップグレードしたソフトウェアを、アプリケーションがすでにインストールされている環境に展開する場合、共存性/互換性テストを実行する必要がある。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98450">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環境適応性テスト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全ターゲット環境（ハードウェア、ソフトウェア、ミドルウェア、オペレーティングシステムなど）で所定のアプリケーションが正しく機能するかどうかを確認する。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98450">
                <a:tc vMerge="1"/>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置換性テスト</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システム内のソフトウェアコンポーネントを他のコンポーネントに置換できる能力に焦点を当てる。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1383" name="Google Shape;1383;p8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7" name="Shape 1387"/>
        <p:cNvGrpSpPr/>
        <p:nvPr/>
      </p:nvGrpSpPr>
      <p:grpSpPr>
        <a:xfrm>
          <a:off x="0" y="0"/>
          <a:ext cx="0" cy="0"/>
          <a:chOff x="0" y="0"/>
          <a:chExt cx="0" cy="0"/>
        </a:xfrm>
      </p:grpSpPr>
      <p:sp>
        <p:nvSpPr>
          <p:cNvPr id="1388" name="Google Shape;1388;p8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代表的な非機能テスト（4/4）</a:t>
            </a:r>
            <a:endParaRPr sz="3600"/>
          </a:p>
        </p:txBody>
      </p:sp>
      <p:sp>
        <p:nvSpPr>
          <p:cNvPr id="1389" name="Google Shape;1389;p8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graphicFrame>
        <p:nvGraphicFramePr>
          <p:cNvPr id="1390" name="Google Shape;1390;p82"/>
          <p:cNvGraphicFramePr/>
          <p:nvPr/>
        </p:nvGraphicFramePr>
        <p:xfrm>
          <a:off x="415925" y="1417638"/>
          <a:ext cx="3000000" cy="3000000"/>
        </p:xfrm>
        <a:graphic>
          <a:graphicData uri="http://schemas.openxmlformats.org/drawingml/2006/table">
            <a:tbl>
              <a:tblPr>
                <a:noFill/>
                <a:tableStyleId>{95F2F953-0520-40EB-800D-10ADAA6F2BA1}</a:tableStyleId>
              </a:tblPr>
              <a:tblGrid>
                <a:gridCol w="2880900"/>
                <a:gridCol w="6191675"/>
              </a:tblGrid>
              <a:tr h="431450">
                <a:tc>
                  <a:txBody>
                    <a:bodyPr/>
                    <a:lstStyle/>
                    <a:p>
                      <a:pPr indent="0" lvl="0" marL="0" marR="0" rtl="0" algn="ctr">
                        <a:lnSpc>
                          <a:spcPct val="100000"/>
                        </a:lnSpc>
                        <a:spcBef>
                          <a:spcPts val="0"/>
                        </a:spcBef>
                        <a:spcAft>
                          <a:spcPts val="0"/>
                        </a:spcAft>
                        <a:buClr>
                          <a:schemeClr val="dk1"/>
                        </a:buClr>
                        <a:buSzPts val="2000"/>
                        <a:buFont typeface="Arial"/>
                        <a:buNone/>
                      </a:pPr>
                      <a:r>
                        <a:rPr b="1" i="0" lang="ja-JP" sz="2000" u="none" cap="none" strike="noStrike">
                          <a:solidFill>
                            <a:schemeClr val="dk1"/>
                          </a:solidFill>
                          <a:latin typeface="Arial"/>
                          <a:ea typeface="Arial"/>
                          <a:cs typeface="Arial"/>
                          <a:sym typeface="Arial"/>
                        </a:rPr>
                        <a:t>テストタイプ</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c>
                  <a:txBody>
                    <a:bodyPr/>
                    <a:lstStyle/>
                    <a:p>
                      <a:pPr indent="0" lvl="0" marL="0" marR="0" rtl="0" algn="ctr">
                        <a:lnSpc>
                          <a:spcPct val="100000"/>
                        </a:lnSpc>
                        <a:spcBef>
                          <a:spcPts val="0"/>
                        </a:spcBef>
                        <a:spcAft>
                          <a:spcPts val="0"/>
                        </a:spcAft>
                        <a:buClr>
                          <a:schemeClr val="dk1"/>
                        </a:buClr>
                        <a:buSzPts val="2000"/>
                        <a:buFont typeface="Arial"/>
                        <a:buNone/>
                      </a:pPr>
                      <a:r>
                        <a:rPr b="1" i="0" lang="ja-JP" sz="2000" u="none" cap="none" strike="noStrike">
                          <a:solidFill>
                            <a:schemeClr val="dk1"/>
                          </a:solidFill>
                          <a:latin typeface="Arial"/>
                          <a:ea typeface="Arial"/>
                          <a:cs typeface="Arial"/>
                          <a:sym typeface="Arial"/>
                        </a:rPr>
                        <a:t>概要</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BDA9"/>
                    </a:solidFill>
                  </a:tcPr>
                </a:tc>
              </a:tr>
              <a:tr h="432050">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使用性テスト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ユーザーがシステムを使用して、または使用する方法を習得して、特定の状況で特定のゴールに到達できるという、使いやすさをテストする。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32050">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アクセシビリティテスト</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800"/>
                        <a:buFont typeface="Arial"/>
                        <a:buNone/>
                      </a:pPr>
                      <a:r>
                        <a:rPr b="0" i="0" lang="ja-JP" sz="1800" u="none" cap="none" strike="noStrike">
                          <a:solidFill>
                            <a:schemeClr val="dk1"/>
                          </a:solidFill>
                          <a:latin typeface="Arial"/>
                          <a:ea typeface="Arial"/>
                          <a:cs typeface="Arial"/>
                          <a:sym typeface="Arial"/>
                        </a:rPr>
                        <a:t>ソフトウェアの使用に際して特定のニーズまたは制限を持つユーザ向けに、ソフトウェアへのアクセシビリティを考慮する必要がある。</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1391" name="Google Shape;1391;p8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5" name="Shape 1395"/>
        <p:cNvGrpSpPr/>
        <p:nvPr/>
      </p:nvGrpSpPr>
      <p:grpSpPr>
        <a:xfrm>
          <a:off x="0" y="0"/>
          <a:ext cx="0" cy="0"/>
          <a:chOff x="0" y="0"/>
          <a:chExt cx="0" cy="0"/>
        </a:xfrm>
      </p:grpSpPr>
      <p:sp>
        <p:nvSpPr>
          <p:cNvPr id="1396" name="Google Shape;1396;p8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確認テスト</a:t>
            </a:r>
            <a:endParaRPr sz="3600"/>
          </a:p>
        </p:txBody>
      </p:sp>
      <p:sp>
        <p:nvSpPr>
          <p:cNvPr id="1397" name="Google Shape;1397;p83"/>
          <p:cNvSpPr txBox="1"/>
          <p:nvPr>
            <p:ph idx="1" type="body"/>
          </p:nvPr>
        </p:nvSpPr>
        <p:spPr>
          <a:xfrm>
            <a:off x="491350" y="1287621"/>
            <a:ext cx="9066300" cy="3119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ja-JP" sz="1800"/>
              <a:t>ソフトウェアのリリース後にもソフトウェアの変更が行われる場合がある。</a:t>
            </a:r>
            <a:endParaRPr sz="1800"/>
          </a:p>
          <a:p>
            <a:pPr indent="0" lvl="0" marL="0" rtl="0" algn="l">
              <a:lnSpc>
                <a:spcPct val="100000"/>
              </a:lnSpc>
              <a:spcBef>
                <a:spcPts val="0"/>
              </a:spcBef>
              <a:spcAft>
                <a:spcPts val="0"/>
              </a:spcAft>
              <a:buSzPts val="1800"/>
              <a:buNone/>
            </a:pPr>
            <a:r>
              <a:rPr lang="ja-JP" sz="1800"/>
              <a:t>ソフトウェアの変更は、典型的には、コンポーネントやシステムに新しい機能を追加して強化したり、欠陥を除去して修正したりするために行われる。</a:t>
            </a:r>
            <a:endParaRPr sz="1800"/>
          </a:p>
          <a:p>
            <a:pPr indent="0" lvl="0" marL="0" rtl="0" algn="l">
              <a:lnSpc>
                <a:spcPct val="100000"/>
              </a:lnSpc>
              <a:spcBef>
                <a:spcPts val="560"/>
              </a:spcBef>
              <a:spcAft>
                <a:spcPts val="0"/>
              </a:spcAft>
              <a:buSzPts val="1800"/>
              <a:buNone/>
            </a:pPr>
            <a:r>
              <a:t/>
            </a:r>
            <a:endParaRPr sz="1800"/>
          </a:p>
          <a:p>
            <a:pPr indent="0" lvl="0" marL="0" rtl="0" algn="l">
              <a:lnSpc>
                <a:spcPct val="100000"/>
              </a:lnSpc>
              <a:spcBef>
                <a:spcPts val="560"/>
              </a:spcBef>
              <a:spcAft>
                <a:spcPts val="0"/>
              </a:spcAft>
              <a:buSzPts val="1800"/>
              <a:buNone/>
            </a:pPr>
            <a:r>
              <a:rPr lang="ja-JP" sz="1800"/>
              <a:t>確認テスト</a:t>
            </a:r>
            <a:endParaRPr sz="1800"/>
          </a:p>
          <a:p>
            <a:pPr indent="-342900" lvl="0" marL="457200" rtl="0" algn="l">
              <a:lnSpc>
                <a:spcPct val="100000"/>
              </a:lnSpc>
              <a:spcBef>
                <a:spcPts val="560"/>
              </a:spcBef>
              <a:spcAft>
                <a:spcPts val="0"/>
              </a:spcAft>
              <a:buSzPts val="1800"/>
              <a:buChar char="•"/>
            </a:pPr>
            <a:r>
              <a:rPr lang="ja-JP" sz="1800"/>
              <a:t>元の欠陥が正常に修正されたことを確認する</a:t>
            </a:r>
            <a:endParaRPr sz="1800"/>
          </a:p>
          <a:p>
            <a:pPr indent="-342900" lvl="0" marL="457200" rtl="0" algn="l">
              <a:lnSpc>
                <a:spcPct val="100000"/>
              </a:lnSpc>
              <a:spcBef>
                <a:spcPts val="0"/>
              </a:spcBef>
              <a:spcAft>
                <a:spcPts val="0"/>
              </a:spcAft>
              <a:buSzPts val="1800"/>
              <a:buChar char="•"/>
            </a:pPr>
            <a:r>
              <a:rPr lang="ja-JP" sz="1800"/>
              <a:t>リスクに応じてどうやって確認テストを進めるかを選択する</a:t>
            </a:r>
            <a:endParaRPr sz="1800"/>
          </a:p>
          <a:p>
            <a:pPr indent="-342900" lvl="1" marL="914400" rtl="0" algn="l">
              <a:lnSpc>
                <a:spcPct val="100000"/>
              </a:lnSpc>
              <a:spcBef>
                <a:spcPts val="0"/>
              </a:spcBef>
              <a:spcAft>
                <a:spcPts val="0"/>
              </a:spcAft>
              <a:buSzPts val="1800"/>
              <a:buChar char="–"/>
            </a:pPr>
            <a:r>
              <a:rPr lang="ja-JP" sz="1800"/>
              <a:t>欠陥のために失敗したテストケースをすべて実行する</a:t>
            </a:r>
            <a:endParaRPr sz="1800"/>
          </a:p>
          <a:p>
            <a:pPr indent="-342900" lvl="1" marL="914400" rtl="0" algn="l">
              <a:lnSpc>
                <a:spcPct val="100000"/>
              </a:lnSpc>
              <a:spcBef>
                <a:spcPts val="0"/>
              </a:spcBef>
              <a:spcAft>
                <a:spcPts val="0"/>
              </a:spcAft>
              <a:buSzPts val="1800"/>
              <a:buChar char="–"/>
            </a:pPr>
            <a:r>
              <a:rPr lang="ja-JP" sz="1800"/>
              <a:t>欠陥を修正するために必要な変更をカバーするために新しいテストケースを追加する</a:t>
            </a:r>
            <a:endParaRPr sz="1800"/>
          </a:p>
        </p:txBody>
      </p:sp>
      <p:sp>
        <p:nvSpPr>
          <p:cNvPr id="1398" name="Google Shape;1398;p83"/>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399" name="Google Shape;1399;p83"/>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3" name="Shape 1403"/>
        <p:cNvGrpSpPr/>
        <p:nvPr/>
      </p:nvGrpSpPr>
      <p:grpSpPr>
        <a:xfrm>
          <a:off x="0" y="0"/>
          <a:ext cx="0" cy="0"/>
          <a:chOff x="0" y="0"/>
          <a:chExt cx="0" cy="0"/>
        </a:xfrm>
      </p:grpSpPr>
      <p:sp>
        <p:nvSpPr>
          <p:cNvPr id="1404" name="Google Shape;1404;p84"/>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リグレッションテスト</a:t>
            </a:r>
            <a:endParaRPr sz="3600"/>
          </a:p>
        </p:txBody>
      </p:sp>
      <p:sp>
        <p:nvSpPr>
          <p:cNvPr id="1405" name="Google Shape;1405;p84"/>
          <p:cNvSpPr txBox="1"/>
          <p:nvPr>
            <p:ph idx="1" type="body"/>
          </p:nvPr>
        </p:nvSpPr>
        <p:spPr>
          <a:xfrm>
            <a:off x="491350" y="1287621"/>
            <a:ext cx="9066300" cy="3119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60"/>
              </a:spcBef>
              <a:spcAft>
                <a:spcPts val="0"/>
              </a:spcAft>
              <a:buSzPts val="1800"/>
              <a:buNone/>
            </a:pPr>
            <a:r>
              <a:rPr lang="ja-JP" sz="1800"/>
              <a:t>リグレッションテスト</a:t>
            </a:r>
            <a:endParaRPr sz="1800"/>
          </a:p>
          <a:p>
            <a:pPr indent="-342900" lvl="0" marL="457200" rtl="0" algn="l">
              <a:lnSpc>
                <a:spcPct val="100000"/>
              </a:lnSpc>
              <a:spcBef>
                <a:spcPts val="560"/>
              </a:spcBef>
              <a:spcAft>
                <a:spcPts val="0"/>
              </a:spcAft>
              <a:buSzPts val="1800"/>
              <a:buChar char="•"/>
            </a:pPr>
            <a:r>
              <a:rPr lang="ja-JP" sz="1800"/>
              <a:t>すでに確認テスト済みの修正を含め、変更によって悪影響が生じないことを確認する(リグレッションの防止)</a:t>
            </a:r>
            <a:endParaRPr sz="1800"/>
          </a:p>
          <a:p>
            <a:pPr indent="-342900" lvl="0" marL="457200" rtl="0" algn="l">
              <a:lnSpc>
                <a:spcPct val="100000"/>
              </a:lnSpc>
              <a:spcBef>
                <a:spcPts val="0"/>
              </a:spcBef>
              <a:spcAft>
                <a:spcPts val="0"/>
              </a:spcAft>
              <a:buSzPts val="1800"/>
              <a:buChar char="•"/>
            </a:pPr>
            <a:r>
              <a:rPr lang="ja-JP" sz="1800"/>
              <a:t>リグレッションテストの拡張を最適化するため、影響度分析を行うことが望ましい</a:t>
            </a:r>
            <a:endParaRPr sz="1800"/>
          </a:p>
          <a:p>
            <a:pPr indent="-342900" lvl="0" marL="457200" rtl="0" algn="l">
              <a:lnSpc>
                <a:spcPct val="100000"/>
              </a:lnSpc>
              <a:spcBef>
                <a:spcPts val="0"/>
              </a:spcBef>
              <a:spcAft>
                <a:spcPts val="0"/>
              </a:spcAft>
              <a:buSzPts val="1800"/>
              <a:buChar char="•"/>
            </a:pPr>
            <a:r>
              <a:rPr lang="ja-JP" sz="1800"/>
              <a:t>リグレッションテストスイートは何度も実行し、一般的にリグレッションテストケースの数はイテレーションやリリースごとに拡充する</a:t>
            </a:r>
            <a:endParaRPr sz="1800"/>
          </a:p>
          <a:p>
            <a:pPr indent="-342900" lvl="1" marL="914400" rtl="0" algn="l">
              <a:lnSpc>
                <a:spcPct val="100000"/>
              </a:lnSpc>
              <a:spcBef>
                <a:spcPts val="0"/>
              </a:spcBef>
              <a:spcAft>
                <a:spcPts val="0"/>
              </a:spcAft>
              <a:buSzPts val="1800"/>
              <a:buChar char="–"/>
            </a:pPr>
            <a:r>
              <a:rPr lang="ja-JP" sz="1800"/>
              <a:t>リグレッションテストは自動化の有力な候補となる</a:t>
            </a:r>
            <a:endParaRPr sz="1800"/>
          </a:p>
          <a:p>
            <a:pPr indent="-342900" lvl="1" marL="914400" rtl="0" algn="l">
              <a:lnSpc>
                <a:spcPct val="100000"/>
              </a:lnSpc>
              <a:spcBef>
                <a:spcPts val="0"/>
              </a:spcBef>
              <a:spcAft>
                <a:spcPts val="0"/>
              </a:spcAft>
              <a:buSzPts val="1800"/>
              <a:buChar char="–"/>
            </a:pPr>
            <a:r>
              <a:rPr lang="ja-JP" sz="1800"/>
              <a:t>これらのテストケースの自動化は、プロジェクトの早期に開始すべきである</a:t>
            </a:r>
            <a:endParaRPr sz="1800"/>
          </a:p>
          <a:p>
            <a:pPr indent="-342900" lvl="1" marL="914400" rtl="0" algn="l">
              <a:lnSpc>
                <a:spcPct val="100000"/>
              </a:lnSpc>
              <a:spcBef>
                <a:spcPts val="0"/>
              </a:spcBef>
              <a:spcAft>
                <a:spcPts val="0"/>
              </a:spcAft>
              <a:buSzPts val="1800"/>
              <a:buChar char="–"/>
            </a:pPr>
            <a:r>
              <a:rPr lang="ja-JP" sz="1800"/>
              <a:t>CI が使用される場合、自動化されたリグレッションテストも含めることがよい実践例となる</a:t>
            </a:r>
            <a:endParaRPr sz="1800"/>
          </a:p>
          <a:p>
            <a:pPr indent="0" lvl="0" marL="0" rtl="0" algn="l">
              <a:lnSpc>
                <a:spcPct val="100000"/>
              </a:lnSpc>
              <a:spcBef>
                <a:spcPts val="560"/>
              </a:spcBef>
              <a:spcAft>
                <a:spcPts val="0"/>
              </a:spcAft>
              <a:buSzPts val="1800"/>
              <a:buNone/>
            </a:pPr>
            <a:r>
              <a:t/>
            </a:r>
            <a:endParaRPr sz="1800"/>
          </a:p>
          <a:p>
            <a:pPr indent="0" lvl="0" marL="0" rtl="0" algn="l">
              <a:lnSpc>
                <a:spcPct val="100000"/>
              </a:lnSpc>
              <a:spcBef>
                <a:spcPts val="560"/>
              </a:spcBef>
              <a:spcAft>
                <a:spcPts val="0"/>
              </a:spcAft>
              <a:buSzPts val="1800"/>
              <a:buNone/>
            </a:pPr>
            <a:r>
              <a:t/>
            </a:r>
            <a:endParaRPr sz="1800"/>
          </a:p>
        </p:txBody>
      </p:sp>
      <p:sp>
        <p:nvSpPr>
          <p:cNvPr id="1406" name="Google Shape;1406;p84"/>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407" name="Google Shape;1407;p84"/>
          <p:cNvSpPr txBox="1"/>
          <p:nvPr/>
        </p:nvSpPr>
        <p:spPr>
          <a:xfrm>
            <a:off x="571725" y="4687525"/>
            <a:ext cx="7715400" cy="1015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リグレッションとは</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変更により引き起こされた、コンポーネントやシステムの品質の悪化</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日本国内では慣用的に「デグレ」と表現される場合がある</a:t>
            </a:r>
            <a:endParaRPr b="0" i="0" sz="1800" u="none" cap="none" strike="noStrike">
              <a:solidFill>
                <a:schemeClr val="dk1"/>
              </a:solidFill>
              <a:latin typeface="Arial"/>
              <a:ea typeface="Arial"/>
              <a:cs typeface="Arial"/>
              <a:sym typeface="Arial"/>
            </a:endParaRPr>
          </a:p>
        </p:txBody>
      </p:sp>
      <p:sp>
        <p:nvSpPr>
          <p:cNvPr id="1408" name="Google Shape;1408;p84"/>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pic>
        <p:nvPicPr>
          <p:cNvPr id="286" name="Google Shape;286;p8"/>
          <p:cNvPicPr preferRelativeResize="0"/>
          <p:nvPr/>
        </p:nvPicPr>
        <p:blipFill rotWithShape="1">
          <a:blip r:embed="rId3">
            <a:alphaModFix/>
          </a:blip>
          <a:srcRect b="0" l="0" r="0" t="0"/>
          <a:stretch/>
        </p:blipFill>
        <p:spPr>
          <a:xfrm>
            <a:off x="1878325" y="2214900"/>
            <a:ext cx="6149338" cy="3826275"/>
          </a:xfrm>
          <a:prstGeom prst="rect">
            <a:avLst/>
          </a:prstGeom>
          <a:noFill/>
          <a:ln>
            <a:noFill/>
          </a:ln>
        </p:spPr>
      </p:pic>
      <p:sp>
        <p:nvSpPr>
          <p:cNvPr id="287" name="Google Shape;287;p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動かないソフトウェア ①</a:t>
            </a:r>
            <a:endParaRPr sz="3600"/>
          </a:p>
        </p:txBody>
      </p:sp>
      <p:sp>
        <p:nvSpPr>
          <p:cNvPr id="288" name="Google Shape;288;p8"/>
          <p:cNvSpPr txBox="1"/>
          <p:nvPr>
            <p:ph idx="1" type="body"/>
          </p:nvPr>
        </p:nvSpPr>
        <p:spPr>
          <a:xfrm>
            <a:off x="495300" y="1600200"/>
            <a:ext cx="8915400" cy="6147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3200"/>
              <a:buFont typeface="Arial"/>
              <a:buNone/>
            </a:pPr>
            <a:r>
              <a:rPr lang="ja-JP" u="sng"/>
              <a:t>報道された情報システムの障害発生件数の推移</a:t>
            </a:r>
            <a:endParaRPr/>
          </a:p>
        </p:txBody>
      </p:sp>
      <p:sp>
        <p:nvSpPr>
          <p:cNvPr id="289" name="Google Shape;289;p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290" name="Google Shape;290;p8"/>
          <p:cNvSpPr txBox="1"/>
          <p:nvPr/>
        </p:nvSpPr>
        <p:spPr>
          <a:xfrm>
            <a:off x="627661" y="6093296"/>
            <a:ext cx="7637708"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出典：情報システムの障害状況 2019年後半データ</a:t>
            </a:r>
            <a:endParaRPr b="0" i="0" sz="1400" u="none" cap="none" strike="noStrike">
              <a:solidFill>
                <a:srgbClr val="000000"/>
              </a:solidFill>
              <a:latin typeface="Arial"/>
              <a:ea typeface="Arial"/>
              <a:cs typeface="Arial"/>
              <a:sym typeface="Arial"/>
            </a:endParaRPr>
          </a:p>
        </p:txBody>
      </p:sp>
      <p:sp>
        <p:nvSpPr>
          <p:cNvPr id="291" name="Google Shape;291;p8"/>
          <p:cNvSpPr/>
          <p:nvPr/>
        </p:nvSpPr>
        <p:spPr>
          <a:xfrm>
            <a:off x="4514086" y="3033242"/>
            <a:ext cx="2722500" cy="504000"/>
          </a:xfrm>
          <a:prstGeom prst="wedgeRoundRectCallout">
            <a:avLst>
              <a:gd fmla="val 61278" name="adj1"/>
              <a:gd fmla="val 43810" name="adj2"/>
              <a:gd fmla="val 16667" name="adj3"/>
            </a:avLst>
          </a:prstGeom>
          <a:solidFill>
            <a:srgbClr val="FFFFCC"/>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ja-JP" sz="2400" u="none" cap="none" strike="noStrike">
                <a:solidFill>
                  <a:schemeClr val="dk1"/>
                </a:solidFill>
                <a:latin typeface="Arial"/>
                <a:ea typeface="Arial"/>
                <a:cs typeface="Arial"/>
                <a:sym typeface="Arial"/>
              </a:rPr>
              <a:t>増加傾向にある</a:t>
            </a:r>
            <a:endParaRPr b="0" i="0" sz="1400" u="none" cap="none" strike="noStrike">
              <a:solidFill>
                <a:srgbClr val="000000"/>
              </a:solidFill>
              <a:latin typeface="Arial"/>
              <a:ea typeface="Arial"/>
              <a:cs typeface="Arial"/>
              <a:sym typeface="Arial"/>
            </a:endParaRPr>
          </a:p>
        </p:txBody>
      </p:sp>
      <p:sp>
        <p:nvSpPr>
          <p:cNvPr id="292" name="Google Shape;292;p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6" name="Shape 1416"/>
        <p:cNvGrpSpPr/>
        <p:nvPr/>
      </p:nvGrpSpPr>
      <p:grpSpPr>
        <a:xfrm>
          <a:off x="0" y="0"/>
          <a:ext cx="0" cy="0"/>
          <a:chOff x="0" y="0"/>
          <a:chExt cx="0" cy="0"/>
        </a:xfrm>
      </p:grpSpPr>
      <p:sp>
        <p:nvSpPr>
          <p:cNvPr id="1417" name="Google Shape;1417;p8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418" name="Google Shape;1418;p85"/>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2.3 メンテナンス（保守）テスト</a:t>
            </a:r>
            <a:endParaRPr b="0" i="0" sz="4400" u="none" cap="none" strike="noStrike">
              <a:solidFill>
                <a:schemeClr val="dk2"/>
              </a:solidFill>
              <a:latin typeface="MS PGothic"/>
              <a:ea typeface="MS PGothic"/>
              <a:cs typeface="MS PGothic"/>
              <a:sym typeface="MS PGothic"/>
            </a:endParaRPr>
          </a:p>
        </p:txBody>
      </p:sp>
      <p:sp>
        <p:nvSpPr>
          <p:cNvPr id="1419" name="Google Shape;1419;p85"/>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3" name="Shape 1423"/>
        <p:cNvGrpSpPr/>
        <p:nvPr/>
      </p:nvGrpSpPr>
      <p:grpSpPr>
        <a:xfrm>
          <a:off x="0" y="0"/>
          <a:ext cx="0" cy="0"/>
          <a:chOff x="0" y="0"/>
          <a:chExt cx="0" cy="0"/>
        </a:xfrm>
      </p:grpSpPr>
      <p:sp>
        <p:nvSpPr>
          <p:cNvPr id="1424" name="Google Shape;1424;p8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メンテナンス（保守）テスト</a:t>
            </a:r>
            <a:endParaRPr sz="3600"/>
          </a:p>
        </p:txBody>
      </p:sp>
      <p:sp>
        <p:nvSpPr>
          <p:cNvPr id="1425" name="Google Shape;1425;p86"/>
          <p:cNvSpPr txBox="1"/>
          <p:nvPr>
            <p:ph idx="1" type="body"/>
          </p:nvPr>
        </p:nvSpPr>
        <p:spPr>
          <a:xfrm>
            <a:off x="495300" y="1417650"/>
            <a:ext cx="8915400" cy="5105400"/>
          </a:xfrm>
          <a:prstGeom prst="rect">
            <a:avLst/>
          </a:prstGeom>
          <a:noFill/>
          <a:ln>
            <a:noFill/>
          </a:ln>
        </p:spPr>
        <p:txBody>
          <a:bodyPr anchorCtr="0" anchor="t" bIns="45700" lIns="91425" spcFirstLastPara="1" rIns="91425" wrap="square" tIns="45700">
            <a:noAutofit/>
          </a:bodyPr>
          <a:lstStyle/>
          <a:p>
            <a:pPr indent="-342900" lvl="0" marL="457200" rtl="0" algn="l">
              <a:lnSpc>
                <a:spcPct val="100000"/>
              </a:lnSpc>
              <a:spcBef>
                <a:spcPts val="0"/>
              </a:spcBef>
              <a:spcAft>
                <a:spcPts val="0"/>
              </a:spcAft>
              <a:buSzPts val="1800"/>
              <a:buChar char="●"/>
            </a:pPr>
            <a:r>
              <a:rPr lang="ja-JP" sz="1800"/>
              <a:t>ソフトウェアが運用フェーズに入っても、様々な理由でメンテナンスが発生する</a:t>
            </a:r>
            <a:endParaRPr sz="1800"/>
          </a:p>
          <a:p>
            <a:pPr indent="-342900" lvl="0" marL="457200" rtl="0" algn="l">
              <a:lnSpc>
                <a:spcPct val="100000"/>
              </a:lnSpc>
              <a:spcBef>
                <a:spcPts val="0"/>
              </a:spcBef>
              <a:spcAft>
                <a:spcPts val="0"/>
              </a:spcAft>
              <a:buSzPts val="1800"/>
              <a:buChar char="●"/>
            </a:pPr>
            <a:r>
              <a:rPr lang="ja-JP" sz="1800"/>
              <a:t>メンテナンスの種類には主に以下が存在する</a:t>
            </a:r>
            <a:endParaRPr sz="1800"/>
          </a:p>
          <a:p>
            <a:pPr indent="-342900" lvl="1" marL="914400" rtl="0" algn="l">
              <a:lnSpc>
                <a:spcPct val="100000"/>
              </a:lnSpc>
              <a:spcBef>
                <a:spcPts val="0"/>
              </a:spcBef>
              <a:spcAft>
                <a:spcPts val="0"/>
              </a:spcAft>
              <a:buSzPts val="1800"/>
              <a:buChar char="○"/>
            </a:pPr>
            <a:r>
              <a:rPr lang="ja-JP" sz="1800"/>
              <a:t>修正を伴うもの、環境の変化に適応するもの、パフォーマンスや保守性を改善するもの</a:t>
            </a:r>
            <a:endParaRPr sz="1800"/>
          </a:p>
          <a:p>
            <a:pPr indent="-342900" lvl="0" marL="457200" rtl="0" algn="l">
              <a:lnSpc>
                <a:spcPct val="100000"/>
              </a:lnSpc>
              <a:spcBef>
                <a:spcPts val="0"/>
              </a:spcBef>
              <a:spcAft>
                <a:spcPts val="0"/>
              </a:spcAft>
              <a:buSzPts val="1800"/>
              <a:buChar char="●"/>
            </a:pPr>
            <a:r>
              <a:rPr lang="ja-JP" sz="1800"/>
              <a:t>本番稼働中のシステムに対する変更のテストには以下の両方含まれる。</a:t>
            </a:r>
            <a:endParaRPr sz="1800"/>
          </a:p>
          <a:p>
            <a:pPr indent="-342900" lvl="1" marL="914400" rtl="0" algn="l">
              <a:lnSpc>
                <a:spcPct val="100000"/>
              </a:lnSpc>
              <a:spcBef>
                <a:spcPts val="0"/>
              </a:spcBef>
              <a:spcAft>
                <a:spcPts val="0"/>
              </a:spcAft>
              <a:buSzPts val="1800"/>
              <a:buChar char="○"/>
            </a:pPr>
            <a:r>
              <a:rPr lang="ja-JP" sz="1800"/>
              <a:t>変更の実装の成功を評価すること</a:t>
            </a:r>
            <a:endParaRPr sz="1800"/>
          </a:p>
          <a:p>
            <a:pPr indent="-342900" lvl="1" marL="914400" rtl="0" algn="l">
              <a:lnSpc>
                <a:spcPct val="100000"/>
              </a:lnSpc>
              <a:spcBef>
                <a:spcPts val="0"/>
              </a:spcBef>
              <a:spcAft>
                <a:spcPts val="0"/>
              </a:spcAft>
              <a:buSzPts val="1800"/>
              <a:buChar char="○"/>
            </a:pPr>
            <a:r>
              <a:rPr lang="ja-JP" sz="1800"/>
              <a:t>変更されないシステムの部分（通常はシステムの大部分）で起こりうるリグレッションをチェックすること</a:t>
            </a:r>
            <a:endParaRPr sz="1800"/>
          </a:p>
          <a:p>
            <a:pPr indent="-342900" lvl="0" marL="457200" rtl="0" algn="l">
              <a:lnSpc>
                <a:spcPct val="100000"/>
              </a:lnSpc>
              <a:spcBef>
                <a:spcPts val="0"/>
              </a:spcBef>
              <a:spcAft>
                <a:spcPts val="0"/>
              </a:spcAft>
              <a:buSzPts val="1800"/>
              <a:buChar char="●"/>
            </a:pPr>
            <a:r>
              <a:rPr lang="ja-JP" sz="1800"/>
              <a:t>メンテナンステストの範囲は、主に以下に依存される</a:t>
            </a:r>
            <a:endParaRPr sz="1800"/>
          </a:p>
          <a:p>
            <a:pPr indent="-342900" lvl="1" marL="914400" rtl="0" algn="l">
              <a:lnSpc>
                <a:spcPct val="100000"/>
              </a:lnSpc>
              <a:spcBef>
                <a:spcPts val="0"/>
              </a:spcBef>
              <a:spcAft>
                <a:spcPts val="0"/>
              </a:spcAft>
              <a:buSzPts val="1800"/>
              <a:buChar char="○"/>
            </a:pPr>
            <a:r>
              <a:rPr lang="ja-JP" sz="1800"/>
              <a:t>変更のリスクの度合い</a:t>
            </a:r>
            <a:endParaRPr sz="1800"/>
          </a:p>
          <a:p>
            <a:pPr indent="-342900" lvl="1" marL="914400" rtl="0" algn="l">
              <a:lnSpc>
                <a:spcPct val="100000"/>
              </a:lnSpc>
              <a:spcBef>
                <a:spcPts val="0"/>
              </a:spcBef>
              <a:spcAft>
                <a:spcPts val="0"/>
              </a:spcAft>
              <a:buSzPts val="1800"/>
              <a:buChar char="○"/>
            </a:pPr>
            <a:r>
              <a:rPr lang="ja-JP" sz="1800"/>
              <a:t>既存システムの大きさ</a:t>
            </a:r>
            <a:endParaRPr sz="1800"/>
          </a:p>
          <a:p>
            <a:pPr indent="-342900" lvl="1" marL="914400" rtl="0" algn="l">
              <a:lnSpc>
                <a:spcPct val="100000"/>
              </a:lnSpc>
              <a:spcBef>
                <a:spcPts val="0"/>
              </a:spcBef>
              <a:spcAft>
                <a:spcPts val="0"/>
              </a:spcAft>
              <a:buSzPts val="1800"/>
              <a:buChar char="○"/>
            </a:pPr>
            <a:r>
              <a:rPr lang="ja-JP" sz="1800"/>
              <a:t>変更の大きさ</a:t>
            </a:r>
            <a:endParaRPr sz="1800"/>
          </a:p>
          <a:p>
            <a:pPr indent="-342900" lvl="0" marL="457200" rtl="0" algn="l">
              <a:lnSpc>
                <a:spcPct val="100000"/>
              </a:lnSpc>
              <a:spcBef>
                <a:spcPts val="0"/>
              </a:spcBef>
              <a:spcAft>
                <a:spcPts val="0"/>
              </a:spcAft>
              <a:buSzPts val="1800"/>
              <a:buChar char="●"/>
            </a:pPr>
            <a:r>
              <a:rPr lang="ja-JP" sz="1800"/>
              <a:t>メンテナンスやメンテナンステストのきっかけは以下のように分類される</a:t>
            </a:r>
            <a:endParaRPr sz="1800"/>
          </a:p>
          <a:p>
            <a:pPr indent="-342900" lvl="1" marL="914400" rtl="0" algn="l">
              <a:lnSpc>
                <a:spcPct val="100000"/>
              </a:lnSpc>
              <a:spcBef>
                <a:spcPts val="0"/>
              </a:spcBef>
              <a:spcAft>
                <a:spcPts val="0"/>
              </a:spcAft>
              <a:buSzPts val="1800"/>
              <a:buChar char="○"/>
            </a:pPr>
            <a:r>
              <a:rPr lang="ja-JP" sz="1800"/>
              <a:t>計画的な機能拡張、修正を伴う変更またはホットフィックスといった改良</a:t>
            </a:r>
            <a:endParaRPr sz="1800"/>
          </a:p>
          <a:p>
            <a:pPr indent="-342900" lvl="1" marL="914400" rtl="0" algn="l">
              <a:lnSpc>
                <a:spcPct val="100000"/>
              </a:lnSpc>
              <a:spcBef>
                <a:spcPts val="0"/>
              </a:spcBef>
              <a:spcAft>
                <a:spcPts val="0"/>
              </a:spcAft>
              <a:buSzPts val="1800"/>
              <a:buChar char="○"/>
            </a:pPr>
            <a:r>
              <a:rPr lang="ja-JP" sz="1800"/>
              <a:t>あるプラットフォームから別のプラットフォームへと言った運用環境の更新、または移行</a:t>
            </a:r>
            <a:endParaRPr sz="1800"/>
          </a:p>
          <a:p>
            <a:pPr indent="-342900" lvl="1" marL="914400" rtl="0" algn="l">
              <a:lnSpc>
                <a:spcPct val="100000"/>
              </a:lnSpc>
              <a:spcBef>
                <a:spcPts val="0"/>
              </a:spcBef>
              <a:spcAft>
                <a:spcPts val="0"/>
              </a:spcAft>
              <a:buSzPts val="1800"/>
              <a:buChar char="○"/>
            </a:pPr>
            <a:r>
              <a:rPr lang="ja-JP" sz="1800"/>
              <a:t>アプリケーションの寿命などによる廃棄</a:t>
            </a:r>
            <a:endParaRPr sz="1800"/>
          </a:p>
        </p:txBody>
      </p:sp>
      <p:sp>
        <p:nvSpPr>
          <p:cNvPr id="1426" name="Google Shape;1426;p8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427" name="Google Shape;1427;p8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5" name="Shape 1435"/>
        <p:cNvGrpSpPr/>
        <p:nvPr/>
      </p:nvGrpSpPr>
      <p:grpSpPr>
        <a:xfrm>
          <a:off x="0" y="0"/>
          <a:ext cx="0" cy="0"/>
          <a:chOff x="0" y="0"/>
          <a:chExt cx="0" cy="0"/>
        </a:xfrm>
      </p:grpSpPr>
      <p:sp>
        <p:nvSpPr>
          <p:cNvPr id="1436" name="Google Shape;1436;p8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437" name="Google Shape;1437;p8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438" name="Google Shape;1438;p88"/>
          <p:cNvSpPr txBox="1"/>
          <p:nvPr/>
        </p:nvSpPr>
        <p:spPr>
          <a:xfrm>
            <a:off x="742950" y="2420938"/>
            <a:ext cx="8420100" cy="1470025"/>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3. 静的テスト</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6" name="Shape 1446"/>
        <p:cNvGrpSpPr/>
        <p:nvPr/>
      </p:nvGrpSpPr>
      <p:grpSpPr>
        <a:xfrm>
          <a:off x="0" y="0"/>
          <a:ext cx="0" cy="0"/>
          <a:chOff x="0" y="0"/>
          <a:chExt cx="0" cy="0"/>
        </a:xfrm>
      </p:grpSpPr>
      <p:sp>
        <p:nvSpPr>
          <p:cNvPr id="1447" name="Google Shape;1447;p8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448" name="Google Shape;1448;p8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449" name="Google Shape;1449;p89"/>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3.1 静的テストの基本</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7" name="Shape 1457"/>
        <p:cNvGrpSpPr/>
        <p:nvPr/>
      </p:nvGrpSpPr>
      <p:grpSpPr>
        <a:xfrm>
          <a:off x="0" y="0"/>
          <a:ext cx="0" cy="0"/>
          <a:chOff x="0" y="0"/>
          <a:chExt cx="0" cy="0"/>
        </a:xfrm>
      </p:grpSpPr>
      <p:sp>
        <p:nvSpPr>
          <p:cNvPr id="1458" name="Google Shape;1458;p90"/>
          <p:cNvSpPr txBox="1"/>
          <p:nvPr>
            <p:ph idx="4294967295" type="title"/>
          </p:nvPr>
        </p:nvSpPr>
        <p:spPr>
          <a:xfrm>
            <a:off x="541338" y="214313"/>
            <a:ext cx="8391600" cy="1127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静的テストの基本</a:t>
            </a:r>
            <a:endParaRPr sz="3600"/>
          </a:p>
        </p:txBody>
      </p:sp>
      <p:sp>
        <p:nvSpPr>
          <p:cNvPr id="1459" name="Google Shape;1459;p90"/>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460" name="Google Shape;1460;p90"/>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grpSp>
        <p:nvGrpSpPr>
          <p:cNvPr id="1461" name="Google Shape;1461;p90"/>
          <p:cNvGrpSpPr/>
          <p:nvPr/>
        </p:nvGrpSpPr>
        <p:grpSpPr>
          <a:xfrm>
            <a:off x="1730050" y="3039900"/>
            <a:ext cx="7973400" cy="3413288"/>
            <a:chOff x="891875" y="2930450"/>
            <a:chExt cx="7973400" cy="3413288"/>
          </a:xfrm>
        </p:grpSpPr>
        <p:sp>
          <p:nvSpPr>
            <p:cNvPr id="1462" name="Google Shape;1462;p90"/>
            <p:cNvSpPr/>
            <p:nvPr/>
          </p:nvSpPr>
          <p:spPr>
            <a:xfrm>
              <a:off x="3797075" y="3325950"/>
              <a:ext cx="5068200" cy="23439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3" name="Google Shape;1463;p90"/>
            <p:cNvSpPr/>
            <p:nvPr/>
          </p:nvSpPr>
          <p:spPr>
            <a:xfrm>
              <a:off x="5826984" y="3540617"/>
              <a:ext cx="1311282" cy="713394"/>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コード</a:t>
              </a:r>
              <a:endParaRPr b="1" i="0" sz="1400" u="none" cap="none" strike="noStrike">
                <a:solidFill>
                  <a:schemeClr val="dk1"/>
                </a:solidFill>
                <a:latin typeface="Arial"/>
                <a:ea typeface="Arial"/>
                <a:cs typeface="Arial"/>
                <a:sym typeface="Arial"/>
              </a:endParaRPr>
            </a:p>
          </p:txBody>
        </p:sp>
        <p:sp>
          <p:nvSpPr>
            <p:cNvPr id="1464" name="Google Shape;1464;p90"/>
            <p:cNvSpPr/>
            <p:nvPr/>
          </p:nvSpPr>
          <p:spPr>
            <a:xfrm>
              <a:off x="5826984" y="4658304"/>
              <a:ext cx="1311282" cy="713394"/>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設計書</a:t>
              </a:r>
              <a:endParaRPr b="1" i="0" sz="1400" u="none" cap="none" strike="noStrike">
                <a:solidFill>
                  <a:schemeClr val="dk1"/>
                </a:solidFill>
                <a:latin typeface="Arial"/>
                <a:ea typeface="Arial"/>
                <a:cs typeface="Arial"/>
                <a:sym typeface="Arial"/>
              </a:endParaRPr>
            </a:p>
          </p:txBody>
        </p:sp>
        <p:sp>
          <p:nvSpPr>
            <p:cNvPr id="1465" name="Google Shape;1465;p90"/>
            <p:cNvSpPr/>
            <p:nvPr/>
          </p:nvSpPr>
          <p:spPr>
            <a:xfrm>
              <a:off x="4215146" y="3540617"/>
              <a:ext cx="1311282" cy="713394"/>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バックログ</a:t>
              </a:r>
              <a:endParaRPr b="1" i="0" sz="1400" u="none" cap="none" strike="noStrike">
                <a:solidFill>
                  <a:schemeClr val="dk1"/>
                </a:solidFill>
                <a:latin typeface="Arial"/>
                <a:ea typeface="Arial"/>
                <a:cs typeface="Arial"/>
                <a:sym typeface="Arial"/>
              </a:endParaRPr>
            </a:p>
          </p:txBody>
        </p:sp>
        <p:sp>
          <p:nvSpPr>
            <p:cNvPr id="1466" name="Google Shape;1466;p90"/>
            <p:cNvSpPr/>
            <p:nvPr/>
          </p:nvSpPr>
          <p:spPr>
            <a:xfrm>
              <a:off x="4215146" y="4658304"/>
              <a:ext cx="1311282" cy="713394"/>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ユーザー</a:t>
              </a:r>
              <a:endParaRPr b="1"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ストーリー</a:t>
              </a:r>
              <a:endParaRPr b="1" i="0" sz="1400" u="none" cap="none" strike="noStrike">
                <a:solidFill>
                  <a:schemeClr val="dk1"/>
                </a:solidFill>
                <a:latin typeface="Arial"/>
                <a:ea typeface="Arial"/>
                <a:cs typeface="Arial"/>
                <a:sym typeface="Arial"/>
              </a:endParaRPr>
            </a:p>
          </p:txBody>
        </p:sp>
        <p:sp>
          <p:nvSpPr>
            <p:cNvPr id="1467" name="Google Shape;1467;p90"/>
            <p:cNvSpPr/>
            <p:nvPr/>
          </p:nvSpPr>
          <p:spPr>
            <a:xfrm>
              <a:off x="1044275" y="2930450"/>
              <a:ext cx="1239900" cy="1239900"/>
            </a:xfrm>
            <a:prstGeom prst="smileyFace">
              <a:avLst>
                <a:gd fmla="val 4653"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8" name="Google Shape;1468;p90"/>
            <p:cNvSpPr txBox="1"/>
            <p:nvPr/>
          </p:nvSpPr>
          <p:spPr>
            <a:xfrm>
              <a:off x="2612400" y="3651013"/>
              <a:ext cx="13029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確認</a:t>
              </a:r>
              <a:endParaRPr b="0" i="0" sz="2000" u="none" cap="none" strike="noStrike">
                <a:solidFill>
                  <a:schemeClr val="dk1"/>
                </a:solidFill>
                <a:latin typeface="Arial"/>
                <a:ea typeface="Arial"/>
                <a:cs typeface="Arial"/>
                <a:sym typeface="Arial"/>
              </a:endParaRPr>
            </a:p>
          </p:txBody>
        </p:sp>
        <p:grpSp>
          <p:nvGrpSpPr>
            <p:cNvPr id="1469" name="Google Shape;1469;p90"/>
            <p:cNvGrpSpPr/>
            <p:nvPr/>
          </p:nvGrpSpPr>
          <p:grpSpPr>
            <a:xfrm>
              <a:off x="891875" y="3550400"/>
              <a:ext cx="2905200" cy="2365875"/>
              <a:chOff x="891875" y="2864600"/>
              <a:chExt cx="2905200" cy="2365875"/>
            </a:xfrm>
          </p:grpSpPr>
          <p:cxnSp>
            <p:nvCxnSpPr>
              <p:cNvPr id="1470" name="Google Shape;1470;p90"/>
              <p:cNvCxnSpPr>
                <a:stCxn id="1467" idx="6"/>
                <a:endCxn id="1462" idx="1"/>
              </p:cNvCxnSpPr>
              <p:nvPr/>
            </p:nvCxnSpPr>
            <p:spPr>
              <a:xfrm>
                <a:off x="2284175" y="2864600"/>
                <a:ext cx="1512900" cy="947400"/>
              </a:xfrm>
              <a:prstGeom prst="straightConnector1">
                <a:avLst/>
              </a:prstGeom>
              <a:noFill/>
              <a:ln cap="flat" cmpd="sng" w="9525">
                <a:solidFill>
                  <a:schemeClr val="dk2"/>
                </a:solidFill>
                <a:prstDash val="solid"/>
                <a:round/>
                <a:headEnd len="sm" w="sm" type="none"/>
                <a:tailEnd len="med" w="med" type="triangle"/>
              </a:ln>
            </p:spPr>
          </p:cxnSp>
          <p:cxnSp>
            <p:nvCxnSpPr>
              <p:cNvPr id="1471" name="Google Shape;1471;p90"/>
              <p:cNvCxnSpPr>
                <a:stCxn id="1472" idx="3"/>
                <a:endCxn id="1462" idx="1"/>
              </p:cNvCxnSpPr>
              <p:nvPr/>
            </p:nvCxnSpPr>
            <p:spPr>
              <a:xfrm flipH="1" rot="10800000">
                <a:off x="2299775" y="3812075"/>
                <a:ext cx="1497300" cy="966300"/>
              </a:xfrm>
              <a:prstGeom prst="straightConnector1">
                <a:avLst/>
              </a:prstGeom>
              <a:noFill/>
              <a:ln cap="flat" cmpd="sng" w="9525">
                <a:solidFill>
                  <a:schemeClr val="dk2"/>
                </a:solidFill>
                <a:prstDash val="solid"/>
                <a:round/>
                <a:headEnd len="sm" w="sm" type="none"/>
                <a:tailEnd len="med" w="med" type="triangle"/>
              </a:ln>
            </p:spPr>
          </p:cxnSp>
          <p:sp>
            <p:nvSpPr>
              <p:cNvPr id="1472" name="Google Shape;1472;p90"/>
              <p:cNvSpPr/>
              <p:nvPr/>
            </p:nvSpPr>
            <p:spPr>
              <a:xfrm>
                <a:off x="891875" y="4326275"/>
                <a:ext cx="1407900" cy="9042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3" name="Google Shape;1473;p90"/>
              <p:cNvSpPr/>
              <p:nvPr/>
            </p:nvSpPr>
            <p:spPr>
              <a:xfrm>
                <a:off x="1317350" y="4223300"/>
                <a:ext cx="524700" cy="1161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4" name="Google Shape;1474;p90"/>
              <p:cNvSpPr/>
              <p:nvPr/>
            </p:nvSpPr>
            <p:spPr>
              <a:xfrm>
                <a:off x="1739550" y="4559075"/>
                <a:ext cx="268200" cy="26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1475" name="Google Shape;1475;p90"/>
              <p:cNvSpPr/>
              <p:nvPr/>
            </p:nvSpPr>
            <p:spPr>
              <a:xfrm>
                <a:off x="1201125" y="4559075"/>
                <a:ext cx="268200" cy="2682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grpSp>
        <p:sp>
          <p:nvSpPr>
            <p:cNvPr id="1476" name="Google Shape;1476;p90"/>
            <p:cNvSpPr txBox="1"/>
            <p:nvPr/>
          </p:nvSpPr>
          <p:spPr>
            <a:xfrm>
              <a:off x="2646575" y="5024838"/>
              <a:ext cx="13029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評価</a:t>
              </a:r>
              <a:endParaRPr b="0" i="0" sz="2000" u="none" cap="none" strike="noStrike">
                <a:solidFill>
                  <a:schemeClr val="dk1"/>
                </a:solidFill>
                <a:latin typeface="Arial"/>
                <a:ea typeface="Arial"/>
                <a:cs typeface="Arial"/>
                <a:sym typeface="Arial"/>
              </a:endParaRPr>
            </a:p>
          </p:txBody>
        </p:sp>
        <p:sp>
          <p:nvSpPr>
            <p:cNvPr id="1477" name="Google Shape;1477;p90"/>
            <p:cNvSpPr txBox="1"/>
            <p:nvPr/>
          </p:nvSpPr>
          <p:spPr>
            <a:xfrm>
              <a:off x="1012775" y="4249500"/>
              <a:ext cx="13029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人</a:t>
              </a:r>
              <a:endParaRPr b="0" i="0" sz="2000" u="none" cap="none" strike="noStrike">
                <a:solidFill>
                  <a:schemeClr val="dk1"/>
                </a:solidFill>
                <a:latin typeface="Arial"/>
                <a:ea typeface="Arial"/>
                <a:cs typeface="Arial"/>
                <a:sym typeface="Arial"/>
              </a:endParaRPr>
            </a:p>
          </p:txBody>
        </p:sp>
        <p:sp>
          <p:nvSpPr>
            <p:cNvPr id="1478" name="Google Shape;1478;p90"/>
            <p:cNvSpPr txBox="1"/>
            <p:nvPr/>
          </p:nvSpPr>
          <p:spPr>
            <a:xfrm>
              <a:off x="928250" y="5851138"/>
              <a:ext cx="1302900" cy="492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ツール</a:t>
              </a:r>
              <a:endParaRPr b="0" i="0" sz="2000" u="none" cap="none" strike="noStrike">
                <a:solidFill>
                  <a:schemeClr val="dk1"/>
                </a:solidFill>
                <a:latin typeface="Arial"/>
                <a:ea typeface="Arial"/>
                <a:cs typeface="Arial"/>
                <a:sym typeface="Arial"/>
              </a:endParaRPr>
            </a:p>
          </p:txBody>
        </p:sp>
      </p:grpSp>
      <p:sp>
        <p:nvSpPr>
          <p:cNvPr id="1479" name="Google Shape;1479;p90"/>
          <p:cNvSpPr txBox="1"/>
          <p:nvPr/>
        </p:nvSpPr>
        <p:spPr>
          <a:xfrm>
            <a:off x="417575" y="1265225"/>
            <a:ext cx="9509400" cy="184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静的テストでは、動的テストと異なり、</a:t>
            </a:r>
            <a:r>
              <a:rPr b="0" i="0" lang="ja-JP" sz="1800" u="none" cap="none" strike="noStrike">
                <a:solidFill>
                  <a:srgbClr val="FF3300"/>
                </a:solidFill>
                <a:latin typeface="Arial"/>
                <a:ea typeface="Arial"/>
                <a:cs typeface="Arial"/>
                <a:sym typeface="Arial"/>
              </a:rPr>
              <a:t>テスト対象のソフトウェアを実行する必要はない</a:t>
            </a:r>
            <a:r>
              <a:rPr b="0" i="0" lang="ja-JP"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コード、処理仕様、システムアーキテクチャー仕様、または他の作業成果物は、</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人手による確認（例えば、レビュー）またはツール（例えば、静的解析）の力を借りて評価する。</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静的テストは、検証、および妥当性確認の両方に適用することができる。</a:t>
            </a:r>
            <a:endParaRPr b="0" i="0" sz="1800" u="none" cap="none" strike="noStrike">
              <a:solidFill>
                <a:schemeClr val="dk1"/>
              </a:solidFill>
              <a:latin typeface="Arial"/>
              <a:ea typeface="Arial"/>
              <a:cs typeface="Arial"/>
              <a:sym typeface="Arial"/>
            </a:endParaRPr>
          </a:p>
        </p:txBody>
      </p:sp>
      <p:sp>
        <p:nvSpPr>
          <p:cNvPr id="1480" name="Google Shape;1480;p90"/>
          <p:cNvSpPr/>
          <p:nvPr/>
        </p:nvSpPr>
        <p:spPr>
          <a:xfrm>
            <a:off x="8276996" y="3650067"/>
            <a:ext cx="1311282" cy="713394"/>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テストウェア</a:t>
            </a:r>
            <a:endParaRPr b="1" i="0" sz="1400" u="none" cap="none" strike="noStrike">
              <a:solidFill>
                <a:schemeClr val="dk1"/>
              </a:solidFill>
              <a:latin typeface="Arial"/>
              <a:ea typeface="Arial"/>
              <a:cs typeface="Arial"/>
              <a:sym typeface="Arial"/>
            </a:endParaRPr>
          </a:p>
        </p:txBody>
      </p:sp>
      <p:sp>
        <p:nvSpPr>
          <p:cNvPr id="1481" name="Google Shape;1481;p90"/>
          <p:cNvSpPr/>
          <p:nvPr/>
        </p:nvSpPr>
        <p:spPr>
          <a:xfrm>
            <a:off x="8276996" y="4742792"/>
            <a:ext cx="1311282" cy="713394"/>
          </a:xfrm>
          <a:prstGeom prst="flowChartDocument">
            <a:avLst/>
          </a:prstGeom>
          <a:solidFill>
            <a:schemeClr val="lt1"/>
          </a:solidFill>
          <a:ln cap="flat" cmpd="sng" w="9525">
            <a:solidFill>
              <a:srgbClr val="2E2E97"/>
            </a:solidFill>
            <a:prstDash val="solid"/>
            <a:round/>
            <a:headEnd len="sm" w="sm" type="none"/>
            <a:tailEnd len="sm" w="sm" type="none"/>
          </a:ln>
          <a:effectLst>
            <a:outerShdw blurRad="40000" rotWithShape="0" dir="5400000" dist="20000">
              <a:srgbClr val="000000">
                <a:alpha val="37647"/>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ja-JP" sz="1400" u="none" cap="none" strike="noStrike">
                <a:solidFill>
                  <a:schemeClr val="dk1"/>
                </a:solidFill>
                <a:latin typeface="Arial"/>
                <a:ea typeface="Arial"/>
                <a:cs typeface="Arial"/>
                <a:sym typeface="Arial"/>
              </a:rPr>
              <a:t>ドキュメント</a:t>
            </a:r>
            <a:endParaRPr b="1" i="0" sz="1400" u="none" cap="none" strike="noStrike">
              <a:solidFill>
                <a:schemeClr val="dk1"/>
              </a:solidFill>
              <a:latin typeface="Arial"/>
              <a:ea typeface="Arial"/>
              <a:cs typeface="Arial"/>
              <a:sym typeface="Arial"/>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9" name="Shape 1489"/>
        <p:cNvGrpSpPr/>
        <p:nvPr/>
      </p:nvGrpSpPr>
      <p:grpSpPr>
        <a:xfrm>
          <a:off x="0" y="0"/>
          <a:ext cx="0" cy="0"/>
          <a:chOff x="0" y="0"/>
          <a:chExt cx="0" cy="0"/>
        </a:xfrm>
      </p:grpSpPr>
      <p:sp>
        <p:nvSpPr>
          <p:cNvPr id="1490" name="Google Shape;1490;p91"/>
          <p:cNvSpPr txBox="1"/>
          <p:nvPr>
            <p:ph idx="4294967295" type="title"/>
          </p:nvPr>
        </p:nvSpPr>
        <p:spPr>
          <a:xfrm>
            <a:off x="541338" y="214313"/>
            <a:ext cx="8391600" cy="1127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静的テストの価値</a:t>
            </a:r>
            <a:endParaRPr sz="3600"/>
          </a:p>
        </p:txBody>
      </p:sp>
      <p:sp>
        <p:nvSpPr>
          <p:cNvPr id="1491" name="Google Shape;1491;p9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492" name="Google Shape;1492;p9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493" name="Google Shape;1493;p91"/>
          <p:cNvSpPr txBox="1"/>
          <p:nvPr/>
        </p:nvSpPr>
        <p:spPr>
          <a:xfrm>
            <a:off x="417575" y="1265225"/>
            <a:ext cx="9509400" cy="4340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静的テストはSDLCの初期段階で欠陥を摘出することができるため、</a:t>
            </a:r>
            <a:r>
              <a:rPr b="1" i="0" lang="ja-JP" sz="1800" u="none" cap="none" strike="noStrike">
                <a:solidFill>
                  <a:srgbClr val="FF3300"/>
                </a:solidFill>
                <a:latin typeface="Arial"/>
                <a:ea typeface="Arial"/>
                <a:cs typeface="Arial"/>
                <a:sym typeface="Arial"/>
              </a:rPr>
              <a:t>早期テストの原則を満たす</a:t>
            </a:r>
            <a:r>
              <a:rPr b="0" i="0" lang="ja-JP"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動的テストでは検出できない欠陥を摘出することができる</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到達できないコード</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狙い通りに実装されていないデザインパターン</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実行不可能な作業成果物に内在する欠陥</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静的テストにステークホルダーが参加することで以下の効果を得ることもできる</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要件が実際のニーズを表していることを確認する</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ステークホルダーの間で共通の理解を得る</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ja-JP" sz="1800" u="none" cap="none" strike="noStrike">
                <a:solidFill>
                  <a:schemeClr val="dk1"/>
                </a:solidFill>
                <a:latin typeface="Arial"/>
                <a:ea typeface="Arial"/>
                <a:cs typeface="Arial"/>
                <a:sym typeface="Arial"/>
              </a:rPr>
              <a:t>ステークホルダー間のコミュニケーションを改善する</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プロジェクトの後半で欠陥を修正するために費やす時間と労力が少なくて済むため、</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プロジェクト全体のコストとして、適切にレビューを実施すると、実施しないよりもはるかに安価になる</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1" name="Shape 1501"/>
        <p:cNvGrpSpPr/>
        <p:nvPr/>
      </p:nvGrpSpPr>
      <p:grpSpPr>
        <a:xfrm>
          <a:off x="0" y="0"/>
          <a:ext cx="0" cy="0"/>
          <a:chOff x="0" y="0"/>
          <a:chExt cx="0" cy="0"/>
        </a:xfrm>
      </p:grpSpPr>
      <p:sp>
        <p:nvSpPr>
          <p:cNvPr id="1502" name="Google Shape;1502;p92"/>
          <p:cNvSpPr txBox="1"/>
          <p:nvPr>
            <p:ph idx="4294967295" type="title"/>
          </p:nvPr>
        </p:nvSpPr>
        <p:spPr>
          <a:xfrm>
            <a:off x="465138" y="357188"/>
            <a:ext cx="9012300" cy="7683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静的テストと動的テストの違い</a:t>
            </a:r>
            <a:endParaRPr sz="3600"/>
          </a:p>
        </p:txBody>
      </p:sp>
      <p:sp>
        <p:nvSpPr>
          <p:cNvPr id="1503" name="Google Shape;1503;p92"/>
          <p:cNvSpPr/>
          <p:nvPr/>
        </p:nvSpPr>
        <p:spPr>
          <a:xfrm>
            <a:off x="387350" y="5373216"/>
            <a:ext cx="9023400" cy="863700"/>
          </a:xfrm>
          <a:prstGeom prst="roundRect">
            <a:avLst>
              <a:gd fmla="val 16667" name="adj"/>
            </a:avLst>
          </a:prstGeom>
          <a:solidFill>
            <a:srgbClr val="FFFFCC"/>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両方のよいところを組み合わせて計画し、</a:t>
            </a:r>
            <a:endParaRPr b="0"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ja-JP" sz="2000" u="none" cap="none" strike="noStrike">
                <a:solidFill>
                  <a:schemeClr val="dk1"/>
                </a:solidFill>
                <a:latin typeface="Arial"/>
                <a:ea typeface="Arial"/>
                <a:cs typeface="Arial"/>
                <a:sym typeface="Arial"/>
              </a:rPr>
              <a:t>早期から、段階的にテストを実施することが大切である。</a:t>
            </a:r>
            <a:endParaRPr b="0" i="0" sz="1400" u="none" cap="none" strike="noStrike">
              <a:solidFill>
                <a:srgbClr val="000000"/>
              </a:solidFill>
              <a:latin typeface="Arial"/>
              <a:ea typeface="Arial"/>
              <a:cs typeface="Arial"/>
              <a:sym typeface="Arial"/>
            </a:endParaRPr>
          </a:p>
        </p:txBody>
      </p:sp>
      <p:sp>
        <p:nvSpPr>
          <p:cNvPr id="1504" name="Google Shape;1504;p92"/>
          <p:cNvSpPr txBox="1"/>
          <p:nvPr>
            <p:ph idx="12" type="sldNum"/>
          </p:nvPr>
        </p:nvSpPr>
        <p:spPr>
          <a:xfrm>
            <a:off x="495300" y="6356350"/>
            <a:ext cx="2311500" cy="365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fld id="{00000000-1234-1234-1234-123412341234}" type="slidenum">
              <a:rPr lang="ja-JP">
                <a:solidFill>
                  <a:schemeClr val="lt1"/>
                </a:solidFill>
              </a:rPr>
              <a:t>‹#›</a:t>
            </a:fld>
            <a:endParaRPr>
              <a:solidFill>
                <a:schemeClr val="lt1"/>
              </a:solidFill>
            </a:endParaRPr>
          </a:p>
        </p:txBody>
      </p:sp>
      <p:sp>
        <p:nvSpPr>
          <p:cNvPr id="1505" name="Google Shape;1505;p92"/>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06" name="Google Shape;1506;p92"/>
          <p:cNvSpPr txBox="1"/>
          <p:nvPr/>
        </p:nvSpPr>
        <p:spPr>
          <a:xfrm>
            <a:off x="315913" y="4993431"/>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
        <p:nvSpPr>
          <p:cNvPr id="1507" name="Google Shape;1507;p92"/>
          <p:cNvSpPr txBox="1"/>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chemeClr val="dk1"/>
              </a:buClr>
              <a:buSzPts val="1400"/>
              <a:buFont typeface="Arial"/>
              <a:buNone/>
            </a:pPr>
            <a:fld id="{00000000-1234-1234-1234-123412341234}" type="slidenum">
              <a:rPr b="0" i="0" lang="ja-JP"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graphicFrame>
        <p:nvGraphicFramePr>
          <p:cNvPr id="1508" name="Google Shape;1508;p92"/>
          <p:cNvGraphicFramePr/>
          <p:nvPr/>
        </p:nvGraphicFramePr>
        <p:xfrm>
          <a:off x="971575" y="1259225"/>
          <a:ext cx="3000000" cy="3000000"/>
        </p:xfrm>
        <a:graphic>
          <a:graphicData uri="http://schemas.openxmlformats.org/drawingml/2006/table">
            <a:tbl>
              <a:tblPr>
                <a:noFill/>
                <a:tableStyleId>{5482861C-36CA-42EB-B6D0-8DDA0D068FD9}</a:tableStyleId>
              </a:tblPr>
              <a:tblGrid>
                <a:gridCol w="4000500"/>
                <a:gridCol w="4000500"/>
              </a:tblGrid>
              <a:tr h="381000">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静的テスト</a:t>
                      </a:r>
                      <a:endParaRPr b="1" sz="1400" u="none" cap="none" strike="noStrike"/>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b="1" lang="ja-JP" sz="1400" u="none" cap="none" strike="noStrike"/>
                        <a:t>動的テスト</a:t>
                      </a:r>
                      <a:endParaRPr b="1" sz="1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静的テストでしか発見できない欠陥がある</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動的テストでしか発見できない欠陥がある</a:t>
                      </a:r>
                      <a:endParaRPr sz="1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欠陥を直接発見する</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故障を引き起こし、調査によってそれに関連する欠陥を特定する</a:t>
                      </a:r>
                      <a:endParaRPr sz="1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実行されない、到達しにくいコード内の欠陥をより簡単に検出することができる</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実行されない故障・欠陥については発見できない</a:t>
                      </a:r>
                      <a:endParaRPr sz="1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実行不可能な作業成果物に適用できる</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実行可能な作業成果物にしか適用できない</a:t>
                      </a:r>
                      <a:endParaRPr sz="1400" u="none" cap="none" strike="noStrike"/>
                    </a:p>
                  </a:txBody>
                  <a:tcPr marT="91425" marB="91425" marR="91425" marL="91425"/>
                </a:tc>
              </a:tr>
              <a:tr h="381000">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コードの実行に依存しない品質特性を測定するために使用できる（保守性など）</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lang="ja-JP" sz="1400" u="none" cap="none" strike="noStrike"/>
                        <a:t>コードの実行に依存する品質特性を測定するために使用できる（性能効率性など）</a:t>
                      </a:r>
                      <a:endParaRPr sz="1400" u="none" cap="none" strike="noStrike"/>
                    </a:p>
                  </a:txBody>
                  <a:tcPr marT="91425" marB="91425" marR="91425" marL="91425"/>
                </a:tc>
              </a:tr>
            </a:tbl>
          </a:graphicData>
        </a:graphic>
      </p:graphicFrame>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6" name="Shape 1516"/>
        <p:cNvGrpSpPr/>
        <p:nvPr/>
      </p:nvGrpSpPr>
      <p:grpSpPr>
        <a:xfrm>
          <a:off x="0" y="0"/>
          <a:ext cx="0" cy="0"/>
          <a:chOff x="0" y="0"/>
          <a:chExt cx="0" cy="0"/>
        </a:xfrm>
      </p:grpSpPr>
      <p:sp>
        <p:nvSpPr>
          <p:cNvPr id="1517" name="Google Shape;1517;p93"/>
          <p:cNvSpPr txBox="1"/>
          <p:nvPr>
            <p:ph idx="4294967295" type="title"/>
          </p:nvPr>
        </p:nvSpPr>
        <p:spPr>
          <a:xfrm>
            <a:off x="541338" y="214313"/>
            <a:ext cx="8391525" cy="1127125"/>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静的テストの代表的な欠陥</a:t>
            </a:r>
            <a:endParaRPr sz="3600"/>
          </a:p>
        </p:txBody>
      </p:sp>
      <p:sp>
        <p:nvSpPr>
          <p:cNvPr id="1518" name="Google Shape;1518;p93"/>
          <p:cNvSpPr txBox="1"/>
          <p:nvPr>
            <p:ph idx="4294967295" type="body"/>
          </p:nvPr>
        </p:nvSpPr>
        <p:spPr>
          <a:xfrm>
            <a:off x="128464" y="1254175"/>
            <a:ext cx="9649200" cy="5002500"/>
          </a:xfrm>
          <a:prstGeom prst="rect">
            <a:avLst/>
          </a:prstGeom>
          <a:noFill/>
          <a:ln>
            <a:noFill/>
          </a:ln>
        </p:spPr>
        <p:txBody>
          <a:bodyPr anchorCtr="0" anchor="t" bIns="45700" lIns="91425" spcFirstLastPara="1" rIns="91425" wrap="square" tIns="45700">
            <a:spAutoFit/>
          </a:bodyPr>
          <a:lstStyle/>
          <a:p>
            <a:pPr indent="-317500" lvl="0" marL="342900" rtl="0" algn="l">
              <a:lnSpc>
                <a:spcPct val="115000"/>
              </a:lnSpc>
              <a:spcBef>
                <a:spcPts val="0"/>
              </a:spcBef>
              <a:spcAft>
                <a:spcPts val="0"/>
              </a:spcAft>
              <a:buClr>
                <a:schemeClr val="dk1"/>
              </a:buClr>
              <a:buSzPts val="2000"/>
              <a:buFont typeface="Arial"/>
              <a:buChar char="●"/>
            </a:pPr>
            <a:r>
              <a:rPr lang="ja-JP" sz="2000"/>
              <a:t>要件の欠陥</a:t>
            </a:r>
            <a:endParaRPr sz="2000"/>
          </a:p>
          <a:p>
            <a:pPr indent="-234950" lvl="1" marL="742950" rtl="0" algn="l">
              <a:lnSpc>
                <a:spcPct val="115000"/>
              </a:lnSpc>
              <a:spcBef>
                <a:spcPts val="0"/>
              </a:spcBef>
              <a:spcAft>
                <a:spcPts val="0"/>
              </a:spcAft>
              <a:buSzPts val="2000"/>
              <a:buChar char="○"/>
            </a:pPr>
            <a:r>
              <a:rPr lang="ja-JP" sz="2000"/>
              <a:t>一貫していない、曖昧さ、矛盾、欠落、不正確、重複など</a:t>
            </a:r>
            <a:endParaRPr sz="2000"/>
          </a:p>
          <a:p>
            <a:pPr indent="-317500" lvl="0" marL="342900" rtl="0" algn="l">
              <a:lnSpc>
                <a:spcPct val="115000"/>
              </a:lnSpc>
              <a:spcBef>
                <a:spcPts val="0"/>
              </a:spcBef>
              <a:spcAft>
                <a:spcPts val="0"/>
              </a:spcAft>
              <a:buSzPts val="2000"/>
              <a:buChar char="●"/>
            </a:pPr>
            <a:r>
              <a:rPr lang="ja-JP" sz="2000"/>
              <a:t>設計の欠陥</a:t>
            </a:r>
            <a:endParaRPr sz="2000"/>
          </a:p>
          <a:p>
            <a:pPr indent="-234950" lvl="1" marL="742950" rtl="0" algn="l">
              <a:lnSpc>
                <a:spcPct val="115000"/>
              </a:lnSpc>
              <a:spcBef>
                <a:spcPts val="0"/>
              </a:spcBef>
              <a:spcAft>
                <a:spcPts val="0"/>
              </a:spcAft>
              <a:buSzPts val="2000"/>
              <a:buChar char="○"/>
            </a:pPr>
            <a:r>
              <a:rPr lang="ja-JP" sz="2000"/>
              <a:t>非効率なデータベース構造、不十分なモジュール化など</a:t>
            </a:r>
            <a:endParaRPr sz="2000"/>
          </a:p>
          <a:p>
            <a:pPr indent="-317500" lvl="0" marL="342900" rtl="0" algn="l">
              <a:lnSpc>
                <a:spcPct val="115000"/>
              </a:lnSpc>
              <a:spcBef>
                <a:spcPts val="0"/>
              </a:spcBef>
              <a:spcAft>
                <a:spcPts val="0"/>
              </a:spcAft>
              <a:buSzPts val="2000"/>
              <a:buChar char="●"/>
            </a:pPr>
            <a:r>
              <a:rPr lang="ja-JP" sz="2000"/>
              <a:t>ある種のコードの欠陥</a:t>
            </a:r>
            <a:endParaRPr sz="2000"/>
          </a:p>
          <a:p>
            <a:pPr indent="-234950" lvl="1" marL="742950" rtl="0" algn="l">
              <a:lnSpc>
                <a:spcPct val="115000"/>
              </a:lnSpc>
              <a:spcBef>
                <a:spcPts val="0"/>
              </a:spcBef>
              <a:spcAft>
                <a:spcPts val="0"/>
              </a:spcAft>
              <a:buSzPts val="2000"/>
              <a:buChar char="○"/>
            </a:pPr>
            <a:r>
              <a:rPr lang="ja-JP" sz="2000"/>
              <a:t>値が定義されていない変数、重複したコード、過剰なコード複雑度など</a:t>
            </a:r>
            <a:endParaRPr sz="2000"/>
          </a:p>
          <a:p>
            <a:pPr indent="-317500" lvl="0" marL="342900" rtl="0" algn="l">
              <a:lnSpc>
                <a:spcPct val="115000"/>
              </a:lnSpc>
              <a:spcBef>
                <a:spcPts val="0"/>
              </a:spcBef>
              <a:spcAft>
                <a:spcPts val="0"/>
              </a:spcAft>
              <a:buSzPts val="2000"/>
              <a:buChar char="●"/>
            </a:pPr>
            <a:r>
              <a:rPr lang="ja-JP" sz="2000"/>
              <a:t>標準からの逸脱</a:t>
            </a:r>
            <a:endParaRPr sz="2000"/>
          </a:p>
          <a:p>
            <a:pPr indent="-234950" lvl="1" marL="742950" rtl="0" algn="l">
              <a:lnSpc>
                <a:spcPct val="115000"/>
              </a:lnSpc>
              <a:spcBef>
                <a:spcPts val="0"/>
              </a:spcBef>
              <a:spcAft>
                <a:spcPts val="0"/>
              </a:spcAft>
              <a:buSzPts val="2000"/>
              <a:buChar char="○"/>
            </a:pPr>
            <a:r>
              <a:rPr lang="ja-JP" sz="2000"/>
              <a:t>コーディング標準の命名規則の不遵守など</a:t>
            </a:r>
            <a:endParaRPr sz="2000"/>
          </a:p>
          <a:p>
            <a:pPr indent="-317500" lvl="0" marL="342900" rtl="0" algn="l">
              <a:lnSpc>
                <a:spcPct val="115000"/>
              </a:lnSpc>
              <a:spcBef>
                <a:spcPts val="0"/>
              </a:spcBef>
              <a:spcAft>
                <a:spcPts val="0"/>
              </a:spcAft>
              <a:buSzPts val="2000"/>
              <a:buChar char="●"/>
            </a:pPr>
            <a:r>
              <a:rPr lang="ja-JP" sz="2000"/>
              <a:t>正しくないインターフェース仕様</a:t>
            </a:r>
            <a:endParaRPr sz="2000"/>
          </a:p>
          <a:p>
            <a:pPr indent="-234950" lvl="1" marL="742950" rtl="0" algn="l">
              <a:lnSpc>
                <a:spcPct val="115000"/>
              </a:lnSpc>
              <a:spcBef>
                <a:spcPts val="0"/>
              </a:spcBef>
              <a:spcAft>
                <a:spcPts val="0"/>
              </a:spcAft>
              <a:buSzPts val="2000"/>
              <a:buChar char="○"/>
            </a:pPr>
            <a:r>
              <a:rPr lang="ja-JP" sz="2000"/>
              <a:t>パラメータの数、種類、順序が不一致など</a:t>
            </a:r>
            <a:endParaRPr sz="2000"/>
          </a:p>
          <a:p>
            <a:pPr indent="-317500" lvl="0" marL="342900" rtl="0" algn="l">
              <a:lnSpc>
                <a:spcPct val="115000"/>
              </a:lnSpc>
              <a:spcBef>
                <a:spcPts val="0"/>
              </a:spcBef>
              <a:spcAft>
                <a:spcPts val="0"/>
              </a:spcAft>
              <a:buSzPts val="2000"/>
              <a:buChar char="●"/>
            </a:pPr>
            <a:r>
              <a:rPr lang="ja-JP" sz="2000"/>
              <a:t>特定の種類のセキュリティ脆弱性</a:t>
            </a:r>
            <a:endParaRPr sz="2000"/>
          </a:p>
          <a:p>
            <a:pPr indent="-234950" lvl="1" marL="742950" rtl="0" algn="l">
              <a:lnSpc>
                <a:spcPct val="115000"/>
              </a:lnSpc>
              <a:spcBef>
                <a:spcPts val="0"/>
              </a:spcBef>
              <a:spcAft>
                <a:spcPts val="0"/>
              </a:spcAft>
              <a:buSzPts val="2000"/>
              <a:buChar char="○"/>
            </a:pPr>
            <a:r>
              <a:rPr lang="ja-JP" sz="2000"/>
              <a:t>バッファオーバーフローなど</a:t>
            </a:r>
            <a:endParaRPr sz="2000"/>
          </a:p>
          <a:p>
            <a:pPr indent="-317500" lvl="0" marL="342900" rtl="0" algn="l">
              <a:lnSpc>
                <a:spcPct val="115000"/>
              </a:lnSpc>
              <a:spcBef>
                <a:spcPts val="0"/>
              </a:spcBef>
              <a:spcAft>
                <a:spcPts val="0"/>
              </a:spcAft>
              <a:buSzPts val="2000"/>
              <a:buChar char="●"/>
            </a:pPr>
            <a:r>
              <a:rPr lang="ja-JP" sz="2000"/>
              <a:t>テストベースに対するカバレッジが不十分もしくは不正確</a:t>
            </a:r>
            <a:endParaRPr sz="2000"/>
          </a:p>
          <a:p>
            <a:pPr indent="-234950" lvl="1" marL="742950" rtl="0" algn="l">
              <a:lnSpc>
                <a:spcPct val="115000"/>
              </a:lnSpc>
              <a:spcBef>
                <a:spcPts val="0"/>
              </a:spcBef>
              <a:spcAft>
                <a:spcPts val="0"/>
              </a:spcAft>
              <a:buSzPts val="2000"/>
              <a:buChar char="○"/>
            </a:pPr>
            <a:r>
              <a:rPr lang="ja-JP" sz="2000"/>
              <a:t>受け入れ基準に対するテストケースが欠落しているなど</a:t>
            </a:r>
            <a:endParaRPr sz="2000"/>
          </a:p>
        </p:txBody>
      </p:sp>
      <p:sp>
        <p:nvSpPr>
          <p:cNvPr id="1519" name="Google Shape;1519;p9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520" name="Google Shape;1520;p9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21" name="Google Shape;1521;p93"/>
          <p:cNvSpPr txBox="1"/>
          <p:nvPr/>
        </p:nvSpPr>
        <p:spPr>
          <a:xfrm>
            <a:off x="290472" y="6243138"/>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9" name="Shape 1529"/>
        <p:cNvGrpSpPr/>
        <p:nvPr/>
      </p:nvGrpSpPr>
      <p:grpSpPr>
        <a:xfrm>
          <a:off x="0" y="0"/>
          <a:ext cx="0" cy="0"/>
          <a:chOff x="0" y="0"/>
          <a:chExt cx="0" cy="0"/>
        </a:xfrm>
      </p:grpSpPr>
      <p:sp>
        <p:nvSpPr>
          <p:cNvPr id="1530" name="Google Shape;1530;p9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31" name="Google Shape;1531;p9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532" name="Google Shape;1532;p95"/>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3.2 フィードバックと</a:t>
            </a:r>
            <a:endParaRPr b="0" i="0" sz="4400" u="none" cap="none" strike="noStrike">
              <a:solidFill>
                <a:schemeClr val="dk2"/>
              </a:solidFill>
              <a:latin typeface="MS PGothic"/>
              <a:ea typeface="MS PGothic"/>
              <a:cs typeface="MS PGothic"/>
              <a:sym typeface="MS PGothic"/>
            </a:endParaRPr>
          </a:p>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レビュープロセス</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6" name="Shape 1536"/>
        <p:cNvGrpSpPr/>
        <p:nvPr/>
      </p:nvGrpSpPr>
      <p:grpSpPr>
        <a:xfrm>
          <a:off x="0" y="0"/>
          <a:ext cx="0" cy="0"/>
          <a:chOff x="0" y="0"/>
          <a:chExt cx="0" cy="0"/>
        </a:xfrm>
      </p:grpSpPr>
      <p:sp>
        <p:nvSpPr>
          <p:cNvPr id="1537" name="Google Shape;1537;p96"/>
          <p:cNvSpPr txBox="1"/>
          <p:nvPr>
            <p:ph type="title"/>
          </p:nvPr>
        </p:nvSpPr>
        <p:spPr>
          <a:xfrm>
            <a:off x="514375" y="648004"/>
            <a:ext cx="8915400" cy="15516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​​早期かつ頻繁なステークホルダー</a:t>
            </a:r>
            <a:endParaRPr sz="3600"/>
          </a:p>
          <a:p>
            <a:pPr indent="0" lvl="0" marL="0" rtl="0" algn="ctr">
              <a:lnSpc>
                <a:spcPct val="100000"/>
              </a:lnSpc>
              <a:spcBef>
                <a:spcPts val="0"/>
              </a:spcBef>
              <a:spcAft>
                <a:spcPts val="0"/>
              </a:spcAft>
              <a:buSzPts val="1400"/>
              <a:buNone/>
            </a:pPr>
            <a:r>
              <a:rPr lang="ja-JP" sz="3600"/>
              <a:t>からのフィードバックの利点</a:t>
            </a:r>
            <a:endParaRPr sz="3600"/>
          </a:p>
        </p:txBody>
      </p:sp>
      <p:sp>
        <p:nvSpPr>
          <p:cNvPr id="1538" name="Google Shape;1538;p96"/>
          <p:cNvSpPr txBox="1"/>
          <p:nvPr>
            <p:ph idx="1" type="body"/>
          </p:nvPr>
        </p:nvSpPr>
        <p:spPr>
          <a:xfrm>
            <a:off x="495300" y="2391375"/>
            <a:ext cx="8915400" cy="3288600"/>
          </a:xfrm>
          <a:prstGeom prst="rect">
            <a:avLst/>
          </a:prstGeom>
          <a:noFill/>
          <a:ln>
            <a:noFill/>
          </a:ln>
        </p:spPr>
        <p:txBody>
          <a:bodyPr anchorCtr="0" anchor="t" bIns="45700" lIns="91425" spcFirstLastPara="1" rIns="91425" wrap="square" tIns="45700">
            <a:noAutofit/>
          </a:bodyPr>
          <a:lstStyle/>
          <a:p>
            <a:pPr indent="-355600" lvl="0" marL="457200" rtl="0" algn="l">
              <a:lnSpc>
                <a:spcPct val="100000"/>
              </a:lnSpc>
              <a:spcBef>
                <a:spcPts val="400"/>
              </a:spcBef>
              <a:spcAft>
                <a:spcPts val="0"/>
              </a:spcAft>
              <a:buSzPts val="2000"/>
              <a:buChar char="●"/>
            </a:pPr>
            <a:r>
              <a:rPr lang="ja-JP" sz="2000"/>
              <a:t>早期かつ頻繁なフィードバックは、潜在的な品質問題を早期に伝えることができる。</a:t>
            </a:r>
            <a:endParaRPr sz="2000"/>
          </a:p>
          <a:p>
            <a:pPr indent="-355600" lvl="1" marL="914400" rtl="0" algn="l">
              <a:lnSpc>
                <a:spcPct val="100000"/>
              </a:lnSpc>
              <a:spcBef>
                <a:spcPts val="0"/>
              </a:spcBef>
              <a:spcAft>
                <a:spcPts val="0"/>
              </a:spcAft>
              <a:buSzPts val="2000"/>
              <a:buChar char="○"/>
            </a:pPr>
            <a:r>
              <a:rPr lang="ja-JP" sz="2000"/>
              <a:t>ステークホルダーの関与が少ない場合は、ステークホルダーのビジョンを満たさないかもしれない</a:t>
            </a:r>
            <a:endParaRPr sz="2000"/>
          </a:p>
          <a:p>
            <a:pPr indent="-355600" lvl="1" marL="914400" rtl="0" algn="l">
              <a:lnSpc>
                <a:spcPct val="100000"/>
              </a:lnSpc>
              <a:spcBef>
                <a:spcPts val="0"/>
              </a:spcBef>
              <a:spcAft>
                <a:spcPts val="0"/>
              </a:spcAft>
              <a:buSzPts val="2000"/>
              <a:buChar char="○"/>
            </a:pPr>
            <a:r>
              <a:rPr lang="ja-JP" sz="2000"/>
              <a:t>ステークホルダーが望むものを提供できない場合、プロジェクトの完全な失敗につながる可能性がある。</a:t>
            </a:r>
            <a:endParaRPr sz="2000"/>
          </a:p>
          <a:p>
            <a:pPr indent="-355600" lvl="0" marL="457200" rtl="0" algn="l">
              <a:lnSpc>
                <a:spcPct val="100000"/>
              </a:lnSpc>
              <a:spcBef>
                <a:spcPts val="0"/>
              </a:spcBef>
              <a:spcAft>
                <a:spcPts val="0"/>
              </a:spcAft>
              <a:buSzPts val="2000"/>
              <a:buChar char="●"/>
            </a:pPr>
            <a:r>
              <a:rPr lang="ja-JP" sz="2000"/>
              <a:t>フィードバックを頻繁に行うことで、要件に関する誤解を防ぎ、要件の変更をより早く理解し実装することができる。</a:t>
            </a:r>
            <a:endParaRPr sz="2000"/>
          </a:p>
          <a:p>
            <a:pPr indent="-355600" lvl="0" marL="457200" rtl="0" algn="l">
              <a:lnSpc>
                <a:spcPct val="100000"/>
              </a:lnSpc>
              <a:spcBef>
                <a:spcPts val="0"/>
              </a:spcBef>
              <a:spcAft>
                <a:spcPts val="0"/>
              </a:spcAft>
              <a:buSzPts val="2000"/>
              <a:buChar char="●"/>
            </a:pPr>
            <a:r>
              <a:rPr lang="ja-JP" sz="2000"/>
              <a:t>これにより、開発チームは、ステークホルダーに最大の価値を与え、かつ識別したリスクに最もよい影響を与えるフィーチャーに焦点を当てることができる。</a:t>
            </a:r>
            <a:endParaRPr sz="2000"/>
          </a:p>
        </p:txBody>
      </p:sp>
      <p:sp>
        <p:nvSpPr>
          <p:cNvPr id="1539" name="Google Shape;1539;p96"/>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540" name="Google Shape;1540;p96"/>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41" name="Google Shape;1541;p96"/>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動かないソフトウェア ②</a:t>
            </a:r>
            <a:endParaRPr sz="3600"/>
          </a:p>
        </p:txBody>
      </p:sp>
      <p:sp>
        <p:nvSpPr>
          <p:cNvPr id="298" name="Google Shape;298;p9"/>
          <p:cNvSpPr txBox="1"/>
          <p:nvPr>
            <p:ph idx="1" type="body"/>
          </p:nvPr>
        </p:nvSpPr>
        <p:spPr>
          <a:xfrm>
            <a:off x="495300" y="1600200"/>
            <a:ext cx="8915400" cy="667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3200"/>
              <a:buFont typeface="Arial"/>
              <a:buNone/>
            </a:pPr>
            <a:r>
              <a:rPr lang="ja-JP" u="sng"/>
              <a:t>2019年後半の情報システム障害データ</a:t>
            </a:r>
            <a:endParaRPr/>
          </a:p>
        </p:txBody>
      </p:sp>
      <p:sp>
        <p:nvSpPr>
          <p:cNvPr id="299" name="Google Shape;299;p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300" name="Google Shape;300;p9"/>
          <p:cNvSpPr txBox="1"/>
          <p:nvPr/>
        </p:nvSpPr>
        <p:spPr>
          <a:xfrm>
            <a:off x="8449618" y="1763524"/>
            <a:ext cx="877163"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Arial"/>
                <a:ea typeface="Arial"/>
                <a:cs typeface="Arial"/>
                <a:sym typeface="Arial"/>
              </a:rPr>
              <a:t>※抜粋</a:t>
            </a:r>
            <a:endParaRPr b="0" i="0" sz="1400" u="none" cap="none" strike="noStrike">
              <a:solidFill>
                <a:srgbClr val="000000"/>
              </a:solidFill>
              <a:latin typeface="Arial"/>
              <a:ea typeface="Arial"/>
              <a:cs typeface="Arial"/>
              <a:sym typeface="Arial"/>
            </a:endParaRPr>
          </a:p>
        </p:txBody>
      </p:sp>
      <p:sp>
        <p:nvSpPr>
          <p:cNvPr id="301" name="Google Shape;301;p9"/>
          <p:cNvSpPr txBox="1"/>
          <p:nvPr/>
        </p:nvSpPr>
        <p:spPr>
          <a:xfrm>
            <a:off x="627661" y="6093296"/>
            <a:ext cx="7709716" cy="307777"/>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出典：情報システムの障害状況 2019年後半データ</a:t>
            </a:r>
            <a:endParaRPr b="0" i="0" sz="1400" u="none" cap="none" strike="noStrike">
              <a:solidFill>
                <a:srgbClr val="000000"/>
              </a:solidFill>
              <a:latin typeface="Arial"/>
              <a:ea typeface="Arial"/>
              <a:cs typeface="Arial"/>
              <a:sym typeface="Arial"/>
            </a:endParaRPr>
          </a:p>
        </p:txBody>
      </p:sp>
      <p:sp>
        <p:nvSpPr>
          <p:cNvPr id="302" name="Google Shape;302;p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pic>
        <p:nvPicPr>
          <p:cNvPr id="303" name="Google Shape;303;p9"/>
          <p:cNvPicPr preferRelativeResize="0"/>
          <p:nvPr/>
        </p:nvPicPr>
        <p:blipFill rotWithShape="1">
          <a:blip r:embed="rId3">
            <a:alphaModFix/>
          </a:blip>
          <a:srcRect b="0" l="0" r="0" t="0"/>
          <a:stretch/>
        </p:blipFill>
        <p:spPr>
          <a:xfrm>
            <a:off x="152400" y="2267400"/>
            <a:ext cx="9601197" cy="3389650"/>
          </a:xfrm>
          <a:prstGeom prst="rect">
            <a:avLst/>
          </a:prstGeom>
          <a:noFill/>
          <a:ln>
            <a:noFill/>
          </a:ln>
        </p:spPr>
      </p:pic>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5" name="Shape 1545"/>
        <p:cNvGrpSpPr/>
        <p:nvPr/>
      </p:nvGrpSpPr>
      <p:grpSpPr>
        <a:xfrm>
          <a:off x="0" y="0"/>
          <a:ext cx="0" cy="0"/>
          <a:chOff x="0" y="0"/>
          <a:chExt cx="0" cy="0"/>
        </a:xfrm>
      </p:grpSpPr>
      <p:sp>
        <p:nvSpPr>
          <p:cNvPr id="1546" name="Google Shape;1546;p9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レビュープロセス</a:t>
            </a:r>
            <a:endParaRPr sz="3600"/>
          </a:p>
        </p:txBody>
      </p:sp>
      <p:sp>
        <p:nvSpPr>
          <p:cNvPr id="1547" name="Google Shape;1547;p97"/>
          <p:cNvSpPr txBox="1"/>
          <p:nvPr>
            <p:ph idx="1" type="body"/>
          </p:nvPr>
        </p:nvSpPr>
        <p:spPr>
          <a:xfrm>
            <a:off x="495300" y="1027876"/>
            <a:ext cx="8915400" cy="521730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2000"/>
              <a:buFont typeface="Arial"/>
              <a:buChar char="•"/>
            </a:pPr>
            <a:r>
              <a:rPr lang="ja-JP" sz="2000"/>
              <a:t>計画</a:t>
            </a:r>
            <a:endParaRPr sz="2000"/>
          </a:p>
          <a:p>
            <a:pPr indent="-298450" lvl="1" marL="742950" rtl="0" algn="l">
              <a:lnSpc>
                <a:spcPct val="100000"/>
              </a:lnSpc>
              <a:spcBef>
                <a:spcPts val="0"/>
              </a:spcBef>
              <a:spcAft>
                <a:spcPts val="0"/>
              </a:spcAft>
              <a:buClr>
                <a:schemeClr val="dk1"/>
              </a:buClr>
              <a:buSzPts val="2000"/>
              <a:buFont typeface="Arial"/>
              <a:buChar char="–"/>
            </a:pPr>
            <a:r>
              <a:rPr lang="ja-JP" sz="2000"/>
              <a:t>目的、作業成果物、評価対象の品質特性、重点を置く領域、終了基準、標準などの裏付け情報、工数・時間の見積りからなるレビューの範囲を定義する。</a:t>
            </a:r>
            <a:endParaRPr sz="2000"/>
          </a:p>
          <a:p>
            <a:pPr indent="-342900" lvl="0" marL="342900" rtl="0" algn="l">
              <a:lnSpc>
                <a:spcPct val="100000"/>
              </a:lnSpc>
              <a:spcBef>
                <a:spcPts val="0"/>
              </a:spcBef>
              <a:spcAft>
                <a:spcPts val="0"/>
              </a:spcAft>
              <a:buSzPts val="2000"/>
              <a:buChar char="•"/>
            </a:pPr>
            <a:r>
              <a:rPr lang="ja-JP" sz="2000"/>
              <a:t>レビューの立ち上げ</a:t>
            </a:r>
            <a:endParaRPr sz="2000"/>
          </a:p>
          <a:p>
            <a:pPr indent="-298450" lvl="1" marL="742950" rtl="0" algn="l">
              <a:lnSpc>
                <a:spcPct val="100000"/>
              </a:lnSpc>
              <a:spcBef>
                <a:spcPts val="400"/>
              </a:spcBef>
              <a:spcAft>
                <a:spcPts val="0"/>
              </a:spcAft>
              <a:buClr>
                <a:schemeClr val="dk1"/>
              </a:buClr>
              <a:buSzPts val="2000"/>
              <a:buFont typeface="Arial"/>
              <a:buChar char="–"/>
            </a:pPr>
            <a:r>
              <a:rPr lang="ja-JP" sz="2000"/>
              <a:t>レビュー開始までに関係者や物事を準備できたことを明確にする。</a:t>
            </a:r>
            <a:endParaRPr sz="2000"/>
          </a:p>
          <a:p>
            <a:pPr indent="-342900" lvl="0" marL="342900" rtl="0" algn="l">
              <a:lnSpc>
                <a:spcPct val="100000"/>
              </a:lnSpc>
              <a:spcBef>
                <a:spcPts val="400"/>
              </a:spcBef>
              <a:spcAft>
                <a:spcPts val="0"/>
              </a:spcAft>
              <a:buSzPts val="2000"/>
              <a:buChar char="•"/>
            </a:pPr>
            <a:r>
              <a:rPr lang="ja-JP" sz="2000"/>
              <a:t>個々人のレビュー</a:t>
            </a:r>
            <a:endParaRPr sz="2000"/>
          </a:p>
          <a:p>
            <a:pPr indent="-298450" lvl="1" marL="742950" rtl="0" algn="l">
              <a:lnSpc>
                <a:spcPct val="100000"/>
              </a:lnSpc>
              <a:spcBef>
                <a:spcPts val="400"/>
              </a:spcBef>
              <a:spcAft>
                <a:spcPts val="0"/>
              </a:spcAft>
              <a:buSzPts val="2000"/>
              <a:buChar char="–"/>
            </a:pPr>
            <a:r>
              <a:rPr lang="ja-JP" sz="2000"/>
              <a:t>作業成果物の品質を精査し、1つ以上のレビュー技法を適用して、不正、推奨、および質問を識別するために個人のレビューを実施する。</a:t>
            </a:r>
            <a:endParaRPr sz="2000"/>
          </a:p>
          <a:p>
            <a:pPr indent="-342900" lvl="0" marL="342900" rtl="0" algn="l">
              <a:lnSpc>
                <a:spcPct val="100000"/>
              </a:lnSpc>
              <a:spcBef>
                <a:spcPts val="400"/>
              </a:spcBef>
              <a:spcAft>
                <a:spcPts val="0"/>
              </a:spcAft>
              <a:buSzPts val="2000"/>
              <a:buChar char="•"/>
            </a:pPr>
            <a:r>
              <a:rPr lang="ja-JP" sz="2000"/>
              <a:t>共有と分析</a:t>
            </a:r>
            <a:endParaRPr sz="2000"/>
          </a:p>
          <a:p>
            <a:pPr indent="-298450" lvl="1" marL="742950" rtl="0" algn="l">
              <a:lnSpc>
                <a:spcPct val="100000"/>
              </a:lnSpc>
              <a:spcBef>
                <a:spcPts val="400"/>
              </a:spcBef>
              <a:spcAft>
                <a:spcPts val="0"/>
              </a:spcAft>
              <a:buSzPts val="2000"/>
              <a:buChar char="–"/>
            </a:pPr>
            <a:r>
              <a:rPr lang="ja-JP" sz="2000"/>
              <a:t>レビューミーティングですべての不正を分析して議論する。不正にはステータス、オーナー、必要なアクションを決める。</a:t>
            </a:r>
            <a:endParaRPr sz="2000"/>
          </a:p>
          <a:p>
            <a:pPr indent="-342900" lvl="0" marL="342900" rtl="0" algn="l">
              <a:lnSpc>
                <a:spcPct val="100000"/>
              </a:lnSpc>
              <a:spcBef>
                <a:spcPts val="400"/>
              </a:spcBef>
              <a:spcAft>
                <a:spcPts val="0"/>
              </a:spcAft>
              <a:buSzPts val="2000"/>
              <a:buChar char="•"/>
            </a:pPr>
            <a:r>
              <a:rPr lang="ja-JP" sz="2000"/>
              <a:t>修正と報告</a:t>
            </a:r>
            <a:endParaRPr sz="2000"/>
          </a:p>
          <a:p>
            <a:pPr indent="-298450" lvl="1" marL="742950" rtl="0" algn="l">
              <a:lnSpc>
                <a:spcPct val="100000"/>
              </a:lnSpc>
              <a:spcBef>
                <a:spcPts val="400"/>
              </a:spcBef>
              <a:spcAft>
                <a:spcPts val="0"/>
              </a:spcAft>
              <a:buClr>
                <a:schemeClr val="dk1"/>
              </a:buClr>
              <a:buSzPts val="2000"/>
              <a:buFont typeface="Arial"/>
              <a:buChar char="–"/>
            </a:pPr>
            <a:r>
              <a:rPr lang="ja-JP" sz="2000"/>
              <a:t>是正処置をフォローアップできるように、すべての欠陥に対して欠陥レポートを作成する。レビュー結果はレポートする。</a:t>
            </a:r>
            <a:endParaRPr sz="2000"/>
          </a:p>
        </p:txBody>
      </p:sp>
      <p:sp>
        <p:nvSpPr>
          <p:cNvPr id="1548" name="Google Shape;1548;p9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549" name="Google Shape;1549;p9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50" name="Google Shape;1550;p97"/>
          <p:cNvSpPr txBox="1"/>
          <p:nvPr/>
        </p:nvSpPr>
        <p:spPr>
          <a:xfrm>
            <a:off x="315913" y="6145559"/>
            <a:ext cx="9312275"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8" name="Shape 1558"/>
        <p:cNvGrpSpPr/>
        <p:nvPr/>
      </p:nvGrpSpPr>
      <p:grpSpPr>
        <a:xfrm>
          <a:off x="0" y="0"/>
          <a:ext cx="0" cy="0"/>
          <a:chOff x="0" y="0"/>
          <a:chExt cx="0" cy="0"/>
        </a:xfrm>
      </p:grpSpPr>
      <p:sp>
        <p:nvSpPr>
          <p:cNvPr id="1559" name="Google Shape;1559;p98"/>
          <p:cNvSpPr txBox="1"/>
          <p:nvPr>
            <p:ph idx="4294967295" type="title"/>
          </p:nvPr>
        </p:nvSpPr>
        <p:spPr>
          <a:xfrm>
            <a:off x="200472" y="214313"/>
            <a:ext cx="9505200" cy="1127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レビューでの役割と責務</a:t>
            </a:r>
            <a:endParaRPr sz="3600"/>
          </a:p>
        </p:txBody>
      </p:sp>
      <p:sp>
        <p:nvSpPr>
          <p:cNvPr id="1560" name="Google Shape;1560;p98"/>
          <p:cNvSpPr txBox="1"/>
          <p:nvPr>
            <p:ph idx="4294967295" type="body"/>
          </p:nvPr>
        </p:nvSpPr>
        <p:spPr>
          <a:xfrm>
            <a:off x="200472" y="1124744"/>
            <a:ext cx="9432900" cy="5130900"/>
          </a:xfrm>
          <a:prstGeom prst="rect">
            <a:avLst/>
          </a:prstGeom>
          <a:noFill/>
          <a:ln>
            <a:noFill/>
          </a:ln>
        </p:spPr>
        <p:txBody>
          <a:bodyPr anchorCtr="0" anchor="t" bIns="45700" lIns="91425" spcFirstLastPara="1" rIns="91425" wrap="square" tIns="45700">
            <a:spAutoFit/>
          </a:bodyPr>
          <a:lstStyle/>
          <a:p>
            <a:pPr indent="-355600" lvl="0" marL="457200" rtl="0" algn="l">
              <a:lnSpc>
                <a:spcPct val="90000"/>
              </a:lnSpc>
              <a:spcBef>
                <a:spcPts val="400"/>
              </a:spcBef>
              <a:spcAft>
                <a:spcPts val="0"/>
              </a:spcAft>
              <a:buSzPts val="2000"/>
              <a:buChar char="●"/>
            </a:pPr>
            <a:r>
              <a:rPr lang="ja-JP" sz="2000"/>
              <a:t>マネージャー</a:t>
            </a:r>
            <a:endParaRPr sz="2000"/>
          </a:p>
          <a:p>
            <a:pPr indent="-355600" lvl="1" marL="914400" rtl="0" algn="l">
              <a:lnSpc>
                <a:spcPct val="90000"/>
              </a:lnSpc>
              <a:spcBef>
                <a:spcPts val="0"/>
              </a:spcBef>
              <a:spcAft>
                <a:spcPts val="0"/>
              </a:spcAft>
              <a:buSzPts val="2000"/>
              <a:buChar char="○"/>
            </a:pPr>
            <a:r>
              <a:rPr lang="ja-JP" sz="2000"/>
              <a:t>何をレビューするかを決定し、人員や時間などのリソースを提供</a:t>
            </a:r>
            <a:endParaRPr/>
          </a:p>
          <a:p>
            <a:pPr indent="-355600" lvl="0" marL="457200" rtl="0" algn="l">
              <a:lnSpc>
                <a:spcPct val="90000"/>
              </a:lnSpc>
              <a:spcBef>
                <a:spcPts val="0"/>
              </a:spcBef>
              <a:spcAft>
                <a:spcPts val="0"/>
              </a:spcAft>
              <a:buSzPts val="2000"/>
              <a:buChar char="●"/>
            </a:pPr>
            <a:r>
              <a:rPr lang="ja-JP" sz="2000"/>
              <a:t>作成者</a:t>
            </a:r>
            <a:endParaRPr sz="2000"/>
          </a:p>
          <a:p>
            <a:pPr indent="-355600" lvl="1" marL="914400" rtl="0" algn="l">
              <a:lnSpc>
                <a:spcPct val="90000"/>
              </a:lnSpc>
              <a:spcBef>
                <a:spcPts val="0"/>
              </a:spcBef>
              <a:spcAft>
                <a:spcPts val="0"/>
              </a:spcAft>
              <a:buSzPts val="2000"/>
              <a:buChar char="○"/>
            </a:pPr>
            <a:r>
              <a:rPr lang="ja-JP" sz="2000"/>
              <a:t>レビュー対象の作業成果物を作成・修正する</a:t>
            </a:r>
            <a:endParaRPr/>
          </a:p>
          <a:p>
            <a:pPr indent="-355600" lvl="0" marL="457200" rtl="0" algn="l">
              <a:lnSpc>
                <a:spcPct val="90000"/>
              </a:lnSpc>
              <a:spcBef>
                <a:spcPts val="0"/>
              </a:spcBef>
              <a:spcAft>
                <a:spcPts val="0"/>
              </a:spcAft>
              <a:buSzPts val="2000"/>
              <a:buChar char="●"/>
            </a:pPr>
            <a:r>
              <a:rPr lang="ja-JP" sz="2000"/>
              <a:t>モデレーター（ファシリテーターとも呼ばれる）</a:t>
            </a:r>
            <a:endParaRPr sz="2000"/>
          </a:p>
          <a:p>
            <a:pPr indent="-355600" lvl="1" marL="914400" rtl="0" algn="l">
              <a:lnSpc>
                <a:spcPct val="90000"/>
              </a:lnSpc>
              <a:spcBef>
                <a:spcPts val="0"/>
              </a:spcBef>
              <a:spcAft>
                <a:spcPts val="0"/>
              </a:spcAft>
              <a:buSzPts val="2000"/>
              <a:buChar char="○"/>
            </a:pPr>
            <a:r>
              <a:rPr lang="ja-JP" sz="2000"/>
              <a:t>レビューミーティングを効果的に運営する（レビューの雰囲気、時間のマネジメントなど）</a:t>
            </a:r>
            <a:endParaRPr/>
          </a:p>
          <a:p>
            <a:pPr indent="-355600" lvl="0" marL="457200" rtl="0" algn="l">
              <a:lnSpc>
                <a:spcPct val="90000"/>
              </a:lnSpc>
              <a:spcBef>
                <a:spcPts val="0"/>
              </a:spcBef>
              <a:spcAft>
                <a:spcPts val="0"/>
              </a:spcAft>
              <a:buSzPts val="2000"/>
              <a:buChar char="●"/>
            </a:pPr>
            <a:r>
              <a:rPr lang="ja-JP" sz="2000"/>
              <a:t>書記（記録係とも呼ばれる）</a:t>
            </a:r>
            <a:endParaRPr sz="2000"/>
          </a:p>
          <a:p>
            <a:pPr indent="-355600" lvl="1" marL="914400" rtl="0" algn="l">
              <a:lnSpc>
                <a:spcPct val="90000"/>
              </a:lnSpc>
              <a:spcBef>
                <a:spcPts val="0"/>
              </a:spcBef>
              <a:spcAft>
                <a:spcPts val="0"/>
              </a:spcAft>
              <a:buSzPts val="2000"/>
              <a:buChar char="○"/>
            </a:pPr>
            <a:r>
              <a:rPr lang="ja-JP" sz="2000"/>
              <a:t>レビューミーティング中にレビューアからの不正を取りまとめ、決定事項や新たな不正などの情報を記録する</a:t>
            </a:r>
            <a:endParaRPr sz="2000"/>
          </a:p>
          <a:p>
            <a:pPr indent="-355600" lvl="0" marL="457200" rtl="0" algn="l">
              <a:lnSpc>
                <a:spcPct val="90000"/>
              </a:lnSpc>
              <a:spcBef>
                <a:spcPts val="0"/>
              </a:spcBef>
              <a:spcAft>
                <a:spcPts val="0"/>
              </a:spcAft>
              <a:buSzPts val="2000"/>
              <a:buChar char="●"/>
            </a:pPr>
            <a:r>
              <a:rPr lang="ja-JP" sz="2000"/>
              <a:t>レビューア</a:t>
            </a:r>
            <a:endParaRPr sz="2000"/>
          </a:p>
          <a:p>
            <a:pPr indent="-355600" lvl="1" marL="914400" rtl="0" algn="l">
              <a:lnSpc>
                <a:spcPct val="90000"/>
              </a:lnSpc>
              <a:spcBef>
                <a:spcPts val="0"/>
              </a:spcBef>
              <a:spcAft>
                <a:spcPts val="0"/>
              </a:spcAft>
              <a:buSzPts val="2000"/>
              <a:buChar char="○"/>
            </a:pPr>
            <a:r>
              <a:rPr lang="ja-JP" sz="2000"/>
              <a:t>レビューを行う人々。プロジェクトに関わっている人、ステークホルダや専門家など</a:t>
            </a:r>
            <a:endParaRPr sz="2000"/>
          </a:p>
          <a:p>
            <a:pPr indent="-355600" lvl="0" marL="457200" rtl="0" algn="l">
              <a:lnSpc>
                <a:spcPct val="90000"/>
              </a:lnSpc>
              <a:spcBef>
                <a:spcPts val="0"/>
              </a:spcBef>
              <a:spcAft>
                <a:spcPts val="0"/>
              </a:spcAft>
              <a:buSzPts val="2000"/>
              <a:buChar char="●"/>
            </a:pPr>
            <a:r>
              <a:rPr lang="ja-JP" sz="2000"/>
              <a:t>レビューリーダー</a:t>
            </a:r>
            <a:endParaRPr sz="2000"/>
          </a:p>
          <a:p>
            <a:pPr indent="-355600" lvl="1" marL="914400" rtl="0" algn="l">
              <a:lnSpc>
                <a:spcPct val="90000"/>
              </a:lnSpc>
              <a:spcBef>
                <a:spcPts val="0"/>
              </a:spcBef>
              <a:spcAft>
                <a:spcPts val="0"/>
              </a:spcAft>
              <a:buSzPts val="2000"/>
              <a:buChar char="○"/>
            </a:pPr>
            <a:r>
              <a:rPr lang="ja-JP" sz="2000"/>
              <a:t>レビューの全体的な責任を負う(誰が、いつ、どこでレビューが行われるかを決めるなど)</a:t>
            </a:r>
            <a:br>
              <a:rPr lang="ja-JP" sz="2000"/>
            </a:br>
            <a:endParaRPr sz="2000"/>
          </a:p>
          <a:p>
            <a:pPr indent="0" lvl="0" marL="0" rtl="0" algn="l">
              <a:lnSpc>
                <a:spcPct val="90000"/>
              </a:lnSpc>
              <a:spcBef>
                <a:spcPts val="400"/>
              </a:spcBef>
              <a:spcAft>
                <a:spcPts val="0"/>
              </a:spcAft>
              <a:buSzPts val="3200"/>
              <a:buNone/>
            </a:pPr>
            <a:r>
              <a:rPr lang="ja-JP" sz="2000"/>
              <a:t>さらに詳しい役割分割などは、ISO/IEC 20246 標準なども参照する</a:t>
            </a:r>
            <a:endParaRPr sz="2000"/>
          </a:p>
        </p:txBody>
      </p:sp>
      <p:sp>
        <p:nvSpPr>
          <p:cNvPr id="1561" name="Google Shape;1561;p98"/>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562" name="Google Shape;1562;p98"/>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63" name="Google Shape;1563;p98"/>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1" name="Shape 1571"/>
        <p:cNvGrpSpPr/>
        <p:nvPr/>
      </p:nvGrpSpPr>
      <p:grpSpPr>
        <a:xfrm>
          <a:off x="0" y="0"/>
          <a:ext cx="0" cy="0"/>
          <a:chOff x="0" y="0"/>
          <a:chExt cx="0" cy="0"/>
        </a:xfrm>
      </p:grpSpPr>
      <p:sp>
        <p:nvSpPr>
          <p:cNvPr id="1572" name="Google Shape;1572;p99"/>
          <p:cNvSpPr txBox="1"/>
          <p:nvPr>
            <p:ph idx="4294967295" type="title"/>
          </p:nvPr>
        </p:nvSpPr>
        <p:spPr>
          <a:xfrm>
            <a:off x="200472" y="214313"/>
            <a:ext cx="9505056" cy="1127125"/>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レビュー種別</a:t>
            </a:r>
            <a:endParaRPr sz="3600"/>
          </a:p>
        </p:txBody>
      </p:sp>
      <p:sp>
        <p:nvSpPr>
          <p:cNvPr id="1573" name="Google Shape;1573;p99"/>
          <p:cNvSpPr txBox="1"/>
          <p:nvPr>
            <p:ph idx="4294967295" type="body"/>
          </p:nvPr>
        </p:nvSpPr>
        <p:spPr>
          <a:xfrm>
            <a:off x="255625" y="1174126"/>
            <a:ext cx="9432900" cy="4607400"/>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400"/>
              </a:spcBef>
              <a:spcAft>
                <a:spcPts val="0"/>
              </a:spcAft>
              <a:buSzPts val="3200"/>
              <a:buNone/>
            </a:pPr>
            <a:r>
              <a:rPr lang="ja-JP" sz="2000"/>
              <a:t>レビュー種別は目的や開発プロセスの成熟度などで適切に選ぶ必要がある。</a:t>
            </a:r>
            <a:endParaRPr sz="2000"/>
          </a:p>
          <a:p>
            <a:pPr indent="-266700" lvl="0" marL="342900" rtl="0" algn="l">
              <a:lnSpc>
                <a:spcPct val="90000"/>
              </a:lnSpc>
              <a:spcBef>
                <a:spcPts val="400"/>
              </a:spcBef>
              <a:spcAft>
                <a:spcPts val="0"/>
              </a:spcAft>
              <a:buSzPts val="2000"/>
              <a:buChar char="●"/>
            </a:pPr>
            <a:r>
              <a:rPr lang="ja-JP" sz="2000"/>
              <a:t>非形式的レビュー</a:t>
            </a:r>
            <a:endParaRPr sz="2000"/>
          </a:p>
          <a:p>
            <a:pPr indent="0" lvl="0" marL="342900" rtl="0" algn="l">
              <a:lnSpc>
                <a:spcPct val="90000"/>
              </a:lnSpc>
              <a:spcBef>
                <a:spcPts val="400"/>
              </a:spcBef>
              <a:spcAft>
                <a:spcPts val="0"/>
              </a:spcAft>
              <a:buSzPts val="3200"/>
              <a:buNone/>
            </a:pPr>
            <a:r>
              <a:rPr lang="ja-JP" sz="2000"/>
              <a:t>「不正の検出」を主な目的とする。定義されたプロセスに従わず、文書化されたアウトプットを必要としない。</a:t>
            </a:r>
            <a:endParaRPr/>
          </a:p>
          <a:p>
            <a:pPr indent="-266700" lvl="0" marL="342900" rtl="0" algn="l">
              <a:lnSpc>
                <a:spcPct val="90000"/>
              </a:lnSpc>
              <a:spcBef>
                <a:spcPts val="400"/>
              </a:spcBef>
              <a:spcAft>
                <a:spcPts val="0"/>
              </a:spcAft>
              <a:buSzPts val="2000"/>
              <a:buFont typeface="Noto Sans Symbols"/>
              <a:buChar char="●"/>
            </a:pPr>
            <a:r>
              <a:rPr lang="ja-JP" sz="2000"/>
              <a:t>ウォークスルー</a:t>
            </a:r>
            <a:endParaRPr sz="2000"/>
          </a:p>
          <a:p>
            <a:pPr indent="0" lvl="0" marL="342900" rtl="0" algn="l">
              <a:lnSpc>
                <a:spcPct val="90000"/>
              </a:lnSpc>
              <a:spcBef>
                <a:spcPts val="400"/>
              </a:spcBef>
              <a:spcAft>
                <a:spcPts val="0"/>
              </a:spcAft>
              <a:buSzPts val="3200"/>
              <a:buNone/>
            </a:pPr>
            <a:r>
              <a:rPr lang="ja-JP" sz="2000"/>
              <a:t>不正の検出の他にも、レビューアの教育や合意形成などの複数の目的を達成できる。作業成果物の作成者がミーティングを主導する。</a:t>
            </a:r>
            <a:endParaRPr/>
          </a:p>
          <a:p>
            <a:pPr indent="-266700" lvl="0" marL="342900" rtl="0" algn="l">
              <a:lnSpc>
                <a:spcPct val="90000"/>
              </a:lnSpc>
              <a:spcBef>
                <a:spcPts val="400"/>
              </a:spcBef>
              <a:spcAft>
                <a:spcPts val="0"/>
              </a:spcAft>
              <a:buSzPts val="2000"/>
              <a:buFont typeface="Noto Sans Symbols"/>
              <a:buChar char="●"/>
            </a:pPr>
            <a:r>
              <a:rPr lang="ja-JP" sz="2000"/>
              <a:t>テクニカルレビュー</a:t>
            </a:r>
            <a:br>
              <a:rPr lang="ja-JP" sz="2000"/>
            </a:br>
            <a:r>
              <a:rPr lang="ja-JP" sz="2000"/>
              <a:t>技術的な問題に関して合意を得て判断することに加えて、不正の検出や新しいアイデアの創出などを目的とする。 技術的に適格なレビューアが行い、モデレーターが主導する。</a:t>
            </a:r>
            <a:endParaRPr/>
          </a:p>
          <a:p>
            <a:pPr indent="-266700" lvl="0" marL="342900" rtl="0" algn="l">
              <a:lnSpc>
                <a:spcPct val="90000"/>
              </a:lnSpc>
              <a:spcBef>
                <a:spcPts val="400"/>
              </a:spcBef>
              <a:spcAft>
                <a:spcPts val="0"/>
              </a:spcAft>
              <a:buSzPts val="2000"/>
              <a:buFont typeface="Noto Sans Symbols"/>
              <a:buChar char="●"/>
            </a:pPr>
            <a:r>
              <a:rPr lang="ja-JP" sz="2000"/>
              <a:t>インスペクション</a:t>
            </a:r>
            <a:endParaRPr sz="2000"/>
          </a:p>
          <a:p>
            <a:pPr indent="0" lvl="0" marL="342900" rtl="0" algn="l">
              <a:lnSpc>
                <a:spcPct val="90000"/>
              </a:lnSpc>
              <a:spcBef>
                <a:spcPts val="400"/>
              </a:spcBef>
              <a:spcAft>
                <a:spcPts val="0"/>
              </a:spcAft>
              <a:buSzPts val="3200"/>
              <a:buNone/>
            </a:pPr>
            <a:r>
              <a:rPr lang="ja-JP" sz="2000"/>
              <a:t>「不正を最大数発見すること」を目的とする。メトリクスを収集して、インスペクションプロセスを含むSDLCを改善するために使用する。最も形式的なレビューであり、レビュープロセスに従う。</a:t>
            </a:r>
            <a:endParaRPr sz="2000"/>
          </a:p>
        </p:txBody>
      </p:sp>
      <p:sp>
        <p:nvSpPr>
          <p:cNvPr id="1574" name="Google Shape;1574;p9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575" name="Google Shape;1575;p9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76" name="Google Shape;1576;p99"/>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4" name="Shape 1584"/>
        <p:cNvGrpSpPr/>
        <p:nvPr/>
      </p:nvGrpSpPr>
      <p:grpSpPr>
        <a:xfrm>
          <a:off x="0" y="0"/>
          <a:ext cx="0" cy="0"/>
          <a:chOff x="0" y="0"/>
          <a:chExt cx="0" cy="0"/>
        </a:xfrm>
      </p:grpSpPr>
      <p:sp>
        <p:nvSpPr>
          <p:cNvPr id="1585" name="Google Shape;1585;p101"/>
          <p:cNvSpPr txBox="1"/>
          <p:nvPr>
            <p:ph idx="4294967295" type="title"/>
          </p:nvPr>
        </p:nvSpPr>
        <p:spPr>
          <a:xfrm>
            <a:off x="200472" y="214313"/>
            <a:ext cx="9505200" cy="1127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レビューの成功要因</a:t>
            </a:r>
            <a:endParaRPr sz="3600"/>
          </a:p>
        </p:txBody>
      </p:sp>
      <p:sp>
        <p:nvSpPr>
          <p:cNvPr id="1586" name="Google Shape;1586;p101"/>
          <p:cNvSpPr txBox="1"/>
          <p:nvPr>
            <p:ph idx="4294967295" type="body"/>
          </p:nvPr>
        </p:nvSpPr>
        <p:spPr>
          <a:xfrm>
            <a:off x="119270" y="1124744"/>
            <a:ext cx="9514200" cy="3694200"/>
          </a:xfrm>
          <a:prstGeom prst="rect">
            <a:avLst/>
          </a:prstGeom>
          <a:noFill/>
          <a:ln>
            <a:noFill/>
          </a:ln>
        </p:spPr>
        <p:txBody>
          <a:bodyPr anchorCtr="0" anchor="t" bIns="45700" lIns="91425" spcFirstLastPara="1" rIns="91425" wrap="square" tIns="45700">
            <a:spAutoFit/>
          </a:bodyPr>
          <a:lstStyle/>
          <a:p>
            <a:pPr indent="-355600" lvl="0" marL="457200" rtl="0" algn="l">
              <a:lnSpc>
                <a:spcPct val="90000"/>
              </a:lnSpc>
              <a:spcBef>
                <a:spcPts val="400"/>
              </a:spcBef>
              <a:spcAft>
                <a:spcPts val="0"/>
              </a:spcAft>
              <a:buSzPts val="2000"/>
              <a:buChar char="•"/>
            </a:pPr>
            <a:r>
              <a:rPr lang="ja-JP" sz="2000"/>
              <a:t>明確な目的、計測可能な終了基準を定義する</a:t>
            </a:r>
            <a:endParaRPr sz="2000"/>
          </a:p>
          <a:p>
            <a:pPr indent="-355600" lvl="1" marL="914400" rtl="0" algn="l">
              <a:lnSpc>
                <a:spcPct val="90000"/>
              </a:lnSpc>
              <a:spcBef>
                <a:spcPts val="0"/>
              </a:spcBef>
              <a:spcAft>
                <a:spcPts val="0"/>
              </a:spcAft>
              <a:buSzPts val="2000"/>
              <a:buChar char="–"/>
            </a:pPr>
            <a:r>
              <a:rPr lang="ja-JP" sz="2000"/>
              <a:t>参加者の評価は決して目的にしない</a:t>
            </a:r>
            <a:endParaRPr sz="2000"/>
          </a:p>
          <a:p>
            <a:pPr indent="-355600" lvl="0" marL="457200" rtl="0" algn="l">
              <a:lnSpc>
                <a:spcPct val="90000"/>
              </a:lnSpc>
              <a:spcBef>
                <a:spcPts val="0"/>
              </a:spcBef>
              <a:spcAft>
                <a:spcPts val="0"/>
              </a:spcAft>
              <a:buSzPts val="2000"/>
              <a:buChar char="•"/>
            </a:pPr>
            <a:r>
              <a:rPr lang="ja-JP" sz="2000"/>
              <a:t>与えられた目的を達成するために、状況に合わせて適切なレビュー種別を選択する</a:t>
            </a:r>
            <a:endParaRPr/>
          </a:p>
          <a:p>
            <a:pPr indent="-355600" lvl="0" marL="457200" rtl="0" algn="l">
              <a:lnSpc>
                <a:spcPct val="90000"/>
              </a:lnSpc>
              <a:spcBef>
                <a:spcPts val="0"/>
              </a:spcBef>
              <a:spcAft>
                <a:spcPts val="0"/>
              </a:spcAft>
              <a:buSzPts val="2000"/>
              <a:buChar char="•"/>
            </a:pPr>
            <a:r>
              <a:rPr lang="ja-JP" sz="2000"/>
              <a:t>個人のレビュー、レビューミーティングに集中力を維持できるよう、レビュー対象を小さく分割して実施する</a:t>
            </a:r>
            <a:endParaRPr sz="2000"/>
          </a:p>
          <a:p>
            <a:pPr indent="-355600" lvl="0" marL="457200" rtl="0" algn="l">
              <a:lnSpc>
                <a:spcPct val="90000"/>
              </a:lnSpc>
              <a:spcBef>
                <a:spcPts val="0"/>
              </a:spcBef>
              <a:spcAft>
                <a:spcPts val="0"/>
              </a:spcAft>
              <a:buSzPts val="2000"/>
              <a:buChar char="•"/>
            </a:pPr>
            <a:r>
              <a:rPr lang="ja-JP" sz="2000"/>
              <a:t>レビューからステークホルダーや作成者へフィードバックを提供し、ステークホルダや作成者がプロダクトおよび自分たちの活動を改善できるようにする</a:t>
            </a:r>
            <a:endParaRPr sz="2000"/>
          </a:p>
          <a:p>
            <a:pPr indent="-355600" lvl="0" marL="457200" rtl="0" algn="l">
              <a:lnSpc>
                <a:spcPct val="90000"/>
              </a:lnSpc>
              <a:spcBef>
                <a:spcPts val="0"/>
              </a:spcBef>
              <a:spcAft>
                <a:spcPts val="0"/>
              </a:spcAft>
              <a:buSzPts val="2000"/>
              <a:buChar char="•"/>
            </a:pPr>
            <a:r>
              <a:rPr lang="ja-JP" sz="2000"/>
              <a:t>参加者に十分な準備時間を与える</a:t>
            </a:r>
            <a:endParaRPr/>
          </a:p>
          <a:p>
            <a:pPr indent="-355600" lvl="0" marL="457200" rtl="0" algn="l">
              <a:lnSpc>
                <a:spcPct val="90000"/>
              </a:lnSpc>
              <a:spcBef>
                <a:spcPts val="0"/>
              </a:spcBef>
              <a:spcAft>
                <a:spcPts val="0"/>
              </a:spcAft>
              <a:buSzPts val="2000"/>
              <a:buChar char="•"/>
            </a:pPr>
            <a:r>
              <a:rPr lang="ja-JP" sz="2000"/>
              <a:t>レビュープロセスに対してマネジメントから支援をする</a:t>
            </a:r>
            <a:endParaRPr/>
          </a:p>
          <a:p>
            <a:pPr indent="-355600" lvl="0" marL="457200" rtl="0" algn="l">
              <a:lnSpc>
                <a:spcPct val="90000"/>
              </a:lnSpc>
              <a:spcBef>
                <a:spcPts val="0"/>
              </a:spcBef>
              <a:spcAft>
                <a:spcPts val="0"/>
              </a:spcAft>
              <a:buSzPts val="2000"/>
              <a:buChar char="•"/>
            </a:pPr>
            <a:r>
              <a:rPr lang="ja-JP" sz="2000"/>
              <a:t>レビューを組織の文化として定着させ、学習とプロセス改善を促進する</a:t>
            </a:r>
            <a:endParaRPr sz="2000"/>
          </a:p>
          <a:p>
            <a:pPr indent="-355600" lvl="0" marL="457200" rtl="0" algn="l">
              <a:lnSpc>
                <a:spcPct val="90000"/>
              </a:lnSpc>
              <a:spcBef>
                <a:spcPts val="0"/>
              </a:spcBef>
              <a:spcAft>
                <a:spcPts val="0"/>
              </a:spcAft>
              <a:buSzPts val="2000"/>
              <a:buChar char="•"/>
            </a:pPr>
            <a:r>
              <a:rPr lang="ja-JP" sz="2000"/>
              <a:t>すべての参加者が自分の役割を果たす方法を知ることができるよう、適切なトレーニングを提供する</a:t>
            </a:r>
            <a:endParaRPr sz="2000"/>
          </a:p>
          <a:p>
            <a:pPr indent="-355600" lvl="0" marL="457200" rtl="0" algn="l">
              <a:lnSpc>
                <a:spcPct val="90000"/>
              </a:lnSpc>
              <a:spcBef>
                <a:spcPts val="0"/>
              </a:spcBef>
              <a:spcAft>
                <a:spcPts val="0"/>
              </a:spcAft>
              <a:buSzPts val="2000"/>
              <a:buChar char="•"/>
            </a:pPr>
            <a:r>
              <a:rPr lang="ja-JP" sz="2000"/>
              <a:t>ミーティングをファシリテートする</a:t>
            </a:r>
            <a:endParaRPr sz="2000"/>
          </a:p>
        </p:txBody>
      </p:sp>
      <p:sp>
        <p:nvSpPr>
          <p:cNvPr id="1587" name="Google Shape;1587;p101"/>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588" name="Google Shape;1588;p101"/>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89" name="Google Shape;1589;p101"/>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7" name="Shape 1597"/>
        <p:cNvGrpSpPr/>
        <p:nvPr/>
      </p:nvGrpSpPr>
      <p:grpSpPr>
        <a:xfrm>
          <a:off x="0" y="0"/>
          <a:ext cx="0" cy="0"/>
          <a:chOff x="0" y="0"/>
          <a:chExt cx="0" cy="0"/>
        </a:xfrm>
      </p:grpSpPr>
      <p:sp>
        <p:nvSpPr>
          <p:cNvPr id="1598" name="Google Shape;1598;p10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599" name="Google Shape;1599;p10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600" name="Google Shape;1600;p102"/>
          <p:cNvSpPr txBox="1"/>
          <p:nvPr/>
        </p:nvSpPr>
        <p:spPr>
          <a:xfrm>
            <a:off x="742950" y="2420938"/>
            <a:ext cx="8420100" cy="1470025"/>
          </a:xfrm>
          <a:prstGeom prst="rect">
            <a:avLst/>
          </a:prstGeom>
          <a:solidFill>
            <a:srgbClr val="FFFF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4. テスト分析と設計</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8" name="Shape 1608"/>
        <p:cNvGrpSpPr/>
        <p:nvPr/>
      </p:nvGrpSpPr>
      <p:grpSpPr>
        <a:xfrm>
          <a:off x="0" y="0"/>
          <a:ext cx="0" cy="0"/>
          <a:chOff x="0" y="0"/>
          <a:chExt cx="0" cy="0"/>
        </a:xfrm>
      </p:grpSpPr>
      <p:sp>
        <p:nvSpPr>
          <p:cNvPr id="1609" name="Google Shape;1609;p103"/>
          <p:cNvSpPr/>
          <p:nvPr/>
        </p:nvSpPr>
        <p:spPr>
          <a:xfrm>
            <a:off x="344488" y="1773238"/>
            <a:ext cx="9283700" cy="3384550"/>
          </a:xfrm>
          <a:prstGeom prst="foldedCorner">
            <a:avLst>
              <a:gd fmla="val 13324" name="adj"/>
            </a:avLst>
          </a:prstGeom>
          <a:noFill/>
          <a:ln cap="flat" cmpd="sng" w="19050">
            <a:solidFill>
              <a:srgbClr val="FF6600"/>
            </a:solidFill>
            <a:prstDash val="solid"/>
            <a:round/>
            <a:headEnd len="sm" w="sm" type="none"/>
            <a:tailEnd len="sm" w="sm" type="none"/>
          </a:ln>
        </p:spPr>
        <p:txBody>
          <a:bodyPr anchorCtr="0" anchor="ctr"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800"/>
              <a:buFont typeface="Arial"/>
              <a:buNone/>
            </a:pPr>
            <a:r>
              <a:rPr b="0" i="0" lang="ja-JP" sz="2600" u="none" cap="none" strike="noStrike">
                <a:solidFill>
                  <a:schemeClr val="dk1"/>
                </a:solidFill>
                <a:latin typeface="Arial"/>
                <a:ea typeface="Arial"/>
                <a:cs typeface="Arial"/>
                <a:sym typeface="Arial"/>
              </a:rPr>
              <a:t>＜問題＞</a:t>
            </a:r>
            <a:endParaRPr b="0" i="0" sz="2600" u="none" cap="none" strike="noStrike">
              <a:solidFill>
                <a:schemeClr val="dk1"/>
              </a:solidFill>
              <a:latin typeface="Arial"/>
              <a:ea typeface="Arial"/>
              <a:cs typeface="Arial"/>
              <a:sym typeface="Arial"/>
            </a:endParaRPr>
          </a:p>
          <a:p>
            <a:pPr indent="0" lvl="0" marL="0" marR="0" rtl="0" algn="l">
              <a:lnSpc>
                <a:spcPct val="100000"/>
              </a:lnSpc>
              <a:spcBef>
                <a:spcPts val="480"/>
              </a:spcBef>
              <a:spcAft>
                <a:spcPts val="0"/>
              </a:spcAft>
              <a:buClr>
                <a:schemeClr val="dk1"/>
              </a:buClr>
              <a:buSzPts val="2400"/>
              <a:buFont typeface="Arial"/>
              <a:buNone/>
            </a:pPr>
            <a:r>
              <a:rPr b="0" i="0" lang="ja-JP" sz="2200" u="none" cap="none" strike="noStrike">
                <a:solidFill>
                  <a:schemeClr val="dk1"/>
                </a:solidFill>
                <a:latin typeface="Arial"/>
                <a:ea typeface="Arial"/>
                <a:cs typeface="Arial"/>
                <a:sym typeface="Arial"/>
              </a:rPr>
              <a:t>以下のプログラムをテストするのに十分と思われる一連のテスト内容（何を確認するか？）を書いてください。</a:t>
            </a:r>
            <a:endParaRPr b="0" i="0" sz="3000" u="none" cap="none" strike="noStrike">
              <a:solidFill>
                <a:schemeClr val="dk1"/>
              </a:solidFill>
              <a:latin typeface="Arial"/>
              <a:ea typeface="Arial"/>
              <a:cs typeface="Arial"/>
              <a:sym typeface="Arial"/>
            </a:endParaRPr>
          </a:p>
          <a:p>
            <a:pPr indent="12700" lvl="1" marL="522287" marR="0" rtl="0" algn="l">
              <a:lnSpc>
                <a:spcPct val="100000"/>
              </a:lnSpc>
              <a:spcBef>
                <a:spcPts val="480"/>
              </a:spcBef>
              <a:spcAft>
                <a:spcPts val="0"/>
              </a:spcAft>
              <a:buClr>
                <a:schemeClr val="dk1"/>
              </a:buClr>
              <a:buSzPts val="2400"/>
              <a:buFont typeface="Arial"/>
              <a:buNone/>
            </a:pPr>
            <a:r>
              <a:rPr b="0" i="0" lang="ja-JP" sz="2200" u="none" cap="none" strike="noStrike">
                <a:solidFill>
                  <a:schemeClr val="dk1"/>
                </a:solidFill>
                <a:latin typeface="Arial"/>
                <a:ea typeface="Arial"/>
                <a:cs typeface="Arial"/>
                <a:sym typeface="Arial"/>
              </a:rPr>
              <a:t>「このプログラムでは、ユーザーが3個の整数を入力します。</a:t>
            </a:r>
            <a:endParaRPr b="0" i="0" sz="2600" u="none" cap="none" strike="noStrike">
              <a:solidFill>
                <a:schemeClr val="dk1"/>
              </a:solidFill>
              <a:latin typeface="Arial"/>
              <a:ea typeface="Arial"/>
              <a:cs typeface="Arial"/>
              <a:sym typeface="Arial"/>
            </a:endParaRPr>
          </a:p>
          <a:p>
            <a:pPr indent="12700" lvl="1" marL="522287" marR="0" rtl="0" algn="l">
              <a:lnSpc>
                <a:spcPct val="100000"/>
              </a:lnSpc>
              <a:spcBef>
                <a:spcPts val="480"/>
              </a:spcBef>
              <a:spcAft>
                <a:spcPts val="0"/>
              </a:spcAft>
              <a:buClr>
                <a:schemeClr val="dk1"/>
              </a:buClr>
              <a:buSzPts val="2400"/>
              <a:buFont typeface="Arial"/>
              <a:buNone/>
            </a:pPr>
            <a:r>
              <a:rPr b="0" i="0" lang="ja-JP" sz="2200" u="none" cap="none" strike="noStrike">
                <a:solidFill>
                  <a:schemeClr val="dk1"/>
                </a:solidFill>
                <a:latin typeface="Arial"/>
                <a:ea typeface="Arial"/>
                <a:cs typeface="Arial"/>
                <a:sym typeface="Arial"/>
              </a:rPr>
              <a:t>この3個の値は、それぞれ三角形の3辺の長さを表すものとします。</a:t>
            </a:r>
            <a:endParaRPr b="0" i="0" sz="2600" u="none" cap="none" strike="noStrike">
              <a:solidFill>
                <a:schemeClr val="dk1"/>
              </a:solidFill>
              <a:latin typeface="Arial"/>
              <a:ea typeface="Arial"/>
              <a:cs typeface="Arial"/>
              <a:sym typeface="Arial"/>
            </a:endParaRPr>
          </a:p>
          <a:p>
            <a:pPr indent="12700" lvl="1" marL="522287" marR="0" rtl="0" algn="l">
              <a:lnSpc>
                <a:spcPct val="100000"/>
              </a:lnSpc>
              <a:spcBef>
                <a:spcPts val="480"/>
              </a:spcBef>
              <a:spcAft>
                <a:spcPts val="0"/>
              </a:spcAft>
              <a:buClr>
                <a:srgbClr val="000000"/>
              </a:buClr>
              <a:buSzPts val="2400"/>
              <a:buFont typeface="Arial"/>
              <a:buNone/>
            </a:pPr>
            <a:r>
              <a:rPr b="0" i="0" lang="ja-JP" sz="2200" u="none" cap="none" strike="noStrike">
                <a:solidFill>
                  <a:schemeClr val="dk1"/>
                </a:solidFill>
                <a:latin typeface="Arial"/>
                <a:ea typeface="Arial"/>
                <a:cs typeface="Arial"/>
                <a:sym typeface="Arial"/>
              </a:rPr>
              <a:t>プログラムは、三角形が、不等辺三角形、二等辺三角形、正三角形のうちのどれであるかを決めるメッセージを出力します。」</a:t>
            </a:r>
            <a:endParaRPr b="0" i="0" sz="1800" u="none" cap="none" strike="noStrike">
              <a:solidFill>
                <a:schemeClr val="dk1"/>
              </a:solidFill>
              <a:latin typeface="Arial"/>
              <a:ea typeface="Arial"/>
              <a:cs typeface="Arial"/>
              <a:sym typeface="Arial"/>
            </a:endParaRPr>
          </a:p>
        </p:txBody>
      </p:sp>
      <p:sp>
        <p:nvSpPr>
          <p:cNvPr id="1610" name="Google Shape;1610;p10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611" name="Google Shape;1611;p103"/>
          <p:cNvSpPr txBox="1"/>
          <p:nvPr>
            <p:ph type="title"/>
          </p:nvPr>
        </p:nvSpPr>
        <p:spPr>
          <a:xfrm>
            <a:off x="495300" y="472530"/>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テスト設計（技法）の必要性</a:t>
            </a:r>
            <a:br>
              <a:rPr lang="ja-JP"/>
            </a:br>
            <a:r>
              <a:rPr lang="ja-JP" sz="3200"/>
              <a:t>（Myersの三角形判定問題）</a:t>
            </a:r>
            <a:endParaRPr/>
          </a:p>
        </p:txBody>
      </p:sp>
      <p:grpSp>
        <p:nvGrpSpPr>
          <p:cNvPr id="1612" name="Google Shape;1612;p103"/>
          <p:cNvGrpSpPr/>
          <p:nvPr/>
        </p:nvGrpSpPr>
        <p:grpSpPr>
          <a:xfrm>
            <a:off x="560388" y="5229225"/>
            <a:ext cx="1128712" cy="1223963"/>
            <a:chOff x="392" y="3208"/>
            <a:chExt cx="711" cy="771"/>
          </a:xfrm>
        </p:grpSpPr>
        <p:cxnSp>
          <p:nvCxnSpPr>
            <p:cNvPr id="1613" name="Google Shape;1613;p103"/>
            <p:cNvCxnSpPr/>
            <p:nvPr/>
          </p:nvCxnSpPr>
          <p:spPr>
            <a:xfrm>
              <a:off x="710" y="3208"/>
              <a:ext cx="393" cy="499"/>
            </a:xfrm>
            <a:prstGeom prst="straightConnector1">
              <a:avLst/>
            </a:prstGeom>
            <a:noFill/>
            <a:ln cap="flat" cmpd="sng" w="9525">
              <a:solidFill>
                <a:schemeClr val="dk1"/>
              </a:solidFill>
              <a:prstDash val="solid"/>
              <a:round/>
              <a:headEnd len="sm" w="sm" type="none"/>
              <a:tailEnd len="sm" w="sm" type="none"/>
            </a:ln>
          </p:spPr>
        </p:cxnSp>
        <p:cxnSp>
          <p:nvCxnSpPr>
            <p:cNvPr id="1614" name="Google Shape;1614;p103"/>
            <p:cNvCxnSpPr/>
            <p:nvPr/>
          </p:nvCxnSpPr>
          <p:spPr>
            <a:xfrm flipH="1">
              <a:off x="415" y="3208"/>
              <a:ext cx="295" cy="771"/>
            </a:xfrm>
            <a:prstGeom prst="straightConnector1">
              <a:avLst/>
            </a:prstGeom>
            <a:noFill/>
            <a:ln cap="flat" cmpd="sng" w="9525">
              <a:solidFill>
                <a:schemeClr val="dk1"/>
              </a:solidFill>
              <a:prstDash val="solid"/>
              <a:round/>
              <a:headEnd len="sm" w="sm" type="none"/>
              <a:tailEnd len="sm" w="sm" type="none"/>
            </a:ln>
          </p:spPr>
        </p:cxnSp>
        <p:cxnSp>
          <p:nvCxnSpPr>
            <p:cNvPr id="1615" name="Google Shape;1615;p103"/>
            <p:cNvCxnSpPr/>
            <p:nvPr/>
          </p:nvCxnSpPr>
          <p:spPr>
            <a:xfrm flipH="1" rot="10800000">
              <a:off x="415" y="3707"/>
              <a:ext cx="688" cy="272"/>
            </a:xfrm>
            <a:prstGeom prst="straightConnector1">
              <a:avLst/>
            </a:prstGeom>
            <a:noFill/>
            <a:ln cap="flat" cmpd="sng" w="9525">
              <a:solidFill>
                <a:schemeClr val="dk1"/>
              </a:solidFill>
              <a:prstDash val="solid"/>
              <a:round/>
              <a:headEnd len="sm" w="sm" type="none"/>
              <a:tailEnd len="sm" w="sm" type="none"/>
            </a:ln>
          </p:spPr>
        </p:cxnSp>
        <p:sp>
          <p:nvSpPr>
            <p:cNvPr id="1616" name="Google Shape;1616;p103"/>
            <p:cNvSpPr txBox="1"/>
            <p:nvPr/>
          </p:nvSpPr>
          <p:spPr>
            <a:xfrm>
              <a:off x="392" y="3385"/>
              <a:ext cx="202" cy="2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Tahoma"/>
                  <a:ea typeface="Tahoma"/>
                  <a:cs typeface="Tahoma"/>
                  <a:sym typeface="Tahoma"/>
                </a:rPr>
                <a:t>A</a:t>
              </a:r>
              <a:endParaRPr b="0" i="0" sz="1400" u="none" cap="none" strike="noStrike">
                <a:solidFill>
                  <a:srgbClr val="000000"/>
                </a:solidFill>
                <a:latin typeface="Arial"/>
                <a:ea typeface="Arial"/>
                <a:cs typeface="Arial"/>
                <a:sym typeface="Arial"/>
              </a:endParaRPr>
            </a:p>
          </p:txBody>
        </p:sp>
        <p:sp>
          <p:nvSpPr>
            <p:cNvPr id="1617" name="Google Shape;1617;p103"/>
            <p:cNvSpPr txBox="1"/>
            <p:nvPr/>
          </p:nvSpPr>
          <p:spPr>
            <a:xfrm>
              <a:off x="885" y="3298"/>
              <a:ext cx="201" cy="2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Tahoma"/>
                  <a:ea typeface="Tahoma"/>
                  <a:cs typeface="Tahoma"/>
                  <a:sym typeface="Tahoma"/>
                </a:rPr>
                <a:t>B</a:t>
              </a:r>
              <a:endParaRPr b="0" i="0" sz="1400" u="none" cap="none" strike="noStrike">
                <a:solidFill>
                  <a:srgbClr val="000000"/>
                </a:solidFill>
                <a:latin typeface="Arial"/>
                <a:ea typeface="Arial"/>
                <a:cs typeface="Arial"/>
                <a:sym typeface="Arial"/>
              </a:endParaRPr>
            </a:p>
          </p:txBody>
        </p:sp>
        <p:sp>
          <p:nvSpPr>
            <p:cNvPr id="1618" name="Google Shape;1618;p103"/>
            <p:cNvSpPr txBox="1"/>
            <p:nvPr/>
          </p:nvSpPr>
          <p:spPr>
            <a:xfrm>
              <a:off x="807" y="3748"/>
              <a:ext cx="202" cy="2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ja-JP" sz="1800" u="none" cap="none" strike="noStrike">
                  <a:solidFill>
                    <a:schemeClr val="dk1"/>
                  </a:solidFill>
                  <a:latin typeface="Tahoma"/>
                  <a:ea typeface="Tahoma"/>
                  <a:cs typeface="Tahoma"/>
                  <a:sym typeface="Tahoma"/>
                </a:rPr>
                <a:t>C</a:t>
              </a:r>
              <a:endParaRPr b="0" i="0" sz="1400" u="none" cap="none" strike="noStrike">
                <a:solidFill>
                  <a:srgbClr val="000000"/>
                </a:solidFill>
                <a:latin typeface="Arial"/>
                <a:ea typeface="Arial"/>
                <a:cs typeface="Arial"/>
                <a:sym typeface="Arial"/>
              </a:endParaRPr>
            </a:p>
          </p:txBody>
        </p:sp>
      </p:grpSp>
      <p:sp>
        <p:nvSpPr>
          <p:cNvPr id="1619" name="Google Shape;1619;p10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620" name="Google Shape;1620;p103"/>
          <p:cNvSpPr txBox="1"/>
          <p:nvPr/>
        </p:nvSpPr>
        <p:spPr>
          <a:xfrm>
            <a:off x="6062251" y="5315525"/>
            <a:ext cx="3792600" cy="3078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出典：ソフトウェア・テスト技法 第2版</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8" name="Shape 1628"/>
        <p:cNvGrpSpPr/>
        <p:nvPr/>
      </p:nvGrpSpPr>
      <p:grpSpPr>
        <a:xfrm>
          <a:off x="0" y="0"/>
          <a:ext cx="0" cy="0"/>
          <a:chOff x="0" y="0"/>
          <a:chExt cx="0" cy="0"/>
        </a:xfrm>
      </p:grpSpPr>
      <p:sp>
        <p:nvSpPr>
          <p:cNvPr id="1629" name="Google Shape;1629;p10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630" name="Google Shape;1630;p104"/>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テスト設計</a:t>
            </a:r>
            <a:endParaRPr sz="3600"/>
          </a:p>
        </p:txBody>
      </p:sp>
      <p:sp>
        <p:nvSpPr>
          <p:cNvPr id="1631" name="Google Shape;1631;p104"/>
          <p:cNvSpPr txBox="1"/>
          <p:nvPr>
            <p:ph idx="1" type="body"/>
          </p:nvPr>
        </p:nvSpPr>
        <p:spPr>
          <a:xfrm>
            <a:off x="508000" y="1412875"/>
            <a:ext cx="8890000" cy="4895850"/>
          </a:xfrm>
          <a:prstGeom prst="rect">
            <a:avLst/>
          </a:prstGeom>
          <a:noFill/>
          <a:ln>
            <a:noFill/>
          </a:ln>
        </p:spPr>
        <p:txBody>
          <a:bodyPr anchorCtr="0" anchor="t" bIns="45700" lIns="91425" spcFirstLastPara="1" rIns="91425" wrap="square" tIns="45700">
            <a:noAutofit/>
          </a:bodyPr>
          <a:lstStyle/>
          <a:p>
            <a:pPr indent="-330200" lvl="0" marL="355600" rtl="0" algn="l">
              <a:lnSpc>
                <a:spcPct val="100000"/>
              </a:lnSpc>
              <a:spcBef>
                <a:spcPts val="0"/>
              </a:spcBef>
              <a:spcAft>
                <a:spcPts val="0"/>
              </a:spcAft>
              <a:buClr>
                <a:schemeClr val="dk1"/>
              </a:buClr>
              <a:buSzPts val="2000"/>
              <a:buFont typeface="Arial"/>
              <a:buChar char="•"/>
            </a:pPr>
            <a:r>
              <a:rPr lang="ja-JP" sz="2000"/>
              <a:t>テストは、</a:t>
            </a:r>
            <a:br>
              <a:rPr lang="ja-JP" sz="2000"/>
            </a:br>
            <a:r>
              <a:rPr lang="ja-JP" sz="2000"/>
              <a:t>　</a:t>
            </a:r>
            <a:r>
              <a:rPr lang="ja-JP" sz="2000">
                <a:solidFill>
                  <a:srgbClr val="FF0000"/>
                </a:solidFill>
              </a:rPr>
              <a:t>○</a:t>
            </a:r>
            <a:r>
              <a:rPr lang="ja-JP" sz="2000"/>
              <a:t>　時間とお金の都合を考えて、QCDF（Fは機能やフィーチャー）のバランスの取れた情報を提供する（＝どこで妥協するか）。</a:t>
            </a:r>
            <a:endParaRPr sz="2000"/>
          </a:p>
          <a:p>
            <a:pPr indent="-355600" lvl="0" marL="355600" rtl="0" algn="l">
              <a:lnSpc>
                <a:spcPct val="100000"/>
              </a:lnSpc>
              <a:spcBef>
                <a:spcPts val="580"/>
              </a:spcBef>
              <a:spcAft>
                <a:spcPts val="0"/>
              </a:spcAft>
              <a:buClr>
                <a:schemeClr val="dk1"/>
              </a:buClr>
              <a:buSzPts val="2900"/>
              <a:buFont typeface="Arial"/>
              <a:buNone/>
            </a:pPr>
            <a:r>
              <a:rPr lang="ja-JP" sz="2000"/>
              <a:t>	  </a:t>
            </a:r>
            <a:r>
              <a:rPr lang="ja-JP" sz="2000">
                <a:solidFill>
                  <a:srgbClr val="FF0000"/>
                </a:solidFill>
              </a:rPr>
              <a:t>×　</a:t>
            </a:r>
            <a:r>
              <a:rPr lang="ja-JP" sz="2000"/>
              <a:t>納期までの時間を優先し、残った時間でテストする。</a:t>
            </a:r>
            <a:endParaRPr sz="2000"/>
          </a:p>
          <a:p>
            <a:pPr indent="-330200" lvl="0" marL="355600" rtl="0" algn="l">
              <a:lnSpc>
                <a:spcPct val="100000"/>
              </a:lnSpc>
              <a:spcBef>
                <a:spcPts val="560"/>
              </a:spcBef>
              <a:spcAft>
                <a:spcPts val="0"/>
              </a:spcAft>
              <a:buClr>
                <a:schemeClr val="dk1"/>
              </a:buClr>
              <a:buSzPts val="2000"/>
              <a:buFont typeface="Arial"/>
              <a:buChar char="•"/>
            </a:pPr>
            <a:r>
              <a:rPr lang="ja-JP" sz="2000"/>
              <a:t>そこで、</a:t>
            </a:r>
            <a:r>
              <a:rPr b="1" lang="ja-JP" sz="2000">
                <a:solidFill>
                  <a:srgbClr val="FF0000"/>
                </a:solidFill>
              </a:rPr>
              <a:t>設計することで最も適したテストを探る</a:t>
            </a:r>
            <a:r>
              <a:rPr lang="ja-JP" sz="2000"/>
              <a:t>。</a:t>
            </a:r>
            <a:endParaRPr sz="2000"/>
          </a:p>
          <a:p>
            <a:pPr indent="-406400" lvl="1" marL="1171575" rtl="0" algn="l">
              <a:lnSpc>
                <a:spcPct val="100000"/>
              </a:lnSpc>
              <a:spcBef>
                <a:spcPts val="560"/>
              </a:spcBef>
              <a:spcAft>
                <a:spcPts val="0"/>
              </a:spcAft>
              <a:buClr>
                <a:srgbClr val="0000FF"/>
              </a:buClr>
              <a:buSzPts val="2000"/>
              <a:buFont typeface="Noto Sans Symbols"/>
              <a:buChar char="✔"/>
            </a:pPr>
            <a:r>
              <a:rPr lang="ja-JP" sz="2000">
                <a:solidFill>
                  <a:srgbClr val="0000FF"/>
                </a:solidFill>
              </a:rPr>
              <a:t>テストケースを合理的に少なくするための技法</a:t>
            </a:r>
            <a:endParaRPr sz="2000"/>
          </a:p>
          <a:p>
            <a:pPr indent="-271463" lvl="1" marL="985838" rtl="0" algn="l">
              <a:lnSpc>
                <a:spcPct val="100000"/>
              </a:lnSpc>
              <a:spcBef>
                <a:spcPts val="400"/>
              </a:spcBef>
              <a:spcAft>
                <a:spcPts val="0"/>
              </a:spcAft>
              <a:buClr>
                <a:schemeClr val="dk1"/>
              </a:buClr>
              <a:buSzPts val="2000"/>
              <a:buFont typeface="Arial"/>
              <a:buNone/>
            </a:pPr>
            <a:r>
              <a:rPr lang="ja-JP" sz="2000"/>
              <a:t>　　・同値分割法　　・組み合わせテスト</a:t>
            </a:r>
            <a:endParaRPr sz="2000"/>
          </a:p>
          <a:p>
            <a:pPr indent="-406400" lvl="1" marL="1171575" rtl="0" algn="l">
              <a:lnSpc>
                <a:spcPct val="100000"/>
              </a:lnSpc>
              <a:spcBef>
                <a:spcPts val="560"/>
              </a:spcBef>
              <a:spcAft>
                <a:spcPts val="0"/>
              </a:spcAft>
              <a:buClr>
                <a:srgbClr val="0000FF"/>
              </a:buClr>
              <a:buSzPts val="2000"/>
              <a:buFont typeface="Noto Sans Symbols"/>
              <a:buChar char="✔"/>
            </a:pPr>
            <a:r>
              <a:rPr lang="ja-JP" sz="2000">
                <a:solidFill>
                  <a:srgbClr val="0000FF"/>
                </a:solidFill>
              </a:rPr>
              <a:t>多くの欠陥が見つかるようにするための技法</a:t>
            </a:r>
            <a:endParaRPr sz="2000">
              <a:solidFill>
                <a:srgbClr val="0000FF"/>
              </a:solidFill>
            </a:endParaRPr>
          </a:p>
          <a:p>
            <a:pPr indent="-271463" lvl="1" marL="985838" rtl="0" algn="l">
              <a:lnSpc>
                <a:spcPct val="100000"/>
              </a:lnSpc>
              <a:spcBef>
                <a:spcPts val="400"/>
              </a:spcBef>
              <a:spcAft>
                <a:spcPts val="0"/>
              </a:spcAft>
              <a:buClr>
                <a:schemeClr val="dk1"/>
              </a:buClr>
              <a:buSzPts val="2000"/>
              <a:buFont typeface="Arial"/>
              <a:buNone/>
            </a:pPr>
            <a:r>
              <a:rPr lang="ja-JP" sz="2000"/>
              <a:t>　　・境界値分析　　・エラー推測　　・探索的テスト</a:t>
            </a:r>
            <a:endParaRPr sz="2000"/>
          </a:p>
          <a:p>
            <a:pPr indent="-406400" lvl="1" marL="1171575" rtl="0" algn="l">
              <a:lnSpc>
                <a:spcPct val="100000"/>
              </a:lnSpc>
              <a:spcBef>
                <a:spcPts val="560"/>
              </a:spcBef>
              <a:spcAft>
                <a:spcPts val="0"/>
              </a:spcAft>
              <a:buClr>
                <a:srgbClr val="0000FF"/>
              </a:buClr>
              <a:buSzPts val="2000"/>
              <a:buFont typeface="Noto Sans Symbols"/>
              <a:buChar char="✔"/>
            </a:pPr>
            <a:r>
              <a:rPr lang="ja-JP" sz="2000">
                <a:solidFill>
                  <a:srgbClr val="0000FF"/>
                </a:solidFill>
              </a:rPr>
              <a:t>テスト対象を漏れなくテストするための技法</a:t>
            </a:r>
            <a:endParaRPr sz="2000"/>
          </a:p>
          <a:p>
            <a:pPr indent="-271463" lvl="1" marL="985838" rtl="0" algn="l">
              <a:lnSpc>
                <a:spcPct val="100000"/>
              </a:lnSpc>
              <a:spcBef>
                <a:spcPts val="400"/>
              </a:spcBef>
              <a:spcAft>
                <a:spcPts val="0"/>
              </a:spcAft>
              <a:buClr>
                <a:schemeClr val="dk1"/>
              </a:buClr>
              <a:buSzPts val="2000"/>
              <a:buFont typeface="Arial"/>
              <a:buNone/>
            </a:pPr>
            <a:r>
              <a:rPr lang="ja-JP" sz="2000"/>
              <a:t>　　・制御フローテスト　・データフローテスト　・デシジョンテーブルテスト</a:t>
            </a:r>
            <a:br>
              <a:rPr lang="ja-JP" sz="2000"/>
            </a:br>
            <a:r>
              <a:rPr lang="ja-JP" sz="2000"/>
              <a:t> ・状態遷移テスト　　・ユースケーステスト</a:t>
            </a:r>
            <a:endParaRPr sz="2000"/>
          </a:p>
        </p:txBody>
      </p:sp>
      <p:pic>
        <p:nvPicPr>
          <p:cNvPr descr="MCj02372480000[1]" id="1632" name="Google Shape;1632;p104"/>
          <p:cNvPicPr preferRelativeResize="0"/>
          <p:nvPr/>
        </p:nvPicPr>
        <p:blipFill rotWithShape="1">
          <a:blip r:embed="rId3">
            <a:alphaModFix/>
          </a:blip>
          <a:srcRect b="0" l="0" r="0" t="0"/>
          <a:stretch/>
        </p:blipFill>
        <p:spPr>
          <a:xfrm>
            <a:off x="8121352" y="346075"/>
            <a:ext cx="1655266" cy="1325582"/>
          </a:xfrm>
          <a:prstGeom prst="rect">
            <a:avLst/>
          </a:prstGeom>
          <a:noFill/>
          <a:ln>
            <a:noFill/>
          </a:ln>
        </p:spPr>
      </p:pic>
      <p:sp>
        <p:nvSpPr>
          <p:cNvPr id="1633" name="Google Shape;1633;p10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1" name="Shape 1641"/>
        <p:cNvGrpSpPr/>
        <p:nvPr/>
      </p:nvGrpSpPr>
      <p:grpSpPr>
        <a:xfrm>
          <a:off x="0" y="0"/>
          <a:ext cx="0" cy="0"/>
          <a:chOff x="0" y="0"/>
          <a:chExt cx="0" cy="0"/>
        </a:xfrm>
      </p:grpSpPr>
      <p:sp>
        <p:nvSpPr>
          <p:cNvPr id="1642" name="Google Shape;1642;p10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643" name="Google Shape;1643;p105"/>
          <p:cNvSpPr txBox="1"/>
          <p:nvPr>
            <p:ph type="title"/>
          </p:nvPr>
        </p:nvSpPr>
        <p:spPr>
          <a:xfrm>
            <a:off x="704850" y="260350"/>
            <a:ext cx="84201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テストの作り方</a:t>
            </a:r>
            <a:endParaRPr sz="3600"/>
          </a:p>
        </p:txBody>
      </p:sp>
      <p:sp>
        <p:nvSpPr>
          <p:cNvPr id="1644" name="Google Shape;1644;p10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grpSp>
        <p:nvGrpSpPr>
          <p:cNvPr id="1645" name="Google Shape;1645;p105"/>
          <p:cNvGrpSpPr/>
          <p:nvPr/>
        </p:nvGrpSpPr>
        <p:grpSpPr>
          <a:xfrm>
            <a:off x="639270" y="1509457"/>
            <a:ext cx="1498667" cy="4750870"/>
            <a:chOff x="582814" y="828"/>
            <a:chExt cx="1498667" cy="4750870"/>
          </a:xfrm>
        </p:grpSpPr>
        <p:sp>
          <p:nvSpPr>
            <p:cNvPr id="1646" name="Google Shape;1646;p105"/>
            <p:cNvSpPr/>
            <p:nvPr/>
          </p:nvSpPr>
          <p:spPr>
            <a:xfrm>
              <a:off x="582814" y="828"/>
              <a:ext cx="1498666" cy="1004203"/>
            </a:xfrm>
            <a:prstGeom prst="roundRect">
              <a:avLst>
                <a:gd fmla="val 10000" name="adj"/>
              </a:avLst>
            </a:prstGeom>
            <a:solidFill>
              <a:srgbClr val="8AC6CC"/>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7" name="Google Shape;1647;p105"/>
            <p:cNvSpPr txBox="1"/>
            <p:nvPr/>
          </p:nvSpPr>
          <p:spPr>
            <a:xfrm>
              <a:off x="612226" y="30240"/>
              <a:ext cx="1439842" cy="945379"/>
            </a:xfrm>
            <a:prstGeom prst="rect">
              <a:avLst/>
            </a:prstGeom>
            <a:noFill/>
            <a:ln>
              <a:noFill/>
            </a:ln>
          </p:spPr>
          <p:txBody>
            <a:bodyPr anchorCtr="0" anchor="ctr" bIns="17775" lIns="26650" spcFirstLastPara="1" rIns="26650" wrap="square" tIns="17775">
              <a:noAutofit/>
            </a:bodyPr>
            <a:lstStyle/>
            <a:p>
              <a:pPr indent="0" lvl="0" marL="0" marR="0" rtl="0" algn="ctr">
                <a:lnSpc>
                  <a:spcPct val="90000"/>
                </a:lnSpc>
                <a:spcBef>
                  <a:spcPts val="0"/>
                </a:spcBef>
                <a:spcAft>
                  <a:spcPts val="0"/>
                </a:spcAft>
                <a:buClr>
                  <a:schemeClr val="dk1"/>
                </a:buClr>
                <a:buSzPts val="1400"/>
                <a:buFont typeface="Arial"/>
                <a:buNone/>
              </a:pPr>
              <a:r>
                <a:rPr b="1" i="0" lang="ja-JP" sz="1400" u="none" cap="none" strike="noStrike">
                  <a:solidFill>
                    <a:schemeClr val="dk1"/>
                  </a:solidFill>
                  <a:latin typeface="Arial"/>
                  <a:ea typeface="Arial"/>
                  <a:cs typeface="Arial"/>
                  <a:sym typeface="Arial"/>
                </a:rPr>
                <a:t>テスト対象</a:t>
              </a:r>
              <a:endParaRPr b="1" i="0" sz="1400" u="none" cap="none" strike="noStrike">
                <a:solidFill>
                  <a:schemeClr val="dk1"/>
                </a:solidFill>
                <a:latin typeface="Arial"/>
                <a:ea typeface="Arial"/>
                <a:cs typeface="Arial"/>
                <a:sym typeface="Arial"/>
              </a:endParaRPr>
            </a:p>
            <a:p>
              <a:pPr indent="0" lvl="0" marL="0" marR="0" rtl="0" algn="ctr">
                <a:lnSpc>
                  <a:spcPct val="90000"/>
                </a:lnSpc>
                <a:spcBef>
                  <a:spcPts val="490"/>
                </a:spcBef>
                <a:spcAft>
                  <a:spcPts val="0"/>
                </a:spcAft>
                <a:buClr>
                  <a:schemeClr val="dk1"/>
                </a:buClr>
                <a:buSzPts val="1400"/>
                <a:buFont typeface="Arial"/>
                <a:buNone/>
              </a:pPr>
              <a:r>
                <a:rPr b="1" i="0" lang="ja-JP" sz="1400" u="none" cap="none" strike="noStrike">
                  <a:solidFill>
                    <a:schemeClr val="dk1"/>
                  </a:solidFill>
                  <a:latin typeface="Arial"/>
                  <a:ea typeface="Arial"/>
                  <a:cs typeface="Arial"/>
                  <a:sym typeface="Arial"/>
                </a:rPr>
                <a:t>（test object）</a:t>
              </a:r>
              <a:br>
                <a:rPr b="1" i="0" lang="ja-JP" sz="1400" u="none" cap="none" strike="noStrike">
                  <a:solidFill>
                    <a:schemeClr val="dk1"/>
                  </a:solidFill>
                  <a:latin typeface="Arial"/>
                  <a:ea typeface="Arial"/>
                  <a:cs typeface="Arial"/>
                  <a:sym typeface="Arial"/>
                </a:rPr>
              </a:br>
              <a:r>
                <a:rPr b="1" i="0" lang="ja-JP" sz="1400" u="none" cap="none" strike="noStrike">
                  <a:solidFill>
                    <a:schemeClr val="dk1"/>
                  </a:solidFill>
                  <a:latin typeface="Arial"/>
                  <a:ea typeface="Arial"/>
                  <a:cs typeface="Arial"/>
                  <a:sym typeface="Arial"/>
                </a:rPr>
                <a:t>例：入力画面</a:t>
              </a:r>
              <a:endParaRPr b="0" i="0" sz="1400" u="none" cap="none" strike="noStrike">
                <a:solidFill>
                  <a:srgbClr val="000000"/>
                </a:solidFill>
                <a:latin typeface="Arial"/>
                <a:ea typeface="Arial"/>
                <a:cs typeface="Arial"/>
                <a:sym typeface="Arial"/>
              </a:endParaRPr>
            </a:p>
          </p:txBody>
        </p:sp>
        <p:sp>
          <p:nvSpPr>
            <p:cNvPr id="1648" name="Google Shape;1648;p105"/>
            <p:cNvSpPr/>
            <p:nvPr/>
          </p:nvSpPr>
          <p:spPr>
            <a:xfrm>
              <a:off x="732681" y="1005032"/>
              <a:ext cx="149866" cy="561999"/>
            </a:xfrm>
            <a:custGeom>
              <a:rect b="b" l="l" r="r" t="t"/>
              <a:pathLst>
                <a:path extrusionOk="0" h="120000" w="120000">
                  <a:moveTo>
                    <a:pt x="0" y="0"/>
                  </a:moveTo>
                  <a:lnTo>
                    <a:pt x="0" y="120000"/>
                  </a:lnTo>
                  <a:lnTo>
                    <a:pt x="120000" y="120000"/>
                  </a:lnTo>
                </a:path>
              </a:pathLst>
            </a:custGeom>
            <a:noFill/>
            <a:ln cap="flat" cmpd="sng" w="25400">
              <a:solidFill>
                <a:srgbClr val="93B1B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649" name="Google Shape;1649;p105"/>
            <p:cNvSpPr/>
            <p:nvPr/>
          </p:nvSpPr>
          <p:spPr>
            <a:xfrm>
              <a:off x="882548" y="1192365"/>
              <a:ext cx="1198933" cy="749333"/>
            </a:xfrm>
            <a:prstGeom prst="roundRect">
              <a:avLst>
                <a:gd fmla="val 10000" name="adj"/>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0" name="Google Shape;1650;p105"/>
            <p:cNvSpPr txBox="1"/>
            <p:nvPr/>
          </p:nvSpPr>
          <p:spPr>
            <a:xfrm>
              <a:off x="904495" y="1214312"/>
              <a:ext cx="1155039" cy="705439"/>
            </a:xfrm>
            <a:prstGeom prst="rect">
              <a:avLst/>
            </a:prstGeom>
            <a:noFill/>
            <a:ln>
              <a:noFill/>
            </a:ln>
          </p:spPr>
          <p:txBody>
            <a:bodyPr anchorCtr="0" anchor="ctr" bIns="17775" lIns="26650" spcFirstLastPara="1" rIns="26650" wrap="square" tIns="17775">
              <a:noAutofit/>
            </a:bodyPr>
            <a:lstStyle/>
            <a:p>
              <a:pPr indent="0" lvl="0" marL="0" marR="0" rtl="0" algn="ctr">
                <a:lnSpc>
                  <a:spcPct val="9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テスト</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アイテム</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（test item）</a:t>
              </a:r>
              <a:endParaRPr b="0" i="0" sz="1400" u="none" cap="none" strike="noStrike">
                <a:solidFill>
                  <a:srgbClr val="000000"/>
                </a:solidFill>
                <a:latin typeface="Arial"/>
                <a:ea typeface="Arial"/>
                <a:cs typeface="Arial"/>
                <a:sym typeface="Arial"/>
              </a:endParaRPr>
            </a:p>
          </p:txBody>
        </p:sp>
        <p:sp>
          <p:nvSpPr>
            <p:cNvPr id="1651" name="Google Shape;1651;p105"/>
            <p:cNvSpPr/>
            <p:nvPr/>
          </p:nvSpPr>
          <p:spPr>
            <a:xfrm>
              <a:off x="732681" y="1005032"/>
              <a:ext cx="149866" cy="1498666"/>
            </a:xfrm>
            <a:custGeom>
              <a:rect b="b" l="l" r="r" t="t"/>
              <a:pathLst>
                <a:path extrusionOk="0" h="120000" w="120000">
                  <a:moveTo>
                    <a:pt x="0" y="0"/>
                  </a:moveTo>
                  <a:lnTo>
                    <a:pt x="0" y="120000"/>
                  </a:lnTo>
                  <a:lnTo>
                    <a:pt x="120000" y="120000"/>
                  </a:lnTo>
                </a:path>
              </a:pathLst>
            </a:custGeom>
            <a:noFill/>
            <a:ln cap="flat" cmpd="sng" w="25400">
              <a:solidFill>
                <a:srgbClr val="93B1B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652" name="Google Shape;1652;p105"/>
            <p:cNvSpPr/>
            <p:nvPr/>
          </p:nvSpPr>
          <p:spPr>
            <a:xfrm>
              <a:off x="882548" y="2129032"/>
              <a:ext cx="1198933" cy="749333"/>
            </a:xfrm>
            <a:prstGeom prst="roundRect">
              <a:avLst>
                <a:gd fmla="val 10000" name="adj"/>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3" name="Google Shape;1653;p105"/>
            <p:cNvSpPr txBox="1"/>
            <p:nvPr/>
          </p:nvSpPr>
          <p:spPr>
            <a:xfrm>
              <a:off x="904495" y="2150979"/>
              <a:ext cx="1155039" cy="705439"/>
            </a:xfrm>
            <a:prstGeom prst="rect">
              <a:avLst/>
            </a:prstGeom>
            <a:noFill/>
            <a:ln>
              <a:noFill/>
            </a:ln>
          </p:spPr>
          <p:txBody>
            <a:bodyPr anchorCtr="0" anchor="ctr" bIns="17775" lIns="26650" spcFirstLastPara="1" rIns="26650" wrap="square" tIns="17775">
              <a:noAutofit/>
            </a:bodyPr>
            <a:lstStyle/>
            <a:p>
              <a:pPr indent="0" lvl="0" marL="0" marR="0" rtl="0" algn="ctr">
                <a:lnSpc>
                  <a:spcPct val="9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テスト</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アイテム1</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例：名前</a:t>
              </a:r>
              <a:endParaRPr b="0" i="0" sz="1400" u="none" cap="none" strike="noStrike">
                <a:solidFill>
                  <a:srgbClr val="000000"/>
                </a:solidFill>
                <a:latin typeface="Arial"/>
                <a:ea typeface="Arial"/>
                <a:cs typeface="Arial"/>
                <a:sym typeface="Arial"/>
              </a:endParaRPr>
            </a:p>
          </p:txBody>
        </p:sp>
        <p:sp>
          <p:nvSpPr>
            <p:cNvPr id="1654" name="Google Shape;1654;p105"/>
            <p:cNvSpPr/>
            <p:nvPr/>
          </p:nvSpPr>
          <p:spPr>
            <a:xfrm>
              <a:off x="732681" y="1005032"/>
              <a:ext cx="149866" cy="2435333"/>
            </a:xfrm>
            <a:custGeom>
              <a:rect b="b" l="l" r="r" t="t"/>
              <a:pathLst>
                <a:path extrusionOk="0" h="120000" w="120000">
                  <a:moveTo>
                    <a:pt x="0" y="0"/>
                  </a:moveTo>
                  <a:lnTo>
                    <a:pt x="0" y="120000"/>
                  </a:lnTo>
                  <a:lnTo>
                    <a:pt x="120000" y="120000"/>
                  </a:lnTo>
                </a:path>
              </a:pathLst>
            </a:custGeom>
            <a:noFill/>
            <a:ln cap="flat" cmpd="sng" w="25400">
              <a:solidFill>
                <a:srgbClr val="93B1B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655" name="Google Shape;1655;p105"/>
            <p:cNvSpPr/>
            <p:nvPr/>
          </p:nvSpPr>
          <p:spPr>
            <a:xfrm>
              <a:off x="882548" y="3065698"/>
              <a:ext cx="1198933" cy="749333"/>
            </a:xfrm>
            <a:prstGeom prst="roundRect">
              <a:avLst>
                <a:gd fmla="val 10000" name="adj"/>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6" name="Google Shape;1656;p105"/>
            <p:cNvSpPr txBox="1"/>
            <p:nvPr/>
          </p:nvSpPr>
          <p:spPr>
            <a:xfrm>
              <a:off x="904495" y="3087645"/>
              <a:ext cx="1155039" cy="705439"/>
            </a:xfrm>
            <a:prstGeom prst="rect">
              <a:avLst/>
            </a:prstGeom>
            <a:noFill/>
            <a:ln>
              <a:noFill/>
            </a:ln>
          </p:spPr>
          <p:txBody>
            <a:bodyPr anchorCtr="0" anchor="ctr" bIns="17775" lIns="26650" spcFirstLastPara="1" rIns="26650" wrap="square" tIns="17775">
              <a:noAutofit/>
            </a:bodyPr>
            <a:lstStyle/>
            <a:p>
              <a:pPr indent="0" lvl="0" marL="0" marR="0" rtl="0" algn="ctr">
                <a:lnSpc>
                  <a:spcPct val="9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テスト</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アイテム2</a:t>
              </a:r>
              <a:br>
                <a:rPr b="0" i="0" lang="ja-JP" sz="1400" u="none" cap="none" strike="noStrike">
                  <a:solidFill>
                    <a:schemeClr val="dk1"/>
                  </a:solidFill>
                  <a:latin typeface="Arial"/>
                  <a:ea typeface="Arial"/>
                  <a:cs typeface="Arial"/>
                  <a:sym typeface="Arial"/>
                </a:rPr>
              </a:br>
              <a:r>
                <a:rPr b="0" i="0" lang="ja-JP" sz="1200" u="none" cap="none" strike="noStrike">
                  <a:solidFill>
                    <a:schemeClr val="dk1"/>
                  </a:solidFill>
                  <a:latin typeface="Arial"/>
                  <a:ea typeface="Arial"/>
                  <a:cs typeface="Arial"/>
                  <a:sym typeface="Arial"/>
                </a:rPr>
                <a:t>例：検索ボタン</a:t>
              </a:r>
              <a:endParaRPr b="0" i="0" sz="1200" u="none" cap="none" strike="noStrike">
                <a:solidFill>
                  <a:srgbClr val="000000"/>
                </a:solidFill>
                <a:latin typeface="Arial"/>
                <a:ea typeface="Arial"/>
                <a:cs typeface="Arial"/>
                <a:sym typeface="Arial"/>
              </a:endParaRPr>
            </a:p>
          </p:txBody>
        </p:sp>
        <p:sp>
          <p:nvSpPr>
            <p:cNvPr id="1657" name="Google Shape;1657;p105"/>
            <p:cNvSpPr/>
            <p:nvPr/>
          </p:nvSpPr>
          <p:spPr>
            <a:xfrm>
              <a:off x="732681" y="1005032"/>
              <a:ext cx="149866" cy="3371999"/>
            </a:xfrm>
            <a:custGeom>
              <a:rect b="b" l="l" r="r" t="t"/>
              <a:pathLst>
                <a:path extrusionOk="0" h="120000" w="120000">
                  <a:moveTo>
                    <a:pt x="0" y="0"/>
                  </a:moveTo>
                  <a:lnTo>
                    <a:pt x="0" y="120000"/>
                  </a:lnTo>
                  <a:lnTo>
                    <a:pt x="120000" y="120000"/>
                  </a:lnTo>
                </a:path>
              </a:pathLst>
            </a:custGeom>
            <a:noFill/>
            <a:ln cap="flat" cmpd="sng" w="25400">
              <a:solidFill>
                <a:srgbClr val="93B1B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658" name="Google Shape;1658;p105"/>
            <p:cNvSpPr/>
            <p:nvPr/>
          </p:nvSpPr>
          <p:spPr>
            <a:xfrm>
              <a:off x="882548" y="4002365"/>
              <a:ext cx="1198933" cy="749333"/>
            </a:xfrm>
            <a:prstGeom prst="roundRect">
              <a:avLst>
                <a:gd fmla="val 10000" name="adj"/>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9" name="Google Shape;1659;p105"/>
            <p:cNvSpPr txBox="1"/>
            <p:nvPr/>
          </p:nvSpPr>
          <p:spPr>
            <a:xfrm>
              <a:off x="904495" y="4024312"/>
              <a:ext cx="1155039" cy="705439"/>
            </a:xfrm>
            <a:prstGeom prst="rect">
              <a:avLst/>
            </a:prstGeom>
            <a:noFill/>
            <a:ln>
              <a:noFill/>
            </a:ln>
          </p:spPr>
          <p:txBody>
            <a:bodyPr anchorCtr="0" anchor="ctr" bIns="15225" lIns="22850" spcFirstLastPara="1" rIns="22850" wrap="square" tIns="15225">
              <a:noAutofit/>
            </a:bodyPr>
            <a:lstStyle/>
            <a:p>
              <a:pPr indent="0" lvl="0" marL="0" marR="0" rtl="0" algn="ctr">
                <a:lnSpc>
                  <a:spcPct val="90000"/>
                </a:lnSpc>
                <a:spcBef>
                  <a:spcPts val="0"/>
                </a:spcBef>
                <a:spcAft>
                  <a:spcPts val="0"/>
                </a:spcAft>
                <a:buClr>
                  <a:schemeClr val="dk1"/>
                </a:buClr>
                <a:buSzPts val="1200"/>
                <a:buFont typeface="Arial"/>
                <a:buNone/>
              </a:pPr>
              <a:r>
                <a:rPr b="0" i="0" lang="ja-JP" sz="1200" u="none" cap="none" strike="noStrike">
                  <a:solidFill>
                    <a:schemeClr val="dk1"/>
                  </a:solidFill>
                  <a:latin typeface="Arial"/>
                  <a:ea typeface="Arial"/>
                  <a:cs typeface="Arial"/>
                  <a:sym typeface="Arial"/>
                </a:rPr>
                <a:t>……</a:t>
              </a:r>
              <a:endParaRPr b="0" i="0" sz="1200" u="none" cap="none" strike="noStrike">
                <a:solidFill>
                  <a:schemeClr val="dk1"/>
                </a:solidFill>
                <a:latin typeface="Arial"/>
                <a:ea typeface="Arial"/>
                <a:cs typeface="Arial"/>
                <a:sym typeface="Arial"/>
              </a:endParaRPr>
            </a:p>
          </p:txBody>
        </p:sp>
      </p:grpSp>
      <p:grpSp>
        <p:nvGrpSpPr>
          <p:cNvPr id="1660" name="Google Shape;1660;p105"/>
          <p:cNvGrpSpPr/>
          <p:nvPr/>
        </p:nvGrpSpPr>
        <p:grpSpPr>
          <a:xfrm>
            <a:off x="2699515" y="1509009"/>
            <a:ext cx="1482633" cy="4751765"/>
            <a:chOff x="770851" y="380"/>
            <a:chExt cx="1482633" cy="4751765"/>
          </a:xfrm>
        </p:grpSpPr>
        <p:sp>
          <p:nvSpPr>
            <p:cNvPr id="1661" name="Google Shape;1661;p105"/>
            <p:cNvSpPr/>
            <p:nvPr/>
          </p:nvSpPr>
          <p:spPr>
            <a:xfrm>
              <a:off x="770851" y="380"/>
              <a:ext cx="1482633" cy="1045182"/>
            </a:xfrm>
            <a:prstGeom prst="roundRect">
              <a:avLst>
                <a:gd fmla="val 10000" name="adj"/>
              </a:avLst>
            </a:prstGeom>
            <a:solidFill>
              <a:schemeClr val="accent1"/>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2" name="Google Shape;1662;p105"/>
            <p:cNvSpPr txBox="1"/>
            <p:nvPr/>
          </p:nvSpPr>
          <p:spPr>
            <a:xfrm>
              <a:off x="801463" y="30992"/>
              <a:ext cx="1421409" cy="983958"/>
            </a:xfrm>
            <a:prstGeom prst="rect">
              <a:avLst/>
            </a:prstGeom>
            <a:noFill/>
            <a:ln>
              <a:noFill/>
            </a:ln>
          </p:spPr>
          <p:txBody>
            <a:bodyPr anchorCtr="0" anchor="ctr" bIns="17775" lIns="26650" spcFirstLastPara="1" rIns="26650" wrap="square" tIns="17775">
              <a:noAutofit/>
            </a:bodyPr>
            <a:lstStyle/>
            <a:p>
              <a:pPr indent="0" lvl="0" marL="0" marR="0" rtl="0" algn="ctr">
                <a:lnSpc>
                  <a:spcPct val="90000"/>
                </a:lnSpc>
                <a:spcBef>
                  <a:spcPts val="0"/>
                </a:spcBef>
                <a:spcAft>
                  <a:spcPts val="0"/>
                </a:spcAft>
                <a:buClr>
                  <a:schemeClr val="dk1"/>
                </a:buClr>
                <a:buSzPts val="1400"/>
                <a:buFont typeface="Arial"/>
                <a:buNone/>
              </a:pPr>
              <a:r>
                <a:rPr b="1" i="0" lang="ja-JP" sz="1400" u="none" cap="none" strike="noStrike">
                  <a:solidFill>
                    <a:schemeClr val="dk1"/>
                  </a:solidFill>
                  <a:latin typeface="Arial"/>
                  <a:ea typeface="Arial"/>
                  <a:cs typeface="Arial"/>
                  <a:sym typeface="Arial"/>
                </a:rPr>
                <a:t>テスト目的</a:t>
              </a:r>
              <a:endParaRPr b="1" i="0" sz="1400" u="none" cap="none" strike="noStrike">
                <a:solidFill>
                  <a:schemeClr val="dk1"/>
                </a:solidFill>
                <a:latin typeface="Arial"/>
                <a:ea typeface="Arial"/>
                <a:cs typeface="Arial"/>
                <a:sym typeface="Arial"/>
              </a:endParaRPr>
            </a:p>
            <a:p>
              <a:pPr indent="0" lvl="0" marL="0" marR="0" rtl="0" algn="ctr">
                <a:lnSpc>
                  <a:spcPct val="90000"/>
                </a:lnSpc>
                <a:spcBef>
                  <a:spcPts val="490"/>
                </a:spcBef>
                <a:spcAft>
                  <a:spcPts val="0"/>
                </a:spcAft>
                <a:buClr>
                  <a:schemeClr val="dk1"/>
                </a:buClr>
                <a:buSzPts val="1400"/>
                <a:buFont typeface="Arial"/>
                <a:buNone/>
              </a:pPr>
              <a:r>
                <a:rPr b="1" i="0" lang="ja-JP" sz="1400" u="none" cap="none" strike="noStrike">
                  <a:solidFill>
                    <a:schemeClr val="dk1"/>
                  </a:solidFill>
                  <a:latin typeface="Arial"/>
                  <a:ea typeface="Arial"/>
                  <a:cs typeface="Arial"/>
                  <a:sym typeface="Arial"/>
                </a:rPr>
                <a:t>（test objective）</a:t>
              </a:r>
              <a:endParaRPr b="0" i="0" sz="1400" u="none" cap="none" strike="noStrike">
                <a:solidFill>
                  <a:srgbClr val="000000"/>
                </a:solidFill>
                <a:latin typeface="Arial"/>
                <a:ea typeface="Arial"/>
                <a:cs typeface="Arial"/>
                <a:sym typeface="Arial"/>
              </a:endParaRPr>
            </a:p>
          </p:txBody>
        </p:sp>
        <p:sp>
          <p:nvSpPr>
            <p:cNvPr id="1663" name="Google Shape;1663;p105"/>
            <p:cNvSpPr/>
            <p:nvPr/>
          </p:nvSpPr>
          <p:spPr>
            <a:xfrm>
              <a:off x="919114" y="1045562"/>
              <a:ext cx="148263" cy="555987"/>
            </a:xfrm>
            <a:custGeom>
              <a:rect b="b" l="l" r="r" t="t"/>
              <a:pathLst>
                <a:path extrusionOk="0" h="120000" w="120000">
                  <a:moveTo>
                    <a:pt x="0" y="0"/>
                  </a:moveTo>
                  <a:lnTo>
                    <a:pt x="0" y="120000"/>
                  </a:lnTo>
                  <a:lnTo>
                    <a:pt x="120000" y="120000"/>
                  </a:lnTo>
                </a:path>
              </a:pathLst>
            </a:custGeom>
            <a:noFill/>
            <a:ln cap="flat" cmpd="sng" w="25400">
              <a:solidFill>
                <a:srgbClr val="93B1B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664" name="Google Shape;1664;p105"/>
            <p:cNvSpPr/>
            <p:nvPr/>
          </p:nvSpPr>
          <p:spPr>
            <a:xfrm>
              <a:off x="1067377" y="1230892"/>
              <a:ext cx="1186106" cy="741316"/>
            </a:xfrm>
            <a:prstGeom prst="roundRect">
              <a:avLst>
                <a:gd fmla="val 10000" name="adj"/>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5" name="Google Shape;1665;p105"/>
            <p:cNvSpPr txBox="1"/>
            <p:nvPr/>
          </p:nvSpPr>
          <p:spPr>
            <a:xfrm>
              <a:off x="1089089" y="1252604"/>
              <a:ext cx="1142682" cy="697892"/>
            </a:xfrm>
            <a:prstGeom prst="rect">
              <a:avLst/>
            </a:prstGeom>
            <a:noFill/>
            <a:ln>
              <a:noFill/>
            </a:ln>
          </p:spPr>
          <p:txBody>
            <a:bodyPr anchorCtr="0" anchor="ctr" bIns="17775" lIns="26650" spcFirstLastPara="1" rIns="26650" wrap="square" tIns="17775">
              <a:noAutofit/>
            </a:bodyPr>
            <a:lstStyle/>
            <a:p>
              <a:pPr indent="0" lvl="0" marL="0" marR="0" rtl="0" algn="ctr">
                <a:lnSpc>
                  <a:spcPct val="9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品質特性</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（Quality attribute）</a:t>
              </a:r>
              <a:endParaRPr b="0" i="0" sz="1400" u="none" cap="none" strike="noStrike">
                <a:solidFill>
                  <a:srgbClr val="000000"/>
                </a:solidFill>
                <a:latin typeface="Arial"/>
                <a:ea typeface="Arial"/>
                <a:cs typeface="Arial"/>
                <a:sym typeface="Arial"/>
              </a:endParaRPr>
            </a:p>
          </p:txBody>
        </p:sp>
        <p:sp>
          <p:nvSpPr>
            <p:cNvPr id="1666" name="Google Shape;1666;p105"/>
            <p:cNvSpPr/>
            <p:nvPr/>
          </p:nvSpPr>
          <p:spPr>
            <a:xfrm>
              <a:off x="919114" y="1045562"/>
              <a:ext cx="148263" cy="1482633"/>
            </a:xfrm>
            <a:custGeom>
              <a:rect b="b" l="l" r="r" t="t"/>
              <a:pathLst>
                <a:path extrusionOk="0" h="120000" w="120000">
                  <a:moveTo>
                    <a:pt x="0" y="0"/>
                  </a:moveTo>
                  <a:lnTo>
                    <a:pt x="0" y="120000"/>
                  </a:lnTo>
                  <a:lnTo>
                    <a:pt x="120000" y="120000"/>
                  </a:lnTo>
                </a:path>
              </a:pathLst>
            </a:custGeom>
            <a:noFill/>
            <a:ln cap="flat" cmpd="sng" w="25400">
              <a:solidFill>
                <a:srgbClr val="93B1B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667" name="Google Shape;1667;p105"/>
            <p:cNvSpPr/>
            <p:nvPr/>
          </p:nvSpPr>
          <p:spPr>
            <a:xfrm>
              <a:off x="1067377" y="2157537"/>
              <a:ext cx="1186106" cy="741316"/>
            </a:xfrm>
            <a:prstGeom prst="roundRect">
              <a:avLst>
                <a:gd fmla="val 10000" name="adj"/>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8" name="Google Shape;1668;p105"/>
            <p:cNvSpPr txBox="1"/>
            <p:nvPr/>
          </p:nvSpPr>
          <p:spPr>
            <a:xfrm>
              <a:off x="1089089" y="2179249"/>
              <a:ext cx="1142682" cy="697892"/>
            </a:xfrm>
            <a:prstGeom prst="rect">
              <a:avLst/>
            </a:prstGeom>
            <a:noFill/>
            <a:ln>
              <a:noFill/>
            </a:ln>
          </p:spPr>
          <p:txBody>
            <a:bodyPr anchorCtr="0" anchor="ctr" bIns="17775" lIns="26650" spcFirstLastPara="1" rIns="26650" wrap="square" tIns="17775">
              <a:noAutofit/>
            </a:bodyPr>
            <a:lstStyle/>
            <a:p>
              <a:pPr indent="0" lvl="0" marL="0" marR="0" rtl="0" algn="ctr">
                <a:lnSpc>
                  <a:spcPct val="9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ゴール・価値</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(Goal)</a:t>
              </a:r>
              <a:endParaRPr b="0" i="0" sz="1400" u="none" cap="none" strike="noStrike">
                <a:solidFill>
                  <a:schemeClr val="dk1"/>
                </a:solidFill>
                <a:latin typeface="Arial"/>
                <a:ea typeface="Arial"/>
                <a:cs typeface="Arial"/>
                <a:sym typeface="Arial"/>
              </a:endParaRPr>
            </a:p>
          </p:txBody>
        </p:sp>
        <p:sp>
          <p:nvSpPr>
            <p:cNvPr id="1669" name="Google Shape;1669;p105"/>
            <p:cNvSpPr/>
            <p:nvPr/>
          </p:nvSpPr>
          <p:spPr>
            <a:xfrm>
              <a:off x="919114" y="1045562"/>
              <a:ext cx="148263" cy="2409279"/>
            </a:xfrm>
            <a:custGeom>
              <a:rect b="b" l="l" r="r" t="t"/>
              <a:pathLst>
                <a:path extrusionOk="0" h="120000" w="120000">
                  <a:moveTo>
                    <a:pt x="0" y="0"/>
                  </a:moveTo>
                  <a:lnTo>
                    <a:pt x="0" y="120000"/>
                  </a:lnTo>
                  <a:lnTo>
                    <a:pt x="120000" y="120000"/>
                  </a:lnTo>
                </a:path>
              </a:pathLst>
            </a:custGeom>
            <a:noFill/>
            <a:ln cap="flat" cmpd="sng" w="25400">
              <a:solidFill>
                <a:srgbClr val="93B1B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670" name="Google Shape;1670;p105"/>
            <p:cNvSpPr/>
            <p:nvPr/>
          </p:nvSpPr>
          <p:spPr>
            <a:xfrm>
              <a:off x="1067377" y="3084183"/>
              <a:ext cx="1186106" cy="741316"/>
            </a:xfrm>
            <a:prstGeom prst="roundRect">
              <a:avLst>
                <a:gd fmla="val 10000" name="adj"/>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1" name="Google Shape;1671;p105"/>
            <p:cNvSpPr txBox="1"/>
            <p:nvPr/>
          </p:nvSpPr>
          <p:spPr>
            <a:xfrm>
              <a:off x="1089089" y="3105895"/>
              <a:ext cx="1142682" cy="697892"/>
            </a:xfrm>
            <a:prstGeom prst="rect">
              <a:avLst/>
            </a:prstGeom>
            <a:noFill/>
            <a:ln>
              <a:noFill/>
            </a:ln>
          </p:spPr>
          <p:txBody>
            <a:bodyPr anchorCtr="0" anchor="ctr" bIns="17775" lIns="26650" spcFirstLastPara="1" rIns="26650" wrap="square" tIns="17775">
              <a:noAutofit/>
            </a:bodyPr>
            <a:lstStyle/>
            <a:p>
              <a:pPr indent="0" lvl="0" marL="0" marR="0" rtl="0" algn="ctr">
                <a:lnSpc>
                  <a:spcPct val="90000"/>
                </a:lnSpc>
                <a:spcBef>
                  <a:spcPts val="0"/>
                </a:spcBef>
                <a:spcAft>
                  <a:spcPts val="0"/>
                </a:spcAft>
                <a:buClr>
                  <a:schemeClr val="dk1"/>
                </a:buClr>
                <a:buSzPts val="1400"/>
                <a:buFont typeface="Arial"/>
                <a:buNone/>
              </a:pPr>
              <a:r>
                <a:rPr b="0" i="0" lang="ja-JP" sz="1400" u="none" cap="none" strike="noStrike">
                  <a:solidFill>
                    <a:schemeClr val="dk1"/>
                  </a:solidFill>
                  <a:latin typeface="Arial"/>
                  <a:ea typeface="Arial"/>
                  <a:cs typeface="Arial"/>
                  <a:sym typeface="Arial"/>
                </a:rPr>
                <a:t>リスク</a:t>
              </a:r>
              <a:br>
                <a:rPr b="0" i="0" lang="ja-JP" sz="1400" u="none" cap="none" strike="noStrike">
                  <a:solidFill>
                    <a:schemeClr val="dk1"/>
                  </a:solidFill>
                  <a:latin typeface="Arial"/>
                  <a:ea typeface="Arial"/>
                  <a:cs typeface="Arial"/>
                  <a:sym typeface="Arial"/>
                </a:rPr>
              </a:br>
              <a:r>
                <a:rPr b="0" i="0" lang="ja-JP" sz="1400" u="none" cap="none" strike="noStrike">
                  <a:solidFill>
                    <a:schemeClr val="dk1"/>
                  </a:solidFill>
                  <a:latin typeface="Arial"/>
                  <a:ea typeface="Arial"/>
                  <a:cs typeface="Arial"/>
                  <a:sym typeface="Arial"/>
                </a:rPr>
                <a:t>(Risk)</a:t>
              </a:r>
              <a:endParaRPr b="0" i="0" sz="1400" u="none" cap="none" strike="noStrike">
                <a:solidFill>
                  <a:schemeClr val="dk1"/>
                </a:solidFill>
                <a:latin typeface="Arial"/>
                <a:ea typeface="Arial"/>
                <a:cs typeface="Arial"/>
                <a:sym typeface="Arial"/>
              </a:endParaRPr>
            </a:p>
          </p:txBody>
        </p:sp>
        <p:sp>
          <p:nvSpPr>
            <p:cNvPr id="1672" name="Google Shape;1672;p105"/>
            <p:cNvSpPr/>
            <p:nvPr/>
          </p:nvSpPr>
          <p:spPr>
            <a:xfrm>
              <a:off x="919114" y="1045562"/>
              <a:ext cx="148263" cy="3335925"/>
            </a:xfrm>
            <a:custGeom>
              <a:rect b="b" l="l" r="r" t="t"/>
              <a:pathLst>
                <a:path extrusionOk="0" h="120000" w="120000">
                  <a:moveTo>
                    <a:pt x="0" y="0"/>
                  </a:moveTo>
                  <a:lnTo>
                    <a:pt x="0" y="120000"/>
                  </a:lnTo>
                  <a:lnTo>
                    <a:pt x="120000" y="120000"/>
                  </a:lnTo>
                </a:path>
              </a:pathLst>
            </a:custGeom>
            <a:noFill/>
            <a:ln cap="flat" cmpd="sng" w="25400">
              <a:solidFill>
                <a:srgbClr val="93B1B3"/>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1673" name="Google Shape;1673;p105"/>
            <p:cNvSpPr/>
            <p:nvPr/>
          </p:nvSpPr>
          <p:spPr>
            <a:xfrm>
              <a:off x="1067377" y="4010829"/>
              <a:ext cx="1186106" cy="741316"/>
            </a:xfrm>
            <a:prstGeom prst="roundRect">
              <a:avLst>
                <a:gd fmla="val 10000" name="adj"/>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4" name="Google Shape;1674;p105"/>
            <p:cNvSpPr txBox="1"/>
            <p:nvPr/>
          </p:nvSpPr>
          <p:spPr>
            <a:xfrm>
              <a:off x="1089089" y="4032541"/>
              <a:ext cx="1142682" cy="697892"/>
            </a:xfrm>
            <a:prstGeom prst="rect">
              <a:avLst/>
            </a:prstGeom>
            <a:noFill/>
            <a:ln>
              <a:noFill/>
            </a:ln>
          </p:spPr>
          <p:txBody>
            <a:bodyPr anchorCtr="0" anchor="ctr" bIns="13950" lIns="20950" spcFirstLastPara="1" rIns="20950" wrap="square" tIns="13950">
              <a:noAutofit/>
            </a:bodyPr>
            <a:lstStyle/>
            <a:p>
              <a:pPr indent="0" lvl="0" marL="0" marR="0" rtl="0" algn="ctr">
                <a:lnSpc>
                  <a:spcPct val="90000"/>
                </a:lnSpc>
                <a:spcBef>
                  <a:spcPts val="0"/>
                </a:spcBef>
                <a:spcAft>
                  <a:spcPts val="0"/>
                </a:spcAft>
                <a:buClr>
                  <a:schemeClr val="dk1"/>
                </a:buClr>
                <a:buSzPts val="1050"/>
                <a:buFont typeface="Arial"/>
                <a:buNone/>
              </a:pPr>
              <a:r>
                <a:rPr b="0" i="0" lang="ja-JP" sz="1050" u="none" cap="none" strike="noStrike">
                  <a:solidFill>
                    <a:schemeClr val="dk1"/>
                  </a:solidFill>
                  <a:latin typeface="Arial"/>
                  <a:ea typeface="Arial"/>
                  <a:cs typeface="Arial"/>
                  <a:sym typeface="Arial"/>
                </a:rPr>
                <a:t>……</a:t>
              </a:r>
              <a:endParaRPr b="0" i="0" sz="1050" u="none" cap="none" strike="noStrike">
                <a:solidFill>
                  <a:schemeClr val="dk1"/>
                </a:solidFill>
                <a:latin typeface="Arial"/>
                <a:ea typeface="Arial"/>
                <a:cs typeface="Arial"/>
                <a:sym typeface="Arial"/>
              </a:endParaRPr>
            </a:p>
          </p:txBody>
        </p:sp>
      </p:grpSp>
      <p:grpSp>
        <p:nvGrpSpPr>
          <p:cNvPr id="1675" name="Google Shape;1675;p105"/>
          <p:cNvGrpSpPr/>
          <p:nvPr/>
        </p:nvGrpSpPr>
        <p:grpSpPr>
          <a:xfrm>
            <a:off x="6759553" y="327570"/>
            <a:ext cx="2393020" cy="2700694"/>
            <a:chOff x="512790" y="138930"/>
            <a:chExt cx="2393020" cy="2700694"/>
          </a:xfrm>
        </p:grpSpPr>
        <p:sp>
          <p:nvSpPr>
            <p:cNvPr id="1676" name="Google Shape;1676;p105"/>
            <p:cNvSpPr/>
            <p:nvPr/>
          </p:nvSpPr>
          <p:spPr>
            <a:xfrm>
              <a:off x="603383" y="232941"/>
              <a:ext cx="2204997" cy="765766"/>
            </a:xfrm>
            <a:prstGeom prst="ellipse">
              <a:avLst/>
            </a:prstGeom>
            <a:solidFill>
              <a:srgbClr val="BDBDD3">
                <a:alpha val="4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7" name="Google Shape;1677;p105"/>
            <p:cNvSpPr/>
            <p:nvPr/>
          </p:nvSpPr>
          <p:spPr>
            <a:xfrm>
              <a:off x="1495637" y="2108044"/>
              <a:ext cx="427325" cy="273488"/>
            </a:xfrm>
            <a:prstGeom prst="downArrow">
              <a:avLst>
                <a:gd fmla="val 50000" name="adj1"/>
                <a:gd fmla="val 50000" name="adj2"/>
              </a:avLst>
            </a:prstGeom>
            <a:solidFill>
              <a:srgbClr val="ABABC9"/>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8" name="Google Shape;1678;p105"/>
            <p:cNvSpPr/>
            <p:nvPr/>
          </p:nvSpPr>
          <p:spPr>
            <a:xfrm>
              <a:off x="683720" y="2326834"/>
              <a:ext cx="2051160" cy="5127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9" name="Google Shape;1679;p105"/>
            <p:cNvSpPr txBox="1"/>
            <p:nvPr/>
          </p:nvSpPr>
          <p:spPr>
            <a:xfrm>
              <a:off x="683720" y="2326834"/>
              <a:ext cx="2051160" cy="512790"/>
            </a:xfrm>
            <a:prstGeom prst="rect">
              <a:avLst/>
            </a:prstGeom>
            <a:noFill/>
            <a:ln>
              <a:noFill/>
            </a:ln>
          </p:spPr>
          <p:txBody>
            <a:bodyPr anchorCtr="0" anchor="ctr" bIns="128000" lIns="128000" spcFirstLastPara="1" rIns="128000" wrap="square" tIns="128000">
              <a:noAutofit/>
            </a:bodyPr>
            <a:lstStyle/>
            <a:p>
              <a:pPr indent="0" lvl="0" marL="0" marR="0" rtl="0" algn="ctr">
                <a:lnSpc>
                  <a:spcPct val="90000"/>
                </a:lnSpc>
                <a:spcBef>
                  <a:spcPts val="0"/>
                </a:spcBef>
                <a:spcAft>
                  <a:spcPts val="0"/>
                </a:spcAft>
                <a:buClr>
                  <a:schemeClr val="dk1"/>
                </a:buClr>
                <a:buSzPts val="1800"/>
                <a:buFont typeface="Arial"/>
                <a:buNone/>
              </a:pPr>
              <a:r>
                <a:rPr b="1" i="0" lang="ja-JP" sz="1800" u="none" cap="none" strike="noStrike">
                  <a:solidFill>
                    <a:schemeClr val="dk1"/>
                  </a:solidFill>
                  <a:latin typeface="Arial"/>
                  <a:ea typeface="Arial"/>
                  <a:cs typeface="Arial"/>
                  <a:sym typeface="Arial"/>
                </a:rPr>
                <a:t>テストケース</a:t>
              </a:r>
              <a:endParaRPr b="0" i="0" sz="1400" u="none" cap="none" strike="noStrike">
                <a:solidFill>
                  <a:srgbClr val="000000"/>
                </a:solidFill>
                <a:latin typeface="Arial"/>
                <a:ea typeface="Arial"/>
                <a:cs typeface="Arial"/>
                <a:sym typeface="Arial"/>
              </a:endParaRPr>
            </a:p>
          </p:txBody>
        </p:sp>
        <p:sp>
          <p:nvSpPr>
            <p:cNvPr id="1680" name="Google Shape;1680;p105"/>
            <p:cNvSpPr/>
            <p:nvPr/>
          </p:nvSpPr>
          <p:spPr>
            <a:xfrm>
              <a:off x="1405045" y="1057850"/>
              <a:ext cx="769185" cy="769185"/>
            </a:xfrm>
            <a:prstGeom prst="ellipse">
              <a:avLst/>
            </a:prstGeom>
            <a:solidFill>
              <a:srgbClr val="303099"/>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1" name="Google Shape;1681;p105"/>
            <p:cNvSpPr txBox="1"/>
            <p:nvPr/>
          </p:nvSpPr>
          <p:spPr>
            <a:xfrm>
              <a:off x="1517690" y="1170495"/>
              <a:ext cx="543895" cy="543895"/>
            </a:xfrm>
            <a:prstGeom prst="rect">
              <a:avLst/>
            </a:prstGeom>
            <a:noFill/>
            <a:ln>
              <a:noFill/>
            </a:ln>
          </p:spPr>
          <p:txBody>
            <a:bodyPr anchorCtr="0" anchor="ctr" bIns="16500" lIns="16500" spcFirstLastPara="1" rIns="16500" wrap="square" tIns="16500">
              <a:noAutofit/>
            </a:bodyPr>
            <a:lstStyle/>
            <a:p>
              <a:pPr indent="0" lvl="0" marL="0" marR="0" rtl="0" algn="ctr">
                <a:lnSpc>
                  <a:spcPct val="90000"/>
                </a:lnSpc>
                <a:spcBef>
                  <a:spcPts val="0"/>
                </a:spcBef>
                <a:spcAft>
                  <a:spcPts val="0"/>
                </a:spcAft>
                <a:buClr>
                  <a:schemeClr val="lt1"/>
                </a:buClr>
                <a:buSzPts val="1300"/>
                <a:buFont typeface="Arial"/>
                <a:buNone/>
              </a:pPr>
              <a:r>
                <a:rPr b="0" i="0" lang="ja-JP" sz="1300" u="none" cap="none" strike="noStrike">
                  <a:solidFill>
                    <a:schemeClr val="lt1"/>
                  </a:solidFill>
                  <a:latin typeface="Arial"/>
                  <a:ea typeface="Arial"/>
                  <a:cs typeface="Arial"/>
                  <a:sym typeface="Arial"/>
                </a:rPr>
                <a:t>リソース制約</a:t>
              </a:r>
              <a:endParaRPr b="0" i="0" sz="1400" u="none" cap="none" strike="noStrike">
                <a:solidFill>
                  <a:srgbClr val="000000"/>
                </a:solidFill>
                <a:latin typeface="Arial"/>
                <a:ea typeface="Arial"/>
                <a:cs typeface="Arial"/>
                <a:sym typeface="Arial"/>
              </a:endParaRPr>
            </a:p>
          </p:txBody>
        </p:sp>
        <p:sp>
          <p:nvSpPr>
            <p:cNvPr id="1682" name="Google Shape;1682;p105"/>
            <p:cNvSpPr/>
            <p:nvPr/>
          </p:nvSpPr>
          <p:spPr>
            <a:xfrm>
              <a:off x="854650" y="480790"/>
              <a:ext cx="769185" cy="769185"/>
            </a:xfrm>
            <a:prstGeom prst="ellipse">
              <a:avLst/>
            </a:prstGeom>
            <a:solidFill>
              <a:srgbClr val="303099"/>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3" name="Google Shape;1683;p105"/>
            <p:cNvSpPr txBox="1"/>
            <p:nvPr/>
          </p:nvSpPr>
          <p:spPr>
            <a:xfrm>
              <a:off x="967295" y="593435"/>
              <a:ext cx="543895" cy="543895"/>
            </a:xfrm>
            <a:prstGeom prst="rect">
              <a:avLst/>
            </a:prstGeom>
            <a:noFill/>
            <a:ln>
              <a:noFill/>
            </a:ln>
          </p:spPr>
          <p:txBody>
            <a:bodyPr anchorCtr="0" anchor="ctr" bIns="16500" lIns="16500" spcFirstLastPara="1" rIns="16500" wrap="square" tIns="16500">
              <a:noAutofit/>
            </a:bodyPr>
            <a:lstStyle/>
            <a:p>
              <a:pPr indent="0" lvl="0" marL="0" marR="0" rtl="0" algn="ctr">
                <a:lnSpc>
                  <a:spcPct val="90000"/>
                </a:lnSpc>
                <a:spcBef>
                  <a:spcPts val="0"/>
                </a:spcBef>
                <a:spcAft>
                  <a:spcPts val="0"/>
                </a:spcAft>
                <a:buClr>
                  <a:schemeClr val="lt1"/>
                </a:buClr>
                <a:buSzPts val="1300"/>
                <a:buFont typeface="Arial"/>
                <a:buNone/>
              </a:pPr>
              <a:r>
                <a:rPr b="0" i="0" lang="ja-JP" sz="1300" u="none" cap="none" strike="noStrike">
                  <a:solidFill>
                    <a:schemeClr val="lt1"/>
                  </a:solidFill>
                  <a:latin typeface="Arial"/>
                  <a:ea typeface="Arial"/>
                  <a:cs typeface="Arial"/>
                  <a:sym typeface="Arial"/>
                </a:rPr>
                <a:t>テスト対象</a:t>
              </a:r>
              <a:endParaRPr b="0" i="0" sz="1400" u="none" cap="none" strike="noStrike">
                <a:solidFill>
                  <a:srgbClr val="000000"/>
                </a:solidFill>
                <a:latin typeface="Arial"/>
                <a:ea typeface="Arial"/>
                <a:cs typeface="Arial"/>
                <a:sym typeface="Arial"/>
              </a:endParaRPr>
            </a:p>
          </p:txBody>
        </p:sp>
        <p:sp>
          <p:nvSpPr>
            <p:cNvPr id="1684" name="Google Shape;1684;p105"/>
            <p:cNvSpPr/>
            <p:nvPr/>
          </p:nvSpPr>
          <p:spPr>
            <a:xfrm>
              <a:off x="1640928" y="294818"/>
              <a:ext cx="769185" cy="769185"/>
            </a:xfrm>
            <a:prstGeom prst="ellipse">
              <a:avLst/>
            </a:prstGeom>
            <a:solidFill>
              <a:srgbClr val="303099"/>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5" name="Google Shape;1685;p105"/>
            <p:cNvSpPr txBox="1"/>
            <p:nvPr/>
          </p:nvSpPr>
          <p:spPr>
            <a:xfrm>
              <a:off x="1753573" y="407463"/>
              <a:ext cx="543895" cy="543895"/>
            </a:xfrm>
            <a:prstGeom prst="rect">
              <a:avLst/>
            </a:prstGeom>
            <a:noFill/>
            <a:ln>
              <a:noFill/>
            </a:ln>
          </p:spPr>
          <p:txBody>
            <a:bodyPr anchorCtr="0" anchor="ctr" bIns="16500" lIns="16500" spcFirstLastPara="1" rIns="16500" wrap="square" tIns="16500">
              <a:noAutofit/>
            </a:bodyPr>
            <a:lstStyle/>
            <a:p>
              <a:pPr indent="0" lvl="0" marL="0" marR="0" rtl="0" algn="ctr">
                <a:lnSpc>
                  <a:spcPct val="90000"/>
                </a:lnSpc>
                <a:spcBef>
                  <a:spcPts val="0"/>
                </a:spcBef>
                <a:spcAft>
                  <a:spcPts val="0"/>
                </a:spcAft>
                <a:buClr>
                  <a:schemeClr val="lt1"/>
                </a:buClr>
                <a:buSzPts val="1300"/>
                <a:buFont typeface="Arial"/>
                <a:buNone/>
              </a:pPr>
              <a:r>
                <a:rPr b="0" i="0" lang="ja-JP" sz="1300" u="none" cap="none" strike="noStrike">
                  <a:solidFill>
                    <a:schemeClr val="lt1"/>
                  </a:solidFill>
                  <a:latin typeface="Arial"/>
                  <a:ea typeface="Arial"/>
                  <a:cs typeface="Arial"/>
                  <a:sym typeface="Arial"/>
                </a:rPr>
                <a:t>テスト目的</a:t>
              </a:r>
              <a:endParaRPr b="0" i="0" sz="1400" u="none" cap="none" strike="noStrike">
                <a:solidFill>
                  <a:srgbClr val="000000"/>
                </a:solidFill>
                <a:latin typeface="Arial"/>
                <a:ea typeface="Arial"/>
                <a:cs typeface="Arial"/>
                <a:sym typeface="Arial"/>
              </a:endParaRPr>
            </a:p>
          </p:txBody>
        </p:sp>
        <p:sp>
          <p:nvSpPr>
            <p:cNvPr id="1686" name="Google Shape;1686;p105"/>
            <p:cNvSpPr/>
            <p:nvPr/>
          </p:nvSpPr>
          <p:spPr>
            <a:xfrm>
              <a:off x="512790" y="138930"/>
              <a:ext cx="2393020" cy="1914416"/>
            </a:xfrm>
            <a:custGeom>
              <a:rect b="b" l="l" r="r" t="t"/>
              <a:pathLst>
                <a:path extrusionOk="0" h="120000" w="120000">
                  <a:moveTo>
                    <a:pt x="584" y="34175"/>
                  </a:moveTo>
                  <a:lnTo>
                    <a:pt x="584" y="34175"/>
                  </a:lnTo>
                  <a:cubicBezTo>
                    <a:pt x="-2679" y="22567"/>
                    <a:pt x="7879" y="11072"/>
                    <a:pt x="27615" y="4745"/>
                  </a:cubicBezTo>
                  <a:cubicBezTo>
                    <a:pt x="47351" y="-1582"/>
                    <a:pt x="72649" y="-1582"/>
                    <a:pt x="92385" y="4745"/>
                  </a:cubicBezTo>
                  <a:cubicBezTo>
                    <a:pt x="112121" y="11072"/>
                    <a:pt x="122679" y="22567"/>
                    <a:pt x="119416" y="34175"/>
                  </a:cubicBezTo>
                  <a:lnTo>
                    <a:pt x="74854" y="113544"/>
                  </a:lnTo>
                  <a:cubicBezTo>
                    <a:pt x="73813" y="117246"/>
                    <a:pt x="67478" y="120000"/>
                    <a:pt x="60000" y="120000"/>
                  </a:cubicBezTo>
                  <a:cubicBezTo>
                    <a:pt x="52522" y="120000"/>
                    <a:pt x="46187" y="117246"/>
                    <a:pt x="45146" y="113544"/>
                  </a:cubicBezTo>
                  <a:close/>
                  <a:moveTo>
                    <a:pt x="4800" y="30000"/>
                  </a:moveTo>
                  <a:lnTo>
                    <a:pt x="4800" y="30000"/>
                  </a:lnTo>
                  <a:cubicBezTo>
                    <a:pt x="4800" y="43255"/>
                    <a:pt x="29514" y="54000"/>
                    <a:pt x="60000" y="54000"/>
                  </a:cubicBezTo>
                  <a:cubicBezTo>
                    <a:pt x="90486" y="54000"/>
                    <a:pt x="115200" y="43255"/>
                    <a:pt x="115200" y="30000"/>
                  </a:cubicBezTo>
                  <a:cubicBezTo>
                    <a:pt x="115200" y="16745"/>
                    <a:pt x="90486" y="6000"/>
                    <a:pt x="60000" y="6000"/>
                  </a:cubicBezTo>
                  <a:cubicBezTo>
                    <a:pt x="29514" y="6000"/>
                    <a:pt x="4800" y="16745"/>
                    <a:pt x="4800" y="30000"/>
                  </a:cubicBezTo>
                  <a:close/>
                </a:path>
              </a:pathLst>
            </a:custGeom>
            <a:solidFill>
              <a:schemeClr val="lt1">
                <a:alpha val="40000"/>
              </a:schemeClr>
            </a:solidFill>
            <a:ln cap="flat" cmpd="sng" w="9525">
              <a:solidFill>
                <a:srgbClr val="30309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687" name="Google Shape;1687;p105"/>
          <p:cNvGrpSpPr/>
          <p:nvPr/>
        </p:nvGrpSpPr>
        <p:grpSpPr>
          <a:xfrm>
            <a:off x="4592640" y="3102106"/>
            <a:ext cx="5072724" cy="3260656"/>
            <a:chOff x="1" y="3671"/>
            <a:chExt cx="5072724" cy="3260656"/>
          </a:xfrm>
        </p:grpSpPr>
        <p:sp>
          <p:nvSpPr>
            <p:cNvPr id="1688" name="Google Shape;1688;p105"/>
            <p:cNvSpPr/>
            <p:nvPr/>
          </p:nvSpPr>
          <p:spPr>
            <a:xfrm rot="5400000">
              <a:off x="-266381" y="270052"/>
              <a:ext cx="1775876" cy="1243113"/>
            </a:xfrm>
            <a:prstGeom prst="chevron">
              <a:avLst>
                <a:gd fmla="val 50000" name="adj"/>
              </a:avLst>
            </a:prstGeom>
            <a:solidFill>
              <a:schemeClr val="accent1"/>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9" name="Google Shape;1689;p105"/>
            <p:cNvSpPr txBox="1"/>
            <p:nvPr/>
          </p:nvSpPr>
          <p:spPr>
            <a:xfrm>
              <a:off x="1" y="625228"/>
              <a:ext cx="1243113" cy="532763"/>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chemeClr val="dk1"/>
                </a:buClr>
                <a:buSzPts val="1600"/>
                <a:buFont typeface="Arial"/>
                <a:buNone/>
              </a:pPr>
              <a:br>
                <a:rPr b="1" i="0" lang="ja-JP" sz="1600" u="none" cap="none" strike="noStrike">
                  <a:solidFill>
                    <a:schemeClr val="dk1"/>
                  </a:solidFill>
                  <a:latin typeface="Arial"/>
                  <a:ea typeface="Arial"/>
                  <a:cs typeface="Arial"/>
                  <a:sym typeface="Arial"/>
                </a:rPr>
              </a:br>
              <a:r>
                <a:rPr b="1" i="0" lang="ja-JP" sz="1600" u="none" cap="none" strike="noStrike">
                  <a:solidFill>
                    <a:schemeClr val="dk1"/>
                  </a:solidFill>
                  <a:latin typeface="Arial"/>
                  <a:ea typeface="Arial"/>
                  <a:cs typeface="Arial"/>
                  <a:sym typeface="Arial"/>
                </a:rPr>
                <a:t>高位レベル</a:t>
              </a:r>
              <a:br>
                <a:rPr b="1" i="0" lang="ja-JP" sz="1600" u="none" cap="none" strike="noStrike">
                  <a:solidFill>
                    <a:schemeClr val="dk1"/>
                  </a:solidFill>
                  <a:latin typeface="Arial"/>
                  <a:ea typeface="Arial"/>
                  <a:cs typeface="Arial"/>
                  <a:sym typeface="Arial"/>
                </a:rPr>
              </a:br>
              <a:r>
                <a:rPr b="1" i="0" lang="ja-JP" sz="1600" u="none" cap="none" strike="noStrike">
                  <a:solidFill>
                    <a:schemeClr val="dk1"/>
                  </a:solidFill>
                  <a:latin typeface="Arial"/>
                  <a:ea typeface="Arial"/>
                  <a:cs typeface="Arial"/>
                  <a:sym typeface="Arial"/>
                </a:rPr>
                <a:t>テストケース</a:t>
              </a:r>
              <a:endParaRPr b="1" i="0" sz="1600" u="none" cap="none" strike="noStrike">
                <a:solidFill>
                  <a:schemeClr val="dk1"/>
                </a:solidFill>
                <a:latin typeface="Arial"/>
                <a:ea typeface="Arial"/>
                <a:cs typeface="Arial"/>
                <a:sym typeface="Arial"/>
              </a:endParaRPr>
            </a:p>
            <a:p>
              <a:pPr indent="0" lvl="0" marL="0" marR="0" rtl="0" algn="ctr">
                <a:lnSpc>
                  <a:spcPct val="90000"/>
                </a:lnSpc>
                <a:spcBef>
                  <a:spcPts val="560"/>
                </a:spcBef>
                <a:spcAft>
                  <a:spcPts val="0"/>
                </a:spcAft>
                <a:buClr>
                  <a:schemeClr val="dk1"/>
                </a:buClr>
                <a:buSzPts val="1600"/>
                <a:buFont typeface="Arial"/>
                <a:buNone/>
              </a:pPr>
              <a:r>
                <a:rPr b="1" i="0" lang="ja-JP" sz="1600" u="none" cap="none" strike="noStrike">
                  <a:solidFill>
                    <a:schemeClr val="dk1"/>
                  </a:solidFill>
                  <a:latin typeface="Arial"/>
                  <a:ea typeface="Arial"/>
                  <a:cs typeface="Arial"/>
                  <a:sym typeface="Arial"/>
                </a:rPr>
                <a:t>抽象的</a:t>
              </a:r>
              <a:endParaRPr b="0" i="0" sz="1400" u="none" cap="none" strike="noStrike">
                <a:solidFill>
                  <a:srgbClr val="000000"/>
                </a:solidFill>
                <a:latin typeface="Arial"/>
                <a:ea typeface="Arial"/>
                <a:cs typeface="Arial"/>
                <a:sym typeface="Arial"/>
              </a:endParaRPr>
            </a:p>
          </p:txBody>
        </p:sp>
        <p:sp>
          <p:nvSpPr>
            <p:cNvPr id="1690" name="Google Shape;1690;p105"/>
            <p:cNvSpPr/>
            <p:nvPr/>
          </p:nvSpPr>
          <p:spPr>
            <a:xfrm rot="5400000">
              <a:off x="2580456" y="-1333671"/>
              <a:ext cx="1154926" cy="3829612"/>
            </a:xfrm>
            <a:prstGeom prst="round2SameRect">
              <a:avLst>
                <a:gd fmla="val 16667" name="adj1"/>
                <a:gd fmla="val 0" name="adj2"/>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1" name="Google Shape;1691;p105"/>
            <p:cNvSpPr txBox="1"/>
            <p:nvPr/>
          </p:nvSpPr>
          <p:spPr>
            <a:xfrm>
              <a:off x="1243114" y="60050"/>
              <a:ext cx="3773233" cy="1042168"/>
            </a:xfrm>
            <a:prstGeom prst="rect">
              <a:avLst/>
            </a:prstGeom>
            <a:noFill/>
            <a:ln>
              <a:noFill/>
            </a:ln>
          </p:spPr>
          <p:txBody>
            <a:bodyPr anchorCtr="0" anchor="ctr" bIns="10775" lIns="120900" spcFirstLastPara="1" rIns="10775" wrap="square" tIns="10775">
              <a:noAutofit/>
            </a:bodyPr>
            <a:lstStyle/>
            <a:p>
              <a:pPr indent="-171450" lvl="1" marL="171450" marR="0" rtl="0" algn="l">
                <a:lnSpc>
                  <a:spcPct val="90000"/>
                </a:lnSpc>
                <a:spcBef>
                  <a:spcPts val="0"/>
                </a:spcBef>
                <a:spcAft>
                  <a:spcPts val="0"/>
                </a:spcAft>
                <a:buClr>
                  <a:schemeClr val="dk1"/>
                </a:buClr>
                <a:buSzPts val="1700"/>
                <a:buFont typeface="Arial"/>
                <a:buChar char="•"/>
              </a:pPr>
              <a:r>
                <a:rPr b="0" i="0" lang="ja-JP" sz="1700" u="none" cap="none" strike="noStrike">
                  <a:solidFill>
                    <a:schemeClr val="dk1"/>
                  </a:solidFill>
                  <a:latin typeface="Arial"/>
                  <a:ea typeface="Arial"/>
                  <a:cs typeface="Arial"/>
                  <a:sym typeface="Arial"/>
                </a:rPr>
                <a:t>論理演算子は使用するが、値のインスタンスは未定義や使用不可であるといった状態を許す抽象的なテストケースのこと。</a:t>
              </a:r>
              <a:endParaRPr b="0" i="0" sz="1400" u="none" cap="none" strike="noStrike">
                <a:solidFill>
                  <a:srgbClr val="000000"/>
                </a:solidFill>
                <a:latin typeface="Arial"/>
                <a:ea typeface="Arial"/>
                <a:cs typeface="Arial"/>
                <a:sym typeface="Arial"/>
              </a:endParaRPr>
            </a:p>
          </p:txBody>
        </p:sp>
        <p:sp>
          <p:nvSpPr>
            <p:cNvPr id="1692" name="Google Shape;1692;p105"/>
            <p:cNvSpPr/>
            <p:nvPr/>
          </p:nvSpPr>
          <p:spPr>
            <a:xfrm rot="5400000">
              <a:off x="-266381" y="1754832"/>
              <a:ext cx="1775876" cy="1243113"/>
            </a:xfrm>
            <a:prstGeom prst="chevron">
              <a:avLst>
                <a:gd fmla="val 50000" name="adj"/>
              </a:avLst>
            </a:prstGeom>
            <a:solidFill>
              <a:schemeClr val="accent1"/>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3" name="Google Shape;1693;p105"/>
            <p:cNvSpPr txBox="1"/>
            <p:nvPr/>
          </p:nvSpPr>
          <p:spPr>
            <a:xfrm>
              <a:off x="1" y="2110008"/>
              <a:ext cx="1243113" cy="532763"/>
            </a:xfrm>
            <a:prstGeom prst="rect">
              <a:avLst/>
            </a:prstGeom>
            <a:noFill/>
            <a:ln>
              <a:noFill/>
            </a:ln>
          </p:spPr>
          <p:txBody>
            <a:bodyPr anchorCtr="0" anchor="ctr" bIns="10150" lIns="10150" spcFirstLastPara="1" rIns="10150" wrap="square" tIns="10150">
              <a:noAutofit/>
            </a:bodyPr>
            <a:lstStyle/>
            <a:p>
              <a:pPr indent="0" lvl="0" marL="0" marR="0" rtl="0" algn="ctr">
                <a:lnSpc>
                  <a:spcPct val="90000"/>
                </a:lnSpc>
                <a:spcBef>
                  <a:spcPts val="0"/>
                </a:spcBef>
                <a:spcAft>
                  <a:spcPts val="0"/>
                </a:spcAft>
                <a:buClr>
                  <a:schemeClr val="dk1"/>
                </a:buClr>
                <a:buSzPts val="1600"/>
                <a:buFont typeface="Arial"/>
                <a:buNone/>
              </a:pPr>
              <a:br>
                <a:rPr b="1" i="0" lang="ja-JP" sz="1600" u="none" cap="none" strike="noStrike">
                  <a:solidFill>
                    <a:schemeClr val="dk1"/>
                  </a:solidFill>
                  <a:latin typeface="Arial"/>
                  <a:ea typeface="Arial"/>
                  <a:cs typeface="Arial"/>
                  <a:sym typeface="Arial"/>
                </a:rPr>
              </a:br>
              <a:r>
                <a:rPr b="1" i="0" lang="ja-JP" sz="1600" u="none" cap="none" strike="noStrike">
                  <a:solidFill>
                    <a:schemeClr val="dk1"/>
                  </a:solidFill>
                  <a:latin typeface="Arial"/>
                  <a:ea typeface="Arial"/>
                  <a:cs typeface="Arial"/>
                  <a:sym typeface="Arial"/>
                </a:rPr>
                <a:t>低位レベル</a:t>
              </a:r>
              <a:br>
                <a:rPr b="1" i="0" lang="ja-JP" sz="1600" u="none" cap="none" strike="noStrike">
                  <a:solidFill>
                    <a:schemeClr val="dk1"/>
                  </a:solidFill>
                  <a:latin typeface="Arial"/>
                  <a:ea typeface="Arial"/>
                  <a:cs typeface="Arial"/>
                  <a:sym typeface="Arial"/>
                </a:rPr>
              </a:br>
              <a:r>
                <a:rPr b="1" i="0" lang="ja-JP" sz="1600" u="none" cap="none" strike="noStrike">
                  <a:solidFill>
                    <a:schemeClr val="dk1"/>
                  </a:solidFill>
                  <a:latin typeface="Arial"/>
                  <a:ea typeface="Arial"/>
                  <a:cs typeface="Arial"/>
                  <a:sym typeface="Arial"/>
                </a:rPr>
                <a:t>テストケース</a:t>
              </a:r>
              <a:endParaRPr b="1" i="0" sz="1600" u="none" cap="none" strike="noStrike">
                <a:solidFill>
                  <a:schemeClr val="dk1"/>
                </a:solidFill>
                <a:latin typeface="Arial"/>
                <a:ea typeface="Arial"/>
                <a:cs typeface="Arial"/>
                <a:sym typeface="Arial"/>
              </a:endParaRPr>
            </a:p>
            <a:p>
              <a:pPr indent="0" lvl="0" marL="0" marR="0" rtl="0" algn="ctr">
                <a:lnSpc>
                  <a:spcPct val="90000"/>
                </a:lnSpc>
                <a:spcBef>
                  <a:spcPts val="560"/>
                </a:spcBef>
                <a:spcAft>
                  <a:spcPts val="0"/>
                </a:spcAft>
                <a:buClr>
                  <a:schemeClr val="dk1"/>
                </a:buClr>
                <a:buSzPts val="1600"/>
                <a:buFont typeface="Arial"/>
                <a:buNone/>
              </a:pPr>
              <a:r>
                <a:rPr b="1" i="0" lang="ja-JP" sz="1600" u="none" cap="none" strike="noStrike">
                  <a:solidFill>
                    <a:schemeClr val="dk1"/>
                  </a:solidFill>
                  <a:latin typeface="Arial"/>
                  <a:ea typeface="Arial"/>
                  <a:cs typeface="Arial"/>
                  <a:sym typeface="Arial"/>
                </a:rPr>
                <a:t>具体的</a:t>
              </a:r>
              <a:endParaRPr b="0" i="0" sz="1400" u="none" cap="none" strike="noStrike">
                <a:solidFill>
                  <a:srgbClr val="000000"/>
                </a:solidFill>
                <a:latin typeface="Arial"/>
                <a:ea typeface="Arial"/>
                <a:cs typeface="Arial"/>
                <a:sym typeface="Arial"/>
              </a:endParaRPr>
            </a:p>
          </p:txBody>
        </p:sp>
        <p:sp>
          <p:nvSpPr>
            <p:cNvPr id="1694" name="Google Shape;1694;p105"/>
            <p:cNvSpPr/>
            <p:nvPr/>
          </p:nvSpPr>
          <p:spPr>
            <a:xfrm rot="5400000">
              <a:off x="2580759" y="150805"/>
              <a:ext cx="1154319" cy="3829612"/>
            </a:xfrm>
            <a:prstGeom prst="round2SameRect">
              <a:avLst>
                <a:gd fmla="val 16667" name="adj1"/>
                <a:gd fmla="val 0" name="adj2"/>
              </a:avLst>
            </a:prstGeom>
            <a:solidFill>
              <a:schemeClr val="lt1">
                <a:alpha val="89411"/>
              </a:schemeClr>
            </a:solidFill>
            <a:ln cap="flat" cmpd="sng" w="25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5" name="Google Shape;1695;p105"/>
            <p:cNvSpPr txBox="1"/>
            <p:nvPr/>
          </p:nvSpPr>
          <p:spPr>
            <a:xfrm>
              <a:off x="1243113" y="1544801"/>
              <a:ext cx="3773263" cy="1041621"/>
            </a:xfrm>
            <a:prstGeom prst="rect">
              <a:avLst/>
            </a:prstGeom>
            <a:noFill/>
            <a:ln>
              <a:noFill/>
            </a:ln>
          </p:spPr>
          <p:txBody>
            <a:bodyPr anchorCtr="0" anchor="ctr" bIns="10775" lIns="120900" spcFirstLastPara="1" rIns="10775" wrap="square" tIns="10775">
              <a:noAutofit/>
            </a:bodyPr>
            <a:lstStyle/>
            <a:p>
              <a:pPr indent="-171450" lvl="1" marL="171450" marR="0" rtl="0" algn="l">
                <a:lnSpc>
                  <a:spcPct val="90000"/>
                </a:lnSpc>
                <a:spcBef>
                  <a:spcPts val="0"/>
                </a:spcBef>
                <a:spcAft>
                  <a:spcPts val="0"/>
                </a:spcAft>
                <a:buClr>
                  <a:schemeClr val="dk1"/>
                </a:buClr>
                <a:buSzPts val="1700"/>
                <a:buFont typeface="Arial"/>
                <a:buChar char="•"/>
              </a:pPr>
              <a:r>
                <a:rPr b="0" i="0" lang="ja-JP" sz="1700" u="none" cap="none" strike="noStrike">
                  <a:solidFill>
                    <a:schemeClr val="dk1"/>
                  </a:solidFill>
                  <a:latin typeface="Arial"/>
                  <a:ea typeface="Arial"/>
                  <a:cs typeface="Arial"/>
                  <a:sym typeface="Arial"/>
                </a:rPr>
                <a:t>入力データと期待結果が具体的（実装レベル）なテストケースのこと。</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3" name="Shape 1703"/>
        <p:cNvGrpSpPr/>
        <p:nvPr/>
      </p:nvGrpSpPr>
      <p:grpSpPr>
        <a:xfrm>
          <a:off x="0" y="0"/>
          <a:ext cx="0" cy="0"/>
          <a:chOff x="0" y="0"/>
          <a:chExt cx="0" cy="0"/>
        </a:xfrm>
      </p:grpSpPr>
      <p:sp>
        <p:nvSpPr>
          <p:cNvPr id="1704" name="Google Shape;1704;p10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p:txBody>
      </p:sp>
      <p:sp>
        <p:nvSpPr>
          <p:cNvPr id="1705" name="Google Shape;1705;p10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706" name="Google Shape;1706;p106"/>
          <p:cNvSpPr txBox="1"/>
          <p:nvPr/>
        </p:nvSpPr>
        <p:spPr>
          <a:xfrm>
            <a:off x="742950" y="2420938"/>
            <a:ext cx="8420100" cy="1470025"/>
          </a:xfrm>
          <a:prstGeom prst="rect">
            <a:avLst/>
          </a:prstGeom>
          <a:solidFill>
            <a:srgbClr val="FFC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400"/>
              <a:buFont typeface="Arial"/>
              <a:buNone/>
            </a:pPr>
            <a:r>
              <a:rPr b="0" i="0" lang="ja-JP" sz="4400" u="none" cap="none" strike="noStrike">
                <a:solidFill>
                  <a:schemeClr val="dk2"/>
                </a:solidFill>
                <a:latin typeface="MS PGothic"/>
                <a:ea typeface="MS PGothic"/>
                <a:cs typeface="MS PGothic"/>
                <a:sym typeface="MS PGothic"/>
              </a:rPr>
              <a:t> 4.1 テスト技法のカテゴリ</a:t>
            </a:r>
            <a:endParaRPr b="0" i="0" sz="4400" u="none" cap="none" strike="noStrike">
              <a:solidFill>
                <a:schemeClr val="dk2"/>
              </a:solidFill>
              <a:latin typeface="MS PGothic"/>
              <a:ea typeface="MS PGothic"/>
              <a:cs typeface="MS PGothic"/>
              <a:sym typeface="MS PGothic"/>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4" name="Shape 1714"/>
        <p:cNvGrpSpPr/>
        <p:nvPr/>
      </p:nvGrpSpPr>
      <p:grpSpPr>
        <a:xfrm>
          <a:off x="0" y="0"/>
          <a:ext cx="0" cy="0"/>
          <a:chOff x="0" y="0"/>
          <a:chExt cx="0" cy="0"/>
        </a:xfrm>
      </p:grpSpPr>
      <p:sp>
        <p:nvSpPr>
          <p:cNvPr id="1715" name="Google Shape;1715;p107"/>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ja-JP" sz="3600"/>
              <a:t>テスト技法の概要</a:t>
            </a:r>
            <a:endParaRPr sz="3600"/>
          </a:p>
        </p:txBody>
      </p:sp>
      <p:sp>
        <p:nvSpPr>
          <p:cNvPr id="1716" name="Google Shape;1716;p107"/>
          <p:cNvSpPr/>
          <p:nvPr/>
        </p:nvSpPr>
        <p:spPr>
          <a:xfrm>
            <a:off x="862539" y="1591216"/>
            <a:ext cx="8174100" cy="4222800"/>
          </a:xfrm>
          <a:prstGeom prst="rect">
            <a:avLst/>
          </a:prstGeom>
          <a:noFill/>
          <a:ln>
            <a:noFill/>
          </a:ln>
        </p:spPr>
        <p:txBody>
          <a:bodyPr anchorCtr="0" anchor="t" bIns="45700" lIns="91425" spcFirstLastPara="1" rIns="91425" wrap="square" tIns="45700">
            <a:noAutofit/>
          </a:bodyPr>
          <a:lstStyle/>
          <a:p>
            <a:pPr indent="-260350" lvl="0" marL="285750" marR="0" rtl="0" algn="l">
              <a:lnSpc>
                <a:spcPct val="110000"/>
              </a:lnSpc>
              <a:spcBef>
                <a:spcPts val="0"/>
              </a:spcBef>
              <a:spcAft>
                <a:spcPts val="0"/>
              </a:spcAft>
              <a:buClr>
                <a:schemeClr val="dk1"/>
              </a:buClr>
              <a:buSzPts val="2000"/>
              <a:buFont typeface="Noto Sans Symbols"/>
              <a:buChar char="●"/>
            </a:pPr>
            <a:r>
              <a:rPr b="0" i="0" lang="ja-JP" sz="2000" u="none" cap="none" strike="noStrike">
                <a:solidFill>
                  <a:schemeClr val="dk1"/>
                </a:solidFill>
                <a:latin typeface="Arial"/>
                <a:ea typeface="Arial"/>
                <a:cs typeface="Arial"/>
                <a:sym typeface="Arial"/>
              </a:rPr>
              <a:t>テスト技法は、テスト分析とテスト設計でテスト担当者をサポートする</a:t>
            </a:r>
            <a:endParaRPr b="0" i="0" sz="2000" u="none" cap="none" strike="noStrike">
              <a:solidFill>
                <a:schemeClr val="dk1"/>
              </a:solidFill>
              <a:latin typeface="Arial"/>
              <a:ea typeface="Arial"/>
              <a:cs typeface="Arial"/>
              <a:sym typeface="Arial"/>
            </a:endParaRPr>
          </a:p>
          <a:p>
            <a:pPr indent="-260350" lvl="0" marL="285750" marR="0" rtl="0" algn="l">
              <a:lnSpc>
                <a:spcPct val="110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テスト技法は以下のことに役立つ</a:t>
            </a:r>
            <a:endParaRPr b="0" i="0" sz="2000" u="none" cap="none" strike="noStrike">
              <a:solidFill>
                <a:schemeClr val="dk1"/>
              </a:solidFill>
              <a:latin typeface="Arial"/>
              <a:ea typeface="Arial"/>
              <a:cs typeface="Arial"/>
              <a:sym typeface="Arial"/>
            </a:endParaRPr>
          </a:p>
          <a:p>
            <a:pPr indent="-355600" lvl="1" marL="914400" marR="0" rtl="0" algn="l">
              <a:lnSpc>
                <a:spcPct val="110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比較的少ないながらも十分なテストケースのセットを体系的に開発すること</a:t>
            </a:r>
            <a:endParaRPr b="0" i="0" sz="2000" u="none" cap="none" strike="noStrike">
              <a:solidFill>
                <a:schemeClr val="dk1"/>
              </a:solidFill>
              <a:latin typeface="Arial"/>
              <a:ea typeface="Arial"/>
              <a:cs typeface="Arial"/>
              <a:sym typeface="Arial"/>
            </a:endParaRPr>
          </a:p>
          <a:p>
            <a:pPr indent="-355600" lvl="1" marL="914400" marR="0" rtl="0" algn="l">
              <a:lnSpc>
                <a:spcPct val="110000"/>
              </a:lnSpc>
              <a:spcBef>
                <a:spcPts val="0"/>
              </a:spcBef>
              <a:spcAft>
                <a:spcPts val="0"/>
              </a:spcAft>
              <a:buClr>
                <a:schemeClr val="dk1"/>
              </a:buClr>
              <a:buSzPts val="2000"/>
              <a:buFont typeface="Arial"/>
              <a:buChar char="○"/>
            </a:pPr>
            <a:r>
              <a:rPr b="0" i="0" lang="ja-JP" sz="2000" u="none" cap="none" strike="noStrike">
                <a:solidFill>
                  <a:schemeClr val="dk1"/>
                </a:solidFill>
                <a:latin typeface="Arial"/>
                <a:ea typeface="Arial"/>
                <a:cs typeface="Arial"/>
                <a:sym typeface="Arial"/>
              </a:rPr>
              <a:t>テスト分析やテスト設計の際の、テスト条件の定義、カバレッジアイテムの識別、テストデータの識別</a:t>
            </a:r>
            <a:endParaRPr b="0" i="0" sz="2000" u="none" cap="none" strike="noStrike">
              <a:solidFill>
                <a:schemeClr val="dk1"/>
              </a:solidFill>
              <a:latin typeface="Arial"/>
              <a:ea typeface="Arial"/>
              <a:cs typeface="Arial"/>
              <a:sym typeface="Arial"/>
            </a:endParaRPr>
          </a:p>
        </p:txBody>
      </p:sp>
      <p:sp>
        <p:nvSpPr>
          <p:cNvPr id="1717" name="Google Shape;1717;p107"/>
          <p:cNvSpPr txBox="1"/>
          <p:nvPr>
            <p:ph idx="12" type="sldNum"/>
          </p:nvPr>
        </p:nvSpPr>
        <p:spPr>
          <a:xfrm>
            <a:off x="7099300" y="6245225"/>
            <a:ext cx="2311500" cy="476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ja-JP"/>
              <a:t>‹#›</a:t>
            </a:fld>
            <a:endParaRPr/>
          </a:p>
        </p:txBody>
      </p:sp>
      <p:sp>
        <p:nvSpPr>
          <p:cNvPr id="1718" name="Google Shape;1718;p107"/>
          <p:cNvSpPr txBox="1"/>
          <p:nvPr>
            <p:ph idx="11" type="ftr"/>
          </p:nvPr>
        </p:nvSpPr>
        <p:spPr>
          <a:xfrm>
            <a:off x="1423988" y="6453188"/>
            <a:ext cx="7200900" cy="268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ja-JP"/>
              <a:t>Copyright Association of Software Test Engineering All rights reserved.  V4.0.0</a:t>
            </a:r>
            <a:endParaRPr/>
          </a:p>
          <a:p>
            <a:pPr indent="0" lvl="0" marL="0" rtl="0" algn="ctr">
              <a:lnSpc>
                <a:spcPct val="100000"/>
              </a:lnSpc>
              <a:spcBef>
                <a:spcPts val="0"/>
              </a:spcBef>
              <a:spcAft>
                <a:spcPts val="0"/>
              </a:spcAft>
              <a:buSzPts val="1400"/>
              <a:buNone/>
            </a:pPr>
            <a:r>
              <a:t/>
            </a:r>
            <a:endParaRPr/>
          </a:p>
        </p:txBody>
      </p:sp>
      <p:sp>
        <p:nvSpPr>
          <p:cNvPr id="1719" name="Google Shape;1719;p107"/>
          <p:cNvSpPr txBox="1"/>
          <p:nvPr/>
        </p:nvSpPr>
        <p:spPr>
          <a:xfrm>
            <a:off x="315913" y="6145559"/>
            <a:ext cx="93123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0" i="0" lang="ja-JP" sz="1400" u="none" cap="none" strike="noStrike">
                <a:solidFill>
                  <a:schemeClr val="dk1"/>
                </a:solidFill>
                <a:latin typeface="Arial"/>
                <a:ea typeface="Arial"/>
                <a:cs typeface="Arial"/>
                <a:sym typeface="Arial"/>
              </a:rPr>
              <a:t>出典： </a:t>
            </a:r>
            <a:r>
              <a:rPr lang="ja-JP">
                <a:solidFill>
                  <a:schemeClr val="dk1"/>
                </a:solidFill>
              </a:rPr>
              <a:t>ISTQBテスト技術者資格制度 Foundation Level シラバス 日本語版 Version 2023V4.0.J02</a:t>
            </a:r>
            <a:endParaRPr b="0" i="0" sz="1400" u="none" cap="none" strike="noStrik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