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charts/chart1.xml" ContentType="application/vnd.openxmlformats-officedocument.drawingml.chart+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63" r:id="rId1"/>
    <p:sldMasterId id="2147483843" r:id="rId2"/>
  </p:sldMasterIdLst>
  <p:notesMasterIdLst>
    <p:notesMasterId r:id="rId205"/>
  </p:notesMasterIdLst>
  <p:handoutMasterIdLst>
    <p:handoutMasterId r:id="rId206"/>
  </p:handoutMasterIdLst>
  <p:sldIdLst>
    <p:sldId id="256" r:id="rId3"/>
    <p:sldId id="443" r:id="rId4"/>
    <p:sldId id="681" r:id="rId5"/>
    <p:sldId id="648" r:id="rId6"/>
    <p:sldId id="423" r:id="rId7"/>
    <p:sldId id="538" r:id="rId8"/>
    <p:sldId id="521" r:id="rId9"/>
    <p:sldId id="522" r:id="rId10"/>
    <p:sldId id="526" r:id="rId11"/>
    <p:sldId id="710" r:id="rId12"/>
    <p:sldId id="534" r:id="rId13"/>
    <p:sldId id="533" r:id="rId14"/>
    <p:sldId id="653" r:id="rId15"/>
    <p:sldId id="553" r:id="rId16"/>
    <p:sldId id="489" r:id="rId17"/>
    <p:sldId id="830" r:id="rId18"/>
    <p:sldId id="831" r:id="rId19"/>
    <p:sldId id="832" r:id="rId20"/>
    <p:sldId id="833" r:id="rId21"/>
    <p:sldId id="834" r:id="rId22"/>
    <p:sldId id="835" r:id="rId23"/>
    <p:sldId id="669" r:id="rId24"/>
    <p:sldId id="670" r:id="rId25"/>
    <p:sldId id="689" r:id="rId26"/>
    <p:sldId id="688" r:id="rId27"/>
    <p:sldId id="537" r:id="rId28"/>
    <p:sldId id="535" r:id="rId29"/>
    <p:sldId id="491" r:id="rId30"/>
    <p:sldId id="539" r:id="rId31"/>
    <p:sldId id="540" r:id="rId32"/>
    <p:sldId id="690" r:id="rId33"/>
    <p:sldId id="492" r:id="rId34"/>
    <p:sldId id="675" r:id="rId35"/>
    <p:sldId id="676" r:id="rId36"/>
    <p:sldId id="677" r:id="rId37"/>
    <p:sldId id="693" r:id="rId38"/>
    <p:sldId id="694" r:id="rId39"/>
    <p:sldId id="695" r:id="rId40"/>
    <p:sldId id="696" r:id="rId41"/>
    <p:sldId id="697" r:id="rId42"/>
    <p:sldId id="699" r:id="rId43"/>
    <p:sldId id="493" r:id="rId44"/>
    <p:sldId id="629" r:id="rId45"/>
    <p:sldId id="657" r:id="rId46"/>
    <p:sldId id="947" r:id="rId47"/>
    <p:sldId id="948" r:id="rId48"/>
    <p:sldId id="949" r:id="rId49"/>
    <p:sldId id="494" r:id="rId50"/>
    <p:sldId id="495" r:id="rId51"/>
    <p:sldId id="541" r:id="rId52"/>
    <p:sldId id="564" r:id="rId53"/>
    <p:sldId id="496" r:id="rId54"/>
    <p:sldId id="543" r:id="rId55"/>
    <p:sldId id="544" r:id="rId56"/>
    <p:sldId id="497" r:id="rId57"/>
    <p:sldId id="771" r:id="rId58"/>
    <p:sldId id="954" r:id="rId59"/>
    <p:sldId id="751" r:id="rId60"/>
    <p:sldId id="752" r:id="rId61"/>
    <p:sldId id="841" r:id="rId62"/>
    <p:sldId id="842" r:id="rId63"/>
    <p:sldId id="843" r:id="rId64"/>
    <p:sldId id="844" r:id="rId65"/>
    <p:sldId id="753" r:id="rId66"/>
    <p:sldId id="754" r:id="rId67"/>
    <p:sldId id="849" r:id="rId68"/>
    <p:sldId id="498" r:id="rId69"/>
    <p:sldId id="772" r:id="rId70"/>
    <p:sldId id="773" r:id="rId71"/>
    <p:sldId id="499" r:id="rId72"/>
    <p:sldId id="500" r:id="rId73"/>
    <p:sldId id="542" r:id="rId74"/>
    <p:sldId id="634" r:id="rId75"/>
    <p:sldId id="501" r:id="rId76"/>
    <p:sldId id="774" r:id="rId77"/>
    <p:sldId id="701" r:id="rId78"/>
    <p:sldId id="633" r:id="rId79"/>
    <p:sldId id="702" r:id="rId80"/>
    <p:sldId id="503" r:id="rId81"/>
    <p:sldId id="565" r:id="rId82"/>
    <p:sldId id="567" r:id="rId83"/>
    <p:sldId id="554" r:id="rId84"/>
    <p:sldId id="505" r:id="rId85"/>
    <p:sldId id="638" r:id="rId86"/>
    <p:sldId id="637" r:id="rId87"/>
    <p:sldId id="626" r:id="rId88"/>
    <p:sldId id="506" r:id="rId89"/>
    <p:sldId id="568" r:id="rId90"/>
    <p:sldId id="765" r:id="rId91"/>
    <p:sldId id="766" r:id="rId92"/>
    <p:sldId id="785" r:id="rId93"/>
    <p:sldId id="767" r:id="rId94"/>
    <p:sldId id="779" r:id="rId95"/>
    <p:sldId id="780" r:id="rId96"/>
    <p:sldId id="768" r:id="rId97"/>
    <p:sldId id="706" r:id="rId98"/>
    <p:sldId id="786" r:id="rId99"/>
    <p:sldId id="795" r:id="rId100"/>
    <p:sldId id="957" r:id="rId101"/>
    <p:sldId id="937" r:id="rId102"/>
    <p:sldId id="576" r:id="rId103"/>
    <p:sldId id="587" r:id="rId104"/>
    <p:sldId id="588" r:id="rId105"/>
    <p:sldId id="589" r:id="rId106"/>
    <p:sldId id="652" r:id="rId107"/>
    <p:sldId id="590" r:id="rId108"/>
    <p:sldId id="627" r:id="rId109"/>
    <p:sldId id="800" r:id="rId110"/>
    <p:sldId id="801" r:id="rId111"/>
    <p:sldId id="802" r:id="rId112"/>
    <p:sldId id="960" r:id="rId113"/>
    <p:sldId id="803" r:id="rId114"/>
    <p:sldId id="596" r:id="rId115"/>
    <p:sldId id="990" r:id="rId116"/>
    <p:sldId id="991" r:id="rId117"/>
    <p:sldId id="992" r:id="rId118"/>
    <p:sldId id="993" r:id="rId119"/>
    <p:sldId id="994" r:id="rId120"/>
    <p:sldId id="995" r:id="rId121"/>
    <p:sldId id="996" r:id="rId122"/>
    <p:sldId id="804" r:id="rId123"/>
    <p:sldId id="961" r:id="rId124"/>
    <p:sldId id="805" r:id="rId125"/>
    <p:sldId id="806" r:id="rId126"/>
    <p:sldId id="963" r:id="rId127"/>
    <p:sldId id="964" r:id="rId128"/>
    <p:sldId id="962" r:id="rId129"/>
    <p:sldId id="807" r:id="rId130"/>
    <p:sldId id="965" r:id="rId131"/>
    <p:sldId id="808" r:id="rId132"/>
    <p:sldId id="966" r:id="rId133"/>
    <p:sldId id="809" r:id="rId134"/>
    <p:sldId id="926" r:id="rId135"/>
    <p:sldId id="608" r:id="rId136"/>
    <p:sldId id="611" r:id="rId137"/>
    <p:sldId id="612" r:id="rId138"/>
    <p:sldId id="613" r:id="rId139"/>
    <p:sldId id="614" r:id="rId140"/>
    <p:sldId id="616" r:id="rId141"/>
    <p:sldId id="507" r:id="rId142"/>
    <p:sldId id="816" r:id="rId143"/>
    <p:sldId id="577" r:id="rId144"/>
    <p:sldId id="578" r:id="rId145"/>
    <p:sldId id="579" r:id="rId146"/>
    <p:sldId id="580" r:id="rId147"/>
    <p:sldId id="581" r:id="rId148"/>
    <p:sldId id="824" r:id="rId149"/>
    <p:sldId id="825" r:id="rId150"/>
    <p:sldId id="508" r:id="rId151"/>
    <p:sldId id="826" r:id="rId152"/>
    <p:sldId id="510" r:id="rId153"/>
    <p:sldId id="511" r:id="rId154"/>
    <p:sldId id="700" r:id="rId155"/>
    <p:sldId id="618" r:id="rId156"/>
    <p:sldId id="556" r:id="rId157"/>
    <p:sldId id="558" r:id="rId158"/>
    <p:sldId id="559" r:id="rId159"/>
    <p:sldId id="560" r:id="rId160"/>
    <p:sldId id="664" r:id="rId161"/>
    <p:sldId id="665" r:id="rId162"/>
    <p:sldId id="666" r:id="rId163"/>
    <p:sldId id="893" r:id="rId164"/>
    <p:sldId id="668" r:id="rId165"/>
    <p:sldId id="891" r:id="rId166"/>
    <p:sldId id="513" r:id="rId167"/>
    <p:sldId id="971" r:id="rId168"/>
    <p:sldId id="972" r:id="rId169"/>
    <p:sldId id="896" r:id="rId170"/>
    <p:sldId id="973" r:id="rId171"/>
    <p:sldId id="897" r:id="rId172"/>
    <p:sldId id="974" r:id="rId173"/>
    <p:sldId id="514" r:id="rId174"/>
    <p:sldId id="919" r:id="rId175"/>
    <p:sldId id="550" r:id="rId176"/>
    <p:sldId id="661" r:id="rId177"/>
    <p:sldId id="704" r:id="rId178"/>
    <p:sldId id="515" r:id="rId179"/>
    <p:sldId id="899" r:id="rId180"/>
    <p:sldId id="900" r:id="rId181"/>
    <p:sldId id="662" r:id="rId182"/>
    <p:sldId id="516" r:id="rId183"/>
    <p:sldId id="684" r:id="rId184"/>
    <p:sldId id="683" r:id="rId185"/>
    <p:sldId id="620" r:id="rId186"/>
    <p:sldId id="621" r:id="rId187"/>
    <p:sldId id="517" r:id="rId188"/>
    <p:sldId id="518" r:id="rId189"/>
    <p:sldId id="908" r:id="rId190"/>
    <p:sldId id="909" r:id="rId191"/>
    <p:sldId id="642" r:id="rId192"/>
    <p:sldId id="519" r:id="rId193"/>
    <p:sldId id="912" r:id="rId194"/>
    <p:sldId id="913" r:id="rId195"/>
    <p:sldId id="914" r:id="rId196"/>
    <p:sldId id="647" r:id="rId197"/>
    <p:sldId id="709" r:id="rId198"/>
    <p:sldId id="707" r:id="rId199"/>
    <p:sldId id="651" r:id="rId200"/>
    <p:sldId id="650" r:id="rId201"/>
    <p:sldId id="685" r:id="rId202"/>
    <p:sldId id="708" r:id="rId203"/>
    <p:sldId id="705" r:id="rId204"/>
  </p:sldIdLst>
  <p:sldSz cx="9906000" cy="6858000" type="A4"/>
  <p:notesSz cx="7102475" cy="10233025"/>
  <p:defaultTextStyle>
    <a:defPPr>
      <a:defRPr lang="en-US"/>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CCFFFF"/>
    <a:srgbClr val="0000FF"/>
    <a:srgbClr val="FFFFCC"/>
    <a:srgbClr val="FFCCFF"/>
    <a:srgbClr val="CCFFCC"/>
    <a:srgbClr val="FFFF66"/>
    <a:srgbClr val="FFCCCC"/>
    <a:srgbClr val="CC33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8069F25-D9FF-4DD3-82F1-0CF4FA950037}" v="2" dt="2023-02-19T05:29:37.812"/>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280" autoAdjust="0"/>
    <p:restoredTop sz="94814" autoAdjust="0"/>
  </p:normalViewPr>
  <p:slideViewPr>
    <p:cSldViewPr>
      <p:cViewPr>
        <p:scale>
          <a:sx n="86" d="100"/>
          <a:sy n="86" d="100"/>
        </p:scale>
        <p:origin x="122" y="-218"/>
      </p:cViewPr>
      <p:guideLst>
        <p:guide orient="horz" pos="2160"/>
        <p:guide pos="3120"/>
      </p:guideLst>
    </p:cSldViewPr>
  </p:slideViewPr>
  <p:outlineViewPr>
    <p:cViewPr>
      <p:scale>
        <a:sx n="33" d="100"/>
        <a:sy n="33" d="100"/>
      </p:scale>
      <p:origin x="0" y="-108444"/>
    </p:cViewPr>
    <p:sldLst>
      <p:sld r:id="rId1" collapse="1"/>
      <p:sld r:id="rId2" collapse="1"/>
      <p:sld r:id="rId3" collapse="1"/>
      <p:sld r:id="rId4" collapse="1"/>
      <p:sld r:id="rId5" collapse="1"/>
      <p:sld r:id="rId6" collapse="1"/>
      <p:sld r:id="rId7" collapse="1"/>
      <p:sld r:id="rId8" collapse="1"/>
    </p:sldLst>
  </p:outlineViewPr>
  <p:notesTextViewPr>
    <p:cViewPr>
      <p:scale>
        <a:sx n="3" d="2"/>
        <a:sy n="3" d="2"/>
      </p:scale>
      <p:origin x="0" y="0"/>
    </p:cViewPr>
  </p:notesTextViewPr>
  <p:sorterViewPr>
    <p:cViewPr>
      <p:scale>
        <a:sx n="110" d="100"/>
        <a:sy n="110" d="100"/>
      </p:scale>
      <p:origin x="0" y="-26392"/>
    </p:cViewPr>
  </p:sorterViewPr>
  <p:notesViewPr>
    <p:cSldViewPr>
      <p:cViewPr varScale="1">
        <p:scale>
          <a:sx n="53" d="100"/>
          <a:sy n="53" d="100"/>
        </p:scale>
        <p:origin x="2946" y="72"/>
      </p:cViewPr>
      <p:guideLst/>
    </p:cSldViewPr>
  </p:notes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63" Type="http://schemas.openxmlformats.org/officeDocument/2006/relationships/slide" Target="slides/slide61.xml"/><Relationship Id="rId84" Type="http://schemas.openxmlformats.org/officeDocument/2006/relationships/slide" Target="slides/slide82.xml"/><Relationship Id="rId138" Type="http://schemas.openxmlformats.org/officeDocument/2006/relationships/slide" Target="slides/slide136.xml"/><Relationship Id="rId159" Type="http://schemas.openxmlformats.org/officeDocument/2006/relationships/slide" Target="slides/slide157.xml"/><Relationship Id="rId170" Type="http://schemas.openxmlformats.org/officeDocument/2006/relationships/slide" Target="slides/slide168.xml"/><Relationship Id="rId191" Type="http://schemas.openxmlformats.org/officeDocument/2006/relationships/slide" Target="slides/slide189.xml"/><Relationship Id="rId205" Type="http://schemas.openxmlformats.org/officeDocument/2006/relationships/notesMaster" Target="notesMasters/notesMaster1.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53" Type="http://schemas.openxmlformats.org/officeDocument/2006/relationships/slide" Target="slides/slide51.xml"/><Relationship Id="rId74" Type="http://schemas.openxmlformats.org/officeDocument/2006/relationships/slide" Target="slides/slide72.xml"/><Relationship Id="rId128" Type="http://schemas.openxmlformats.org/officeDocument/2006/relationships/slide" Target="slides/slide126.xml"/><Relationship Id="rId149" Type="http://schemas.openxmlformats.org/officeDocument/2006/relationships/slide" Target="slides/slide147.xml"/><Relationship Id="rId5" Type="http://schemas.openxmlformats.org/officeDocument/2006/relationships/slide" Target="slides/slide3.xml"/><Relationship Id="rId95" Type="http://schemas.openxmlformats.org/officeDocument/2006/relationships/slide" Target="slides/slide93.xml"/><Relationship Id="rId160" Type="http://schemas.openxmlformats.org/officeDocument/2006/relationships/slide" Target="slides/slide158.xml"/><Relationship Id="rId181" Type="http://schemas.openxmlformats.org/officeDocument/2006/relationships/slide" Target="slides/slide179.xml"/><Relationship Id="rId22" Type="http://schemas.openxmlformats.org/officeDocument/2006/relationships/slide" Target="slides/slide20.xml"/><Relationship Id="rId43" Type="http://schemas.openxmlformats.org/officeDocument/2006/relationships/slide" Target="slides/slide41.xml"/><Relationship Id="rId64" Type="http://schemas.openxmlformats.org/officeDocument/2006/relationships/slide" Target="slides/slide62.xml"/><Relationship Id="rId118" Type="http://schemas.openxmlformats.org/officeDocument/2006/relationships/slide" Target="slides/slide116.xml"/><Relationship Id="rId139" Type="http://schemas.openxmlformats.org/officeDocument/2006/relationships/slide" Target="slides/slide137.xml"/><Relationship Id="rId85" Type="http://schemas.openxmlformats.org/officeDocument/2006/relationships/slide" Target="slides/slide83.xml"/><Relationship Id="rId150" Type="http://schemas.openxmlformats.org/officeDocument/2006/relationships/slide" Target="slides/slide148.xml"/><Relationship Id="rId171" Type="http://schemas.openxmlformats.org/officeDocument/2006/relationships/slide" Target="slides/slide169.xml"/><Relationship Id="rId192" Type="http://schemas.openxmlformats.org/officeDocument/2006/relationships/slide" Target="slides/slide190.xml"/><Relationship Id="rId206" Type="http://schemas.openxmlformats.org/officeDocument/2006/relationships/handoutMaster" Target="handoutMasters/handoutMaster1.xml"/><Relationship Id="rId12" Type="http://schemas.openxmlformats.org/officeDocument/2006/relationships/slide" Target="slides/slide10.xml"/><Relationship Id="rId33" Type="http://schemas.openxmlformats.org/officeDocument/2006/relationships/slide" Target="slides/slide31.xml"/><Relationship Id="rId108" Type="http://schemas.openxmlformats.org/officeDocument/2006/relationships/slide" Target="slides/slide106.xml"/><Relationship Id="rId129" Type="http://schemas.openxmlformats.org/officeDocument/2006/relationships/slide" Target="slides/slide127.xml"/><Relationship Id="rId54" Type="http://schemas.openxmlformats.org/officeDocument/2006/relationships/slide" Target="slides/slide52.xml"/><Relationship Id="rId75" Type="http://schemas.openxmlformats.org/officeDocument/2006/relationships/slide" Target="slides/slide73.xml"/><Relationship Id="rId96" Type="http://schemas.openxmlformats.org/officeDocument/2006/relationships/slide" Target="slides/slide94.xml"/><Relationship Id="rId140" Type="http://schemas.openxmlformats.org/officeDocument/2006/relationships/slide" Target="slides/slide138.xml"/><Relationship Id="rId161" Type="http://schemas.openxmlformats.org/officeDocument/2006/relationships/slide" Target="slides/slide159.xml"/><Relationship Id="rId182" Type="http://schemas.openxmlformats.org/officeDocument/2006/relationships/slide" Target="slides/slide180.xml"/><Relationship Id="rId6" Type="http://schemas.openxmlformats.org/officeDocument/2006/relationships/slide" Target="slides/slide4.xml"/><Relationship Id="rId23" Type="http://schemas.openxmlformats.org/officeDocument/2006/relationships/slide" Target="slides/slide21.xml"/><Relationship Id="rId119" Type="http://schemas.openxmlformats.org/officeDocument/2006/relationships/slide" Target="slides/slide117.xml"/><Relationship Id="rId44" Type="http://schemas.openxmlformats.org/officeDocument/2006/relationships/slide" Target="slides/slide42.xml"/><Relationship Id="rId65" Type="http://schemas.openxmlformats.org/officeDocument/2006/relationships/slide" Target="slides/slide63.xml"/><Relationship Id="rId86" Type="http://schemas.openxmlformats.org/officeDocument/2006/relationships/slide" Target="slides/slide84.xml"/><Relationship Id="rId130" Type="http://schemas.openxmlformats.org/officeDocument/2006/relationships/slide" Target="slides/slide128.xml"/><Relationship Id="rId151" Type="http://schemas.openxmlformats.org/officeDocument/2006/relationships/slide" Target="slides/slide149.xml"/><Relationship Id="rId172" Type="http://schemas.openxmlformats.org/officeDocument/2006/relationships/slide" Target="slides/slide170.xml"/><Relationship Id="rId193" Type="http://schemas.openxmlformats.org/officeDocument/2006/relationships/slide" Target="slides/slide191.xml"/><Relationship Id="rId207" Type="http://schemas.openxmlformats.org/officeDocument/2006/relationships/presProps" Target="presProps.xml"/><Relationship Id="rId13" Type="http://schemas.openxmlformats.org/officeDocument/2006/relationships/slide" Target="slides/slide11.xml"/><Relationship Id="rId109" Type="http://schemas.openxmlformats.org/officeDocument/2006/relationships/slide" Target="slides/slide107.xml"/><Relationship Id="rId34" Type="http://schemas.openxmlformats.org/officeDocument/2006/relationships/slide" Target="slides/slide32.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20" Type="http://schemas.openxmlformats.org/officeDocument/2006/relationships/slide" Target="slides/slide118.xml"/><Relationship Id="rId141" Type="http://schemas.openxmlformats.org/officeDocument/2006/relationships/slide" Target="slides/slide139.xml"/><Relationship Id="rId7" Type="http://schemas.openxmlformats.org/officeDocument/2006/relationships/slide" Target="slides/slide5.xml"/><Relationship Id="rId162" Type="http://schemas.openxmlformats.org/officeDocument/2006/relationships/slide" Target="slides/slide160.xml"/><Relationship Id="rId183" Type="http://schemas.openxmlformats.org/officeDocument/2006/relationships/slide" Target="slides/slide181.xml"/><Relationship Id="rId24" Type="http://schemas.openxmlformats.org/officeDocument/2006/relationships/slide" Target="slides/slide22.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31" Type="http://schemas.openxmlformats.org/officeDocument/2006/relationships/slide" Target="slides/slide129.xml"/><Relationship Id="rId61" Type="http://schemas.openxmlformats.org/officeDocument/2006/relationships/slide" Target="slides/slide59.xml"/><Relationship Id="rId82" Type="http://schemas.openxmlformats.org/officeDocument/2006/relationships/slide" Target="slides/slide80.xml"/><Relationship Id="rId152" Type="http://schemas.openxmlformats.org/officeDocument/2006/relationships/slide" Target="slides/slide150.xml"/><Relationship Id="rId173" Type="http://schemas.openxmlformats.org/officeDocument/2006/relationships/slide" Target="slides/slide171.xml"/><Relationship Id="rId194" Type="http://schemas.openxmlformats.org/officeDocument/2006/relationships/slide" Target="slides/slide192.xml"/><Relationship Id="rId199" Type="http://schemas.openxmlformats.org/officeDocument/2006/relationships/slide" Target="slides/slide197.xml"/><Relationship Id="rId203" Type="http://schemas.openxmlformats.org/officeDocument/2006/relationships/slide" Target="slides/slide201.xml"/><Relationship Id="rId208" Type="http://schemas.openxmlformats.org/officeDocument/2006/relationships/viewProps" Target="viewProps.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slide" Target="slides/slide124.xml"/><Relationship Id="rId147" Type="http://schemas.openxmlformats.org/officeDocument/2006/relationships/slide" Target="slides/slide145.xml"/><Relationship Id="rId168" Type="http://schemas.openxmlformats.org/officeDocument/2006/relationships/slide" Target="slides/slide166.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142" Type="http://schemas.openxmlformats.org/officeDocument/2006/relationships/slide" Target="slides/slide140.xml"/><Relationship Id="rId163" Type="http://schemas.openxmlformats.org/officeDocument/2006/relationships/slide" Target="slides/slide161.xml"/><Relationship Id="rId184" Type="http://schemas.openxmlformats.org/officeDocument/2006/relationships/slide" Target="slides/slide182.xml"/><Relationship Id="rId189" Type="http://schemas.openxmlformats.org/officeDocument/2006/relationships/slide" Target="slides/slide187.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slide" Target="slides/slide114.xml"/><Relationship Id="rId137" Type="http://schemas.openxmlformats.org/officeDocument/2006/relationships/slide" Target="slides/slide135.xml"/><Relationship Id="rId158" Type="http://schemas.openxmlformats.org/officeDocument/2006/relationships/slide" Target="slides/slide156.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32" Type="http://schemas.openxmlformats.org/officeDocument/2006/relationships/slide" Target="slides/slide130.xml"/><Relationship Id="rId153" Type="http://schemas.openxmlformats.org/officeDocument/2006/relationships/slide" Target="slides/slide151.xml"/><Relationship Id="rId174" Type="http://schemas.openxmlformats.org/officeDocument/2006/relationships/slide" Target="slides/slide172.xml"/><Relationship Id="rId179" Type="http://schemas.openxmlformats.org/officeDocument/2006/relationships/slide" Target="slides/slide177.xml"/><Relationship Id="rId195" Type="http://schemas.openxmlformats.org/officeDocument/2006/relationships/slide" Target="slides/slide193.xml"/><Relationship Id="rId209" Type="http://schemas.openxmlformats.org/officeDocument/2006/relationships/theme" Target="theme/theme1.xml"/><Relationship Id="rId190" Type="http://schemas.openxmlformats.org/officeDocument/2006/relationships/slide" Target="slides/slide188.xml"/><Relationship Id="rId204" Type="http://schemas.openxmlformats.org/officeDocument/2006/relationships/slide" Target="slides/slide202.xml"/><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106" Type="http://schemas.openxmlformats.org/officeDocument/2006/relationships/slide" Target="slides/slide104.xml"/><Relationship Id="rId127" Type="http://schemas.openxmlformats.org/officeDocument/2006/relationships/slide" Target="slides/slide125.xml"/><Relationship Id="rId10" Type="http://schemas.openxmlformats.org/officeDocument/2006/relationships/slide" Target="slides/slide8.xml"/><Relationship Id="rId31" Type="http://schemas.openxmlformats.org/officeDocument/2006/relationships/slide" Target="slides/slide29.xml"/><Relationship Id="rId52" Type="http://schemas.openxmlformats.org/officeDocument/2006/relationships/slide" Target="slides/slide50.xml"/><Relationship Id="rId73" Type="http://schemas.openxmlformats.org/officeDocument/2006/relationships/slide" Target="slides/slide71.xml"/><Relationship Id="rId78" Type="http://schemas.openxmlformats.org/officeDocument/2006/relationships/slide" Target="slides/slide76.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43" Type="http://schemas.openxmlformats.org/officeDocument/2006/relationships/slide" Target="slides/slide141.xml"/><Relationship Id="rId148" Type="http://schemas.openxmlformats.org/officeDocument/2006/relationships/slide" Target="slides/slide146.xml"/><Relationship Id="rId164" Type="http://schemas.openxmlformats.org/officeDocument/2006/relationships/slide" Target="slides/slide162.xml"/><Relationship Id="rId169" Type="http://schemas.openxmlformats.org/officeDocument/2006/relationships/slide" Target="slides/slide167.xml"/><Relationship Id="rId185" Type="http://schemas.openxmlformats.org/officeDocument/2006/relationships/slide" Target="slides/slide183.xml"/><Relationship Id="rId4" Type="http://schemas.openxmlformats.org/officeDocument/2006/relationships/slide" Target="slides/slide2.xml"/><Relationship Id="rId9" Type="http://schemas.openxmlformats.org/officeDocument/2006/relationships/slide" Target="slides/slide7.xml"/><Relationship Id="rId180" Type="http://schemas.openxmlformats.org/officeDocument/2006/relationships/slide" Target="slides/slide178.xml"/><Relationship Id="rId210" Type="http://schemas.openxmlformats.org/officeDocument/2006/relationships/tableStyles" Target="tableStyles.xml"/><Relationship Id="rId26" Type="http://schemas.openxmlformats.org/officeDocument/2006/relationships/slide" Target="slides/slide24.xml"/><Relationship Id="rId47" Type="http://schemas.openxmlformats.org/officeDocument/2006/relationships/slide" Target="slides/slide45.xml"/><Relationship Id="rId68" Type="http://schemas.openxmlformats.org/officeDocument/2006/relationships/slide" Target="slides/slide66.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 Id="rId154" Type="http://schemas.openxmlformats.org/officeDocument/2006/relationships/slide" Target="slides/slide152.xml"/><Relationship Id="rId175" Type="http://schemas.openxmlformats.org/officeDocument/2006/relationships/slide" Target="slides/slide173.xml"/><Relationship Id="rId196" Type="http://schemas.openxmlformats.org/officeDocument/2006/relationships/slide" Target="slides/slide194.xml"/><Relationship Id="rId200" Type="http://schemas.openxmlformats.org/officeDocument/2006/relationships/slide" Target="slides/slide198.xml"/><Relationship Id="rId16" Type="http://schemas.openxmlformats.org/officeDocument/2006/relationships/slide" Target="slides/slide14.xml"/><Relationship Id="rId37" Type="http://schemas.openxmlformats.org/officeDocument/2006/relationships/slide" Target="slides/slide35.xml"/><Relationship Id="rId58" Type="http://schemas.openxmlformats.org/officeDocument/2006/relationships/slide" Target="slides/slide56.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44" Type="http://schemas.openxmlformats.org/officeDocument/2006/relationships/slide" Target="slides/slide142.xml"/><Relationship Id="rId90" Type="http://schemas.openxmlformats.org/officeDocument/2006/relationships/slide" Target="slides/slide88.xml"/><Relationship Id="rId165" Type="http://schemas.openxmlformats.org/officeDocument/2006/relationships/slide" Target="slides/slide163.xml"/><Relationship Id="rId186" Type="http://schemas.openxmlformats.org/officeDocument/2006/relationships/slide" Target="slides/slide184.xml"/><Relationship Id="rId211" Type="http://schemas.microsoft.com/office/2015/10/relationships/revisionInfo" Target="revisionInfo.xml"/><Relationship Id="rId27" Type="http://schemas.openxmlformats.org/officeDocument/2006/relationships/slide" Target="slides/slide25.xml"/><Relationship Id="rId48" Type="http://schemas.openxmlformats.org/officeDocument/2006/relationships/slide" Target="slides/slide46.xml"/><Relationship Id="rId69" Type="http://schemas.openxmlformats.org/officeDocument/2006/relationships/slide" Target="slides/slide67.xml"/><Relationship Id="rId113" Type="http://schemas.openxmlformats.org/officeDocument/2006/relationships/slide" Target="slides/slide111.xml"/><Relationship Id="rId134" Type="http://schemas.openxmlformats.org/officeDocument/2006/relationships/slide" Target="slides/slide132.xml"/><Relationship Id="rId80" Type="http://schemas.openxmlformats.org/officeDocument/2006/relationships/slide" Target="slides/slide78.xml"/><Relationship Id="rId155" Type="http://schemas.openxmlformats.org/officeDocument/2006/relationships/slide" Target="slides/slide153.xml"/><Relationship Id="rId176" Type="http://schemas.openxmlformats.org/officeDocument/2006/relationships/slide" Target="slides/slide174.xml"/><Relationship Id="rId197" Type="http://schemas.openxmlformats.org/officeDocument/2006/relationships/slide" Target="slides/slide195.xml"/><Relationship Id="rId201" Type="http://schemas.openxmlformats.org/officeDocument/2006/relationships/slide" Target="slides/slide199.xml"/><Relationship Id="rId17" Type="http://schemas.openxmlformats.org/officeDocument/2006/relationships/slide" Target="slides/slide15.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24" Type="http://schemas.openxmlformats.org/officeDocument/2006/relationships/slide" Target="slides/slide122.xml"/><Relationship Id="rId70" Type="http://schemas.openxmlformats.org/officeDocument/2006/relationships/slide" Target="slides/slide68.xml"/><Relationship Id="rId91" Type="http://schemas.openxmlformats.org/officeDocument/2006/relationships/slide" Target="slides/slide89.xml"/><Relationship Id="rId145" Type="http://schemas.openxmlformats.org/officeDocument/2006/relationships/slide" Target="slides/slide143.xml"/><Relationship Id="rId166" Type="http://schemas.openxmlformats.org/officeDocument/2006/relationships/slide" Target="slides/slide164.xml"/><Relationship Id="rId187" Type="http://schemas.openxmlformats.org/officeDocument/2006/relationships/slide" Target="slides/slide185.xml"/><Relationship Id="rId1" Type="http://schemas.openxmlformats.org/officeDocument/2006/relationships/slideMaster" Target="slideMasters/slideMaster1.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slide" Target="slides/slide112.xml"/><Relationship Id="rId60" Type="http://schemas.openxmlformats.org/officeDocument/2006/relationships/slide" Target="slides/slide58.xml"/><Relationship Id="rId81" Type="http://schemas.openxmlformats.org/officeDocument/2006/relationships/slide" Target="slides/slide79.xml"/><Relationship Id="rId135" Type="http://schemas.openxmlformats.org/officeDocument/2006/relationships/slide" Target="slides/slide133.xml"/><Relationship Id="rId156" Type="http://schemas.openxmlformats.org/officeDocument/2006/relationships/slide" Target="slides/slide154.xml"/><Relationship Id="rId177" Type="http://schemas.openxmlformats.org/officeDocument/2006/relationships/slide" Target="slides/slide175.xml"/><Relationship Id="rId198" Type="http://schemas.openxmlformats.org/officeDocument/2006/relationships/slide" Target="slides/slide196.xml"/><Relationship Id="rId202" Type="http://schemas.openxmlformats.org/officeDocument/2006/relationships/slide" Target="slides/slide200.xml"/><Relationship Id="rId18" Type="http://schemas.openxmlformats.org/officeDocument/2006/relationships/slide" Target="slides/slide16.xml"/><Relationship Id="rId39" Type="http://schemas.openxmlformats.org/officeDocument/2006/relationships/slide" Target="slides/slide37.xml"/><Relationship Id="rId50" Type="http://schemas.openxmlformats.org/officeDocument/2006/relationships/slide" Target="slides/slide48.xml"/><Relationship Id="rId104" Type="http://schemas.openxmlformats.org/officeDocument/2006/relationships/slide" Target="slides/slide102.xml"/><Relationship Id="rId125" Type="http://schemas.openxmlformats.org/officeDocument/2006/relationships/slide" Target="slides/slide123.xml"/><Relationship Id="rId146" Type="http://schemas.openxmlformats.org/officeDocument/2006/relationships/slide" Target="slides/slide144.xml"/><Relationship Id="rId167" Type="http://schemas.openxmlformats.org/officeDocument/2006/relationships/slide" Target="slides/slide165.xml"/><Relationship Id="rId188" Type="http://schemas.openxmlformats.org/officeDocument/2006/relationships/slide" Target="slides/slide186.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40" Type="http://schemas.openxmlformats.org/officeDocument/2006/relationships/slide" Target="slides/slide38.xml"/><Relationship Id="rId115" Type="http://schemas.openxmlformats.org/officeDocument/2006/relationships/slide" Target="slides/slide113.xml"/><Relationship Id="rId136" Type="http://schemas.openxmlformats.org/officeDocument/2006/relationships/slide" Target="slides/slide134.xml"/><Relationship Id="rId157" Type="http://schemas.openxmlformats.org/officeDocument/2006/relationships/slide" Target="slides/slide155.xml"/><Relationship Id="rId178" Type="http://schemas.openxmlformats.org/officeDocument/2006/relationships/slide" Target="slides/slide176.xml"/></Relationships>
</file>

<file path=ppt/_rels/viewProps.xml.rels><?xml version="1.0" encoding="UTF-8" standalone="yes"?>
<Relationships xmlns="http://schemas.openxmlformats.org/package/2006/relationships"><Relationship Id="rId8" Type="http://schemas.openxmlformats.org/officeDocument/2006/relationships/slide" Target="slides/slide41.xml"/><Relationship Id="rId3" Type="http://schemas.openxmlformats.org/officeDocument/2006/relationships/slide" Target="slides/slide36.xml"/><Relationship Id="rId7" Type="http://schemas.openxmlformats.org/officeDocument/2006/relationships/slide" Target="slides/slide40.xml"/><Relationship Id="rId2" Type="http://schemas.openxmlformats.org/officeDocument/2006/relationships/slide" Target="slides/slide35.xml"/><Relationship Id="rId1" Type="http://schemas.openxmlformats.org/officeDocument/2006/relationships/slide" Target="slides/slide34.xml"/><Relationship Id="rId6" Type="http://schemas.openxmlformats.org/officeDocument/2006/relationships/slide" Target="slides/slide39.xml"/><Relationship Id="rId5" Type="http://schemas.openxmlformats.org/officeDocument/2006/relationships/slide" Target="slides/slide38.xml"/><Relationship Id="rId4" Type="http://schemas.openxmlformats.org/officeDocument/2006/relationships/slide" Target="slides/slide3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ja-JP" altLang="en-US" dirty="0"/>
              <a:t>開発費用のみの割合</a:t>
            </a:r>
            <a:endParaRPr lang="en-US" altLang="ja-JP" dirty="0"/>
          </a:p>
          <a:p>
            <a:pPr>
              <a:defRPr/>
            </a:pPr>
            <a:r>
              <a:rPr lang="ja-JP" altLang="en-US" dirty="0"/>
              <a:t>（「運用と保守」を除く）</a:t>
            </a:r>
          </a:p>
        </c:rich>
      </c:tx>
      <c:overlay val="0"/>
    </c:title>
    <c:autoTitleDeleted val="0"/>
    <c:plotArea>
      <c:layout/>
      <c:pieChart>
        <c:varyColors val="1"/>
        <c:ser>
          <c:idx val="0"/>
          <c:order val="0"/>
          <c:dPt>
            <c:idx val="4"/>
            <c:bubble3D val="0"/>
            <c:spPr>
              <a:solidFill>
                <a:srgbClr val="FF0000"/>
              </a:solidFill>
            </c:spPr>
            <c:extLst>
              <c:ext xmlns:c16="http://schemas.microsoft.com/office/drawing/2014/chart" uri="{C3380CC4-5D6E-409C-BE32-E72D297353CC}">
                <c16:uniqueId val="{00000001-B20E-46C2-8F48-F14240D707CE}"/>
              </c:ext>
            </c:extLst>
          </c:dPt>
          <c:val>
            <c:numRef>
              <c:f>Sheet1!$B$2:$B$6</c:f>
              <c:numCache>
                <c:formatCode>General</c:formatCode>
                <c:ptCount val="5"/>
                <c:pt idx="0">
                  <c:v>9</c:v>
                </c:pt>
                <c:pt idx="1">
                  <c:v>9</c:v>
                </c:pt>
                <c:pt idx="2">
                  <c:v>15</c:v>
                </c:pt>
                <c:pt idx="3">
                  <c:v>21</c:v>
                </c:pt>
                <c:pt idx="4">
                  <c:v>46</c:v>
                </c:pt>
              </c:numCache>
            </c:numRef>
          </c:val>
          <c:extLst>
            <c:ext xmlns:c15="http://schemas.microsoft.com/office/drawing/2012/chart" uri="{02D57815-91ED-43cb-92C2-25804820EDAC}">
              <c15:filteredSeriesTitle>
                <c15:tx>
                  <c:strRef>
                    <c:extLst xmlns:c16="http://schemas.microsoft.com/office/drawing/2014/chart">
                      <c:ext uri="{02D57815-91ED-43cb-92C2-25804820EDAC}">
                        <c15:formulaRef>
                          <c15:sqref>Sheet1!$B$1</c15:sqref>
                        </c15:formulaRef>
                      </c:ext>
                    </c:extLst>
                    <c:strCache>
                      <c:ptCount val="1"/>
                      <c:pt idx="0">
                        <c:v>費用割合</c:v>
                      </c:pt>
                    </c:strCache>
                  </c:strRef>
                </c15:tx>
              </c15:filteredSeriesTitle>
            </c:ext>
            <c:ext xmlns:c15="http://schemas.microsoft.com/office/drawing/2012/chart" uri="{02D57815-91ED-43cb-92C2-25804820EDAC}">
              <c15:filteredCategoryTitle>
                <c15:cat>
                  <c:strRef>
                    <c:extLst>
                      <c:ext uri="{02D57815-91ED-43cb-92C2-25804820EDAC}">
                        <c15:formulaRef>
                          <c15:sqref>Sheet1!$A$2:$A$6</c15:sqref>
                        </c15:formulaRef>
                      </c:ext>
                    </c:extLst>
                    <c:strCache>
                      <c:ptCount val="5"/>
                      <c:pt idx="0">
                        <c:v>要求</c:v>
                      </c:pt>
                      <c:pt idx="1">
                        <c:v>仕様</c:v>
                      </c:pt>
                      <c:pt idx="2">
                        <c:v>設計</c:v>
                      </c:pt>
                      <c:pt idx="3">
                        <c:v>コード</c:v>
                      </c:pt>
                      <c:pt idx="4">
                        <c:v>テスト</c:v>
                      </c:pt>
                    </c:strCache>
                  </c:strRef>
                </c15:cat>
              </c15:filteredCategoryTitle>
            </c:ext>
            <c:ext xmlns:c16="http://schemas.microsoft.com/office/drawing/2014/chart" uri="{C3380CC4-5D6E-409C-BE32-E72D297353CC}">
              <c16:uniqueId val="{00000002-B20E-46C2-8F48-F14240D707CE}"/>
            </c:ext>
          </c:extLst>
        </c:ser>
        <c:dLbls>
          <c:showLegendKey val="0"/>
          <c:showVal val="0"/>
          <c:showCatName val="0"/>
          <c:showSerName val="0"/>
          <c:showPercent val="0"/>
          <c:showBubbleSize val="0"/>
          <c:showLeaderLines val="1"/>
        </c:dLbls>
        <c:firstSliceAng val="0"/>
      </c:pieChart>
    </c:plotArea>
    <c:legend>
      <c:legendPos val="r"/>
      <c:overlay val="0"/>
      <c:txPr>
        <a:bodyPr/>
        <a:lstStyle/>
        <a:p>
          <a:pPr rtl="0">
            <a:defRPr/>
          </a:pPr>
          <a:endParaRPr lang="ja-JP"/>
        </a:p>
      </c:txPr>
    </c:legend>
    <c:plotVisOnly val="1"/>
    <c:dispBlanksAs val="gap"/>
    <c:showDLblsOverMax val="0"/>
  </c:chart>
  <c:spPr>
    <a:solidFill>
      <a:srgbClr val="FFC000"/>
    </a:solidFill>
    <a:ln>
      <a:solidFill>
        <a:schemeClr val="tx1"/>
      </a:solidFill>
    </a:ln>
  </c:spPr>
  <c:txPr>
    <a:bodyPr/>
    <a:lstStyle/>
    <a:p>
      <a:pPr>
        <a:defRPr sz="1800"/>
      </a:pPr>
      <a:endParaRPr lang="ja-JP"/>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0E67206-DFA0-4DE8-A103-9CD42D444BE7}"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kumimoji="1" lang="ja-JP" altLang="en-US"/>
        </a:p>
      </dgm:t>
    </dgm:pt>
    <dgm:pt modelId="{6563DCF7-4113-4EE8-95FC-836674947009}">
      <dgm:prSet phldrT="[テキスト]" custT="1"/>
      <dgm:spPr>
        <a:solidFill>
          <a:schemeClr val="accent5">
            <a:lumMod val="75000"/>
          </a:schemeClr>
        </a:solidFill>
      </dgm:spPr>
      <dgm:t>
        <a:bodyPr/>
        <a:lstStyle/>
        <a:p>
          <a:r>
            <a:rPr kumimoji="1" lang="ja-JP" altLang="en-US" sz="1400" b="1" dirty="0">
              <a:solidFill>
                <a:schemeClr val="tx1"/>
              </a:solidFill>
            </a:rPr>
            <a:t>テスト対象</a:t>
          </a:r>
          <a:endParaRPr kumimoji="1" lang="en-US" altLang="ja-JP" sz="1400" b="1" dirty="0">
            <a:solidFill>
              <a:schemeClr val="tx1"/>
            </a:solidFill>
          </a:endParaRPr>
        </a:p>
        <a:p>
          <a:r>
            <a:rPr kumimoji="1" lang="ja-JP" altLang="en-US" sz="1400" b="1" dirty="0">
              <a:solidFill>
                <a:schemeClr val="tx1"/>
              </a:solidFill>
            </a:rPr>
            <a:t>（</a:t>
          </a:r>
          <a:r>
            <a:rPr kumimoji="1" lang="en-US" altLang="en-US" sz="1400" b="1" dirty="0">
              <a:solidFill>
                <a:schemeClr val="tx1"/>
              </a:solidFill>
            </a:rPr>
            <a:t>test object</a:t>
          </a:r>
          <a:r>
            <a:rPr kumimoji="1" lang="ja-JP" altLang="en-US" sz="1400" b="1" dirty="0">
              <a:solidFill>
                <a:schemeClr val="tx1"/>
              </a:solidFill>
            </a:rPr>
            <a:t>）</a:t>
          </a:r>
          <a:br>
            <a:rPr kumimoji="1" lang="en-US" altLang="ja-JP" sz="1400" b="1" dirty="0">
              <a:solidFill>
                <a:schemeClr val="tx1"/>
              </a:solidFill>
            </a:rPr>
          </a:br>
          <a:r>
            <a:rPr kumimoji="1" lang="ja-JP" altLang="en-US" sz="1400" b="1" dirty="0">
              <a:solidFill>
                <a:schemeClr val="tx1"/>
              </a:solidFill>
            </a:rPr>
            <a:t>例：入力画面</a:t>
          </a:r>
        </a:p>
      </dgm:t>
    </dgm:pt>
    <dgm:pt modelId="{CC13BF42-7DFE-4DE6-94E2-9F2A060579AF}" type="parTrans" cxnId="{76986EE0-66DB-4EAA-9BA4-EA4F12D1F841}">
      <dgm:prSet/>
      <dgm:spPr/>
      <dgm:t>
        <a:bodyPr/>
        <a:lstStyle/>
        <a:p>
          <a:endParaRPr kumimoji="1" lang="ja-JP" altLang="en-US" sz="1200"/>
        </a:p>
      </dgm:t>
    </dgm:pt>
    <dgm:pt modelId="{E3A606B9-58F4-4E63-9E8A-EAB98740EFFF}" type="sibTrans" cxnId="{76986EE0-66DB-4EAA-9BA4-EA4F12D1F841}">
      <dgm:prSet/>
      <dgm:spPr/>
      <dgm:t>
        <a:bodyPr/>
        <a:lstStyle/>
        <a:p>
          <a:endParaRPr kumimoji="1" lang="ja-JP" altLang="en-US" sz="1200"/>
        </a:p>
      </dgm:t>
    </dgm:pt>
    <dgm:pt modelId="{67BC1551-8EC8-41FB-9634-0AA44CD7982D}">
      <dgm:prSet phldrT="[テキスト]" custT="1"/>
      <dgm:spPr/>
      <dgm:t>
        <a:bodyPr/>
        <a:lstStyle/>
        <a:p>
          <a:r>
            <a:rPr kumimoji="1" lang="ja-JP" altLang="en-US" sz="1400" dirty="0"/>
            <a:t>テスト</a:t>
          </a:r>
          <a:br>
            <a:rPr kumimoji="1" lang="en-US" altLang="ja-JP" sz="1400" dirty="0"/>
          </a:br>
          <a:r>
            <a:rPr kumimoji="1" lang="ja-JP" altLang="en-US" sz="1400" dirty="0"/>
            <a:t>アイテム</a:t>
          </a:r>
          <a:br>
            <a:rPr kumimoji="1" lang="en-US" altLang="ja-JP" sz="1400" dirty="0"/>
          </a:br>
          <a:r>
            <a:rPr kumimoji="1" lang="ja-JP" altLang="en-US" sz="1400" dirty="0"/>
            <a:t>（</a:t>
          </a:r>
          <a:r>
            <a:rPr kumimoji="1" lang="en-US" altLang="en-US" sz="1400" dirty="0"/>
            <a:t>test item</a:t>
          </a:r>
          <a:r>
            <a:rPr kumimoji="1" lang="ja-JP" altLang="en-US" sz="1400" dirty="0"/>
            <a:t>）</a:t>
          </a:r>
        </a:p>
      </dgm:t>
    </dgm:pt>
    <dgm:pt modelId="{50C24B8F-3C6D-4288-89AD-5C0DDE405B4C}" type="parTrans" cxnId="{3F1F3179-E29F-4692-A4E7-7986607E4A7D}">
      <dgm:prSet/>
      <dgm:spPr/>
      <dgm:t>
        <a:bodyPr/>
        <a:lstStyle/>
        <a:p>
          <a:endParaRPr kumimoji="1" lang="ja-JP" altLang="en-US" sz="1200"/>
        </a:p>
      </dgm:t>
    </dgm:pt>
    <dgm:pt modelId="{ABC0A2B3-C22A-4A40-AF6B-4D1C364C5955}" type="sibTrans" cxnId="{3F1F3179-E29F-4692-A4E7-7986607E4A7D}">
      <dgm:prSet/>
      <dgm:spPr/>
      <dgm:t>
        <a:bodyPr/>
        <a:lstStyle/>
        <a:p>
          <a:endParaRPr kumimoji="1" lang="ja-JP" altLang="en-US" sz="1200"/>
        </a:p>
      </dgm:t>
    </dgm:pt>
    <dgm:pt modelId="{976EEDE8-F9F0-42AD-968A-A1643142EBF4}">
      <dgm:prSet phldrT="[テキスト]" custT="1"/>
      <dgm:spPr/>
      <dgm:t>
        <a:bodyPr/>
        <a:lstStyle/>
        <a:p>
          <a:r>
            <a:rPr kumimoji="1" lang="ja-JP" altLang="en-US" sz="1400" dirty="0"/>
            <a:t>テスト</a:t>
          </a:r>
          <a:br>
            <a:rPr kumimoji="1" lang="en-US" altLang="ja-JP" sz="1400" dirty="0"/>
          </a:br>
          <a:r>
            <a:rPr kumimoji="1" lang="ja-JP" altLang="en-US" sz="1400" dirty="0"/>
            <a:t>アイテム</a:t>
          </a:r>
          <a:r>
            <a:rPr kumimoji="1" lang="en-US" altLang="ja-JP" sz="1400" dirty="0"/>
            <a:t>1</a:t>
          </a:r>
          <a:br>
            <a:rPr kumimoji="1" lang="en-US" altLang="ja-JP" sz="1400" dirty="0"/>
          </a:br>
          <a:r>
            <a:rPr kumimoji="1" lang="ja-JP" altLang="en-US" sz="1400" dirty="0"/>
            <a:t>例：名前</a:t>
          </a:r>
        </a:p>
      </dgm:t>
    </dgm:pt>
    <dgm:pt modelId="{8DDDDACA-C805-4885-9562-316A6338C06C}" type="parTrans" cxnId="{F4191241-9D43-47CF-96E1-D1154971C22D}">
      <dgm:prSet/>
      <dgm:spPr/>
      <dgm:t>
        <a:bodyPr/>
        <a:lstStyle/>
        <a:p>
          <a:endParaRPr kumimoji="1" lang="ja-JP" altLang="en-US" sz="1200"/>
        </a:p>
      </dgm:t>
    </dgm:pt>
    <dgm:pt modelId="{A4EB9A19-7538-4121-8578-28BB8F60F05F}" type="sibTrans" cxnId="{F4191241-9D43-47CF-96E1-D1154971C22D}">
      <dgm:prSet/>
      <dgm:spPr/>
      <dgm:t>
        <a:bodyPr/>
        <a:lstStyle/>
        <a:p>
          <a:endParaRPr kumimoji="1" lang="ja-JP" altLang="en-US" sz="1200"/>
        </a:p>
      </dgm:t>
    </dgm:pt>
    <dgm:pt modelId="{A0448BD4-ACE3-4FD0-8B44-7016AF2B6428}">
      <dgm:prSet phldrT="[テキスト]" custT="1"/>
      <dgm:spPr/>
      <dgm:t>
        <a:bodyPr/>
        <a:lstStyle/>
        <a:p>
          <a:r>
            <a:rPr kumimoji="1" lang="ja-JP" altLang="en-US" sz="1400" dirty="0"/>
            <a:t>テスト</a:t>
          </a:r>
          <a:br>
            <a:rPr kumimoji="1" lang="en-US" altLang="ja-JP" sz="1400" dirty="0"/>
          </a:br>
          <a:r>
            <a:rPr kumimoji="1" lang="ja-JP" altLang="en-US" sz="1400" dirty="0"/>
            <a:t>アイテム</a:t>
          </a:r>
          <a:r>
            <a:rPr kumimoji="1" lang="en-US" altLang="ja-JP" sz="1400" dirty="0"/>
            <a:t>2</a:t>
          </a:r>
          <a:br>
            <a:rPr kumimoji="1" lang="en-US" altLang="ja-JP" sz="1400" dirty="0"/>
          </a:br>
          <a:r>
            <a:rPr kumimoji="1" lang="ja-JP" altLang="en-US" sz="1400" dirty="0"/>
            <a:t>例：検索ボタン</a:t>
          </a:r>
        </a:p>
      </dgm:t>
    </dgm:pt>
    <dgm:pt modelId="{37ADA961-33BE-4685-B757-193761F8B9E3}" type="parTrans" cxnId="{9B236617-3436-49BA-B43A-82C36AA82DF7}">
      <dgm:prSet/>
      <dgm:spPr/>
      <dgm:t>
        <a:bodyPr/>
        <a:lstStyle/>
        <a:p>
          <a:endParaRPr kumimoji="1" lang="ja-JP" altLang="en-US" sz="1200"/>
        </a:p>
      </dgm:t>
    </dgm:pt>
    <dgm:pt modelId="{0242C750-DD77-4D63-B7AE-7D53878D52C3}" type="sibTrans" cxnId="{9B236617-3436-49BA-B43A-82C36AA82DF7}">
      <dgm:prSet/>
      <dgm:spPr/>
      <dgm:t>
        <a:bodyPr/>
        <a:lstStyle/>
        <a:p>
          <a:endParaRPr kumimoji="1" lang="ja-JP" altLang="en-US" sz="1200"/>
        </a:p>
      </dgm:t>
    </dgm:pt>
    <dgm:pt modelId="{E3FE3536-82E4-4BFF-AF1D-32954396B824}">
      <dgm:prSet phldrT="[テキスト]" custT="1"/>
      <dgm:spPr/>
      <dgm:t>
        <a:bodyPr/>
        <a:lstStyle/>
        <a:p>
          <a:r>
            <a:rPr kumimoji="1" lang="en-US" altLang="ja-JP" sz="1200" dirty="0"/>
            <a:t>……</a:t>
          </a:r>
          <a:endParaRPr kumimoji="1" lang="ja-JP" altLang="en-US" sz="1200" dirty="0"/>
        </a:p>
      </dgm:t>
    </dgm:pt>
    <dgm:pt modelId="{A34E075A-21E8-4E53-874E-57FF685CC467}" type="parTrans" cxnId="{6D133332-388B-4D5F-8D52-42DCF44C3A1C}">
      <dgm:prSet/>
      <dgm:spPr/>
      <dgm:t>
        <a:bodyPr/>
        <a:lstStyle/>
        <a:p>
          <a:endParaRPr kumimoji="1" lang="ja-JP" altLang="en-US" sz="1200"/>
        </a:p>
      </dgm:t>
    </dgm:pt>
    <dgm:pt modelId="{32D215C9-D776-454D-94A2-4047FEF23E7C}" type="sibTrans" cxnId="{6D133332-388B-4D5F-8D52-42DCF44C3A1C}">
      <dgm:prSet/>
      <dgm:spPr/>
      <dgm:t>
        <a:bodyPr/>
        <a:lstStyle/>
        <a:p>
          <a:endParaRPr kumimoji="1" lang="ja-JP" altLang="en-US" sz="1200"/>
        </a:p>
      </dgm:t>
    </dgm:pt>
    <dgm:pt modelId="{F4E86D99-C0D2-4DEC-AB99-8FEAF054E119}" type="pres">
      <dgm:prSet presAssocID="{30E67206-DFA0-4DE8-A103-9CD42D444BE7}" presName="diagram" presStyleCnt="0">
        <dgm:presLayoutVars>
          <dgm:chPref val="1"/>
          <dgm:dir/>
          <dgm:animOne val="branch"/>
          <dgm:animLvl val="lvl"/>
          <dgm:resizeHandles/>
        </dgm:presLayoutVars>
      </dgm:prSet>
      <dgm:spPr/>
    </dgm:pt>
    <dgm:pt modelId="{FC16E5DC-C768-4270-844A-84FE03AB943F}" type="pres">
      <dgm:prSet presAssocID="{6563DCF7-4113-4EE8-95FC-836674947009}" presName="root" presStyleCnt="0"/>
      <dgm:spPr/>
    </dgm:pt>
    <dgm:pt modelId="{E2525093-CB35-447C-B3AD-3196979A2F49}" type="pres">
      <dgm:prSet presAssocID="{6563DCF7-4113-4EE8-95FC-836674947009}" presName="rootComposite" presStyleCnt="0"/>
      <dgm:spPr/>
    </dgm:pt>
    <dgm:pt modelId="{52A18AF2-6842-4AE9-BE7C-D96E875E77F1}" type="pres">
      <dgm:prSet presAssocID="{6563DCF7-4113-4EE8-95FC-836674947009}" presName="rootText" presStyleLbl="node1" presStyleIdx="0" presStyleCnt="1" custScaleY="134013"/>
      <dgm:spPr/>
    </dgm:pt>
    <dgm:pt modelId="{5342B99E-AB3F-408E-BDC5-3A1DE31B0C21}" type="pres">
      <dgm:prSet presAssocID="{6563DCF7-4113-4EE8-95FC-836674947009}" presName="rootConnector" presStyleLbl="node1" presStyleIdx="0" presStyleCnt="1"/>
      <dgm:spPr/>
    </dgm:pt>
    <dgm:pt modelId="{0967DF21-0C6F-4320-B422-FDB3D234CDC6}" type="pres">
      <dgm:prSet presAssocID="{6563DCF7-4113-4EE8-95FC-836674947009}" presName="childShape" presStyleCnt="0"/>
      <dgm:spPr/>
    </dgm:pt>
    <dgm:pt modelId="{DBA6F691-7F85-47CF-8897-367E965A085F}" type="pres">
      <dgm:prSet presAssocID="{50C24B8F-3C6D-4288-89AD-5C0DDE405B4C}" presName="Name13" presStyleLbl="parChTrans1D2" presStyleIdx="0" presStyleCnt="4"/>
      <dgm:spPr/>
    </dgm:pt>
    <dgm:pt modelId="{0DBE5389-48C5-40FE-B8DF-FCFB41A80156}" type="pres">
      <dgm:prSet presAssocID="{67BC1551-8EC8-41FB-9634-0AA44CD7982D}" presName="childText" presStyleLbl="bgAcc1" presStyleIdx="0" presStyleCnt="4">
        <dgm:presLayoutVars>
          <dgm:bulletEnabled val="1"/>
        </dgm:presLayoutVars>
      </dgm:prSet>
      <dgm:spPr/>
    </dgm:pt>
    <dgm:pt modelId="{C47DB480-9065-4CE9-A75F-4BF42473EF7B}" type="pres">
      <dgm:prSet presAssocID="{8DDDDACA-C805-4885-9562-316A6338C06C}" presName="Name13" presStyleLbl="parChTrans1D2" presStyleIdx="1" presStyleCnt="4"/>
      <dgm:spPr/>
    </dgm:pt>
    <dgm:pt modelId="{295AA116-C4F4-4C2A-AC5B-8C1CA0AEBF0C}" type="pres">
      <dgm:prSet presAssocID="{976EEDE8-F9F0-42AD-968A-A1643142EBF4}" presName="childText" presStyleLbl="bgAcc1" presStyleIdx="1" presStyleCnt="4">
        <dgm:presLayoutVars>
          <dgm:bulletEnabled val="1"/>
        </dgm:presLayoutVars>
      </dgm:prSet>
      <dgm:spPr/>
    </dgm:pt>
    <dgm:pt modelId="{5282C114-7DFB-425C-B7DC-62E8014C5DAE}" type="pres">
      <dgm:prSet presAssocID="{37ADA961-33BE-4685-B757-193761F8B9E3}" presName="Name13" presStyleLbl="parChTrans1D2" presStyleIdx="2" presStyleCnt="4"/>
      <dgm:spPr/>
    </dgm:pt>
    <dgm:pt modelId="{65CC9049-CF81-4A78-8DF1-707F10E3AEC5}" type="pres">
      <dgm:prSet presAssocID="{A0448BD4-ACE3-4FD0-8B44-7016AF2B6428}" presName="childText" presStyleLbl="bgAcc1" presStyleIdx="2" presStyleCnt="4">
        <dgm:presLayoutVars>
          <dgm:bulletEnabled val="1"/>
        </dgm:presLayoutVars>
      </dgm:prSet>
      <dgm:spPr/>
    </dgm:pt>
    <dgm:pt modelId="{85CF8AC5-852A-490E-A96D-893064B093CA}" type="pres">
      <dgm:prSet presAssocID="{A34E075A-21E8-4E53-874E-57FF685CC467}" presName="Name13" presStyleLbl="parChTrans1D2" presStyleIdx="3" presStyleCnt="4"/>
      <dgm:spPr/>
    </dgm:pt>
    <dgm:pt modelId="{B5EF0039-547D-4D71-8F93-E3BFFAE65438}" type="pres">
      <dgm:prSet presAssocID="{E3FE3536-82E4-4BFF-AF1D-32954396B824}" presName="childText" presStyleLbl="bgAcc1" presStyleIdx="3" presStyleCnt="4">
        <dgm:presLayoutVars>
          <dgm:bulletEnabled val="1"/>
        </dgm:presLayoutVars>
      </dgm:prSet>
      <dgm:spPr/>
    </dgm:pt>
  </dgm:ptLst>
  <dgm:cxnLst>
    <dgm:cxn modelId="{08322306-7EB6-4348-9B93-C2EAAA3E3B3A}" type="presOf" srcId="{976EEDE8-F9F0-42AD-968A-A1643142EBF4}" destId="{295AA116-C4F4-4C2A-AC5B-8C1CA0AEBF0C}" srcOrd="0" destOrd="0" presId="urn:microsoft.com/office/officeart/2005/8/layout/hierarchy3"/>
    <dgm:cxn modelId="{11CD0E08-A28B-41D7-97DB-63DDD8279DE1}" type="presOf" srcId="{6563DCF7-4113-4EE8-95FC-836674947009}" destId="{52A18AF2-6842-4AE9-BE7C-D96E875E77F1}" srcOrd="0" destOrd="0" presId="urn:microsoft.com/office/officeart/2005/8/layout/hierarchy3"/>
    <dgm:cxn modelId="{B817630E-68F5-43CB-BE69-169F33401B7B}" type="presOf" srcId="{E3FE3536-82E4-4BFF-AF1D-32954396B824}" destId="{B5EF0039-547D-4D71-8F93-E3BFFAE65438}" srcOrd="0" destOrd="0" presId="urn:microsoft.com/office/officeart/2005/8/layout/hierarchy3"/>
    <dgm:cxn modelId="{36108216-0A15-426A-9470-1221E1DDCDA3}" type="presOf" srcId="{30E67206-DFA0-4DE8-A103-9CD42D444BE7}" destId="{F4E86D99-C0D2-4DEC-AB99-8FEAF054E119}" srcOrd="0" destOrd="0" presId="urn:microsoft.com/office/officeart/2005/8/layout/hierarchy3"/>
    <dgm:cxn modelId="{9B236617-3436-49BA-B43A-82C36AA82DF7}" srcId="{6563DCF7-4113-4EE8-95FC-836674947009}" destId="{A0448BD4-ACE3-4FD0-8B44-7016AF2B6428}" srcOrd="2" destOrd="0" parTransId="{37ADA961-33BE-4685-B757-193761F8B9E3}" sibTransId="{0242C750-DD77-4D63-B7AE-7D53878D52C3}"/>
    <dgm:cxn modelId="{6D133332-388B-4D5F-8D52-42DCF44C3A1C}" srcId="{6563DCF7-4113-4EE8-95FC-836674947009}" destId="{E3FE3536-82E4-4BFF-AF1D-32954396B824}" srcOrd="3" destOrd="0" parTransId="{A34E075A-21E8-4E53-874E-57FF685CC467}" sibTransId="{32D215C9-D776-454D-94A2-4047FEF23E7C}"/>
    <dgm:cxn modelId="{3228CE33-C2F0-4A64-A370-082F3B41C8B9}" type="presOf" srcId="{A34E075A-21E8-4E53-874E-57FF685CC467}" destId="{85CF8AC5-852A-490E-A96D-893064B093CA}" srcOrd="0" destOrd="0" presId="urn:microsoft.com/office/officeart/2005/8/layout/hierarchy3"/>
    <dgm:cxn modelId="{B39DC73E-2AD1-4337-A0A7-5E9769F9C5F8}" type="presOf" srcId="{37ADA961-33BE-4685-B757-193761F8B9E3}" destId="{5282C114-7DFB-425C-B7DC-62E8014C5DAE}" srcOrd="0" destOrd="0" presId="urn:microsoft.com/office/officeart/2005/8/layout/hierarchy3"/>
    <dgm:cxn modelId="{FCEC155C-1309-47EF-ADD5-580E33798051}" type="presOf" srcId="{67BC1551-8EC8-41FB-9634-0AA44CD7982D}" destId="{0DBE5389-48C5-40FE-B8DF-FCFB41A80156}" srcOrd="0" destOrd="0" presId="urn:microsoft.com/office/officeart/2005/8/layout/hierarchy3"/>
    <dgm:cxn modelId="{F4191241-9D43-47CF-96E1-D1154971C22D}" srcId="{6563DCF7-4113-4EE8-95FC-836674947009}" destId="{976EEDE8-F9F0-42AD-968A-A1643142EBF4}" srcOrd="1" destOrd="0" parTransId="{8DDDDACA-C805-4885-9562-316A6338C06C}" sibTransId="{A4EB9A19-7538-4121-8578-28BB8F60F05F}"/>
    <dgm:cxn modelId="{3F1F3179-E29F-4692-A4E7-7986607E4A7D}" srcId="{6563DCF7-4113-4EE8-95FC-836674947009}" destId="{67BC1551-8EC8-41FB-9634-0AA44CD7982D}" srcOrd="0" destOrd="0" parTransId="{50C24B8F-3C6D-4288-89AD-5C0DDE405B4C}" sibTransId="{ABC0A2B3-C22A-4A40-AF6B-4D1C364C5955}"/>
    <dgm:cxn modelId="{33042894-89D3-4FE3-A616-2A5B53A720BA}" type="presOf" srcId="{50C24B8F-3C6D-4288-89AD-5C0DDE405B4C}" destId="{DBA6F691-7F85-47CF-8897-367E965A085F}" srcOrd="0" destOrd="0" presId="urn:microsoft.com/office/officeart/2005/8/layout/hierarchy3"/>
    <dgm:cxn modelId="{574DD8DB-BE2C-45B1-8004-152A2676A185}" type="presOf" srcId="{6563DCF7-4113-4EE8-95FC-836674947009}" destId="{5342B99E-AB3F-408E-BDC5-3A1DE31B0C21}" srcOrd="1" destOrd="0" presId="urn:microsoft.com/office/officeart/2005/8/layout/hierarchy3"/>
    <dgm:cxn modelId="{76986EE0-66DB-4EAA-9BA4-EA4F12D1F841}" srcId="{30E67206-DFA0-4DE8-A103-9CD42D444BE7}" destId="{6563DCF7-4113-4EE8-95FC-836674947009}" srcOrd="0" destOrd="0" parTransId="{CC13BF42-7DFE-4DE6-94E2-9F2A060579AF}" sibTransId="{E3A606B9-58F4-4E63-9E8A-EAB98740EFFF}"/>
    <dgm:cxn modelId="{49A270E4-C022-4124-A99F-0168AEDCC378}" type="presOf" srcId="{8DDDDACA-C805-4885-9562-316A6338C06C}" destId="{C47DB480-9065-4CE9-A75F-4BF42473EF7B}" srcOrd="0" destOrd="0" presId="urn:microsoft.com/office/officeart/2005/8/layout/hierarchy3"/>
    <dgm:cxn modelId="{FFDBD9F5-534C-4EE3-A2F1-733A1E2FCC97}" type="presOf" srcId="{A0448BD4-ACE3-4FD0-8B44-7016AF2B6428}" destId="{65CC9049-CF81-4A78-8DF1-707F10E3AEC5}" srcOrd="0" destOrd="0" presId="urn:microsoft.com/office/officeart/2005/8/layout/hierarchy3"/>
    <dgm:cxn modelId="{1A173690-BD0D-4ADB-A262-39A5B78EE938}" type="presParOf" srcId="{F4E86D99-C0D2-4DEC-AB99-8FEAF054E119}" destId="{FC16E5DC-C768-4270-844A-84FE03AB943F}" srcOrd="0" destOrd="0" presId="urn:microsoft.com/office/officeart/2005/8/layout/hierarchy3"/>
    <dgm:cxn modelId="{F8F238A9-6E9C-4396-9832-4BC853335C39}" type="presParOf" srcId="{FC16E5DC-C768-4270-844A-84FE03AB943F}" destId="{E2525093-CB35-447C-B3AD-3196979A2F49}" srcOrd="0" destOrd="0" presId="urn:microsoft.com/office/officeart/2005/8/layout/hierarchy3"/>
    <dgm:cxn modelId="{A633C2D8-4EF5-4126-B8BB-9C8D584C999E}" type="presParOf" srcId="{E2525093-CB35-447C-B3AD-3196979A2F49}" destId="{52A18AF2-6842-4AE9-BE7C-D96E875E77F1}" srcOrd="0" destOrd="0" presId="urn:microsoft.com/office/officeart/2005/8/layout/hierarchy3"/>
    <dgm:cxn modelId="{55E3F7A8-2DE8-4E47-9C5B-8D35744F4D31}" type="presParOf" srcId="{E2525093-CB35-447C-B3AD-3196979A2F49}" destId="{5342B99E-AB3F-408E-BDC5-3A1DE31B0C21}" srcOrd="1" destOrd="0" presId="urn:microsoft.com/office/officeart/2005/8/layout/hierarchy3"/>
    <dgm:cxn modelId="{04E2196D-F236-4234-BBF2-4F282B43F505}" type="presParOf" srcId="{FC16E5DC-C768-4270-844A-84FE03AB943F}" destId="{0967DF21-0C6F-4320-B422-FDB3D234CDC6}" srcOrd="1" destOrd="0" presId="urn:microsoft.com/office/officeart/2005/8/layout/hierarchy3"/>
    <dgm:cxn modelId="{773C13E5-F9D8-44A8-8801-0BD7A9E2FD91}" type="presParOf" srcId="{0967DF21-0C6F-4320-B422-FDB3D234CDC6}" destId="{DBA6F691-7F85-47CF-8897-367E965A085F}" srcOrd="0" destOrd="0" presId="urn:microsoft.com/office/officeart/2005/8/layout/hierarchy3"/>
    <dgm:cxn modelId="{46802D3F-16CF-4870-8420-E266869358F8}" type="presParOf" srcId="{0967DF21-0C6F-4320-B422-FDB3D234CDC6}" destId="{0DBE5389-48C5-40FE-B8DF-FCFB41A80156}" srcOrd="1" destOrd="0" presId="urn:microsoft.com/office/officeart/2005/8/layout/hierarchy3"/>
    <dgm:cxn modelId="{DC88228B-3608-452A-A35B-A73AC156A4F0}" type="presParOf" srcId="{0967DF21-0C6F-4320-B422-FDB3D234CDC6}" destId="{C47DB480-9065-4CE9-A75F-4BF42473EF7B}" srcOrd="2" destOrd="0" presId="urn:microsoft.com/office/officeart/2005/8/layout/hierarchy3"/>
    <dgm:cxn modelId="{DF820AF9-2D14-4635-BC17-2334C2821A97}" type="presParOf" srcId="{0967DF21-0C6F-4320-B422-FDB3D234CDC6}" destId="{295AA116-C4F4-4C2A-AC5B-8C1CA0AEBF0C}" srcOrd="3" destOrd="0" presId="urn:microsoft.com/office/officeart/2005/8/layout/hierarchy3"/>
    <dgm:cxn modelId="{62986382-C115-4B06-8A1E-7DCE1B5BC549}" type="presParOf" srcId="{0967DF21-0C6F-4320-B422-FDB3D234CDC6}" destId="{5282C114-7DFB-425C-B7DC-62E8014C5DAE}" srcOrd="4" destOrd="0" presId="urn:microsoft.com/office/officeart/2005/8/layout/hierarchy3"/>
    <dgm:cxn modelId="{651D437F-87AA-4A5D-9D44-0FE8E9866FE5}" type="presParOf" srcId="{0967DF21-0C6F-4320-B422-FDB3D234CDC6}" destId="{65CC9049-CF81-4A78-8DF1-707F10E3AEC5}" srcOrd="5" destOrd="0" presId="urn:microsoft.com/office/officeart/2005/8/layout/hierarchy3"/>
    <dgm:cxn modelId="{E8A6BB54-6018-4949-82BB-CF95BBECED3E}" type="presParOf" srcId="{0967DF21-0C6F-4320-B422-FDB3D234CDC6}" destId="{85CF8AC5-852A-490E-A96D-893064B093CA}" srcOrd="6" destOrd="0" presId="urn:microsoft.com/office/officeart/2005/8/layout/hierarchy3"/>
    <dgm:cxn modelId="{990D5E76-26C4-4B97-A86E-7C873B6086DA}" type="presParOf" srcId="{0967DF21-0C6F-4320-B422-FDB3D234CDC6}" destId="{B5EF0039-547D-4D71-8F93-E3BFFAE65438}" srcOrd="7"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0E67206-DFA0-4DE8-A103-9CD42D444BE7}"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kumimoji="1" lang="ja-JP" altLang="en-US"/>
        </a:p>
      </dgm:t>
    </dgm:pt>
    <dgm:pt modelId="{6563DCF7-4113-4EE8-95FC-836674947009}">
      <dgm:prSet phldrT="[テキスト]" custT="1"/>
      <dgm:spPr/>
      <dgm:t>
        <a:bodyPr/>
        <a:lstStyle/>
        <a:p>
          <a:r>
            <a:rPr kumimoji="1" lang="ja-JP" altLang="en-US" sz="1400" b="1" dirty="0">
              <a:solidFill>
                <a:schemeClr val="tx1"/>
              </a:solidFill>
            </a:rPr>
            <a:t>テスト目的</a:t>
          </a:r>
          <a:endParaRPr kumimoji="1" lang="en-US" altLang="ja-JP" sz="1400" b="1" dirty="0">
            <a:solidFill>
              <a:schemeClr val="tx1"/>
            </a:solidFill>
          </a:endParaRPr>
        </a:p>
        <a:p>
          <a:r>
            <a:rPr kumimoji="1" lang="ja-JP" altLang="en-US" sz="1400" b="1" dirty="0">
              <a:solidFill>
                <a:schemeClr val="tx1"/>
              </a:solidFill>
            </a:rPr>
            <a:t>（</a:t>
          </a:r>
          <a:r>
            <a:rPr kumimoji="1" lang="en-US" altLang="en-US" sz="1400" b="1" dirty="0">
              <a:solidFill>
                <a:schemeClr val="tx1"/>
              </a:solidFill>
            </a:rPr>
            <a:t>test objective</a:t>
          </a:r>
          <a:r>
            <a:rPr kumimoji="1" lang="ja-JP" altLang="en-US" sz="1400" b="1" dirty="0">
              <a:solidFill>
                <a:schemeClr val="tx1"/>
              </a:solidFill>
            </a:rPr>
            <a:t>）</a:t>
          </a:r>
        </a:p>
      </dgm:t>
    </dgm:pt>
    <dgm:pt modelId="{CC13BF42-7DFE-4DE6-94E2-9F2A060579AF}" type="parTrans" cxnId="{76986EE0-66DB-4EAA-9BA4-EA4F12D1F841}">
      <dgm:prSet/>
      <dgm:spPr/>
      <dgm:t>
        <a:bodyPr/>
        <a:lstStyle/>
        <a:p>
          <a:endParaRPr kumimoji="1" lang="ja-JP" altLang="en-US" sz="1050"/>
        </a:p>
      </dgm:t>
    </dgm:pt>
    <dgm:pt modelId="{E3A606B9-58F4-4E63-9E8A-EAB98740EFFF}" type="sibTrans" cxnId="{76986EE0-66DB-4EAA-9BA4-EA4F12D1F841}">
      <dgm:prSet/>
      <dgm:spPr/>
      <dgm:t>
        <a:bodyPr/>
        <a:lstStyle/>
        <a:p>
          <a:endParaRPr kumimoji="1" lang="ja-JP" altLang="en-US" sz="1050"/>
        </a:p>
      </dgm:t>
    </dgm:pt>
    <dgm:pt modelId="{67BC1551-8EC8-41FB-9634-0AA44CD7982D}">
      <dgm:prSet phldrT="[テキスト]" custT="1"/>
      <dgm:spPr/>
      <dgm:t>
        <a:bodyPr/>
        <a:lstStyle/>
        <a:p>
          <a:r>
            <a:rPr kumimoji="1" lang="ja-JP" altLang="en-US" sz="1400" dirty="0"/>
            <a:t>品質特性</a:t>
          </a:r>
          <a:br>
            <a:rPr kumimoji="1" lang="en-US" altLang="ja-JP" sz="1400" dirty="0"/>
          </a:br>
          <a:r>
            <a:rPr kumimoji="1" lang="ja-JP" altLang="en-US" sz="1400" dirty="0"/>
            <a:t>（</a:t>
          </a:r>
          <a:r>
            <a:rPr kumimoji="1" lang="en-US" altLang="ja-JP" sz="1400" dirty="0"/>
            <a:t>Q</a:t>
          </a:r>
          <a:r>
            <a:rPr kumimoji="1" lang="en-US" altLang="en-US" sz="1400" dirty="0"/>
            <a:t>uality attribute</a:t>
          </a:r>
          <a:r>
            <a:rPr kumimoji="1" lang="ja-JP" altLang="en-US" sz="1400" dirty="0"/>
            <a:t>）</a:t>
          </a:r>
        </a:p>
      </dgm:t>
    </dgm:pt>
    <dgm:pt modelId="{50C24B8F-3C6D-4288-89AD-5C0DDE405B4C}" type="parTrans" cxnId="{3F1F3179-E29F-4692-A4E7-7986607E4A7D}">
      <dgm:prSet/>
      <dgm:spPr/>
      <dgm:t>
        <a:bodyPr/>
        <a:lstStyle/>
        <a:p>
          <a:endParaRPr kumimoji="1" lang="ja-JP" altLang="en-US" sz="1050"/>
        </a:p>
      </dgm:t>
    </dgm:pt>
    <dgm:pt modelId="{ABC0A2B3-C22A-4A40-AF6B-4D1C364C5955}" type="sibTrans" cxnId="{3F1F3179-E29F-4692-A4E7-7986607E4A7D}">
      <dgm:prSet/>
      <dgm:spPr/>
      <dgm:t>
        <a:bodyPr/>
        <a:lstStyle/>
        <a:p>
          <a:endParaRPr kumimoji="1" lang="ja-JP" altLang="en-US" sz="1050"/>
        </a:p>
      </dgm:t>
    </dgm:pt>
    <dgm:pt modelId="{8FFDD7D3-0F83-44BA-A19B-B81616440112}">
      <dgm:prSet phldrT="[テキスト]" custT="1"/>
      <dgm:spPr/>
      <dgm:t>
        <a:bodyPr/>
        <a:lstStyle/>
        <a:p>
          <a:r>
            <a:rPr kumimoji="1" lang="ja-JP" altLang="en-US" sz="1400" dirty="0"/>
            <a:t>ゴール・価値</a:t>
          </a:r>
          <a:br>
            <a:rPr kumimoji="1" lang="en-US" altLang="ja-JP" sz="1400" dirty="0"/>
          </a:br>
          <a:r>
            <a:rPr kumimoji="1" lang="en-US" altLang="ja-JP" sz="1400" dirty="0"/>
            <a:t>(Goal)</a:t>
          </a:r>
          <a:endParaRPr kumimoji="1" lang="ja-JP" altLang="en-US" sz="1400" dirty="0"/>
        </a:p>
      </dgm:t>
    </dgm:pt>
    <dgm:pt modelId="{1341D77D-43A2-4173-A4BD-00FCCFDDF342}" type="parTrans" cxnId="{A3A3D933-9B9E-4005-9D8E-3270371B3FBE}">
      <dgm:prSet/>
      <dgm:spPr/>
      <dgm:t>
        <a:bodyPr/>
        <a:lstStyle/>
        <a:p>
          <a:endParaRPr kumimoji="1" lang="ja-JP" altLang="en-US" sz="1050"/>
        </a:p>
      </dgm:t>
    </dgm:pt>
    <dgm:pt modelId="{ADEF2941-612F-4AF4-A09B-219910F1E114}" type="sibTrans" cxnId="{A3A3D933-9B9E-4005-9D8E-3270371B3FBE}">
      <dgm:prSet/>
      <dgm:spPr/>
      <dgm:t>
        <a:bodyPr/>
        <a:lstStyle/>
        <a:p>
          <a:endParaRPr kumimoji="1" lang="ja-JP" altLang="en-US" sz="1050"/>
        </a:p>
      </dgm:t>
    </dgm:pt>
    <dgm:pt modelId="{A0448BD4-ACE3-4FD0-8B44-7016AF2B6428}">
      <dgm:prSet phldrT="[テキスト]" custT="1"/>
      <dgm:spPr/>
      <dgm:t>
        <a:bodyPr/>
        <a:lstStyle/>
        <a:p>
          <a:r>
            <a:rPr kumimoji="1" lang="ja-JP" altLang="en-US" sz="1400" dirty="0"/>
            <a:t>リスク</a:t>
          </a:r>
          <a:br>
            <a:rPr kumimoji="1" lang="en-US" altLang="ja-JP" sz="1400" dirty="0"/>
          </a:br>
          <a:r>
            <a:rPr kumimoji="1" lang="en-US" altLang="ja-JP" sz="1400" dirty="0"/>
            <a:t>(Risk)</a:t>
          </a:r>
          <a:endParaRPr kumimoji="1" lang="ja-JP" altLang="en-US" sz="1400" dirty="0"/>
        </a:p>
      </dgm:t>
    </dgm:pt>
    <dgm:pt modelId="{37ADA961-33BE-4685-B757-193761F8B9E3}" type="parTrans" cxnId="{9B236617-3436-49BA-B43A-82C36AA82DF7}">
      <dgm:prSet/>
      <dgm:spPr/>
      <dgm:t>
        <a:bodyPr/>
        <a:lstStyle/>
        <a:p>
          <a:endParaRPr kumimoji="1" lang="ja-JP" altLang="en-US" sz="1050"/>
        </a:p>
      </dgm:t>
    </dgm:pt>
    <dgm:pt modelId="{0242C750-DD77-4D63-B7AE-7D53878D52C3}" type="sibTrans" cxnId="{9B236617-3436-49BA-B43A-82C36AA82DF7}">
      <dgm:prSet/>
      <dgm:spPr/>
      <dgm:t>
        <a:bodyPr/>
        <a:lstStyle/>
        <a:p>
          <a:endParaRPr kumimoji="1" lang="ja-JP" altLang="en-US" sz="1050"/>
        </a:p>
      </dgm:t>
    </dgm:pt>
    <dgm:pt modelId="{E3FE3536-82E4-4BFF-AF1D-32954396B824}">
      <dgm:prSet phldrT="[テキスト]" custT="1"/>
      <dgm:spPr/>
      <dgm:t>
        <a:bodyPr/>
        <a:lstStyle/>
        <a:p>
          <a:r>
            <a:rPr kumimoji="1" lang="en-US" altLang="ja-JP" sz="1050" dirty="0"/>
            <a:t>……</a:t>
          </a:r>
          <a:endParaRPr kumimoji="1" lang="ja-JP" altLang="en-US" sz="1050" dirty="0"/>
        </a:p>
      </dgm:t>
    </dgm:pt>
    <dgm:pt modelId="{A34E075A-21E8-4E53-874E-57FF685CC467}" type="parTrans" cxnId="{6D133332-388B-4D5F-8D52-42DCF44C3A1C}">
      <dgm:prSet/>
      <dgm:spPr/>
      <dgm:t>
        <a:bodyPr/>
        <a:lstStyle/>
        <a:p>
          <a:endParaRPr kumimoji="1" lang="ja-JP" altLang="en-US" sz="1050"/>
        </a:p>
      </dgm:t>
    </dgm:pt>
    <dgm:pt modelId="{32D215C9-D776-454D-94A2-4047FEF23E7C}" type="sibTrans" cxnId="{6D133332-388B-4D5F-8D52-42DCF44C3A1C}">
      <dgm:prSet/>
      <dgm:spPr/>
      <dgm:t>
        <a:bodyPr/>
        <a:lstStyle/>
        <a:p>
          <a:endParaRPr kumimoji="1" lang="ja-JP" altLang="en-US" sz="1050"/>
        </a:p>
      </dgm:t>
    </dgm:pt>
    <dgm:pt modelId="{F4E86D99-C0D2-4DEC-AB99-8FEAF054E119}" type="pres">
      <dgm:prSet presAssocID="{30E67206-DFA0-4DE8-A103-9CD42D444BE7}" presName="diagram" presStyleCnt="0">
        <dgm:presLayoutVars>
          <dgm:chPref val="1"/>
          <dgm:dir/>
          <dgm:animOne val="branch"/>
          <dgm:animLvl val="lvl"/>
          <dgm:resizeHandles/>
        </dgm:presLayoutVars>
      </dgm:prSet>
      <dgm:spPr/>
    </dgm:pt>
    <dgm:pt modelId="{FC16E5DC-C768-4270-844A-84FE03AB943F}" type="pres">
      <dgm:prSet presAssocID="{6563DCF7-4113-4EE8-95FC-836674947009}" presName="root" presStyleCnt="0"/>
      <dgm:spPr/>
    </dgm:pt>
    <dgm:pt modelId="{E2525093-CB35-447C-B3AD-3196979A2F49}" type="pres">
      <dgm:prSet presAssocID="{6563DCF7-4113-4EE8-95FC-836674947009}" presName="rootComposite" presStyleCnt="0"/>
      <dgm:spPr/>
    </dgm:pt>
    <dgm:pt modelId="{52A18AF2-6842-4AE9-BE7C-D96E875E77F1}" type="pres">
      <dgm:prSet presAssocID="{6563DCF7-4113-4EE8-95FC-836674947009}" presName="rootText" presStyleLbl="node1" presStyleIdx="0" presStyleCnt="1" custScaleY="140990"/>
      <dgm:spPr/>
    </dgm:pt>
    <dgm:pt modelId="{5342B99E-AB3F-408E-BDC5-3A1DE31B0C21}" type="pres">
      <dgm:prSet presAssocID="{6563DCF7-4113-4EE8-95FC-836674947009}" presName="rootConnector" presStyleLbl="node1" presStyleIdx="0" presStyleCnt="1"/>
      <dgm:spPr/>
    </dgm:pt>
    <dgm:pt modelId="{0967DF21-0C6F-4320-B422-FDB3D234CDC6}" type="pres">
      <dgm:prSet presAssocID="{6563DCF7-4113-4EE8-95FC-836674947009}" presName="childShape" presStyleCnt="0"/>
      <dgm:spPr/>
    </dgm:pt>
    <dgm:pt modelId="{DBA6F691-7F85-47CF-8897-367E965A085F}" type="pres">
      <dgm:prSet presAssocID="{50C24B8F-3C6D-4288-89AD-5C0DDE405B4C}" presName="Name13" presStyleLbl="parChTrans1D2" presStyleIdx="0" presStyleCnt="4"/>
      <dgm:spPr/>
    </dgm:pt>
    <dgm:pt modelId="{0DBE5389-48C5-40FE-B8DF-FCFB41A80156}" type="pres">
      <dgm:prSet presAssocID="{67BC1551-8EC8-41FB-9634-0AA44CD7982D}" presName="childText" presStyleLbl="bgAcc1" presStyleIdx="0" presStyleCnt="4">
        <dgm:presLayoutVars>
          <dgm:bulletEnabled val="1"/>
        </dgm:presLayoutVars>
      </dgm:prSet>
      <dgm:spPr/>
    </dgm:pt>
    <dgm:pt modelId="{81931C4A-8060-4B28-907F-A542FD34D1C1}" type="pres">
      <dgm:prSet presAssocID="{1341D77D-43A2-4173-A4BD-00FCCFDDF342}" presName="Name13" presStyleLbl="parChTrans1D2" presStyleIdx="1" presStyleCnt="4"/>
      <dgm:spPr/>
    </dgm:pt>
    <dgm:pt modelId="{03152523-73FA-418E-B8E0-13B1895E0668}" type="pres">
      <dgm:prSet presAssocID="{8FFDD7D3-0F83-44BA-A19B-B81616440112}" presName="childText" presStyleLbl="bgAcc1" presStyleIdx="1" presStyleCnt="4">
        <dgm:presLayoutVars>
          <dgm:bulletEnabled val="1"/>
        </dgm:presLayoutVars>
      </dgm:prSet>
      <dgm:spPr/>
    </dgm:pt>
    <dgm:pt modelId="{5282C114-7DFB-425C-B7DC-62E8014C5DAE}" type="pres">
      <dgm:prSet presAssocID="{37ADA961-33BE-4685-B757-193761F8B9E3}" presName="Name13" presStyleLbl="parChTrans1D2" presStyleIdx="2" presStyleCnt="4"/>
      <dgm:spPr/>
    </dgm:pt>
    <dgm:pt modelId="{65CC9049-CF81-4A78-8DF1-707F10E3AEC5}" type="pres">
      <dgm:prSet presAssocID="{A0448BD4-ACE3-4FD0-8B44-7016AF2B6428}" presName="childText" presStyleLbl="bgAcc1" presStyleIdx="2" presStyleCnt="4">
        <dgm:presLayoutVars>
          <dgm:bulletEnabled val="1"/>
        </dgm:presLayoutVars>
      </dgm:prSet>
      <dgm:spPr/>
    </dgm:pt>
    <dgm:pt modelId="{85CF8AC5-852A-490E-A96D-893064B093CA}" type="pres">
      <dgm:prSet presAssocID="{A34E075A-21E8-4E53-874E-57FF685CC467}" presName="Name13" presStyleLbl="parChTrans1D2" presStyleIdx="3" presStyleCnt="4"/>
      <dgm:spPr/>
    </dgm:pt>
    <dgm:pt modelId="{B5EF0039-547D-4D71-8F93-E3BFFAE65438}" type="pres">
      <dgm:prSet presAssocID="{E3FE3536-82E4-4BFF-AF1D-32954396B824}" presName="childText" presStyleLbl="bgAcc1" presStyleIdx="3" presStyleCnt="4">
        <dgm:presLayoutVars>
          <dgm:bulletEnabled val="1"/>
        </dgm:presLayoutVars>
      </dgm:prSet>
      <dgm:spPr/>
    </dgm:pt>
  </dgm:ptLst>
  <dgm:cxnLst>
    <dgm:cxn modelId="{11CD0E08-A28B-41D7-97DB-63DDD8279DE1}" type="presOf" srcId="{6563DCF7-4113-4EE8-95FC-836674947009}" destId="{52A18AF2-6842-4AE9-BE7C-D96E875E77F1}" srcOrd="0" destOrd="0" presId="urn:microsoft.com/office/officeart/2005/8/layout/hierarchy3"/>
    <dgm:cxn modelId="{36108216-0A15-426A-9470-1221E1DDCDA3}" type="presOf" srcId="{30E67206-DFA0-4DE8-A103-9CD42D444BE7}" destId="{F4E86D99-C0D2-4DEC-AB99-8FEAF054E119}" srcOrd="0" destOrd="0" presId="urn:microsoft.com/office/officeart/2005/8/layout/hierarchy3"/>
    <dgm:cxn modelId="{9B236617-3436-49BA-B43A-82C36AA82DF7}" srcId="{6563DCF7-4113-4EE8-95FC-836674947009}" destId="{A0448BD4-ACE3-4FD0-8B44-7016AF2B6428}" srcOrd="2" destOrd="0" parTransId="{37ADA961-33BE-4685-B757-193761F8B9E3}" sibTransId="{0242C750-DD77-4D63-B7AE-7D53878D52C3}"/>
    <dgm:cxn modelId="{FCEF9B1B-1E06-46CE-B5FF-6694EF07B99C}" type="presOf" srcId="{1341D77D-43A2-4173-A4BD-00FCCFDDF342}" destId="{81931C4A-8060-4B28-907F-A542FD34D1C1}" srcOrd="0" destOrd="0" presId="urn:microsoft.com/office/officeart/2005/8/layout/hierarchy3"/>
    <dgm:cxn modelId="{6D133332-388B-4D5F-8D52-42DCF44C3A1C}" srcId="{6563DCF7-4113-4EE8-95FC-836674947009}" destId="{E3FE3536-82E4-4BFF-AF1D-32954396B824}" srcOrd="3" destOrd="0" parTransId="{A34E075A-21E8-4E53-874E-57FF685CC467}" sibTransId="{32D215C9-D776-454D-94A2-4047FEF23E7C}"/>
    <dgm:cxn modelId="{A3A3D933-9B9E-4005-9D8E-3270371B3FBE}" srcId="{6563DCF7-4113-4EE8-95FC-836674947009}" destId="{8FFDD7D3-0F83-44BA-A19B-B81616440112}" srcOrd="1" destOrd="0" parTransId="{1341D77D-43A2-4173-A4BD-00FCCFDDF342}" sibTransId="{ADEF2941-612F-4AF4-A09B-219910F1E114}"/>
    <dgm:cxn modelId="{FCEC155C-1309-47EF-ADD5-580E33798051}" type="presOf" srcId="{67BC1551-8EC8-41FB-9634-0AA44CD7982D}" destId="{0DBE5389-48C5-40FE-B8DF-FCFB41A80156}" srcOrd="0" destOrd="0" presId="urn:microsoft.com/office/officeart/2005/8/layout/hierarchy3"/>
    <dgm:cxn modelId="{E32D8C45-DF80-4510-BB68-8DC0D5BEAEC7}" type="presOf" srcId="{A34E075A-21E8-4E53-874E-57FF685CC467}" destId="{85CF8AC5-852A-490E-A96D-893064B093CA}" srcOrd="0" destOrd="0" presId="urn:microsoft.com/office/officeart/2005/8/layout/hierarchy3"/>
    <dgm:cxn modelId="{30EED646-0E03-47B6-A6C3-6099A12E8576}" type="presOf" srcId="{E3FE3536-82E4-4BFF-AF1D-32954396B824}" destId="{B5EF0039-547D-4D71-8F93-E3BFFAE65438}" srcOrd="0" destOrd="0" presId="urn:microsoft.com/office/officeart/2005/8/layout/hierarchy3"/>
    <dgm:cxn modelId="{D545B24B-9954-49C1-9670-DB6AB3904084}" type="presOf" srcId="{37ADA961-33BE-4685-B757-193761F8B9E3}" destId="{5282C114-7DFB-425C-B7DC-62E8014C5DAE}" srcOrd="0" destOrd="0" presId="urn:microsoft.com/office/officeart/2005/8/layout/hierarchy3"/>
    <dgm:cxn modelId="{3F1F3179-E29F-4692-A4E7-7986607E4A7D}" srcId="{6563DCF7-4113-4EE8-95FC-836674947009}" destId="{67BC1551-8EC8-41FB-9634-0AA44CD7982D}" srcOrd="0" destOrd="0" parTransId="{50C24B8F-3C6D-4288-89AD-5C0DDE405B4C}" sibTransId="{ABC0A2B3-C22A-4A40-AF6B-4D1C364C5955}"/>
    <dgm:cxn modelId="{33042894-89D3-4FE3-A616-2A5B53A720BA}" type="presOf" srcId="{50C24B8F-3C6D-4288-89AD-5C0DDE405B4C}" destId="{DBA6F691-7F85-47CF-8897-367E965A085F}" srcOrd="0" destOrd="0" presId="urn:microsoft.com/office/officeart/2005/8/layout/hierarchy3"/>
    <dgm:cxn modelId="{CA076497-B04B-4377-A91C-42E01B97F25A}" type="presOf" srcId="{A0448BD4-ACE3-4FD0-8B44-7016AF2B6428}" destId="{65CC9049-CF81-4A78-8DF1-707F10E3AEC5}" srcOrd="0" destOrd="0" presId="urn:microsoft.com/office/officeart/2005/8/layout/hierarchy3"/>
    <dgm:cxn modelId="{219647C3-D58D-44E3-87A6-5D522B6AEAE4}" type="presOf" srcId="{8FFDD7D3-0F83-44BA-A19B-B81616440112}" destId="{03152523-73FA-418E-B8E0-13B1895E0668}" srcOrd="0" destOrd="0" presId="urn:microsoft.com/office/officeart/2005/8/layout/hierarchy3"/>
    <dgm:cxn modelId="{574DD8DB-BE2C-45B1-8004-152A2676A185}" type="presOf" srcId="{6563DCF7-4113-4EE8-95FC-836674947009}" destId="{5342B99E-AB3F-408E-BDC5-3A1DE31B0C21}" srcOrd="1" destOrd="0" presId="urn:microsoft.com/office/officeart/2005/8/layout/hierarchy3"/>
    <dgm:cxn modelId="{76986EE0-66DB-4EAA-9BA4-EA4F12D1F841}" srcId="{30E67206-DFA0-4DE8-A103-9CD42D444BE7}" destId="{6563DCF7-4113-4EE8-95FC-836674947009}" srcOrd="0" destOrd="0" parTransId="{CC13BF42-7DFE-4DE6-94E2-9F2A060579AF}" sibTransId="{E3A606B9-58F4-4E63-9E8A-EAB98740EFFF}"/>
    <dgm:cxn modelId="{1A173690-BD0D-4ADB-A262-39A5B78EE938}" type="presParOf" srcId="{F4E86D99-C0D2-4DEC-AB99-8FEAF054E119}" destId="{FC16E5DC-C768-4270-844A-84FE03AB943F}" srcOrd="0" destOrd="0" presId="urn:microsoft.com/office/officeart/2005/8/layout/hierarchy3"/>
    <dgm:cxn modelId="{F8F238A9-6E9C-4396-9832-4BC853335C39}" type="presParOf" srcId="{FC16E5DC-C768-4270-844A-84FE03AB943F}" destId="{E2525093-CB35-447C-B3AD-3196979A2F49}" srcOrd="0" destOrd="0" presId="urn:microsoft.com/office/officeart/2005/8/layout/hierarchy3"/>
    <dgm:cxn modelId="{A633C2D8-4EF5-4126-B8BB-9C8D584C999E}" type="presParOf" srcId="{E2525093-CB35-447C-B3AD-3196979A2F49}" destId="{52A18AF2-6842-4AE9-BE7C-D96E875E77F1}" srcOrd="0" destOrd="0" presId="urn:microsoft.com/office/officeart/2005/8/layout/hierarchy3"/>
    <dgm:cxn modelId="{55E3F7A8-2DE8-4E47-9C5B-8D35744F4D31}" type="presParOf" srcId="{E2525093-CB35-447C-B3AD-3196979A2F49}" destId="{5342B99E-AB3F-408E-BDC5-3A1DE31B0C21}" srcOrd="1" destOrd="0" presId="urn:microsoft.com/office/officeart/2005/8/layout/hierarchy3"/>
    <dgm:cxn modelId="{04E2196D-F236-4234-BBF2-4F282B43F505}" type="presParOf" srcId="{FC16E5DC-C768-4270-844A-84FE03AB943F}" destId="{0967DF21-0C6F-4320-B422-FDB3D234CDC6}" srcOrd="1" destOrd="0" presId="urn:microsoft.com/office/officeart/2005/8/layout/hierarchy3"/>
    <dgm:cxn modelId="{773C13E5-F9D8-44A8-8801-0BD7A9E2FD91}" type="presParOf" srcId="{0967DF21-0C6F-4320-B422-FDB3D234CDC6}" destId="{DBA6F691-7F85-47CF-8897-367E965A085F}" srcOrd="0" destOrd="0" presId="urn:microsoft.com/office/officeart/2005/8/layout/hierarchy3"/>
    <dgm:cxn modelId="{46802D3F-16CF-4870-8420-E266869358F8}" type="presParOf" srcId="{0967DF21-0C6F-4320-B422-FDB3D234CDC6}" destId="{0DBE5389-48C5-40FE-B8DF-FCFB41A80156}" srcOrd="1" destOrd="0" presId="urn:microsoft.com/office/officeart/2005/8/layout/hierarchy3"/>
    <dgm:cxn modelId="{987F1264-69A8-4E24-9A79-F6E178022888}" type="presParOf" srcId="{0967DF21-0C6F-4320-B422-FDB3D234CDC6}" destId="{81931C4A-8060-4B28-907F-A542FD34D1C1}" srcOrd="2" destOrd="0" presId="urn:microsoft.com/office/officeart/2005/8/layout/hierarchy3"/>
    <dgm:cxn modelId="{BBD93CF0-812E-43A0-95ED-C9A996EC7101}" type="presParOf" srcId="{0967DF21-0C6F-4320-B422-FDB3D234CDC6}" destId="{03152523-73FA-418E-B8E0-13B1895E0668}" srcOrd="3" destOrd="0" presId="urn:microsoft.com/office/officeart/2005/8/layout/hierarchy3"/>
    <dgm:cxn modelId="{A318B379-A479-437C-BB46-DFF772544A3F}" type="presParOf" srcId="{0967DF21-0C6F-4320-B422-FDB3D234CDC6}" destId="{5282C114-7DFB-425C-B7DC-62E8014C5DAE}" srcOrd="4" destOrd="0" presId="urn:microsoft.com/office/officeart/2005/8/layout/hierarchy3"/>
    <dgm:cxn modelId="{017C225C-A8D9-4C91-A76B-6EACF0DDD4E6}" type="presParOf" srcId="{0967DF21-0C6F-4320-B422-FDB3D234CDC6}" destId="{65CC9049-CF81-4A78-8DF1-707F10E3AEC5}" srcOrd="5" destOrd="0" presId="urn:microsoft.com/office/officeart/2005/8/layout/hierarchy3"/>
    <dgm:cxn modelId="{31752AB0-D9E4-42FE-9663-B9DC90ED3945}" type="presParOf" srcId="{0967DF21-0C6F-4320-B422-FDB3D234CDC6}" destId="{85CF8AC5-852A-490E-A96D-893064B093CA}" srcOrd="6" destOrd="0" presId="urn:microsoft.com/office/officeart/2005/8/layout/hierarchy3"/>
    <dgm:cxn modelId="{C033C04E-6690-4EBA-AA43-C877035D9763}" type="presParOf" srcId="{0967DF21-0C6F-4320-B422-FDB3D234CDC6}" destId="{B5EF0039-547D-4D71-8F93-E3BFFAE65438}" srcOrd="7" destOrd="0" presId="urn:microsoft.com/office/officeart/2005/8/layout/hierarchy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D0FB3E4-62D7-43B0-8264-AD4E0BF84BAB}" type="doc">
      <dgm:prSet loTypeId="urn:microsoft.com/office/officeart/2005/8/layout/funnel1" loCatId="process" qsTypeId="urn:microsoft.com/office/officeart/2005/8/quickstyle/simple1" qsCatId="simple" csTypeId="urn:microsoft.com/office/officeart/2005/8/colors/accent2_2" csCatId="accent2" phldr="1"/>
      <dgm:spPr/>
      <dgm:t>
        <a:bodyPr/>
        <a:lstStyle/>
        <a:p>
          <a:endParaRPr kumimoji="1" lang="ja-JP" altLang="en-US"/>
        </a:p>
      </dgm:t>
    </dgm:pt>
    <dgm:pt modelId="{6919748E-D4E3-408E-B054-CB0FA1E74F45}">
      <dgm:prSet phldrT="[テキスト]"/>
      <dgm:spPr/>
      <dgm:t>
        <a:bodyPr/>
        <a:lstStyle/>
        <a:p>
          <a:r>
            <a:rPr kumimoji="1" lang="ja-JP" altLang="en-US" dirty="0"/>
            <a:t>テスト目的</a:t>
          </a:r>
        </a:p>
      </dgm:t>
    </dgm:pt>
    <dgm:pt modelId="{0116CFAD-7B56-43F6-9F8B-3D58AB6FA9F8}" type="parTrans" cxnId="{B6631A72-5ABC-4D31-8639-E41B7B2494C7}">
      <dgm:prSet/>
      <dgm:spPr/>
      <dgm:t>
        <a:bodyPr/>
        <a:lstStyle/>
        <a:p>
          <a:endParaRPr kumimoji="1" lang="ja-JP" altLang="en-US"/>
        </a:p>
      </dgm:t>
    </dgm:pt>
    <dgm:pt modelId="{0E2982C3-2F9A-4FAE-BC51-47AE29544F8B}" type="sibTrans" cxnId="{B6631A72-5ABC-4D31-8639-E41B7B2494C7}">
      <dgm:prSet/>
      <dgm:spPr/>
      <dgm:t>
        <a:bodyPr/>
        <a:lstStyle/>
        <a:p>
          <a:endParaRPr kumimoji="1" lang="ja-JP" altLang="en-US"/>
        </a:p>
      </dgm:t>
    </dgm:pt>
    <dgm:pt modelId="{E7EC49A2-41E2-41C4-8118-A002A9B02ED4}">
      <dgm:prSet phldrT="[テキスト]"/>
      <dgm:spPr/>
      <dgm:t>
        <a:bodyPr/>
        <a:lstStyle/>
        <a:p>
          <a:r>
            <a:rPr kumimoji="1" lang="ja-JP" altLang="en-US" dirty="0"/>
            <a:t>テスト対象</a:t>
          </a:r>
        </a:p>
      </dgm:t>
    </dgm:pt>
    <dgm:pt modelId="{81BA23C8-814B-4247-A9E6-7C3DE67C041B}" type="parTrans" cxnId="{C9A8B85D-57D3-4C5D-95F3-B3543E41A1C0}">
      <dgm:prSet/>
      <dgm:spPr/>
      <dgm:t>
        <a:bodyPr/>
        <a:lstStyle/>
        <a:p>
          <a:endParaRPr kumimoji="1" lang="ja-JP" altLang="en-US"/>
        </a:p>
      </dgm:t>
    </dgm:pt>
    <dgm:pt modelId="{DBA03A9A-023B-4E68-B341-F95CA87DEFF8}" type="sibTrans" cxnId="{C9A8B85D-57D3-4C5D-95F3-B3543E41A1C0}">
      <dgm:prSet/>
      <dgm:spPr/>
      <dgm:t>
        <a:bodyPr/>
        <a:lstStyle/>
        <a:p>
          <a:endParaRPr kumimoji="1" lang="ja-JP" altLang="en-US"/>
        </a:p>
      </dgm:t>
    </dgm:pt>
    <dgm:pt modelId="{44922022-01CA-4C66-B228-D42711207303}">
      <dgm:prSet phldrT="[テキスト]"/>
      <dgm:spPr/>
      <dgm:t>
        <a:bodyPr/>
        <a:lstStyle/>
        <a:p>
          <a:r>
            <a:rPr kumimoji="1" lang="ja-JP" altLang="en-US" dirty="0"/>
            <a:t>リソース制約</a:t>
          </a:r>
        </a:p>
      </dgm:t>
    </dgm:pt>
    <dgm:pt modelId="{0AF32A24-25F4-4D8F-AC4D-B12572244B4E}" type="parTrans" cxnId="{C56B26D3-8FE1-404A-8882-009E0329D450}">
      <dgm:prSet/>
      <dgm:spPr/>
      <dgm:t>
        <a:bodyPr/>
        <a:lstStyle/>
        <a:p>
          <a:endParaRPr kumimoji="1" lang="ja-JP" altLang="en-US"/>
        </a:p>
      </dgm:t>
    </dgm:pt>
    <dgm:pt modelId="{BCE26A20-0D55-4472-B01C-F3189AB8BA8E}" type="sibTrans" cxnId="{C56B26D3-8FE1-404A-8882-009E0329D450}">
      <dgm:prSet/>
      <dgm:spPr/>
      <dgm:t>
        <a:bodyPr/>
        <a:lstStyle/>
        <a:p>
          <a:endParaRPr kumimoji="1" lang="ja-JP" altLang="en-US"/>
        </a:p>
      </dgm:t>
    </dgm:pt>
    <dgm:pt modelId="{6752B7A5-6579-4208-9EEE-2818B9869184}">
      <dgm:prSet phldrT="[テキスト]" custT="1"/>
      <dgm:spPr/>
      <dgm:t>
        <a:bodyPr/>
        <a:lstStyle/>
        <a:p>
          <a:r>
            <a:rPr kumimoji="1" lang="ja-JP" altLang="en-US" sz="1800" b="1" dirty="0"/>
            <a:t>テストケース</a:t>
          </a:r>
        </a:p>
      </dgm:t>
    </dgm:pt>
    <dgm:pt modelId="{DC2CEAA9-D615-4DD5-836D-EFA53522BED3}" type="parTrans" cxnId="{3325C76A-D36F-4AD1-9004-D11A526E4F57}">
      <dgm:prSet/>
      <dgm:spPr/>
      <dgm:t>
        <a:bodyPr/>
        <a:lstStyle/>
        <a:p>
          <a:endParaRPr kumimoji="1" lang="ja-JP" altLang="en-US"/>
        </a:p>
      </dgm:t>
    </dgm:pt>
    <dgm:pt modelId="{75CAD235-1F94-431A-B600-69E49EE9BA0C}" type="sibTrans" cxnId="{3325C76A-D36F-4AD1-9004-D11A526E4F57}">
      <dgm:prSet/>
      <dgm:spPr/>
      <dgm:t>
        <a:bodyPr/>
        <a:lstStyle/>
        <a:p>
          <a:endParaRPr kumimoji="1" lang="ja-JP" altLang="en-US"/>
        </a:p>
      </dgm:t>
    </dgm:pt>
    <dgm:pt modelId="{CA09683E-841E-42E5-8065-FFA88EED8826}" type="pres">
      <dgm:prSet presAssocID="{2D0FB3E4-62D7-43B0-8264-AD4E0BF84BAB}" presName="Name0" presStyleCnt="0">
        <dgm:presLayoutVars>
          <dgm:chMax val="4"/>
          <dgm:resizeHandles val="exact"/>
        </dgm:presLayoutVars>
      </dgm:prSet>
      <dgm:spPr/>
    </dgm:pt>
    <dgm:pt modelId="{60A7E229-1F29-4A15-99DE-447726F277A8}" type="pres">
      <dgm:prSet presAssocID="{2D0FB3E4-62D7-43B0-8264-AD4E0BF84BAB}" presName="ellipse" presStyleLbl="trBgShp" presStyleIdx="0" presStyleCnt="1"/>
      <dgm:spPr/>
    </dgm:pt>
    <dgm:pt modelId="{4D78505C-6754-46AC-AA10-E6E796847B1A}" type="pres">
      <dgm:prSet presAssocID="{2D0FB3E4-62D7-43B0-8264-AD4E0BF84BAB}" presName="arrow1" presStyleLbl="fgShp" presStyleIdx="0" presStyleCnt="1"/>
      <dgm:spPr/>
    </dgm:pt>
    <dgm:pt modelId="{0341B76A-3615-4B11-A935-7A64F2D48FEF}" type="pres">
      <dgm:prSet presAssocID="{2D0FB3E4-62D7-43B0-8264-AD4E0BF84BAB}" presName="rectangle" presStyleLbl="revTx" presStyleIdx="0" presStyleCnt="1">
        <dgm:presLayoutVars>
          <dgm:bulletEnabled val="1"/>
        </dgm:presLayoutVars>
      </dgm:prSet>
      <dgm:spPr/>
    </dgm:pt>
    <dgm:pt modelId="{5104887F-4B0C-45CA-9015-9BBDCC2FAD48}" type="pres">
      <dgm:prSet presAssocID="{E7EC49A2-41E2-41C4-8118-A002A9B02ED4}" presName="item1" presStyleLbl="node1" presStyleIdx="0" presStyleCnt="3">
        <dgm:presLayoutVars>
          <dgm:bulletEnabled val="1"/>
        </dgm:presLayoutVars>
      </dgm:prSet>
      <dgm:spPr/>
    </dgm:pt>
    <dgm:pt modelId="{8B429BE4-974C-4B17-B0B4-5AAED7C8D304}" type="pres">
      <dgm:prSet presAssocID="{44922022-01CA-4C66-B228-D42711207303}" presName="item2" presStyleLbl="node1" presStyleIdx="1" presStyleCnt="3">
        <dgm:presLayoutVars>
          <dgm:bulletEnabled val="1"/>
        </dgm:presLayoutVars>
      </dgm:prSet>
      <dgm:spPr/>
    </dgm:pt>
    <dgm:pt modelId="{4DB700AA-AB8F-407D-898F-623C55B56FE1}" type="pres">
      <dgm:prSet presAssocID="{6752B7A5-6579-4208-9EEE-2818B9869184}" presName="item3" presStyleLbl="node1" presStyleIdx="2" presStyleCnt="3">
        <dgm:presLayoutVars>
          <dgm:bulletEnabled val="1"/>
        </dgm:presLayoutVars>
      </dgm:prSet>
      <dgm:spPr/>
    </dgm:pt>
    <dgm:pt modelId="{AB06D4B1-28C0-4E0C-9A97-D2F3C7816660}" type="pres">
      <dgm:prSet presAssocID="{2D0FB3E4-62D7-43B0-8264-AD4E0BF84BAB}" presName="funnel" presStyleLbl="trAlignAcc1" presStyleIdx="0" presStyleCnt="1"/>
      <dgm:spPr/>
    </dgm:pt>
  </dgm:ptLst>
  <dgm:cxnLst>
    <dgm:cxn modelId="{C8E9A614-12B5-46CB-8C89-0B4C527BE00A}" type="presOf" srcId="{6752B7A5-6579-4208-9EEE-2818B9869184}" destId="{0341B76A-3615-4B11-A935-7A64F2D48FEF}" srcOrd="0" destOrd="0" presId="urn:microsoft.com/office/officeart/2005/8/layout/funnel1"/>
    <dgm:cxn modelId="{14B1C535-DE20-433E-9342-66FB6B8351B6}" type="presOf" srcId="{44922022-01CA-4C66-B228-D42711207303}" destId="{5104887F-4B0C-45CA-9015-9BBDCC2FAD48}" srcOrd="0" destOrd="0" presId="urn:microsoft.com/office/officeart/2005/8/layout/funnel1"/>
    <dgm:cxn modelId="{C9A8B85D-57D3-4C5D-95F3-B3543E41A1C0}" srcId="{2D0FB3E4-62D7-43B0-8264-AD4E0BF84BAB}" destId="{E7EC49A2-41E2-41C4-8118-A002A9B02ED4}" srcOrd="1" destOrd="0" parTransId="{81BA23C8-814B-4247-A9E6-7C3DE67C041B}" sibTransId="{DBA03A9A-023B-4E68-B341-F95CA87DEFF8}"/>
    <dgm:cxn modelId="{3325C76A-D36F-4AD1-9004-D11A526E4F57}" srcId="{2D0FB3E4-62D7-43B0-8264-AD4E0BF84BAB}" destId="{6752B7A5-6579-4208-9EEE-2818B9869184}" srcOrd="3" destOrd="0" parTransId="{DC2CEAA9-D615-4DD5-836D-EFA53522BED3}" sibTransId="{75CAD235-1F94-431A-B600-69E49EE9BA0C}"/>
    <dgm:cxn modelId="{B6631A72-5ABC-4D31-8639-E41B7B2494C7}" srcId="{2D0FB3E4-62D7-43B0-8264-AD4E0BF84BAB}" destId="{6919748E-D4E3-408E-B054-CB0FA1E74F45}" srcOrd="0" destOrd="0" parTransId="{0116CFAD-7B56-43F6-9F8B-3D58AB6FA9F8}" sibTransId="{0E2982C3-2F9A-4FAE-BC51-47AE29544F8B}"/>
    <dgm:cxn modelId="{5A6CEC72-2978-4BD0-830F-9C8F258DCBDA}" type="presOf" srcId="{6919748E-D4E3-408E-B054-CB0FA1E74F45}" destId="{4DB700AA-AB8F-407D-898F-623C55B56FE1}" srcOrd="0" destOrd="0" presId="urn:microsoft.com/office/officeart/2005/8/layout/funnel1"/>
    <dgm:cxn modelId="{561EA176-8959-4EFE-BBB9-31039189B932}" type="presOf" srcId="{2D0FB3E4-62D7-43B0-8264-AD4E0BF84BAB}" destId="{CA09683E-841E-42E5-8065-FFA88EED8826}" srcOrd="0" destOrd="0" presId="urn:microsoft.com/office/officeart/2005/8/layout/funnel1"/>
    <dgm:cxn modelId="{C56B26D3-8FE1-404A-8882-009E0329D450}" srcId="{2D0FB3E4-62D7-43B0-8264-AD4E0BF84BAB}" destId="{44922022-01CA-4C66-B228-D42711207303}" srcOrd="2" destOrd="0" parTransId="{0AF32A24-25F4-4D8F-AC4D-B12572244B4E}" sibTransId="{BCE26A20-0D55-4472-B01C-F3189AB8BA8E}"/>
    <dgm:cxn modelId="{633C41F1-7684-47BA-A582-CF1C8A2BF7E8}" type="presOf" srcId="{E7EC49A2-41E2-41C4-8118-A002A9B02ED4}" destId="{8B429BE4-974C-4B17-B0B4-5AAED7C8D304}" srcOrd="0" destOrd="0" presId="urn:microsoft.com/office/officeart/2005/8/layout/funnel1"/>
    <dgm:cxn modelId="{94C7856D-F89B-4E53-AC19-735870408819}" type="presParOf" srcId="{CA09683E-841E-42E5-8065-FFA88EED8826}" destId="{60A7E229-1F29-4A15-99DE-447726F277A8}" srcOrd="0" destOrd="0" presId="urn:microsoft.com/office/officeart/2005/8/layout/funnel1"/>
    <dgm:cxn modelId="{FF02449C-4E70-4521-9798-42167854E33B}" type="presParOf" srcId="{CA09683E-841E-42E5-8065-FFA88EED8826}" destId="{4D78505C-6754-46AC-AA10-E6E796847B1A}" srcOrd="1" destOrd="0" presId="urn:microsoft.com/office/officeart/2005/8/layout/funnel1"/>
    <dgm:cxn modelId="{139CE5F5-A6B5-4EDA-A527-F4F40191CF50}" type="presParOf" srcId="{CA09683E-841E-42E5-8065-FFA88EED8826}" destId="{0341B76A-3615-4B11-A935-7A64F2D48FEF}" srcOrd="2" destOrd="0" presId="urn:microsoft.com/office/officeart/2005/8/layout/funnel1"/>
    <dgm:cxn modelId="{C9C58B56-08CA-4C06-AB84-DE094741DFD8}" type="presParOf" srcId="{CA09683E-841E-42E5-8065-FFA88EED8826}" destId="{5104887F-4B0C-45CA-9015-9BBDCC2FAD48}" srcOrd="3" destOrd="0" presId="urn:microsoft.com/office/officeart/2005/8/layout/funnel1"/>
    <dgm:cxn modelId="{74EA178E-4F5D-4144-A6DE-F7658F7C798B}" type="presParOf" srcId="{CA09683E-841E-42E5-8065-FFA88EED8826}" destId="{8B429BE4-974C-4B17-B0B4-5AAED7C8D304}" srcOrd="4" destOrd="0" presId="urn:microsoft.com/office/officeart/2005/8/layout/funnel1"/>
    <dgm:cxn modelId="{08C147BC-9A31-47FB-B15B-72692110C779}" type="presParOf" srcId="{CA09683E-841E-42E5-8065-FFA88EED8826}" destId="{4DB700AA-AB8F-407D-898F-623C55B56FE1}" srcOrd="5" destOrd="0" presId="urn:microsoft.com/office/officeart/2005/8/layout/funnel1"/>
    <dgm:cxn modelId="{8A5E123D-C178-42E8-B260-D843B763D49C}" type="presParOf" srcId="{CA09683E-841E-42E5-8065-FFA88EED8826}" destId="{AB06D4B1-28C0-4E0C-9A97-D2F3C7816660}" srcOrd="6" destOrd="0" presId="urn:microsoft.com/office/officeart/2005/8/layout/funnel1"/>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DD695FF-43A3-4328-B803-0B5EFDBA4B3F}"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kumimoji="1" lang="ja-JP" altLang="en-US"/>
        </a:p>
      </dgm:t>
    </dgm:pt>
    <dgm:pt modelId="{D2D82182-5770-471F-A567-DAC9A11B0EDC}">
      <dgm:prSet phldrT="[テキスト]" custT="1"/>
      <dgm:spPr/>
      <dgm:t>
        <a:bodyPr/>
        <a:lstStyle/>
        <a:p>
          <a:br>
            <a:rPr kumimoji="1" lang="en-US" altLang="ja-JP" sz="1600" b="1" dirty="0">
              <a:solidFill>
                <a:schemeClr val="tx1"/>
              </a:solidFill>
            </a:rPr>
          </a:br>
          <a:r>
            <a:rPr kumimoji="1" lang="ja-JP" altLang="en-US" sz="1600" b="1" dirty="0">
              <a:solidFill>
                <a:schemeClr val="tx1"/>
              </a:solidFill>
            </a:rPr>
            <a:t>高位レベル</a:t>
          </a:r>
          <a:br>
            <a:rPr kumimoji="1" lang="en-US" altLang="ja-JP" sz="1600" b="1" dirty="0">
              <a:solidFill>
                <a:schemeClr val="tx1"/>
              </a:solidFill>
            </a:rPr>
          </a:br>
          <a:r>
            <a:rPr kumimoji="1" lang="ja-JP" altLang="en-US" sz="1600" b="1" dirty="0">
              <a:solidFill>
                <a:schemeClr val="tx1"/>
              </a:solidFill>
            </a:rPr>
            <a:t>テストケース</a:t>
          </a:r>
          <a:endParaRPr kumimoji="1" lang="en-US" altLang="ja-JP" sz="1600" b="1" dirty="0">
            <a:solidFill>
              <a:schemeClr val="tx1"/>
            </a:solidFill>
          </a:endParaRPr>
        </a:p>
        <a:p>
          <a:r>
            <a:rPr kumimoji="1" lang="ja-JP" altLang="en-US" sz="1600" b="1" dirty="0">
              <a:solidFill>
                <a:schemeClr val="tx1"/>
              </a:solidFill>
            </a:rPr>
            <a:t>抽象的</a:t>
          </a:r>
        </a:p>
      </dgm:t>
    </dgm:pt>
    <dgm:pt modelId="{EAC80D33-2219-46AB-90F8-4BF6D574EC8F}" type="parTrans" cxnId="{080764CC-14C4-4906-AE03-3EF55A746F3A}">
      <dgm:prSet/>
      <dgm:spPr/>
      <dgm:t>
        <a:bodyPr/>
        <a:lstStyle/>
        <a:p>
          <a:endParaRPr kumimoji="1" lang="ja-JP" altLang="en-US"/>
        </a:p>
      </dgm:t>
    </dgm:pt>
    <dgm:pt modelId="{B55A6CE3-F2FB-4102-878F-9FC798E419C7}" type="sibTrans" cxnId="{080764CC-14C4-4906-AE03-3EF55A746F3A}">
      <dgm:prSet/>
      <dgm:spPr/>
      <dgm:t>
        <a:bodyPr/>
        <a:lstStyle/>
        <a:p>
          <a:endParaRPr kumimoji="1" lang="ja-JP" altLang="en-US"/>
        </a:p>
      </dgm:t>
    </dgm:pt>
    <dgm:pt modelId="{E9E19A54-EFFE-4191-A74F-88599993BB46}">
      <dgm:prSet phldrT="[テキスト]"/>
      <dgm:spPr/>
      <dgm:t>
        <a:bodyPr/>
        <a:lstStyle/>
        <a:p>
          <a:r>
            <a:rPr kumimoji="1" lang="ja-JP" altLang="en-US" dirty="0"/>
            <a:t>論理演算子は使用するが、値のインスタンスは未定義や使用不可であるといった状態を許す抽象的なテストケースのこと。</a:t>
          </a:r>
        </a:p>
      </dgm:t>
    </dgm:pt>
    <dgm:pt modelId="{7A32302C-D4E2-4E5C-A0BF-41601DF230DE}" type="parTrans" cxnId="{917D014A-3A0A-4630-AD77-D23BD3A7B50D}">
      <dgm:prSet/>
      <dgm:spPr/>
      <dgm:t>
        <a:bodyPr/>
        <a:lstStyle/>
        <a:p>
          <a:endParaRPr kumimoji="1" lang="ja-JP" altLang="en-US"/>
        </a:p>
      </dgm:t>
    </dgm:pt>
    <dgm:pt modelId="{287CC371-876A-4E8D-9912-4BA0427B5A55}" type="sibTrans" cxnId="{917D014A-3A0A-4630-AD77-D23BD3A7B50D}">
      <dgm:prSet/>
      <dgm:spPr/>
      <dgm:t>
        <a:bodyPr/>
        <a:lstStyle/>
        <a:p>
          <a:endParaRPr kumimoji="1" lang="ja-JP" altLang="en-US"/>
        </a:p>
      </dgm:t>
    </dgm:pt>
    <dgm:pt modelId="{A3960674-2CE1-4DD2-A78B-CE09941C4A0B}">
      <dgm:prSet phldrT="[テキスト]" custT="1"/>
      <dgm:spPr/>
      <dgm:t>
        <a:bodyPr/>
        <a:lstStyle/>
        <a:p>
          <a:br>
            <a:rPr kumimoji="1" lang="en-US" altLang="ja-JP" sz="1600" b="1" dirty="0">
              <a:solidFill>
                <a:schemeClr val="tx1"/>
              </a:solidFill>
            </a:rPr>
          </a:br>
          <a:r>
            <a:rPr kumimoji="1" lang="ja-JP" altLang="en-US" sz="1600" b="1" dirty="0">
              <a:solidFill>
                <a:schemeClr val="tx1"/>
              </a:solidFill>
            </a:rPr>
            <a:t>低位レベル</a:t>
          </a:r>
          <a:br>
            <a:rPr kumimoji="1" lang="en-US" altLang="ja-JP" sz="1600" b="1" dirty="0">
              <a:solidFill>
                <a:schemeClr val="tx1"/>
              </a:solidFill>
            </a:rPr>
          </a:br>
          <a:r>
            <a:rPr kumimoji="1" lang="ja-JP" altLang="en-US" sz="1600" b="1" dirty="0">
              <a:solidFill>
                <a:schemeClr val="tx1"/>
              </a:solidFill>
            </a:rPr>
            <a:t>テストケース</a:t>
          </a:r>
          <a:endParaRPr kumimoji="1" lang="en-US" altLang="ja-JP" sz="1600" b="1" dirty="0">
            <a:solidFill>
              <a:schemeClr val="tx1"/>
            </a:solidFill>
          </a:endParaRPr>
        </a:p>
        <a:p>
          <a:r>
            <a:rPr kumimoji="1" lang="ja-JP" altLang="en-US" sz="1600" b="1" dirty="0">
              <a:solidFill>
                <a:schemeClr val="tx1"/>
              </a:solidFill>
            </a:rPr>
            <a:t>具体的</a:t>
          </a:r>
        </a:p>
      </dgm:t>
    </dgm:pt>
    <dgm:pt modelId="{ADB211A0-3F02-4C2D-A7F0-9697C56A20EA}" type="parTrans" cxnId="{6739078C-8B3B-4D7D-B8DD-F92AF28EA78D}">
      <dgm:prSet/>
      <dgm:spPr/>
      <dgm:t>
        <a:bodyPr/>
        <a:lstStyle/>
        <a:p>
          <a:endParaRPr kumimoji="1" lang="ja-JP" altLang="en-US"/>
        </a:p>
      </dgm:t>
    </dgm:pt>
    <dgm:pt modelId="{D7160E27-53D9-4900-9700-B65795FBF4C4}" type="sibTrans" cxnId="{6739078C-8B3B-4D7D-B8DD-F92AF28EA78D}">
      <dgm:prSet/>
      <dgm:spPr/>
      <dgm:t>
        <a:bodyPr/>
        <a:lstStyle/>
        <a:p>
          <a:endParaRPr kumimoji="1" lang="ja-JP" altLang="en-US"/>
        </a:p>
      </dgm:t>
    </dgm:pt>
    <dgm:pt modelId="{4FC037F8-022A-4819-8254-EB147B2C938C}">
      <dgm:prSet phldrT="[テキスト]"/>
      <dgm:spPr/>
      <dgm:t>
        <a:bodyPr/>
        <a:lstStyle/>
        <a:p>
          <a:r>
            <a:rPr kumimoji="1" lang="ja-JP" altLang="en-US" dirty="0"/>
            <a:t>入力データと期待結果が具体的（実装レベル）なテストケースのこと。</a:t>
          </a:r>
        </a:p>
      </dgm:t>
    </dgm:pt>
    <dgm:pt modelId="{F5609FE5-D8B9-4817-940A-81AC5A070983}" type="parTrans" cxnId="{CCBA8E81-EF11-4018-9D0B-29F9B195F2E1}">
      <dgm:prSet/>
      <dgm:spPr/>
      <dgm:t>
        <a:bodyPr/>
        <a:lstStyle/>
        <a:p>
          <a:endParaRPr kumimoji="1" lang="ja-JP" altLang="en-US"/>
        </a:p>
      </dgm:t>
    </dgm:pt>
    <dgm:pt modelId="{20DDA410-322E-4FA9-B143-C94375C9DF64}" type="sibTrans" cxnId="{CCBA8E81-EF11-4018-9D0B-29F9B195F2E1}">
      <dgm:prSet/>
      <dgm:spPr/>
      <dgm:t>
        <a:bodyPr/>
        <a:lstStyle/>
        <a:p>
          <a:endParaRPr kumimoji="1" lang="ja-JP" altLang="en-US"/>
        </a:p>
      </dgm:t>
    </dgm:pt>
    <dgm:pt modelId="{332A5419-9E30-4057-8986-7E6F748EE85F}" type="pres">
      <dgm:prSet presAssocID="{3DD695FF-43A3-4328-B803-0B5EFDBA4B3F}" presName="linearFlow" presStyleCnt="0">
        <dgm:presLayoutVars>
          <dgm:dir/>
          <dgm:animLvl val="lvl"/>
          <dgm:resizeHandles val="exact"/>
        </dgm:presLayoutVars>
      </dgm:prSet>
      <dgm:spPr/>
    </dgm:pt>
    <dgm:pt modelId="{7575A348-9BE3-4490-A6F5-B2C7A3FF4405}" type="pres">
      <dgm:prSet presAssocID="{D2D82182-5770-471F-A567-DAC9A11B0EDC}" presName="composite" presStyleCnt="0"/>
      <dgm:spPr/>
    </dgm:pt>
    <dgm:pt modelId="{C6EEDBAA-45C2-434E-A188-DDF495BF812A}" type="pres">
      <dgm:prSet presAssocID="{D2D82182-5770-471F-A567-DAC9A11B0EDC}" presName="parentText" presStyleLbl="alignNode1" presStyleIdx="0" presStyleCnt="2">
        <dgm:presLayoutVars>
          <dgm:chMax val="1"/>
          <dgm:bulletEnabled val="1"/>
        </dgm:presLayoutVars>
      </dgm:prSet>
      <dgm:spPr/>
    </dgm:pt>
    <dgm:pt modelId="{5443F760-0DBB-4093-9B49-1A61724AEC2A}" type="pres">
      <dgm:prSet presAssocID="{D2D82182-5770-471F-A567-DAC9A11B0EDC}" presName="descendantText" presStyleLbl="alignAcc1" presStyleIdx="0" presStyleCnt="2">
        <dgm:presLayoutVars>
          <dgm:bulletEnabled val="1"/>
        </dgm:presLayoutVars>
      </dgm:prSet>
      <dgm:spPr/>
    </dgm:pt>
    <dgm:pt modelId="{52AD385A-056B-4EB6-A563-81011CCC3B95}" type="pres">
      <dgm:prSet presAssocID="{B55A6CE3-F2FB-4102-878F-9FC798E419C7}" presName="sp" presStyleCnt="0"/>
      <dgm:spPr/>
    </dgm:pt>
    <dgm:pt modelId="{F4D420D2-F171-4CCF-BC3B-BCE2C21C7D06}" type="pres">
      <dgm:prSet presAssocID="{A3960674-2CE1-4DD2-A78B-CE09941C4A0B}" presName="composite" presStyleCnt="0"/>
      <dgm:spPr/>
    </dgm:pt>
    <dgm:pt modelId="{78B5C564-9173-4677-B868-7CB20B3B1828}" type="pres">
      <dgm:prSet presAssocID="{A3960674-2CE1-4DD2-A78B-CE09941C4A0B}" presName="parentText" presStyleLbl="alignNode1" presStyleIdx="1" presStyleCnt="2">
        <dgm:presLayoutVars>
          <dgm:chMax val="1"/>
          <dgm:bulletEnabled val="1"/>
        </dgm:presLayoutVars>
      </dgm:prSet>
      <dgm:spPr/>
    </dgm:pt>
    <dgm:pt modelId="{1E26EDAF-3AB2-408C-8785-A010BCDAF9C9}" type="pres">
      <dgm:prSet presAssocID="{A3960674-2CE1-4DD2-A78B-CE09941C4A0B}" presName="descendantText" presStyleLbl="alignAcc1" presStyleIdx="1" presStyleCnt="2">
        <dgm:presLayoutVars>
          <dgm:bulletEnabled val="1"/>
        </dgm:presLayoutVars>
      </dgm:prSet>
      <dgm:spPr/>
    </dgm:pt>
  </dgm:ptLst>
  <dgm:cxnLst>
    <dgm:cxn modelId="{2C7A620C-6DF8-415A-9BC9-56AE4334B246}" type="presOf" srcId="{A3960674-2CE1-4DD2-A78B-CE09941C4A0B}" destId="{78B5C564-9173-4677-B868-7CB20B3B1828}" srcOrd="0" destOrd="0" presId="urn:microsoft.com/office/officeart/2005/8/layout/chevron2"/>
    <dgm:cxn modelId="{21B85F3B-F3DE-420E-9AC1-8A6AEB06FD7A}" type="presOf" srcId="{4FC037F8-022A-4819-8254-EB147B2C938C}" destId="{1E26EDAF-3AB2-408C-8785-A010BCDAF9C9}" srcOrd="0" destOrd="0" presId="urn:microsoft.com/office/officeart/2005/8/layout/chevron2"/>
    <dgm:cxn modelId="{917D014A-3A0A-4630-AD77-D23BD3A7B50D}" srcId="{D2D82182-5770-471F-A567-DAC9A11B0EDC}" destId="{E9E19A54-EFFE-4191-A74F-88599993BB46}" srcOrd="0" destOrd="0" parTransId="{7A32302C-D4E2-4E5C-A0BF-41601DF230DE}" sibTransId="{287CC371-876A-4E8D-9912-4BA0427B5A55}"/>
    <dgm:cxn modelId="{CCBA8E81-EF11-4018-9D0B-29F9B195F2E1}" srcId="{A3960674-2CE1-4DD2-A78B-CE09941C4A0B}" destId="{4FC037F8-022A-4819-8254-EB147B2C938C}" srcOrd="0" destOrd="0" parTransId="{F5609FE5-D8B9-4817-940A-81AC5A070983}" sibTransId="{20DDA410-322E-4FA9-B143-C94375C9DF64}"/>
    <dgm:cxn modelId="{6739078C-8B3B-4D7D-B8DD-F92AF28EA78D}" srcId="{3DD695FF-43A3-4328-B803-0B5EFDBA4B3F}" destId="{A3960674-2CE1-4DD2-A78B-CE09941C4A0B}" srcOrd="1" destOrd="0" parTransId="{ADB211A0-3F02-4C2D-A7F0-9697C56A20EA}" sibTransId="{D7160E27-53D9-4900-9700-B65795FBF4C4}"/>
    <dgm:cxn modelId="{306BC8C5-3B69-4719-89C8-5BCE137BEB89}" type="presOf" srcId="{3DD695FF-43A3-4328-B803-0B5EFDBA4B3F}" destId="{332A5419-9E30-4057-8986-7E6F748EE85F}" srcOrd="0" destOrd="0" presId="urn:microsoft.com/office/officeart/2005/8/layout/chevron2"/>
    <dgm:cxn modelId="{080764CC-14C4-4906-AE03-3EF55A746F3A}" srcId="{3DD695FF-43A3-4328-B803-0B5EFDBA4B3F}" destId="{D2D82182-5770-471F-A567-DAC9A11B0EDC}" srcOrd="0" destOrd="0" parTransId="{EAC80D33-2219-46AB-90F8-4BF6D574EC8F}" sibTransId="{B55A6CE3-F2FB-4102-878F-9FC798E419C7}"/>
    <dgm:cxn modelId="{94E029ED-5CC1-4C41-9D9A-C37B45893567}" type="presOf" srcId="{E9E19A54-EFFE-4191-A74F-88599993BB46}" destId="{5443F760-0DBB-4093-9B49-1A61724AEC2A}" srcOrd="0" destOrd="0" presId="urn:microsoft.com/office/officeart/2005/8/layout/chevron2"/>
    <dgm:cxn modelId="{48A186F5-B2B7-448E-84A5-0A0EFA28E0B6}" type="presOf" srcId="{D2D82182-5770-471F-A567-DAC9A11B0EDC}" destId="{C6EEDBAA-45C2-434E-A188-DDF495BF812A}" srcOrd="0" destOrd="0" presId="urn:microsoft.com/office/officeart/2005/8/layout/chevron2"/>
    <dgm:cxn modelId="{6831E6D7-7655-4213-A50D-589ACCB652AF}" type="presParOf" srcId="{332A5419-9E30-4057-8986-7E6F748EE85F}" destId="{7575A348-9BE3-4490-A6F5-B2C7A3FF4405}" srcOrd="0" destOrd="0" presId="urn:microsoft.com/office/officeart/2005/8/layout/chevron2"/>
    <dgm:cxn modelId="{29A2AA1A-D18B-4455-9C3E-E8C0EA2AAEF3}" type="presParOf" srcId="{7575A348-9BE3-4490-A6F5-B2C7A3FF4405}" destId="{C6EEDBAA-45C2-434E-A188-DDF495BF812A}" srcOrd="0" destOrd="0" presId="urn:microsoft.com/office/officeart/2005/8/layout/chevron2"/>
    <dgm:cxn modelId="{54EF132F-22F1-4E59-AA8D-B34346805697}" type="presParOf" srcId="{7575A348-9BE3-4490-A6F5-B2C7A3FF4405}" destId="{5443F760-0DBB-4093-9B49-1A61724AEC2A}" srcOrd="1" destOrd="0" presId="urn:microsoft.com/office/officeart/2005/8/layout/chevron2"/>
    <dgm:cxn modelId="{5FA17F89-12EA-4B2B-876F-8119028A847F}" type="presParOf" srcId="{332A5419-9E30-4057-8986-7E6F748EE85F}" destId="{52AD385A-056B-4EB6-A563-81011CCC3B95}" srcOrd="1" destOrd="0" presId="urn:microsoft.com/office/officeart/2005/8/layout/chevron2"/>
    <dgm:cxn modelId="{984EA486-1CF4-4EFF-A792-16596331B17D}" type="presParOf" srcId="{332A5419-9E30-4057-8986-7E6F748EE85F}" destId="{F4D420D2-F171-4CCF-BC3B-BCE2C21C7D06}" srcOrd="2" destOrd="0" presId="urn:microsoft.com/office/officeart/2005/8/layout/chevron2"/>
    <dgm:cxn modelId="{EE843B42-782E-4947-BED3-BC71CA0197DE}" type="presParOf" srcId="{F4D420D2-F171-4CCF-BC3B-BCE2C21C7D06}" destId="{78B5C564-9173-4677-B868-7CB20B3B1828}" srcOrd="0" destOrd="0" presId="urn:microsoft.com/office/officeart/2005/8/layout/chevron2"/>
    <dgm:cxn modelId="{DA237FCE-2D60-4B5D-AFBA-5D8FAC0281D4}" type="presParOf" srcId="{F4D420D2-F171-4CCF-BC3B-BCE2C21C7D06}" destId="{1E26EDAF-3AB2-408C-8785-A010BCDAF9C9}" srcOrd="1" destOrd="0" presId="urn:microsoft.com/office/officeart/2005/8/layout/chevron2"/>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0E67206-DFA0-4DE8-A103-9CD42D444BE7}" type="doc">
      <dgm:prSet loTypeId="urn:microsoft.com/office/officeart/2005/8/layout/hierarchy4" loCatId="relationship" qsTypeId="urn:microsoft.com/office/officeart/2005/8/quickstyle/simple1" qsCatId="simple" csTypeId="urn:microsoft.com/office/officeart/2005/8/colors/colorful3" csCatId="colorful" phldr="1"/>
      <dgm:spPr/>
      <dgm:t>
        <a:bodyPr/>
        <a:lstStyle/>
        <a:p>
          <a:endParaRPr kumimoji="1" lang="ja-JP" altLang="en-US"/>
        </a:p>
      </dgm:t>
    </dgm:pt>
    <dgm:pt modelId="{6563DCF7-4113-4EE8-95FC-836674947009}">
      <dgm:prSet phldrT="[テキスト]" custT="1"/>
      <dgm:spPr/>
      <dgm:t>
        <a:bodyPr/>
        <a:lstStyle/>
        <a:p>
          <a:r>
            <a:rPr kumimoji="1" lang="ja-JP" altLang="en-US" sz="2000" b="1" dirty="0">
              <a:solidFill>
                <a:srgbClr val="92D050"/>
              </a:solidFill>
            </a:rPr>
            <a:t>テスト全体 → </a:t>
          </a:r>
          <a:r>
            <a:rPr kumimoji="1" lang="ja-JP" altLang="en-US" sz="2000" b="1" dirty="0"/>
            <a:t>テスト仕様書</a:t>
          </a:r>
          <a:br>
            <a:rPr kumimoji="1" lang="en-US" altLang="ja-JP" sz="2000" b="1" dirty="0"/>
          </a:br>
          <a:r>
            <a:rPr kumimoji="1" lang="ja-JP" altLang="en-US" sz="2000" b="1" dirty="0"/>
            <a:t>（</a:t>
          </a:r>
          <a:r>
            <a:rPr kumimoji="1" lang="en-US" altLang="en-US" sz="2000" b="1" dirty="0"/>
            <a:t>test specification</a:t>
          </a:r>
          <a:r>
            <a:rPr kumimoji="1" lang="ja-JP" altLang="en-US" sz="2000" b="1" dirty="0"/>
            <a:t>）</a:t>
          </a:r>
        </a:p>
      </dgm:t>
    </dgm:pt>
    <dgm:pt modelId="{CC13BF42-7DFE-4DE6-94E2-9F2A060579AF}" type="parTrans" cxnId="{76986EE0-66DB-4EAA-9BA4-EA4F12D1F841}">
      <dgm:prSet/>
      <dgm:spPr/>
      <dgm:t>
        <a:bodyPr/>
        <a:lstStyle/>
        <a:p>
          <a:endParaRPr kumimoji="1" lang="ja-JP" altLang="en-US" sz="1100" b="1"/>
        </a:p>
      </dgm:t>
    </dgm:pt>
    <dgm:pt modelId="{E3A606B9-58F4-4E63-9E8A-EAB98740EFFF}" type="sibTrans" cxnId="{76986EE0-66DB-4EAA-9BA4-EA4F12D1F841}">
      <dgm:prSet/>
      <dgm:spPr/>
      <dgm:t>
        <a:bodyPr/>
        <a:lstStyle/>
        <a:p>
          <a:endParaRPr kumimoji="1" lang="ja-JP" altLang="en-US" sz="1100" b="1"/>
        </a:p>
      </dgm:t>
    </dgm:pt>
    <dgm:pt modelId="{67BC1551-8EC8-41FB-9634-0AA44CD7982D}">
      <dgm:prSet phldrT="[テキスト]" custT="1"/>
      <dgm:spPr/>
      <dgm:t>
        <a:bodyPr/>
        <a:lstStyle/>
        <a:p>
          <a:r>
            <a:rPr kumimoji="1" lang="ja-JP" altLang="en-US" sz="1400" b="1" dirty="0">
              <a:solidFill>
                <a:srgbClr val="92D050"/>
              </a:solidFill>
            </a:rPr>
            <a:t>テスト</a:t>
          </a:r>
          <a:r>
            <a:rPr kumimoji="1" lang="ja-JP" altLang="en-US" sz="1600" b="1" dirty="0">
              <a:solidFill>
                <a:srgbClr val="92D050"/>
              </a:solidFill>
            </a:rPr>
            <a:t>分析 → </a:t>
          </a:r>
          <a:r>
            <a:rPr kumimoji="1" lang="ja-JP" altLang="en-US" sz="1600" b="1" dirty="0"/>
            <a:t>テスト設計仕様</a:t>
          </a:r>
          <a:br>
            <a:rPr kumimoji="1" lang="en-US" altLang="ja-JP" sz="1600" b="1" dirty="0"/>
          </a:br>
          <a:r>
            <a:rPr kumimoji="1" lang="ja-JP" altLang="ja-JP" sz="1600" b="1" dirty="0"/>
            <a:t>（</a:t>
          </a:r>
          <a:r>
            <a:rPr kumimoji="1" lang="en-US" altLang="ja-JP" sz="1600" b="1" dirty="0"/>
            <a:t>test design specification</a:t>
          </a:r>
          <a:r>
            <a:rPr kumimoji="1" lang="ja-JP" altLang="ja-JP" sz="1600" b="1" dirty="0"/>
            <a:t>）</a:t>
          </a:r>
          <a:endParaRPr kumimoji="1" lang="ja-JP" altLang="en-US" sz="1600" b="1" dirty="0"/>
        </a:p>
      </dgm:t>
    </dgm:pt>
    <dgm:pt modelId="{50C24B8F-3C6D-4288-89AD-5C0DDE405B4C}" type="parTrans" cxnId="{3F1F3179-E29F-4692-A4E7-7986607E4A7D}">
      <dgm:prSet/>
      <dgm:spPr/>
      <dgm:t>
        <a:bodyPr/>
        <a:lstStyle/>
        <a:p>
          <a:endParaRPr kumimoji="1" lang="ja-JP" altLang="en-US" sz="1100" b="1"/>
        </a:p>
      </dgm:t>
    </dgm:pt>
    <dgm:pt modelId="{ABC0A2B3-C22A-4A40-AF6B-4D1C364C5955}" type="sibTrans" cxnId="{3F1F3179-E29F-4692-A4E7-7986607E4A7D}">
      <dgm:prSet/>
      <dgm:spPr/>
      <dgm:t>
        <a:bodyPr/>
        <a:lstStyle/>
        <a:p>
          <a:endParaRPr kumimoji="1" lang="ja-JP" altLang="en-US" sz="1100" b="1"/>
        </a:p>
      </dgm:t>
    </dgm:pt>
    <dgm:pt modelId="{976EEDE8-F9F0-42AD-968A-A1643142EBF4}">
      <dgm:prSet phldrT="[テキスト]" custT="1"/>
      <dgm:spPr/>
      <dgm:t>
        <a:bodyPr/>
        <a:lstStyle/>
        <a:p>
          <a:r>
            <a:rPr kumimoji="1" lang="ja-JP" altLang="en-US" sz="1400" b="1" dirty="0">
              <a:solidFill>
                <a:srgbClr val="92D050"/>
              </a:solidFill>
            </a:rPr>
            <a:t>テスト</a:t>
          </a:r>
          <a:r>
            <a:rPr kumimoji="1" lang="ja-JP" altLang="en-US" sz="1600" b="1" dirty="0">
              <a:solidFill>
                <a:srgbClr val="92D050"/>
              </a:solidFill>
            </a:rPr>
            <a:t>設計 → </a:t>
          </a:r>
          <a:r>
            <a:rPr kumimoji="1" lang="ja-JP" altLang="en-US" sz="1600" b="1" dirty="0"/>
            <a:t>テストケース仕様</a:t>
          </a:r>
          <a:br>
            <a:rPr kumimoji="1" lang="en-US" altLang="ja-JP" sz="1600" b="1" dirty="0"/>
          </a:br>
          <a:r>
            <a:rPr kumimoji="1" lang="ja-JP" altLang="en-US" sz="1600" b="1" dirty="0"/>
            <a:t>（</a:t>
          </a:r>
          <a:r>
            <a:rPr kumimoji="1" lang="en-US" altLang="en-US" sz="1600" b="1" dirty="0"/>
            <a:t>test case specification</a:t>
          </a:r>
          <a:r>
            <a:rPr kumimoji="1" lang="ja-JP" altLang="en-US" sz="1600" b="1" dirty="0"/>
            <a:t>）</a:t>
          </a:r>
        </a:p>
      </dgm:t>
    </dgm:pt>
    <dgm:pt modelId="{8DDDDACA-C805-4885-9562-316A6338C06C}" type="parTrans" cxnId="{F4191241-9D43-47CF-96E1-D1154971C22D}">
      <dgm:prSet/>
      <dgm:spPr/>
      <dgm:t>
        <a:bodyPr/>
        <a:lstStyle/>
        <a:p>
          <a:endParaRPr kumimoji="1" lang="ja-JP" altLang="en-US" sz="1100" b="1"/>
        </a:p>
      </dgm:t>
    </dgm:pt>
    <dgm:pt modelId="{A4EB9A19-7538-4121-8578-28BB8F60F05F}" type="sibTrans" cxnId="{F4191241-9D43-47CF-96E1-D1154971C22D}">
      <dgm:prSet/>
      <dgm:spPr/>
      <dgm:t>
        <a:bodyPr/>
        <a:lstStyle/>
        <a:p>
          <a:endParaRPr kumimoji="1" lang="ja-JP" altLang="en-US" sz="1100" b="1"/>
        </a:p>
      </dgm:t>
    </dgm:pt>
    <dgm:pt modelId="{8FFDD7D3-0F83-44BA-A19B-B81616440112}">
      <dgm:prSet phldrT="[テキスト]" custT="1"/>
      <dgm:spPr/>
      <dgm:t>
        <a:bodyPr/>
        <a:lstStyle/>
        <a:p>
          <a:r>
            <a:rPr kumimoji="1" lang="ja-JP" altLang="en-US" sz="1400" b="1" dirty="0">
              <a:solidFill>
                <a:srgbClr val="92D050"/>
              </a:solidFill>
            </a:rPr>
            <a:t>テスト</a:t>
          </a:r>
          <a:r>
            <a:rPr kumimoji="1" lang="ja-JP" altLang="en-US" sz="1600" b="1" dirty="0">
              <a:solidFill>
                <a:srgbClr val="92D050"/>
              </a:solidFill>
            </a:rPr>
            <a:t>実装 → </a:t>
          </a:r>
          <a:r>
            <a:rPr kumimoji="1" lang="ja-JP" altLang="en-US" sz="1600" b="1" dirty="0"/>
            <a:t>テスト手順</a:t>
          </a:r>
          <a:br>
            <a:rPr kumimoji="1" lang="en-US" altLang="ja-JP" sz="1600" b="1" dirty="0"/>
          </a:br>
          <a:r>
            <a:rPr kumimoji="1" lang="ja-JP" altLang="en-US" sz="1600" b="1" dirty="0"/>
            <a:t>（</a:t>
          </a:r>
          <a:r>
            <a:rPr kumimoji="1" lang="en-US" altLang="en-US" sz="1600" b="1" dirty="0"/>
            <a:t>test procedure specification</a:t>
          </a:r>
          <a:r>
            <a:rPr kumimoji="1" lang="ja-JP" altLang="en-US" sz="1600" b="1" dirty="0"/>
            <a:t>）</a:t>
          </a:r>
        </a:p>
      </dgm:t>
    </dgm:pt>
    <dgm:pt modelId="{1341D77D-43A2-4173-A4BD-00FCCFDDF342}" type="parTrans" cxnId="{A3A3D933-9B9E-4005-9D8E-3270371B3FBE}">
      <dgm:prSet/>
      <dgm:spPr/>
      <dgm:t>
        <a:bodyPr/>
        <a:lstStyle/>
        <a:p>
          <a:endParaRPr kumimoji="1" lang="ja-JP" altLang="en-US" sz="1100" b="1"/>
        </a:p>
      </dgm:t>
    </dgm:pt>
    <dgm:pt modelId="{ADEF2941-612F-4AF4-A09B-219910F1E114}" type="sibTrans" cxnId="{A3A3D933-9B9E-4005-9D8E-3270371B3FBE}">
      <dgm:prSet/>
      <dgm:spPr/>
      <dgm:t>
        <a:bodyPr/>
        <a:lstStyle/>
        <a:p>
          <a:endParaRPr kumimoji="1" lang="ja-JP" altLang="en-US" sz="1100" b="1"/>
        </a:p>
      </dgm:t>
    </dgm:pt>
    <dgm:pt modelId="{C3496F16-DF7E-4051-8A82-FF39FE109F6F}">
      <dgm:prSet phldrT="[テキスト]" custT="1"/>
      <dgm:spPr/>
      <dgm:t>
        <a:bodyPr/>
        <a:lstStyle/>
        <a:p>
          <a:r>
            <a:rPr kumimoji="1" lang="ja-JP" altLang="en-US" sz="1100" b="1" dirty="0">
              <a:solidFill>
                <a:schemeClr val="tx1"/>
              </a:solidFill>
            </a:rPr>
            <a:t>テスト条件</a:t>
          </a:r>
        </a:p>
      </dgm:t>
    </dgm:pt>
    <dgm:pt modelId="{BCD2277C-BA56-4E1A-B4AC-253E0719D0D9}" type="parTrans" cxnId="{9C78CCA7-00B3-419B-A402-BB57A1D7CACD}">
      <dgm:prSet/>
      <dgm:spPr/>
      <dgm:t>
        <a:bodyPr/>
        <a:lstStyle/>
        <a:p>
          <a:endParaRPr kumimoji="1" lang="ja-JP" altLang="en-US" sz="1100" b="1"/>
        </a:p>
      </dgm:t>
    </dgm:pt>
    <dgm:pt modelId="{646019A9-6817-49EF-A076-324498E48F6D}" type="sibTrans" cxnId="{9C78CCA7-00B3-419B-A402-BB57A1D7CACD}">
      <dgm:prSet/>
      <dgm:spPr/>
      <dgm:t>
        <a:bodyPr/>
        <a:lstStyle/>
        <a:p>
          <a:endParaRPr kumimoji="1" lang="ja-JP" altLang="en-US" sz="1100" b="1"/>
        </a:p>
      </dgm:t>
    </dgm:pt>
    <dgm:pt modelId="{373659DC-E728-4267-A058-5986005BF552}">
      <dgm:prSet phldrT="[テキスト]" custT="1"/>
      <dgm:spPr/>
      <dgm:t>
        <a:bodyPr/>
        <a:lstStyle/>
        <a:p>
          <a:r>
            <a:rPr kumimoji="1" lang="ja-JP" altLang="en-US" sz="1100" b="1" dirty="0">
              <a:solidFill>
                <a:schemeClr val="tx1"/>
              </a:solidFill>
            </a:rPr>
            <a:t>詳細なテストアプローチ</a:t>
          </a:r>
        </a:p>
      </dgm:t>
    </dgm:pt>
    <dgm:pt modelId="{9E6769B2-71BA-445B-B6B8-F03C0C438E73}" type="parTrans" cxnId="{085515F5-0E05-46A6-AEDC-DF5957DF49ED}">
      <dgm:prSet/>
      <dgm:spPr/>
      <dgm:t>
        <a:bodyPr/>
        <a:lstStyle/>
        <a:p>
          <a:endParaRPr kumimoji="1" lang="ja-JP" altLang="en-US" sz="1100" b="1"/>
        </a:p>
      </dgm:t>
    </dgm:pt>
    <dgm:pt modelId="{5DA7CDD8-E736-4DD1-8C91-3AD93D64807A}" type="sibTrans" cxnId="{085515F5-0E05-46A6-AEDC-DF5957DF49ED}">
      <dgm:prSet/>
      <dgm:spPr/>
      <dgm:t>
        <a:bodyPr/>
        <a:lstStyle/>
        <a:p>
          <a:endParaRPr kumimoji="1" lang="ja-JP" altLang="en-US" sz="1100" b="1"/>
        </a:p>
      </dgm:t>
    </dgm:pt>
    <dgm:pt modelId="{E951EA72-1CA4-4846-B196-EA298C7C643F}">
      <dgm:prSet phldrT="[テキスト]" custT="1"/>
      <dgm:spPr/>
      <dgm:t>
        <a:bodyPr/>
        <a:lstStyle/>
        <a:p>
          <a:r>
            <a:rPr kumimoji="1" lang="ja-JP" altLang="en-US" sz="1100" b="1" dirty="0">
              <a:solidFill>
                <a:schemeClr val="tx1"/>
              </a:solidFill>
            </a:rPr>
            <a:t>高位</a:t>
          </a:r>
          <a:br>
            <a:rPr kumimoji="1" lang="en-US" altLang="ja-JP" sz="1100" b="1" dirty="0">
              <a:solidFill>
                <a:schemeClr val="tx1"/>
              </a:solidFill>
            </a:rPr>
          </a:br>
          <a:r>
            <a:rPr kumimoji="1" lang="ja-JP" altLang="en-US" sz="1100" b="1" dirty="0">
              <a:solidFill>
                <a:schemeClr val="tx1"/>
              </a:solidFill>
            </a:rPr>
            <a:t>レベル</a:t>
          </a:r>
          <a:br>
            <a:rPr kumimoji="1" lang="en-US" altLang="ja-JP" sz="1100" b="1" dirty="0">
              <a:solidFill>
                <a:schemeClr val="tx1"/>
              </a:solidFill>
            </a:rPr>
          </a:br>
          <a:r>
            <a:rPr kumimoji="1" lang="ja-JP" altLang="en-US" sz="1100" b="1" dirty="0">
              <a:solidFill>
                <a:schemeClr val="tx1"/>
              </a:solidFill>
            </a:rPr>
            <a:t>テスト</a:t>
          </a:r>
          <a:br>
            <a:rPr kumimoji="1" lang="en-US" altLang="ja-JP" sz="1100" b="1" dirty="0">
              <a:solidFill>
                <a:schemeClr val="tx1"/>
              </a:solidFill>
            </a:rPr>
          </a:br>
          <a:r>
            <a:rPr kumimoji="1" lang="ja-JP" altLang="en-US" sz="1100" b="1" dirty="0">
              <a:solidFill>
                <a:schemeClr val="tx1"/>
              </a:solidFill>
            </a:rPr>
            <a:t>ケース</a:t>
          </a:r>
        </a:p>
      </dgm:t>
    </dgm:pt>
    <dgm:pt modelId="{B7F93FD0-01F4-4DE9-A2E0-64FE38D0108D}" type="parTrans" cxnId="{CF2CAA63-1AA1-44D9-B28F-53C1D3D5D961}">
      <dgm:prSet/>
      <dgm:spPr/>
      <dgm:t>
        <a:bodyPr/>
        <a:lstStyle/>
        <a:p>
          <a:endParaRPr kumimoji="1" lang="ja-JP" altLang="en-US" sz="1100" b="1"/>
        </a:p>
      </dgm:t>
    </dgm:pt>
    <dgm:pt modelId="{67F7CC6F-C018-4597-BA12-182CD3E3C76D}" type="sibTrans" cxnId="{CF2CAA63-1AA1-44D9-B28F-53C1D3D5D961}">
      <dgm:prSet/>
      <dgm:spPr/>
      <dgm:t>
        <a:bodyPr/>
        <a:lstStyle/>
        <a:p>
          <a:endParaRPr kumimoji="1" lang="ja-JP" altLang="en-US" sz="1100" b="1"/>
        </a:p>
      </dgm:t>
    </dgm:pt>
    <dgm:pt modelId="{F19CC2B7-FF92-410E-B4F2-3E129A2BC46B}">
      <dgm:prSet phldrT="[テキスト]" custT="1"/>
      <dgm:spPr/>
      <dgm:t>
        <a:bodyPr/>
        <a:lstStyle/>
        <a:p>
          <a:r>
            <a:rPr kumimoji="1" lang="ja-JP" altLang="en-US" sz="1100" b="1" dirty="0">
              <a:solidFill>
                <a:schemeClr val="tx1"/>
              </a:solidFill>
            </a:rPr>
            <a:t>テスト</a:t>
          </a:r>
          <a:endParaRPr kumimoji="1" lang="en-US" altLang="ja-JP" sz="1100" b="1" dirty="0">
            <a:solidFill>
              <a:schemeClr val="tx1"/>
            </a:solidFill>
          </a:endParaRPr>
        </a:p>
        <a:p>
          <a:r>
            <a:rPr kumimoji="1" lang="ja-JP" altLang="en-US" sz="1100" b="1" dirty="0">
              <a:solidFill>
                <a:schemeClr val="tx1"/>
              </a:solidFill>
            </a:rPr>
            <a:t>目的</a:t>
          </a:r>
        </a:p>
      </dgm:t>
    </dgm:pt>
    <dgm:pt modelId="{E05C6D72-2562-4396-8164-3B53336F8D72}" type="parTrans" cxnId="{37BBCAB8-5BCD-4417-9878-FF18CC00CDFB}">
      <dgm:prSet/>
      <dgm:spPr/>
      <dgm:t>
        <a:bodyPr/>
        <a:lstStyle/>
        <a:p>
          <a:endParaRPr kumimoji="1" lang="ja-JP" altLang="en-US" sz="1100" b="1"/>
        </a:p>
      </dgm:t>
    </dgm:pt>
    <dgm:pt modelId="{09F678DA-7050-4185-84AE-8DD1EF6CFC8D}" type="sibTrans" cxnId="{37BBCAB8-5BCD-4417-9878-FF18CC00CDFB}">
      <dgm:prSet/>
      <dgm:spPr/>
      <dgm:t>
        <a:bodyPr/>
        <a:lstStyle/>
        <a:p>
          <a:endParaRPr kumimoji="1" lang="ja-JP" altLang="en-US" sz="1100" b="1"/>
        </a:p>
      </dgm:t>
    </dgm:pt>
    <dgm:pt modelId="{A20F2333-16BC-4E44-9709-BFBBF0CA9DE4}">
      <dgm:prSet phldrT="[テキスト]" custT="1"/>
      <dgm:spPr/>
      <dgm:t>
        <a:bodyPr/>
        <a:lstStyle/>
        <a:p>
          <a:r>
            <a:rPr kumimoji="1" lang="ja-JP" altLang="en-US" sz="1100" b="1" dirty="0">
              <a:solidFill>
                <a:schemeClr val="tx1"/>
              </a:solidFill>
            </a:rPr>
            <a:t>入力値</a:t>
          </a:r>
        </a:p>
      </dgm:t>
    </dgm:pt>
    <dgm:pt modelId="{4EFB06DB-2939-4043-81CF-DF3552B9FA97}" type="parTrans" cxnId="{20C6DF0D-F2FB-41B6-9284-300FC80E4253}">
      <dgm:prSet/>
      <dgm:spPr/>
      <dgm:t>
        <a:bodyPr/>
        <a:lstStyle/>
        <a:p>
          <a:endParaRPr kumimoji="1" lang="ja-JP" altLang="en-US" sz="1100" b="1"/>
        </a:p>
      </dgm:t>
    </dgm:pt>
    <dgm:pt modelId="{650CBF03-B6F4-4132-8201-9816459BA1C0}" type="sibTrans" cxnId="{20C6DF0D-F2FB-41B6-9284-300FC80E4253}">
      <dgm:prSet/>
      <dgm:spPr/>
      <dgm:t>
        <a:bodyPr/>
        <a:lstStyle/>
        <a:p>
          <a:endParaRPr kumimoji="1" lang="ja-JP" altLang="en-US" sz="1100" b="1"/>
        </a:p>
      </dgm:t>
    </dgm:pt>
    <dgm:pt modelId="{0F4C2A61-37BF-47B6-9612-F427CBBA284C}">
      <dgm:prSet phldrT="[テキスト]" custT="1"/>
      <dgm:spPr/>
      <dgm:t>
        <a:bodyPr/>
        <a:lstStyle/>
        <a:p>
          <a:r>
            <a:rPr kumimoji="1" lang="ja-JP" altLang="en-US" sz="1100" b="1" dirty="0">
              <a:solidFill>
                <a:schemeClr val="tx1"/>
              </a:solidFill>
            </a:rPr>
            <a:t>テスト実行</a:t>
          </a:r>
        </a:p>
      </dgm:t>
    </dgm:pt>
    <dgm:pt modelId="{22126CD5-9AA6-4D1D-81FF-AAF8EA11085F}" type="parTrans" cxnId="{4CE9E7BD-14E5-44D0-A6EC-9669E8CF01DE}">
      <dgm:prSet/>
      <dgm:spPr/>
      <dgm:t>
        <a:bodyPr/>
        <a:lstStyle/>
        <a:p>
          <a:endParaRPr kumimoji="1" lang="ja-JP" altLang="en-US" sz="1100" b="1"/>
        </a:p>
      </dgm:t>
    </dgm:pt>
    <dgm:pt modelId="{27213A6B-7278-4A8B-9A98-455244FAC8F1}" type="sibTrans" cxnId="{4CE9E7BD-14E5-44D0-A6EC-9669E8CF01DE}">
      <dgm:prSet/>
      <dgm:spPr/>
      <dgm:t>
        <a:bodyPr/>
        <a:lstStyle/>
        <a:p>
          <a:endParaRPr kumimoji="1" lang="ja-JP" altLang="en-US" sz="1100" b="1"/>
        </a:p>
      </dgm:t>
    </dgm:pt>
    <dgm:pt modelId="{780440C8-EC98-408F-9E49-842FAA97D69E}">
      <dgm:prSet phldrT="[テキスト]" custT="1"/>
      <dgm:spPr/>
      <dgm:t>
        <a:bodyPr/>
        <a:lstStyle/>
        <a:p>
          <a:r>
            <a:rPr kumimoji="1" lang="ja-JP" altLang="en-US" sz="1100" b="1" dirty="0">
              <a:solidFill>
                <a:schemeClr val="tx1"/>
              </a:solidFill>
            </a:rPr>
            <a:t>期待結果</a:t>
          </a:r>
        </a:p>
      </dgm:t>
    </dgm:pt>
    <dgm:pt modelId="{125348BD-5F54-44C8-8AE0-78A9208C9A64}" type="parTrans" cxnId="{64F5CB29-D4FF-439F-8292-94AC5DCA7BDA}">
      <dgm:prSet/>
      <dgm:spPr/>
      <dgm:t>
        <a:bodyPr/>
        <a:lstStyle/>
        <a:p>
          <a:endParaRPr kumimoji="1" lang="ja-JP" altLang="en-US" sz="1100" b="1"/>
        </a:p>
      </dgm:t>
    </dgm:pt>
    <dgm:pt modelId="{70CBB7AC-22EA-49A3-87D6-5714F66479DC}" type="sibTrans" cxnId="{64F5CB29-D4FF-439F-8292-94AC5DCA7BDA}">
      <dgm:prSet/>
      <dgm:spPr/>
      <dgm:t>
        <a:bodyPr/>
        <a:lstStyle/>
        <a:p>
          <a:endParaRPr kumimoji="1" lang="ja-JP" altLang="en-US" sz="1100" b="1"/>
        </a:p>
      </dgm:t>
    </dgm:pt>
    <dgm:pt modelId="{C15FB8D7-EE73-495C-95F2-4BDF952D4B82}">
      <dgm:prSet phldrT="[テキスト]" custT="1"/>
      <dgm:spPr/>
      <dgm:t>
        <a:bodyPr/>
        <a:lstStyle/>
        <a:p>
          <a:r>
            <a:rPr kumimoji="1" lang="ja-JP" altLang="en-US" sz="1100" b="1" dirty="0">
              <a:solidFill>
                <a:schemeClr val="tx1"/>
              </a:solidFill>
            </a:rPr>
            <a:t>実行事前・事後条件</a:t>
          </a:r>
        </a:p>
      </dgm:t>
    </dgm:pt>
    <dgm:pt modelId="{D2B5F8F9-4282-4CDA-BF6D-DABFBD13EF05}" type="parTrans" cxnId="{E08A1DB9-9A7E-490B-AEDE-E25A5FE1D489}">
      <dgm:prSet/>
      <dgm:spPr/>
      <dgm:t>
        <a:bodyPr/>
        <a:lstStyle/>
        <a:p>
          <a:endParaRPr kumimoji="1" lang="ja-JP" altLang="en-US" sz="1100" b="1"/>
        </a:p>
      </dgm:t>
    </dgm:pt>
    <dgm:pt modelId="{55653090-2F8E-40BE-8F09-92253E84333B}" type="sibTrans" cxnId="{E08A1DB9-9A7E-490B-AEDE-E25A5FE1D489}">
      <dgm:prSet/>
      <dgm:spPr/>
      <dgm:t>
        <a:bodyPr/>
        <a:lstStyle/>
        <a:p>
          <a:endParaRPr kumimoji="1" lang="ja-JP" altLang="en-US" sz="1100" b="1"/>
        </a:p>
      </dgm:t>
    </dgm:pt>
    <dgm:pt modelId="{662A26B1-2631-40EE-9E24-E7A0C5CF7E81}">
      <dgm:prSet phldrT="[テキスト]" custT="1"/>
      <dgm:spPr/>
      <dgm:t>
        <a:bodyPr/>
        <a:lstStyle/>
        <a:p>
          <a:r>
            <a:rPr kumimoji="1" lang="ja-JP" altLang="en-US" sz="1100" b="1" dirty="0">
              <a:solidFill>
                <a:schemeClr val="tx1"/>
              </a:solidFill>
            </a:rPr>
            <a:t>手動テストスクリプト</a:t>
          </a:r>
        </a:p>
      </dgm:t>
    </dgm:pt>
    <dgm:pt modelId="{7390486F-6ABE-408D-A924-78BF46F63289}" type="parTrans" cxnId="{3A9C68CD-1600-42A7-9567-10AB695D5A0E}">
      <dgm:prSet/>
      <dgm:spPr/>
      <dgm:t>
        <a:bodyPr/>
        <a:lstStyle/>
        <a:p>
          <a:endParaRPr kumimoji="1" lang="ja-JP" altLang="en-US" sz="1100" b="1"/>
        </a:p>
      </dgm:t>
    </dgm:pt>
    <dgm:pt modelId="{22ED0A02-B377-41C7-BAE1-1353179D54A8}" type="sibTrans" cxnId="{3A9C68CD-1600-42A7-9567-10AB695D5A0E}">
      <dgm:prSet/>
      <dgm:spPr/>
      <dgm:t>
        <a:bodyPr/>
        <a:lstStyle/>
        <a:p>
          <a:endParaRPr kumimoji="1" lang="ja-JP" altLang="en-US" sz="1100" b="1"/>
        </a:p>
      </dgm:t>
    </dgm:pt>
    <dgm:pt modelId="{AEC0CE36-7AD9-4F56-B589-E00151C89F61}">
      <dgm:prSet phldrT="[テキスト]" custT="1"/>
      <dgm:spPr/>
      <dgm:t>
        <a:bodyPr/>
        <a:lstStyle/>
        <a:p>
          <a:r>
            <a:rPr kumimoji="1" lang="ja-JP" altLang="en-US" sz="1100" b="1" dirty="0">
              <a:solidFill>
                <a:schemeClr val="tx1"/>
              </a:solidFill>
            </a:rPr>
            <a:t>自動化時のスクリプト</a:t>
          </a:r>
        </a:p>
      </dgm:t>
    </dgm:pt>
    <dgm:pt modelId="{8A62A152-FD6A-4831-8E0E-9354D9676216}" type="parTrans" cxnId="{F419920F-153F-41ED-BCC6-3D1DDAE88945}">
      <dgm:prSet/>
      <dgm:spPr/>
      <dgm:t>
        <a:bodyPr/>
        <a:lstStyle/>
        <a:p>
          <a:endParaRPr kumimoji="1" lang="ja-JP" altLang="en-US" sz="1100" b="1"/>
        </a:p>
      </dgm:t>
    </dgm:pt>
    <dgm:pt modelId="{894FCC97-C9B6-41E2-AD61-06EB6D5128EA}" type="sibTrans" cxnId="{F419920F-153F-41ED-BCC6-3D1DDAE88945}">
      <dgm:prSet/>
      <dgm:spPr/>
      <dgm:t>
        <a:bodyPr/>
        <a:lstStyle/>
        <a:p>
          <a:endParaRPr kumimoji="1" lang="ja-JP" altLang="en-US" sz="1100" b="1"/>
        </a:p>
      </dgm:t>
    </dgm:pt>
    <dgm:pt modelId="{8B329067-2D85-4845-80DA-E4CB1D9858F8}">
      <dgm:prSet phldrT="[テキスト]" custT="1"/>
      <dgm:spPr>
        <a:solidFill>
          <a:srgbClr val="FFCCFF"/>
        </a:solidFill>
      </dgm:spPr>
      <dgm:t>
        <a:bodyPr/>
        <a:lstStyle/>
        <a:p>
          <a:r>
            <a:rPr kumimoji="1" lang="ja-JP" altLang="en-US" sz="1100" b="1" dirty="0">
              <a:solidFill>
                <a:schemeClr val="tx1"/>
              </a:solidFill>
            </a:rPr>
            <a:t>網羅すべき実態や属性</a:t>
          </a:r>
        </a:p>
      </dgm:t>
    </dgm:pt>
    <dgm:pt modelId="{658CB7EE-4F85-4B47-B09C-14F38A3F46D3}" type="parTrans" cxnId="{6A4F6562-070B-46CD-BC63-2B0EB9737E3C}">
      <dgm:prSet/>
      <dgm:spPr/>
      <dgm:t>
        <a:bodyPr/>
        <a:lstStyle/>
        <a:p>
          <a:endParaRPr kumimoji="1" lang="ja-JP" altLang="en-US" sz="2000" b="1"/>
        </a:p>
      </dgm:t>
    </dgm:pt>
    <dgm:pt modelId="{149DD364-80B2-425D-8704-4C995B8993AD}" type="sibTrans" cxnId="{6A4F6562-070B-46CD-BC63-2B0EB9737E3C}">
      <dgm:prSet/>
      <dgm:spPr/>
      <dgm:t>
        <a:bodyPr/>
        <a:lstStyle/>
        <a:p>
          <a:endParaRPr kumimoji="1" lang="ja-JP" altLang="en-US" sz="2000" b="1"/>
        </a:p>
      </dgm:t>
    </dgm:pt>
    <dgm:pt modelId="{40FF3727-E225-4614-907F-E343C844CD0E}">
      <dgm:prSet phldrT="[テキスト]" custT="1"/>
      <dgm:spPr>
        <a:solidFill>
          <a:srgbClr val="FFCCFF"/>
        </a:solidFill>
      </dgm:spPr>
      <dgm:t>
        <a:bodyPr/>
        <a:lstStyle/>
        <a:p>
          <a:r>
            <a:rPr kumimoji="1" lang="ja-JP" altLang="en-US" sz="1100" b="1" dirty="0">
              <a:solidFill>
                <a:schemeClr val="tx1"/>
              </a:solidFill>
            </a:rPr>
            <a:t>特定のプロジェクトのためのテスト戦略を実現化したもの</a:t>
          </a:r>
        </a:p>
      </dgm:t>
    </dgm:pt>
    <dgm:pt modelId="{3D1D1383-766A-4A65-8930-190B1471A841}" type="parTrans" cxnId="{19638AB0-4B31-4663-B492-7BC146B2D055}">
      <dgm:prSet/>
      <dgm:spPr/>
      <dgm:t>
        <a:bodyPr/>
        <a:lstStyle/>
        <a:p>
          <a:endParaRPr kumimoji="1" lang="ja-JP" altLang="en-US" sz="2000" b="1"/>
        </a:p>
      </dgm:t>
    </dgm:pt>
    <dgm:pt modelId="{6CE4C996-F334-4897-8A73-38C1BBC9C18D}" type="sibTrans" cxnId="{19638AB0-4B31-4663-B492-7BC146B2D055}">
      <dgm:prSet/>
      <dgm:spPr/>
      <dgm:t>
        <a:bodyPr/>
        <a:lstStyle/>
        <a:p>
          <a:endParaRPr kumimoji="1" lang="ja-JP" altLang="en-US" sz="2000" b="1"/>
        </a:p>
      </dgm:t>
    </dgm:pt>
    <dgm:pt modelId="{709CA4EE-61B8-47AD-8A3D-AE23D326ADBA}">
      <dgm:prSet phldrT="[テキスト]" custT="1"/>
      <dgm:spPr>
        <a:solidFill>
          <a:srgbClr val="FFCCFF"/>
        </a:solidFill>
      </dgm:spPr>
      <dgm:t>
        <a:bodyPr/>
        <a:lstStyle/>
        <a:p>
          <a:r>
            <a:rPr kumimoji="1" lang="ja-JP" altLang="en-US" sz="1100" b="1" dirty="0">
              <a:solidFill>
                <a:schemeClr val="tx1"/>
              </a:solidFill>
            </a:rPr>
            <a:t>ゴール</a:t>
          </a:r>
        </a:p>
      </dgm:t>
    </dgm:pt>
    <dgm:pt modelId="{53CC427B-4D39-4AF4-8935-5922E144E8AC}" type="parTrans" cxnId="{9C846A7A-F1E4-4B63-9CBD-8365012F1381}">
      <dgm:prSet/>
      <dgm:spPr/>
      <dgm:t>
        <a:bodyPr/>
        <a:lstStyle/>
        <a:p>
          <a:endParaRPr kumimoji="1" lang="ja-JP" altLang="en-US" sz="2000" b="1"/>
        </a:p>
      </dgm:t>
    </dgm:pt>
    <dgm:pt modelId="{13E6982E-E2D6-4BC6-99EF-E94BFFE2C06B}" type="sibTrans" cxnId="{9C846A7A-F1E4-4B63-9CBD-8365012F1381}">
      <dgm:prSet/>
      <dgm:spPr/>
      <dgm:t>
        <a:bodyPr/>
        <a:lstStyle/>
        <a:p>
          <a:endParaRPr kumimoji="1" lang="ja-JP" altLang="en-US" sz="2000" b="1"/>
        </a:p>
      </dgm:t>
    </dgm:pt>
    <dgm:pt modelId="{C62C59A4-DDDB-4DF7-8982-DA1155E01A42}">
      <dgm:prSet phldrT="[テキスト]" custT="1"/>
      <dgm:spPr>
        <a:solidFill>
          <a:srgbClr val="FFCCFF"/>
        </a:solidFill>
      </dgm:spPr>
      <dgm:t>
        <a:bodyPr/>
        <a:lstStyle/>
        <a:p>
          <a:r>
            <a:rPr kumimoji="1" lang="ja-JP" altLang="en-US" sz="1100" b="1" dirty="0">
              <a:solidFill>
                <a:schemeClr val="tx1"/>
              </a:solidFill>
            </a:rPr>
            <a:t>リスクへの対応方法</a:t>
          </a:r>
        </a:p>
      </dgm:t>
    </dgm:pt>
    <dgm:pt modelId="{35580CDE-F492-43B9-BED4-584CF0BBAAF1}" type="parTrans" cxnId="{693B562C-2BFC-4054-B528-97199E97C497}">
      <dgm:prSet/>
      <dgm:spPr/>
      <dgm:t>
        <a:bodyPr/>
        <a:lstStyle/>
        <a:p>
          <a:endParaRPr kumimoji="1" lang="ja-JP" altLang="en-US" sz="2000" b="1"/>
        </a:p>
      </dgm:t>
    </dgm:pt>
    <dgm:pt modelId="{77791765-F9A2-4237-BAF4-724AE2A835C4}" type="sibTrans" cxnId="{693B562C-2BFC-4054-B528-97199E97C497}">
      <dgm:prSet/>
      <dgm:spPr/>
      <dgm:t>
        <a:bodyPr/>
        <a:lstStyle/>
        <a:p>
          <a:endParaRPr kumimoji="1" lang="ja-JP" altLang="en-US" sz="2000" b="1"/>
        </a:p>
      </dgm:t>
    </dgm:pt>
    <dgm:pt modelId="{12BAC254-C7FA-4AC7-A88B-0BFB04DF05E6}">
      <dgm:prSet phldrT="[テキスト]" custT="1"/>
      <dgm:spPr>
        <a:solidFill>
          <a:srgbClr val="FFCCFF"/>
        </a:solidFill>
      </dgm:spPr>
      <dgm:t>
        <a:bodyPr/>
        <a:lstStyle/>
        <a:p>
          <a:r>
            <a:rPr kumimoji="1" lang="ja-JP" altLang="en-US" sz="1100" b="1" dirty="0">
              <a:solidFill>
                <a:schemeClr val="tx1"/>
              </a:solidFill>
            </a:rPr>
            <a:t>開始・終了条件</a:t>
          </a:r>
        </a:p>
      </dgm:t>
    </dgm:pt>
    <dgm:pt modelId="{8454C89F-20C8-471E-8D72-1487EC4E0209}" type="parTrans" cxnId="{6758149E-FB18-4487-8EAA-C10BA61C7C8B}">
      <dgm:prSet/>
      <dgm:spPr/>
      <dgm:t>
        <a:bodyPr/>
        <a:lstStyle/>
        <a:p>
          <a:endParaRPr kumimoji="1" lang="ja-JP" altLang="en-US" sz="2000" b="1"/>
        </a:p>
      </dgm:t>
    </dgm:pt>
    <dgm:pt modelId="{A8CF5BDC-5111-48E2-ADA3-B7697B1452A8}" type="sibTrans" cxnId="{6758149E-FB18-4487-8EAA-C10BA61C7C8B}">
      <dgm:prSet/>
      <dgm:spPr/>
      <dgm:t>
        <a:bodyPr/>
        <a:lstStyle/>
        <a:p>
          <a:endParaRPr kumimoji="1" lang="ja-JP" altLang="en-US" sz="2000" b="1"/>
        </a:p>
      </dgm:t>
    </dgm:pt>
    <dgm:pt modelId="{75713422-68C5-4BFD-85B6-834A2B97B025}">
      <dgm:prSet phldrT="[テキスト]" custT="1"/>
      <dgm:spPr>
        <a:solidFill>
          <a:srgbClr val="FFCCFF"/>
        </a:solidFill>
      </dgm:spPr>
      <dgm:t>
        <a:bodyPr/>
        <a:lstStyle/>
        <a:p>
          <a:r>
            <a:rPr kumimoji="1" lang="ja-JP" altLang="en-US" sz="1100" b="1" dirty="0">
              <a:solidFill>
                <a:schemeClr val="tx1"/>
              </a:solidFill>
            </a:rPr>
            <a:t>適用するテスト技法</a:t>
          </a:r>
        </a:p>
      </dgm:t>
    </dgm:pt>
    <dgm:pt modelId="{4C42E0B5-41FF-459C-8458-17ED80399A60}" type="parTrans" cxnId="{DD4B76F8-D22B-4F3B-8473-B59A1F4EDB23}">
      <dgm:prSet/>
      <dgm:spPr/>
      <dgm:t>
        <a:bodyPr/>
        <a:lstStyle/>
        <a:p>
          <a:endParaRPr kumimoji="1" lang="ja-JP" altLang="en-US" sz="2000" b="1"/>
        </a:p>
      </dgm:t>
    </dgm:pt>
    <dgm:pt modelId="{796926B0-CD7D-4210-8517-E7E213A20437}" type="sibTrans" cxnId="{DD4B76F8-D22B-4F3B-8473-B59A1F4EDB23}">
      <dgm:prSet/>
      <dgm:spPr/>
      <dgm:t>
        <a:bodyPr/>
        <a:lstStyle/>
        <a:p>
          <a:endParaRPr kumimoji="1" lang="ja-JP" altLang="en-US" sz="2000" b="1"/>
        </a:p>
      </dgm:t>
    </dgm:pt>
    <dgm:pt modelId="{A828B026-1FD5-40E8-84B0-58617C63D721}">
      <dgm:prSet phldrT="[テキスト]" custT="1"/>
      <dgm:spPr>
        <a:solidFill>
          <a:srgbClr val="FFCCFF"/>
        </a:solidFill>
      </dgm:spPr>
      <dgm:t>
        <a:bodyPr/>
        <a:lstStyle/>
        <a:p>
          <a:r>
            <a:rPr kumimoji="1" lang="ja-JP" altLang="en-US" sz="1100" b="1" dirty="0">
              <a:solidFill>
                <a:schemeClr val="tx1"/>
              </a:solidFill>
            </a:rPr>
            <a:t>テストタイプ</a:t>
          </a:r>
        </a:p>
      </dgm:t>
    </dgm:pt>
    <dgm:pt modelId="{6F04C7B6-BE51-4F56-B03A-F12D5EBC7700}" type="parTrans" cxnId="{F4E68B77-F9ED-4400-B59C-100CA8E609B5}">
      <dgm:prSet/>
      <dgm:spPr/>
      <dgm:t>
        <a:bodyPr/>
        <a:lstStyle/>
        <a:p>
          <a:endParaRPr kumimoji="1" lang="ja-JP" altLang="en-US" sz="2000" b="1"/>
        </a:p>
      </dgm:t>
    </dgm:pt>
    <dgm:pt modelId="{A00922F9-002B-497F-9D16-DA70F0985001}" type="sibTrans" cxnId="{F4E68B77-F9ED-4400-B59C-100CA8E609B5}">
      <dgm:prSet/>
      <dgm:spPr/>
      <dgm:t>
        <a:bodyPr/>
        <a:lstStyle/>
        <a:p>
          <a:endParaRPr kumimoji="1" lang="ja-JP" altLang="en-US" sz="2000" b="1"/>
        </a:p>
      </dgm:t>
    </dgm:pt>
    <dgm:pt modelId="{3A18E344-02FC-42B2-8B84-A368356CC4CD}">
      <dgm:prSet phldrT="[テキスト]" custT="1"/>
      <dgm:spPr>
        <a:solidFill>
          <a:srgbClr val="FFCCFF"/>
        </a:solidFill>
      </dgm:spPr>
      <dgm:t>
        <a:bodyPr/>
        <a:lstStyle/>
        <a:p>
          <a:r>
            <a:rPr kumimoji="1" lang="ja-JP" altLang="en-US" sz="1100" b="1" dirty="0">
              <a:solidFill>
                <a:schemeClr val="tx1"/>
              </a:solidFill>
            </a:rPr>
            <a:t>具体的な値や予測結果を使わない</a:t>
          </a:r>
        </a:p>
      </dgm:t>
    </dgm:pt>
    <dgm:pt modelId="{595467D1-201F-40DE-A478-D97840364BC5}" type="parTrans" cxnId="{DB59A18E-117A-4E7C-AC46-17BCF72A02B7}">
      <dgm:prSet/>
      <dgm:spPr/>
      <dgm:t>
        <a:bodyPr/>
        <a:lstStyle/>
        <a:p>
          <a:endParaRPr kumimoji="1" lang="ja-JP" altLang="en-US" sz="2000" b="1"/>
        </a:p>
      </dgm:t>
    </dgm:pt>
    <dgm:pt modelId="{90C5774C-8697-4B9A-902E-E489C057F57E}" type="sibTrans" cxnId="{DB59A18E-117A-4E7C-AC46-17BCF72A02B7}">
      <dgm:prSet/>
      <dgm:spPr/>
      <dgm:t>
        <a:bodyPr/>
        <a:lstStyle/>
        <a:p>
          <a:endParaRPr kumimoji="1" lang="ja-JP" altLang="en-US" sz="2000" b="1"/>
        </a:p>
      </dgm:t>
    </dgm:pt>
    <dgm:pt modelId="{C67DA8F8-3880-4AF3-A69F-ABE2BCF2D708}">
      <dgm:prSet phldrT="[テキスト]" custT="1"/>
      <dgm:spPr>
        <a:solidFill>
          <a:srgbClr val="FFCCFF"/>
        </a:solidFill>
      </dgm:spPr>
      <dgm:t>
        <a:bodyPr/>
        <a:lstStyle/>
        <a:p>
          <a:r>
            <a:rPr kumimoji="1" lang="ja-JP" altLang="en-US" sz="1100" b="1" dirty="0">
              <a:solidFill>
                <a:schemeClr val="tx1"/>
              </a:solidFill>
            </a:rPr>
            <a:t>テストアイテムが持つ目的</a:t>
          </a:r>
        </a:p>
      </dgm:t>
    </dgm:pt>
    <dgm:pt modelId="{7F560157-0FE4-445A-AC16-59858FFC22D4}" type="parTrans" cxnId="{2477BA4D-66A4-4000-9889-0316171E72B0}">
      <dgm:prSet/>
      <dgm:spPr/>
      <dgm:t>
        <a:bodyPr/>
        <a:lstStyle/>
        <a:p>
          <a:endParaRPr kumimoji="1" lang="ja-JP" altLang="en-US" sz="2000" b="1"/>
        </a:p>
      </dgm:t>
    </dgm:pt>
    <dgm:pt modelId="{DE493D7A-E19B-43C6-9AFC-3FAAE171A48F}" type="sibTrans" cxnId="{2477BA4D-66A4-4000-9889-0316171E72B0}">
      <dgm:prSet/>
      <dgm:spPr/>
      <dgm:t>
        <a:bodyPr/>
        <a:lstStyle/>
        <a:p>
          <a:endParaRPr kumimoji="1" lang="ja-JP" altLang="en-US" sz="2000" b="1"/>
        </a:p>
      </dgm:t>
    </dgm:pt>
    <dgm:pt modelId="{AAA07788-4445-4E73-8C6C-35ABF7D14C3A}">
      <dgm:prSet phldrT="[テキスト]" custT="1"/>
      <dgm:spPr>
        <a:solidFill>
          <a:srgbClr val="FFCCFF"/>
        </a:solidFill>
      </dgm:spPr>
      <dgm:t>
        <a:bodyPr/>
        <a:lstStyle/>
        <a:p>
          <a:r>
            <a:rPr kumimoji="1" lang="ja-JP" altLang="en-US" sz="1100" b="1" dirty="0">
              <a:solidFill>
                <a:schemeClr val="tx1"/>
              </a:solidFill>
            </a:rPr>
            <a:t>入力する値</a:t>
          </a:r>
          <a:endParaRPr kumimoji="1" lang="en-US" altLang="ja-JP" sz="1100" b="1" dirty="0">
            <a:solidFill>
              <a:schemeClr val="tx1"/>
            </a:solidFill>
          </a:endParaRPr>
        </a:p>
        <a:p>
          <a:endParaRPr kumimoji="1" lang="en-US" altLang="ja-JP" sz="1100" b="1" dirty="0">
            <a:solidFill>
              <a:schemeClr val="tx1"/>
            </a:solidFill>
          </a:endParaRPr>
        </a:p>
        <a:p>
          <a:r>
            <a:rPr kumimoji="1" lang="ja-JP" altLang="en-US" sz="1100" b="1" dirty="0">
              <a:solidFill>
                <a:schemeClr val="tx1"/>
              </a:solidFill>
            </a:rPr>
            <a:t>具体値</a:t>
          </a:r>
        </a:p>
      </dgm:t>
    </dgm:pt>
    <dgm:pt modelId="{E66F7AD6-B3BE-412F-B433-49DAEDF7D231}" type="parTrans" cxnId="{E57A188A-9AF6-43ED-9388-D9B681370266}">
      <dgm:prSet/>
      <dgm:spPr/>
      <dgm:t>
        <a:bodyPr/>
        <a:lstStyle/>
        <a:p>
          <a:endParaRPr kumimoji="1" lang="ja-JP" altLang="en-US" sz="2000" b="1"/>
        </a:p>
      </dgm:t>
    </dgm:pt>
    <dgm:pt modelId="{382881B9-CDDE-40D3-8EC8-8088E7DB787D}" type="sibTrans" cxnId="{E57A188A-9AF6-43ED-9388-D9B681370266}">
      <dgm:prSet/>
      <dgm:spPr/>
      <dgm:t>
        <a:bodyPr/>
        <a:lstStyle/>
        <a:p>
          <a:endParaRPr kumimoji="1" lang="ja-JP" altLang="en-US" sz="2000" b="1"/>
        </a:p>
      </dgm:t>
    </dgm:pt>
    <dgm:pt modelId="{8E18C8F9-A248-4633-9541-4CCBF8AFFA42}">
      <dgm:prSet phldrT="[テキスト]" custT="1"/>
      <dgm:spPr>
        <a:solidFill>
          <a:srgbClr val="FFCCFF"/>
        </a:solidFill>
      </dgm:spPr>
      <dgm:t>
        <a:bodyPr/>
        <a:lstStyle/>
        <a:p>
          <a:r>
            <a:rPr kumimoji="1" lang="ja-JP" altLang="en-US" sz="1100" b="1" dirty="0">
              <a:solidFill>
                <a:schemeClr val="tx1"/>
              </a:solidFill>
            </a:rPr>
            <a:t>操作</a:t>
          </a:r>
          <a:br>
            <a:rPr kumimoji="1" lang="en-US" altLang="ja-JP" sz="1100" b="1" dirty="0">
              <a:solidFill>
                <a:schemeClr val="tx1"/>
              </a:solidFill>
            </a:rPr>
          </a:br>
          <a:r>
            <a:rPr kumimoji="1" lang="ja-JP" altLang="en-US" sz="1100" b="1" dirty="0">
              <a:solidFill>
                <a:schemeClr val="tx1"/>
              </a:solidFill>
            </a:rPr>
            <a:t>手順</a:t>
          </a:r>
          <a:endParaRPr kumimoji="1" lang="en-US" altLang="ja-JP" sz="1100" b="1" dirty="0">
            <a:solidFill>
              <a:schemeClr val="tx1"/>
            </a:solidFill>
          </a:endParaRPr>
        </a:p>
        <a:p>
          <a:endParaRPr kumimoji="1" lang="en-US" altLang="ja-JP" sz="1100" b="1" dirty="0">
            <a:solidFill>
              <a:schemeClr val="tx1"/>
            </a:solidFill>
          </a:endParaRPr>
        </a:p>
        <a:p>
          <a:r>
            <a:rPr kumimoji="1" lang="ja-JP" altLang="en-US" sz="1100" b="1" dirty="0">
              <a:solidFill>
                <a:schemeClr val="tx1"/>
              </a:solidFill>
            </a:rPr>
            <a:t>概要</a:t>
          </a:r>
        </a:p>
      </dgm:t>
    </dgm:pt>
    <dgm:pt modelId="{3EE6A8F6-CD5C-425E-B568-A7C5108B8FDD}" type="parTrans" cxnId="{6FA39290-71EF-41E5-8A0B-0516C57AAF91}">
      <dgm:prSet/>
      <dgm:spPr/>
      <dgm:t>
        <a:bodyPr/>
        <a:lstStyle/>
        <a:p>
          <a:endParaRPr kumimoji="1" lang="ja-JP" altLang="en-US" sz="2000" b="1"/>
        </a:p>
      </dgm:t>
    </dgm:pt>
    <dgm:pt modelId="{395E3EDE-B23F-44D2-A7F6-E15B3832233B}" type="sibTrans" cxnId="{6FA39290-71EF-41E5-8A0B-0516C57AAF91}">
      <dgm:prSet/>
      <dgm:spPr/>
      <dgm:t>
        <a:bodyPr/>
        <a:lstStyle/>
        <a:p>
          <a:endParaRPr kumimoji="1" lang="ja-JP" altLang="en-US" sz="2000" b="1"/>
        </a:p>
      </dgm:t>
    </dgm:pt>
    <dgm:pt modelId="{4C5F8CF5-E16E-4117-BE81-19BE8AEDBCBE}">
      <dgm:prSet phldrT="[テキスト]" custT="1"/>
      <dgm:spPr>
        <a:solidFill>
          <a:srgbClr val="FFCCFF"/>
        </a:solidFill>
      </dgm:spPr>
      <dgm:t>
        <a:bodyPr/>
        <a:lstStyle/>
        <a:p>
          <a:r>
            <a:rPr kumimoji="1" lang="ja-JP" altLang="en-US" sz="1100" b="1" dirty="0">
              <a:solidFill>
                <a:schemeClr val="tx1"/>
              </a:solidFill>
            </a:rPr>
            <a:t>期待する動作や結果</a:t>
          </a:r>
          <a:endParaRPr kumimoji="1" lang="en-US" altLang="ja-JP" sz="1100" b="1" dirty="0">
            <a:solidFill>
              <a:schemeClr val="tx1"/>
            </a:solidFill>
          </a:endParaRPr>
        </a:p>
        <a:p>
          <a:r>
            <a:rPr kumimoji="1" lang="ja-JP" altLang="en-US" sz="1100" b="1" dirty="0">
              <a:solidFill>
                <a:schemeClr val="tx1"/>
              </a:solidFill>
            </a:rPr>
            <a:t>具体値</a:t>
          </a:r>
        </a:p>
      </dgm:t>
    </dgm:pt>
    <dgm:pt modelId="{292017DD-C864-43BD-87FF-51E61453E3C3}" type="parTrans" cxnId="{51601A47-B2B5-4335-A5C5-ABC5D8D340F2}">
      <dgm:prSet/>
      <dgm:spPr/>
      <dgm:t>
        <a:bodyPr/>
        <a:lstStyle/>
        <a:p>
          <a:endParaRPr kumimoji="1" lang="ja-JP" altLang="en-US" sz="2000" b="1"/>
        </a:p>
      </dgm:t>
    </dgm:pt>
    <dgm:pt modelId="{CA007060-0B62-4DD1-82E7-912DAFAE4E76}" type="sibTrans" cxnId="{51601A47-B2B5-4335-A5C5-ABC5D8D340F2}">
      <dgm:prSet/>
      <dgm:spPr/>
      <dgm:t>
        <a:bodyPr/>
        <a:lstStyle/>
        <a:p>
          <a:endParaRPr kumimoji="1" lang="ja-JP" altLang="en-US" sz="2000" b="1"/>
        </a:p>
      </dgm:t>
    </dgm:pt>
    <dgm:pt modelId="{6DA14899-D78F-493C-9194-E2541C9A3C04}">
      <dgm:prSet phldrT="[テキスト]" custT="1"/>
      <dgm:spPr>
        <a:solidFill>
          <a:srgbClr val="FFCCFF"/>
        </a:solidFill>
      </dgm:spPr>
      <dgm:t>
        <a:bodyPr/>
        <a:lstStyle/>
        <a:p>
          <a:r>
            <a:rPr kumimoji="1" lang="ja-JP" altLang="en-US" sz="1100" b="1" dirty="0">
              <a:solidFill>
                <a:schemeClr val="tx1"/>
              </a:solidFill>
            </a:rPr>
            <a:t>実行できる条件、実行後の状態</a:t>
          </a:r>
        </a:p>
      </dgm:t>
    </dgm:pt>
    <dgm:pt modelId="{C5239B4A-9558-4254-B8C3-817280EEAB5B}" type="parTrans" cxnId="{C6EC5610-5CF2-4BB0-B790-11C4E5F2699C}">
      <dgm:prSet/>
      <dgm:spPr/>
      <dgm:t>
        <a:bodyPr/>
        <a:lstStyle/>
        <a:p>
          <a:endParaRPr kumimoji="1" lang="ja-JP" altLang="en-US" sz="2000" b="1"/>
        </a:p>
      </dgm:t>
    </dgm:pt>
    <dgm:pt modelId="{57927872-6E58-49C7-B5A4-1038C07C66EA}" type="sibTrans" cxnId="{C6EC5610-5CF2-4BB0-B790-11C4E5F2699C}">
      <dgm:prSet/>
      <dgm:spPr/>
      <dgm:t>
        <a:bodyPr/>
        <a:lstStyle/>
        <a:p>
          <a:endParaRPr kumimoji="1" lang="ja-JP" altLang="en-US" sz="2000" b="1"/>
        </a:p>
      </dgm:t>
    </dgm:pt>
    <dgm:pt modelId="{582E24C4-60FC-41D8-8B78-5D43410D5498}">
      <dgm:prSet phldrT="[テキスト]" custT="1"/>
      <dgm:spPr>
        <a:solidFill>
          <a:srgbClr val="FFCCFF"/>
        </a:solidFill>
      </dgm:spPr>
      <dgm:t>
        <a:bodyPr/>
        <a:lstStyle/>
        <a:p>
          <a:r>
            <a:rPr kumimoji="1" lang="ja-JP" altLang="en-US" sz="1100" b="1" dirty="0">
              <a:solidFill>
                <a:schemeClr val="tx1"/>
              </a:solidFill>
            </a:rPr>
            <a:t>テスト実行のための</a:t>
          </a:r>
          <a:br>
            <a:rPr kumimoji="1" lang="en-US" altLang="ja-JP" sz="1100" b="1" dirty="0">
              <a:solidFill>
                <a:schemeClr val="tx1"/>
              </a:solidFill>
            </a:rPr>
          </a:br>
          <a:r>
            <a:rPr kumimoji="1" lang="ja-JP" altLang="en-US" sz="1100" b="1" dirty="0">
              <a:solidFill>
                <a:schemeClr val="tx1"/>
              </a:solidFill>
            </a:rPr>
            <a:t>一連の手順</a:t>
          </a:r>
        </a:p>
      </dgm:t>
    </dgm:pt>
    <dgm:pt modelId="{F547A350-C609-4A18-935A-81017D5E7D69}" type="parTrans" cxnId="{4F49F66D-F168-4818-A376-396041F8DA0A}">
      <dgm:prSet/>
      <dgm:spPr/>
      <dgm:t>
        <a:bodyPr/>
        <a:lstStyle/>
        <a:p>
          <a:endParaRPr kumimoji="1" lang="ja-JP" altLang="en-US" sz="2000" b="1"/>
        </a:p>
      </dgm:t>
    </dgm:pt>
    <dgm:pt modelId="{7B51823C-3FFA-436D-BA86-668A14E27C5B}" type="sibTrans" cxnId="{4F49F66D-F168-4818-A376-396041F8DA0A}">
      <dgm:prSet/>
      <dgm:spPr/>
      <dgm:t>
        <a:bodyPr/>
        <a:lstStyle/>
        <a:p>
          <a:endParaRPr kumimoji="1" lang="ja-JP" altLang="en-US" sz="2000" b="1"/>
        </a:p>
      </dgm:t>
    </dgm:pt>
    <dgm:pt modelId="{3669A246-4EE7-477E-80BC-5270FF902C18}">
      <dgm:prSet phldrT="[テキスト]" custT="1"/>
      <dgm:spPr>
        <a:solidFill>
          <a:srgbClr val="FFCCFF"/>
        </a:solidFill>
      </dgm:spPr>
      <dgm:t>
        <a:bodyPr/>
        <a:lstStyle/>
        <a:p>
          <a:r>
            <a:rPr kumimoji="1" lang="ja-JP" altLang="en-US" sz="1100" b="1" dirty="0">
              <a:solidFill>
                <a:schemeClr val="tx1"/>
              </a:solidFill>
            </a:rPr>
            <a:t>キーワード</a:t>
          </a:r>
          <a:br>
            <a:rPr kumimoji="1" lang="en-US" altLang="ja-JP" sz="1100" b="1" dirty="0">
              <a:solidFill>
                <a:schemeClr val="tx1"/>
              </a:solidFill>
            </a:rPr>
          </a:br>
          <a:r>
            <a:rPr kumimoji="1" lang="ja-JP" altLang="en-US" sz="1100" b="1" dirty="0">
              <a:solidFill>
                <a:schemeClr val="tx1"/>
              </a:solidFill>
            </a:rPr>
            <a:t>駆動</a:t>
          </a:r>
        </a:p>
      </dgm:t>
    </dgm:pt>
    <dgm:pt modelId="{3A97257E-3C67-4AF3-BAF0-906BEABE96FB}" type="parTrans" cxnId="{DB9C13E4-000D-49EC-8953-387F48B8EB7B}">
      <dgm:prSet/>
      <dgm:spPr/>
      <dgm:t>
        <a:bodyPr/>
        <a:lstStyle/>
        <a:p>
          <a:endParaRPr kumimoji="1" lang="ja-JP" altLang="en-US" sz="2000" b="1"/>
        </a:p>
      </dgm:t>
    </dgm:pt>
    <dgm:pt modelId="{6481FB7C-BC55-4B85-88D5-5CBA585F64FD}" type="sibTrans" cxnId="{DB9C13E4-000D-49EC-8953-387F48B8EB7B}">
      <dgm:prSet/>
      <dgm:spPr/>
      <dgm:t>
        <a:bodyPr/>
        <a:lstStyle/>
        <a:p>
          <a:endParaRPr kumimoji="1" lang="ja-JP" altLang="en-US" sz="2000" b="1"/>
        </a:p>
      </dgm:t>
    </dgm:pt>
    <dgm:pt modelId="{2FA91632-8361-42D0-844F-D978D266BCF9}">
      <dgm:prSet phldrT="[テキスト]" custT="1"/>
      <dgm:spPr>
        <a:solidFill>
          <a:srgbClr val="FFCCFF"/>
        </a:solidFill>
      </dgm:spPr>
      <dgm:t>
        <a:bodyPr/>
        <a:lstStyle/>
        <a:p>
          <a:r>
            <a:rPr kumimoji="1" lang="ja-JP" altLang="en-US" sz="1100" b="1" dirty="0">
              <a:solidFill>
                <a:schemeClr val="tx1"/>
              </a:solidFill>
            </a:rPr>
            <a:t>論理</a:t>
          </a:r>
          <a:br>
            <a:rPr kumimoji="1" lang="en-US" altLang="ja-JP" sz="1100" b="1" dirty="0">
              <a:solidFill>
                <a:schemeClr val="tx1"/>
              </a:solidFill>
            </a:rPr>
          </a:br>
          <a:r>
            <a:rPr kumimoji="1" lang="ja-JP" altLang="en-US" sz="1100" b="1" dirty="0">
              <a:solidFill>
                <a:schemeClr val="tx1"/>
              </a:solidFill>
            </a:rPr>
            <a:t>駆動</a:t>
          </a:r>
        </a:p>
      </dgm:t>
    </dgm:pt>
    <dgm:pt modelId="{C14184A3-1168-4B0D-BDC6-A7ABB823B3C9}" type="parTrans" cxnId="{172E5AF5-E643-4AE9-8172-42EC31C63FFB}">
      <dgm:prSet/>
      <dgm:spPr/>
      <dgm:t>
        <a:bodyPr/>
        <a:lstStyle/>
        <a:p>
          <a:endParaRPr kumimoji="1" lang="ja-JP" altLang="en-US" sz="2000" b="1"/>
        </a:p>
      </dgm:t>
    </dgm:pt>
    <dgm:pt modelId="{5D1AD06E-B3D9-4454-A633-79EA9C5D3AAA}" type="sibTrans" cxnId="{172E5AF5-E643-4AE9-8172-42EC31C63FFB}">
      <dgm:prSet/>
      <dgm:spPr/>
      <dgm:t>
        <a:bodyPr/>
        <a:lstStyle/>
        <a:p>
          <a:endParaRPr kumimoji="1" lang="ja-JP" altLang="en-US" sz="2000" b="1"/>
        </a:p>
      </dgm:t>
    </dgm:pt>
    <dgm:pt modelId="{06F8EFEB-442E-4ADA-9045-633EBD393EC6}">
      <dgm:prSet phldrT="[テキスト]" custT="1"/>
      <dgm:spPr>
        <a:solidFill>
          <a:srgbClr val="FFCCFF"/>
        </a:solidFill>
      </dgm:spPr>
      <dgm:t>
        <a:bodyPr/>
        <a:lstStyle/>
        <a:p>
          <a:r>
            <a:rPr kumimoji="1" lang="ja-JP" altLang="en-US" sz="1100" b="1" dirty="0">
              <a:solidFill>
                <a:schemeClr val="tx1"/>
              </a:solidFill>
            </a:rPr>
            <a:t>データ</a:t>
          </a:r>
          <a:br>
            <a:rPr kumimoji="1" lang="en-US" altLang="ja-JP" sz="1100" b="1" dirty="0">
              <a:solidFill>
                <a:schemeClr val="tx1"/>
              </a:solidFill>
            </a:rPr>
          </a:br>
          <a:r>
            <a:rPr kumimoji="1" lang="ja-JP" altLang="en-US" sz="1100" b="1" dirty="0">
              <a:solidFill>
                <a:schemeClr val="tx1"/>
              </a:solidFill>
            </a:rPr>
            <a:t>駆動</a:t>
          </a:r>
        </a:p>
      </dgm:t>
    </dgm:pt>
    <dgm:pt modelId="{6FD4773E-D7E7-4979-AC6E-C36183D3E402}" type="parTrans" cxnId="{E5F5CDC2-6352-48CC-80DD-DB28689CDA3F}">
      <dgm:prSet/>
      <dgm:spPr/>
      <dgm:t>
        <a:bodyPr/>
        <a:lstStyle/>
        <a:p>
          <a:endParaRPr kumimoji="1" lang="ja-JP" altLang="en-US" sz="2000" b="1"/>
        </a:p>
      </dgm:t>
    </dgm:pt>
    <dgm:pt modelId="{7899745D-AA1D-414C-93B6-BA4F74A92A2A}" type="sibTrans" cxnId="{E5F5CDC2-6352-48CC-80DD-DB28689CDA3F}">
      <dgm:prSet/>
      <dgm:spPr/>
      <dgm:t>
        <a:bodyPr/>
        <a:lstStyle/>
        <a:p>
          <a:endParaRPr kumimoji="1" lang="ja-JP" altLang="en-US" sz="2000" b="1"/>
        </a:p>
      </dgm:t>
    </dgm:pt>
    <dgm:pt modelId="{DBBFCEFC-4A13-4BE8-AC69-EF94A802A2B9}" type="pres">
      <dgm:prSet presAssocID="{30E67206-DFA0-4DE8-A103-9CD42D444BE7}" presName="Name0" presStyleCnt="0">
        <dgm:presLayoutVars>
          <dgm:chPref val="1"/>
          <dgm:dir/>
          <dgm:animOne val="branch"/>
          <dgm:animLvl val="lvl"/>
          <dgm:resizeHandles/>
        </dgm:presLayoutVars>
      </dgm:prSet>
      <dgm:spPr/>
    </dgm:pt>
    <dgm:pt modelId="{FCDC2A75-8268-42B2-AA2F-EA72A26D5A57}" type="pres">
      <dgm:prSet presAssocID="{6563DCF7-4113-4EE8-95FC-836674947009}" presName="vertOne" presStyleCnt="0"/>
      <dgm:spPr/>
    </dgm:pt>
    <dgm:pt modelId="{44B36EE6-3E05-4F33-A97B-59E4DBA0405E}" type="pres">
      <dgm:prSet presAssocID="{6563DCF7-4113-4EE8-95FC-836674947009}" presName="txOne" presStyleLbl="node0" presStyleIdx="0" presStyleCnt="1">
        <dgm:presLayoutVars>
          <dgm:chPref val="3"/>
        </dgm:presLayoutVars>
      </dgm:prSet>
      <dgm:spPr/>
    </dgm:pt>
    <dgm:pt modelId="{B8E1D0A1-1ABB-4A08-89BF-0F1F85B6A464}" type="pres">
      <dgm:prSet presAssocID="{6563DCF7-4113-4EE8-95FC-836674947009}" presName="parTransOne" presStyleCnt="0"/>
      <dgm:spPr/>
    </dgm:pt>
    <dgm:pt modelId="{0188AD29-B84D-4E39-B8C6-7E375B26F8E5}" type="pres">
      <dgm:prSet presAssocID="{6563DCF7-4113-4EE8-95FC-836674947009}" presName="horzOne" presStyleCnt="0"/>
      <dgm:spPr/>
    </dgm:pt>
    <dgm:pt modelId="{487A0C0C-52F2-4D01-86EF-A0433CF80B80}" type="pres">
      <dgm:prSet presAssocID="{67BC1551-8EC8-41FB-9634-0AA44CD7982D}" presName="vertTwo" presStyleCnt="0"/>
      <dgm:spPr/>
    </dgm:pt>
    <dgm:pt modelId="{459AB6CE-7EB7-4504-BFAF-3CD0C7BD6498}" type="pres">
      <dgm:prSet presAssocID="{67BC1551-8EC8-41FB-9634-0AA44CD7982D}" presName="txTwo" presStyleLbl="node2" presStyleIdx="0" presStyleCnt="3">
        <dgm:presLayoutVars>
          <dgm:chPref val="3"/>
        </dgm:presLayoutVars>
      </dgm:prSet>
      <dgm:spPr/>
    </dgm:pt>
    <dgm:pt modelId="{1B1E0010-10FF-4BB6-93AE-E8B841D22577}" type="pres">
      <dgm:prSet presAssocID="{67BC1551-8EC8-41FB-9634-0AA44CD7982D}" presName="parTransTwo" presStyleCnt="0"/>
      <dgm:spPr/>
    </dgm:pt>
    <dgm:pt modelId="{9CC79D92-F95A-432C-8843-B8C291D4EF6E}" type="pres">
      <dgm:prSet presAssocID="{67BC1551-8EC8-41FB-9634-0AA44CD7982D}" presName="horzTwo" presStyleCnt="0"/>
      <dgm:spPr/>
    </dgm:pt>
    <dgm:pt modelId="{BE46F688-70BE-42DF-BDDD-3EAC2725CD3E}" type="pres">
      <dgm:prSet presAssocID="{C3496F16-DF7E-4051-8A82-FF39FE109F6F}" presName="vertThree" presStyleCnt="0"/>
      <dgm:spPr/>
    </dgm:pt>
    <dgm:pt modelId="{DEA22495-8DD5-4AE4-AEB1-22EBC2CB8207}" type="pres">
      <dgm:prSet presAssocID="{C3496F16-DF7E-4051-8A82-FF39FE109F6F}" presName="txThree" presStyleLbl="node3" presStyleIdx="0" presStyleCnt="10">
        <dgm:presLayoutVars>
          <dgm:chPref val="3"/>
        </dgm:presLayoutVars>
      </dgm:prSet>
      <dgm:spPr/>
    </dgm:pt>
    <dgm:pt modelId="{ACAAD5B8-EDD0-4C3B-AD95-3AAF0CD39D94}" type="pres">
      <dgm:prSet presAssocID="{C3496F16-DF7E-4051-8A82-FF39FE109F6F}" presName="parTransThree" presStyleCnt="0"/>
      <dgm:spPr/>
    </dgm:pt>
    <dgm:pt modelId="{C76AE31F-ADF9-4201-9A5B-FEB2EAC94A8A}" type="pres">
      <dgm:prSet presAssocID="{C3496F16-DF7E-4051-8A82-FF39FE109F6F}" presName="horzThree" presStyleCnt="0"/>
      <dgm:spPr/>
    </dgm:pt>
    <dgm:pt modelId="{67F31376-9C7E-49F2-BB09-B0D15D243CEF}" type="pres">
      <dgm:prSet presAssocID="{8B329067-2D85-4845-80DA-E4CB1D9858F8}" presName="vertFour" presStyleCnt="0">
        <dgm:presLayoutVars>
          <dgm:chPref val="3"/>
        </dgm:presLayoutVars>
      </dgm:prSet>
      <dgm:spPr/>
    </dgm:pt>
    <dgm:pt modelId="{0AD83AF1-4444-4427-AA88-7B35EF82C43F}" type="pres">
      <dgm:prSet presAssocID="{8B329067-2D85-4845-80DA-E4CB1D9858F8}" presName="txFour" presStyleLbl="node4" presStyleIdx="0" presStyleCnt="17">
        <dgm:presLayoutVars>
          <dgm:chPref val="3"/>
        </dgm:presLayoutVars>
      </dgm:prSet>
      <dgm:spPr/>
    </dgm:pt>
    <dgm:pt modelId="{A9094850-9518-4FA3-8975-9E9333039B39}" type="pres">
      <dgm:prSet presAssocID="{8B329067-2D85-4845-80DA-E4CB1D9858F8}" presName="horzFour" presStyleCnt="0"/>
      <dgm:spPr/>
    </dgm:pt>
    <dgm:pt modelId="{07983420-08BD-462F-A857-163A83D27BD0}" type="pres">
      <dgm:prSet presAssocID="{646019A9-6817-49EF-A076-324498E48F6D}" presName="sibSpaceThree" presStyleCnt="0"/>
      <dgm:spPr/>
    </dgm:pt>
    <dgm:pt modelId="{EB940771-DE31-4F49-8B8A-F25438218EB2}" type="pres">
      <dgm:prSet presAssocID="{373659DC-E728-4267-A058-5986005BF552}" presName="vertThree" presStyleCnt="0"/>
      <dgm:spPr/>
    </dgm:pt>
    <dgm:pt modelId="{ABA67AEF-8AF8-4B61-9BC5-D636FB9E70D0}" type="pres">
      <dgm:prSet presAssocID="{373659DC-E728-4267-A058-5986005BF552}" presName="txThree" presStyleLbl="node3" presStyleIdx="1" presStyleCnt="10">
        <dgm:presLayoutVars>
          <dgm:chPref val="3"/>
        </dgm:presLayoutVars>
      </dgm:prSet>
      <dgm:spPr/>
    </dgm:pt>
    <dgm:pt modelId="{BAF34C09-ADCD-438C-8A14-A7BDACDFC8F8}" type="pres">
      <dgm:prSet presAssocID="{373659DC-E728-4267-A058-5986005BF552}" presName="parTransThree" presStyleCnt="0"/>
      <dgm:spPr/>
    </dgm:pt>
    <dgm:pt modelId="{B6E569D1-9008-4FAF-947A-4ED869AD1569}" type="pres">
      <dgm:prSet presAssocID="{373659DC-E728-4267-A058-5986005BF552}" presName="horzThree" presStyleCnt="0"/>
      <dgm:spPr/>
    </dgm:pt>
    <dgm:pt modelId="{B7A3AD7C-DB03-4472-A748-E91E3ACB0FBF}" type="pres">
      <dgm:prSet presAssocID="{40FF3727-E225-4614-907F-E343C844CD0E}" presName="vertFour" presStyleCnt="0">
        <dgm:presLayoutVars>
          <dgm:chPref val="3"/>
        </dgm:presLayoutVars>
      </dgm:prSet>
      <dgm:spPr/>
    </dgm:pt>
    <dgm:pt modelId="{6D5BDAAF-683C-425F-BB9A-AAA3F4AB8F41}" type="pres">
      <dgm:prSet presAssocID="{40FF3727-E225-4614-907F-E343C844CD0E}" presName="txFour" presStyleLbl="node4" presStyleIdx="1" presStyleCnt="17">
        <dgm:presLayoutVars>
          <dgm:chPref val="3"/>
        </dgm:presLayoutVars>
      </dgm:prSet>
      <dgm:spPr/>
    </dgm:pt>
    <dgm:pt modelId="{565D66B4-D10B-4950-B043-ABA4F60969B4}" type="pres">
      <dgm:prSet presAssocID="{40FF3727-E225-4614-907F-E343C844CD0E}" presName="parTransFour" presStyleCnt="0"/>
      <dgm:spPr/>
    </dgm:pt>
    <dgm:pt modelId="{55A1CAA5-13F7-40E1-8238-23E14B8DAFB1}" type="pres">
      <dgm:prSet presAssocID="{40FF3727-E225-4614-907F-E343C844CD0E}" presName="horzFour" presStyleCnt="0"/>
      <dgm:spPr/>
    </dgm:pt>
    <dgm:pt modelId="{090508F7-D314-4135-A246-B0FC4F86B924}" type="pres">
      <dgm:prSet presAssocID="{709CA4EE-61B8-47AD-8A3D-AE23D326ADBA}" presName="vertFour" presStyleCnt="0">
        <dgm:presLayoutVars>
          <dgm:chPref val="3"/>
        </dgm:presLayoutVars>
      </dgm:prSet>
      <dgm:spPr/>
    </dgm:pt>
    <dgm:pt modelId="{301F31AF-E249-43B1-A72D-FFB4C2462562}" type="pres">
      <dgm:prSet presAssocID="{709CA4EE-61B8-47AD-8A3D-AE23D326ADBA}" presName="txFour" presStyleLbl="node4" presStyleIdx="2" presStyleCnt="17">
        <dgm:presLayoutVars>
          <dgm:chPref val="3"/>
        </dgm:presLayoutVars>
      </dgm:prSet>
      <dgm:spPr/>
    </dgm:pt>
    <dgm:pt modelId="{5640E310-882C-419E-966F-F080B912E045}" type="pres">
      <dgm:prSet presAssocID="{709CA4EE-61B8-47AD-8A3D-AE23D326ADBA}" presName="horzFour" presStyleCnt="0"/>
      <dgm:spPr/>
    </dgm:pt>
    <dgm:pt modelId="{3EF23A25-41FE-48C0-BF6B-B3FD6EEBC1C0}" type="pres">
      <dgm:prSet presAssocID="{13E6982E-E2D6-4BC6-99EF-E94BFFE2C06B}" presName="sibSpaceFour" presStyleCnt="0"/>
      <dgm:spPr/>
    </dgm:pt>
    <dgm:pt modelId="{F8C333E4-ACA4-4813-9D0D-50BCDA9DCB2D}" type="pres">
      <dgm:prSet presAssocID="{C62C59A4-DDDB-4DF7-8982-DA1155E01A42}" presName="vertFour" presStyleCnt="0">
        <dgm:presLayoutVars>
          <dgm:chPref val="3"/>
        </dgm:presLayoutVars>
      </dgm:prSet>
      <dgm:spPr/>
    </dgm:pt>
    <dgm:pt modelId="{DCD02406-8751-4F5F-A80D-4E2926B32994}" type="pres">
      <dgm:prSet presAssocID="{C62C59A4-DDDB-4DF7-8982-DA1155E01A42}" presName="txFour" presStyleLbl="node4" presStyleIdx="3" presStyleCnt="17">
        <dgm:presLayoutVars>
          <dgm:chPref val="3"/>
        </dgm:presLayoutVars>
      </dgm:prSet>
      <dgm:spPr/>
    </dgm:pt>
    <dgm:pt modelId="{9C2A1314-4E42-4FA0-8EE1-6525706B2FAC}" type="pres">
      <dgm:prSet presAssocID="{C62C59A4-DDDB-4DF7-8982-DA1155E01A42}" presName="horzFour" presStyleCnt="0"/>
      <dgm:spPr/>
    </dgm:pt>
    <dgm:pt modelId="{14C1D797-6A95-4887-AAAF-F4E557B81357}" type="pres">
      <dgm:prSet presAssocID="{77791765-F9A2-4237-BAF4-724AE2A835C4}" presName="sibSpaceFour" presStyleCnt="0"/>
      <dgm:spPr/>
    </dgm:pt>
    <dgm:pt modelId="{2E88C27A-8C0D-465B-89D6-FFA5D2B763CA}" type="pres">
      <dgm:prSet presAssocID="{12BAC254-C7FA-4AC7-A88B-0BFB04DF05E6}" presName="vertFour" presStyleCnt="0">
        <dgm:presLayoutVars>
          <dgm:chPref val="3"/>
        </dgm:presLayoutVars>
      </dgm:prSet>
      <dgm:spPr/>
    </dgm:pt>
    <dgm:pt modelId="{7E4D6EBE-9E2B-4430-AEE2-B5D5D81BDC78}" type="pres">
      <dgm:prSet presAssocID="{12BAC254-C7FA-4AC7-A88B-0BFB04DF05E6}" presName="txFour" presStyleLbl="node4" presStyleIdx="4" presStyleCnt="17">
        <dgm:presLayoutVars>
          <dgm:chPref val="3"/>
        </dgm:presLayoutVars>
      </dgm:prSet>
      <dgm:spPr/>
    </dgm:pt>
    <dgm:pt modelId="{25D13984-6E7B-4979-BA66-CF651F2DDA0F}" type="pres">
      <dgm:prSet presAssocID="{12BAC254-C7FA-4AC7-A88B-0BFB04DF05E6}" presName="horzFour" presStyleCnt="0"/>
      <dgm:spPr/>
    </dgm:pt>
    <dgm:pt modelId="{B89BCC43-4174-44FF-8B11-CCEA5A73D757}" type="pres">
      <dgm:prSet presAssocID="{A8CF5BDC-5111-48E2-ADA3-B7697B1452A8}" presName="sibSpaceFour" presStyleCnt="0"/>
      <dgm:spPr/>
    </dgm:pt>
    <dgm:pt modelId="{27834F6C-7D58-4A6F-B00F-80B8A332A482}" type="pres">
      <dgm:prSet presAssocID="{75713422-68C5-4BFD-85B6-834A2B97B025}" presName="vertFour" presStyleCnt="0">
        <dgm:presLayoutVars>
          <dgm:chPref val="3"/>
        </dgm:presLayoutVars>
      </dgm:prSet>
      <dgm:spPr/>
    </dgm:pt>
    <dgm:pt modelId="{F37EC90F-1F2D-4B93-BBD4-35A18E5744DD}" type="pres">
      <dgm:prSet presAssocID="{75713422-68C5-4BFD-85B6-834A2B97B025}" presName="txFour" presStyleLbl="node4" presStyleIdx="5" presStyleCnt="17">
        <dgm:presLayoutVars>
          <dgm:chPref val="3"/>
        </dgm:presLayoutVars>
      </dgm:prSet>
      <dgm:spPr/>
    </dgm:pt>
    <dgm:pt modelId="{CD49546E-ED6A-41D4-845B-778872CC5BC3}" type="pres">
      <dgm:prSet presAssocID="{75713422-68C5-4BFD-85B6-834A2B97B025}" presName="horzFour" presStyleCnt="0"/>
      <dgm:spPr/>
    </dgm:pt>
    <dgm:pt modelId="{B549E4F7-8854-4450-9214-F89531B8F4EA}" type="pres">
      <dgm:prSet presAssocID="{796926B0-CD7D-4210-8517-E7E213A20437}" presName="sibSpaceFour" presStyleCnt="0"/>
      <dgm:spPr/>
    </dgm:pt>
    <dgm:pt modelId="{219201BA-F2E1-4E60-A601-13E5937E3706}" type="pres">
      <dgm:prSet presAssocID="{A828B026-1FD5-40E8-84B0-58617C63D721}" presName="vertFour" presStyleCnt="0">
        <dgm:presLayoutVars>
          <dgm:chPref val="3"/>
        </dgm:presLayoutVars>
      </dgm:prSet>
      <dgm:spPr/>
    </dgm:pt>
    <dgm:pt modelId="{2DC63BA7-D0EC-433C-B8BD-6F38E6BECE0C}" type="pres">
      <dgm:prSet presAssocID="{A828B026-1FD5-40E8-84B0-58617C63D721}" presName="txFour" presStyleLbl="node4" presStyleIdx="6" presStyleCnt="17">
        <dgm:presLayoutVars>
          <dgm:chPref val="3"/>
        </dgm:presLayoutVars>
      </dgm:prSet>
      <dgm:spPr/>
    </dgm:pt>
    <dgm:pt modelId="{FB67C6E1-AD52-45A3-9757-22A59A354525}" type="pres">
      <dgm:prSet presAssocID="{A828B026-1FD5-40E8-84B0-58617C63D721}" presName="horzFour" presStyleCnt="0"/>
      <dgm:spPr/>
    </dgm:pt>
    <dgm:pt modelId="{3A45762D-5FEC-424C-AD83-15F7971D54E1}" type="pres">
      <dgm:prSet presAssocID="{5DA7CDD8-E736-4DD1-8C91-3AD93D64807A}" presName="sibSpaceThree" presStyleCnt="0"/>
      <dgm:spPr/>
    </dgm:pt>
    <dgm:pt modelId="{E74FA776-4BCC-47AB-8031-40E360E9D760}" type="pres">
      <dgm:prSet presAssocID="{E951EA72-1CA4-4846-B196-EA298C7C643F}" presName="vertThree" presStyleCnt="0"/>
      <dgm:spPr/>
    </dgm:pt>
    <dgm:pt modelId="{E237A9FA-4775-4FB5-9705-78B5A05FC16D}" type="pres">
      <dgm:prSet presAssocID="{E951EA72-1CA4-4846-B196-EA298C7C643F}" presName="txThree" presStyleLbl="node3" presStyleIdx="2" presStyleCnt="10">
        <dgm:presLayoutVars>
          <dgm:chPref val="3"/>
        </dgm:presLayoutVars>
      </dgm:prSet>
      <dgm:spPr/>
    </dgm:pt>
    <dgm:pt modelId="{784E5D6C-1343-49B4-8060-D9EC95169F18}" type="pres">
      <dgm:prSet presAssocID="{E951EA72-1CA4-4846-B196-EA298C7C643F}" presName="parTransThree" presStyleCnt="0"/>
      <dgm:spPr/>
    </dgm:pt>
    <dgm:pt modelId="{6D12E7D4-4D43-4304-87B8-4216F8D6EB4F}" type="pres">
      <dgm:prSet presAssocID="{E951EA72-1CA4-4846-B196-EA298C7C643F}" presName="horzThree" presStyleCnt="0"/>
      <dgm:spPr/>
    </dgm:pt>
    <dgm:pt modelId="{FABF945C-23F7-4468-9088-94FDEBDB896E}" type="pres">
      <dgm:prSet presAssocID="{3A18E344-02FC-42B2-8B84-A368356CC4CD}" presName="vertFour" presStyleCnt="0">
        <dgm:presLayoutVars>
          <dgm:chPref val="3"/>
        </dgm:presLayoutVars>
      </dgm:prSet>
      <dgm:spPr/>
    </dgm:pt>
    <dgm:pt modelId="{27CC858B-2C66-4945-83A3-AD6BF6EF8433}" type="pres">
      <dgm:prSet presAssocID="{3A18E344-02FC-42B2-8B84-A368356CC4CD}" presName="txFour" presStyleLbl="node4" presStyleIdx="7" presStyleCnt="17">
        <dgm:presLayoutVars>
          <dgm:chPref val="3"/>
        </dgm:presLayoutVars>
      </dgm:prSet>
      <dgm:spPr/>
    </dgm:pt>
    <dgm:pt modelId="{909B821E-9C10-4836-BAD2-0A4A2D20665A}" type="pres">
      <dgm:prSet presAssocID="{3A18E344-02FC-42B2-8B84-A368356CC4CD}" presName="horzFour" presStyleCnt="0"/>
      <dgm:spPr/>
    </dgm:pt>
    <dgm:pt modelId="{8B5372E4-4390-432F-A49A-CC93092748B0}" type="pres">
      <dgm:prSet presAssocID="{ABC0A2B3-C22A-4A40-AF6B-4D1C364C5955}" presName="sibSpaceTwo" presStyleCnt="0"/>
      <dgm:spPr/>
    </dgm:pt>
    <dgm:pt modelId="{41CF886E-2361-4104-B00F-6A313505E160}" type="pres">
      <dgm:prSet presAssocID="{976EEDE8-F9F0-42AD-968A-A1643142EBF4}" presName="vertTwo" presStyleCnt="0"/>
      <dgm:spPr/>
    </dgm:pt>
    <dgm:pt modelId="{E6C2C7C0-BE20-4B81-9CA4-36DD8F76368A}" type="pres">
      <dgm:prSet presAssocID="{976EEDE8-F9F0-42AD-968A-A1643142EBF4}" presName="txTwo" presStyleLbl="node2" presStyleIdx="1" presStyleCnt="3">
        <dgm:presLayoutVars>
          <dgm:chPref val="3"/>
        </dgm:presLayoutVars>
      </dgm:prSet>
      <dgm:spPr/>
    </dgm:pt>
    <dgm:pt modelId="{82C2BDAB-C55B-4AA9-955A-D1CEA746B84B}" type="pres">
      <dgm:prSet presAssocID="{976EEDE8-F9F0-42AD-968A-A1643142EBF4}" presName="parTransTwo" presStyleCnt="0"/>
      <dgm:spPr/>
    </dgm:pt>
    <dgm:pt modelId="{6DDDCB0A-C3F2-4864-872C-8A2830162B7C}" type="pres">
      <dgm:prSet presAssocID="{976EEDE8-F9F0-42AD-968A-A1643142EBF4}" presName="horzTwo" presStyleCnt="0"/>
      <dgm:spPr/>
    </dgm:pt>
    <dgm:pt modelId="{D37E3DA4-3D34-405C-8D42-68F10633EB3E}" type="pres">
      <dgm:prSet presAssocID="{F19CC2B7-FF92-410E-B4F2-3E129A2BC46B}" presName="vertThree" presStyleCnt="0"/>
      <dgm:spPr/>
    </dgm:pt>
    <dgm:pt modelId="{1595FAF9-1603-47FD-9860-693924230584}" type="pres">
      <dgm:prSet presAssocID="{F19CC2B7-FF92-410E-B4F2-3E129A2BC46B}" presName="txThree" presStyleLbl="node3" presStyleIdx="3" presStyleCnt="10">
        <dgm:presLayoutVars>
          <dgm:chPref val="3"/>
        </dgm:presLayoutVars>
      </dgm:prSet>
      <dgm:spPr/>
    </dgm:pt>
    <dgm:pt modelId="{7E766049-66C1-42B9-87CB-BE0DA1761E05}" type="pres">
      <dgm:prSet presAssocID="{F19CC2B7-FF92-410E-B4F2-3E129A2BC46B}" presName="parTransThree" presStyleCnt="0"/>
      <dgm:spPr/>
    </dgm:pt>
    <dgm:pt modelId="{9646EA81-2E23-4517-927B-ACE5D94EF0E9}" type="pres">
      <dgm:prSet presAssocID="{F19CC2B7-FF92-410E-B4F2-3E129A2BC46B}" presName="horzThree" presStyleCnt="0"/>
      <dgm:spPr/>
    </dgm:pt>
    <dgm:pt modelId="{499C8769-215A-4B85-894B-74B6D0CAECE1}" type="pres">
      <dgm:prSet presAssocID="{C67DA8F8-3880-4AF3-A69F-ABE2BCF2D708}" presName="vertFour" presStyleCnt="0">
        <dgm:presLayoutVars>
          <dgm:chPref val="3"/>
        </dgm:presLayoutVars>
      </dgm:prSet>
      <dgm:spPr/>
    </dgm:pt>
    <dgm:pt modelId="{898C0685-1603-4936-81BC-6E6ADF3F77B5}" type="pres">
      <dgm:prSet presAssocID="{C67DA8F8-3880-4AF3-A69F-ABE2BCF2D708}" presName="txFour" presStyleLbl="node4" presStyleIdx="8" presStyleCnt="17">
        <dgm:presLayoutVars>
          <dgm:chPref val="3"/>
        </dgm:presLayoutVars>
      </dgm:prSet>
      <dgm:spPr/>
    </dgm:pt>
    <dgm:pt modelId="{10E83A73-9DD4-4762-A350-9EF9C2EE238B}" type="pres">
      <dgm:prSet presAssocID="{C67DA8F8-3880-4AF3-A69F-ABE2BCF2D708}" presName="horzFour" presStyleCnt="0"/>
      <dgm:spPr/>
    </dgm:pt>
    <dgm:pt modelId="{D1860C60-7ADF-4124-801D-1D75784071C3}" type="pres">
      <dgm:prSet presAssocID="{09F678DA-7050-4185-84AE-8DD1EF6CFC8D}" presName="sibSpaceThree" presStyleCnt="0"/>
      <dgm:spPr/>
    </dgm:pt>
    <dgm:pt modelId="{D6F4BF50-DC05-4BF2-8D94-CD3D299D14EF}" type="pres">
      <dgm:prSet presAssocID="{A20F2333-16BC-4E44-9709-BFBBF0CA9DE4}" presName="vertThree" presStyleCnt="0"/>
      <dgm:spPr/>
    </dgm:pt>
    <dgm:pt modelId="{D34735E4-F4EB-4036-ACA5-B4E04D2F8ACB}" type="pres">
      <dgm:prSet presAssocID="{A20F2333-16BC-4E44-9709-BFBBF0CA9DE4}" presName="txThree" presStyleLbl="node3" presStyleIdx="4" presStyleCnt="10">
        <dgm:presLayoutVars>
          <dgm:chPref val="3"/>
        </dgm:presLayoutVars>
      </dgm:prSet>
      <dgm:spPr/>
    </dgm:pt>
    <dgm:pt modelId="{FAEFF00F-B529-4D23-82DC-80BA723C7C20}" type="pres">
      <dgm:prSet presAssocID="{A20F2333-16BC-4E44-9709-BFBBF0CA9DE4}" presName="parTransThree" presStyleCnt="0"/>
      <dgm:spPr/>
    </dgm:pt>
    <dgm:pt modelId="{2E946C6B-90E5-41FE-BFBA-4905C83F7C71}" type="pres">
      <dgm:prSet presAssocID="{A20F2333-16BC-4E44-9709-BFBBF0CA9DE4}" presName="horzThree" presStyleCnt="0"/>
      <dgm:spPr/>
    </dgm:pt>
    <dgm:pt modelId="{26E41F89-8710-441F-BA27-88730D82A735}" type="pres">
      <dgm:prSet presAssocID="{AAA07788-4445-4E73-8C6C-35ABF7D14C3A}" presName="vertFour" presStyleCnt="0">
        <dgm:presLayoutVars>
          <dgm:chPref val="3"/>
        </dgm:presLayoutVars>
      </dgm:prSet>
      <dgm:spPr/>
    </dgm:pt>
    <dgm:pt modelId="{D6EA9925-6BC8-44A6-8C8F-299634E6B8C6}" type="pres">
      <dgm:prSet presAssocID="{AAA07788-4445-4E73-8C6C-35ABF7D14C3A}" presName="txFour" presStyleLbl="node4" presStyleIdx="9" presStyleCnt="17">
        <dgm:presLayoutVars>
          <dgm:chPref val="3"/>
        </dgm:presLayoutVars>
      </dgm:prSet>
      <dgm:spPr/>
    </dgm:pt>
    <dgm:pt modelId="{9647709C-2780-4F3C-A382-8796C5DE552E}" type="pres">
      <dgm:prSet presAssocID="{AAA07788-4445-4E73-8C6C-35ABF7D14C3A}" presName="horzFour" presStyleCnt="0"/>
      <dgm:spPr/>
    </dgm:pt>
    <dgm:pt modelId="{91EF3BA4-6B57-45EE-B707-AC075C43A1F2}" type="pres">
      <dgm:prSet presAssocID="{650CBF03-B6F4-4132-8201-9816459BA1C0}" presName="sibSpaceThree" presStyleCnt="0"/>
      <dgm:spPr/>
    </dgm:pt>
    <dgm:pt modelId="{2F45CA8A-ACF7-4765-B499-E868E9185976}" type="pres">
      <dgm:prSet presAssocID="{0F4C2A61-37BF-47B6-9612-F427CBBA284C}" presName="vertThree" presStyleCnt="0"/>
      <dgm:spPr/>
    </dgm:pt>
    <dgm:pt modelId="{E13013F6-A6FB-4B2C-B0CB-4343F34A2F80}" type="pres">
      <dgm:prSet presAssocID="{0F4C2A61-37BF-47B6-9612-F427CBBA284C}" presName="txThree" presStyleLbl="node3" presStyleIdx="5" presStyleCnt="10">
        <dgm:presLayoutVars>
          <dgm:chPref val="3"/>
        </dgm:presLayoutVars>
      </dgm:prSet>
      <dgm:spPr/>
    </dgm:pt>
    <dgm:pt modelId="{1C28F20E-AF0D-46DA-84E4-CB8E1B2B9B26}" type="pres">
      <dgm:prSet presAssocID="{0F4C2A61-37BF-47B6-9612-F427CBBA284C}" presName="parTransThree" presStyleCnt="0"/>
      <dgm:spPr/>
    </dgm:pt>
    <dgm:pt modelId="{675F1373-DD85-480F-BEBA-C0B8F3DDFA0C}" type="pres">
      <dgm:prSet presAssocID="{0F4C2A61-37BF-47B6-9612-F427CBBA284C}" presName="horzThree" presStyleCnt="0"/>
      <dgm:spPr/>
    </dgm:pt>
    <dgm:pt modelId="{ED8BBEE3-B6D9-437C-B3C7-618C1686E2BD}" type="pres">
      <dgm:prSet presAssocID="{8E18C8F9-A248-4633-9541-4CCBF8AFFA42}" presName="vertFour" presStyleCnt="0">
        <dgm:presLayoutVars>
          <dgm:chPref val="3"/>
        </dgm:presLayoutVars>
      </dgm:prSet>
      <dgm:spPr/>
    </dgm:pt>
    <dgm:pt modelId="{C8276496-433F-46E2-83F6-A1A62DEE9269}" type="pres">
      <dgm:prSet presAssocID="{8E18C8F9-A248-4633-9541-4CCBF8AFFA42}" presName="txFour" presStyleLbl="node4" presStyleIdx="10" presStyleCnt="17">
        <dgm:presLayoutVars>
          <dgm:chPref val="3"/>
        </dgm:presLayoutVars>
      </dgm:prSet>
      <dgm:spPr/>
    </dgm:pt>
    <dgm:pt modelId="{0D64CF21-B8EA-42C2-BA56-69366797BFD5}" type="pres">
      <dgm:prSet presAssocID="{8E18C8F9-A248-4633-9541-4CCBF8AFFA42}" presName="horzFour" presStyleCnt="0"/>
      <dgm:spPr/>
    </dgm:pt>
    <dgm:pt modelId="{7BAA7C12-5710-4C6C-B7A1-D1C491A88B0C}" type="pres">
      <dgm:prSet presAssocID="{27213A6B-7278-4A8B-9A98-455244FAC8F1}" presName="sibSpaceThree" presStyleCnt="0"/>
      <dgm:spPr/>
    </dgm:pt>
    <dgm:pt modelId="{67482C3E-E060-43C7-98A3-986CFBD34281}" type="pres">
      <dgm:prSet presAssocID="{780440C8-EC98-408F-9E49-842FAA97D69E}" presName="vertThree" presStyleCnt="0"/>
      <dgm:spPr/>
    </dgm:pt>
    <dgm:pt modelId="{C85E90FC-2FA2-4DA0-B0D3-B7C7485F78C9}" type="pres">
      <dgm:prSet presAssocID="{780440C8-EC98-408F-9E49-842FAA97D69E}" presName="txThree" presStyleLbl="node3" presStyleIdx="6" presStyleCnt="10">
        <dgm:presLayoutVars>
          <dgm:chPref val="3"/>
        </dgm:presLayoutVars>
      </dgm:prSet>
      <dgm:spPr/>
    </dgm:pt>
    <dgm:pt modelId="{D3C28D33-83A8-4365-B2AD-FC0B1551C440}" type="pres">
      <dgm:prSet presAssocID="{780440C8-EC98-408F-9E49-842FAA97D69E}" presName="parTransThree" presStyleCnt="0"/>
      <dgm:spPr/>
    </dgm:pt>
    <dgm:pt modelId="{0E24E8E4-EAB8-4A73-89FD-3BBACA3B0FA5}" type="pres">
      <dgm:prSet presAssocID="{780440C8-EC98-408F-9E49-842FAA97D69E}" presName="horzThree" presStyleCnt="0"/>
      <dgm:spPr/>
    </dgm:pt>
    <dgm:pt modelId="{22248632-E98A-4EC8-921D-24C9C83A7368}" type="pres">
      <dgm:prSet presAssocID="{4C5F8CF5-E16E-4117-BE81-19BE8AEDBCBE}" presName="vertFour" presStyleCnt="0">
        <dgm:presLayoutVars>
          <dgm:chPref val="3"/>
        </dgm:presLayoutVars>
      </dgm:prSet>
      <dgm:spPr/>
    </dgm:pt>
    <dgm:pt modelId="{0A5B1CCB-8EA1-433E-BE21-3C1BF7FC76AA}" type="pres">
      <dgm:prSet presAssocID="{4C5F8CF5-E16E-4117-BE81-19BE8AEDBCBE}" presName="txFour" presStyleLbl="node4" presStyleIdx="11" presStyleCnt="17">
        <dgm:presLayoutVars>
          <dgm:chPref val="3"/>
        </dgm:presLayoutVars>
      </dgm:prSet>
      <dgm:spPr/>
    </dgm:pt>
    <dgm:pt modelId="{B5FD4977-5364-45D9-97D9-1ECD53BA3DBC}" type="pres">
      <dgm:prSet presAssocID="{4C5F8CF5-E16E-4117-BE81-19BE8AEDBCBE}" presName="horzFour" presStyleCnt="0"/>
      <dgm:spPr/>
    </dgm:pt>
    <dgm:pt modelId="{747D3091-A059-4F35-AA36-514A4CBF25E4}" type="pres">
      <dgm:prSet presAssocID="{70CBB7AC-22EA-49A3-87D6-5714F66479DC}" presName="sibSpaceThree" presStyleCnt="0"/>
      <dgm:spPr/>
    </dgm:pt>
    <dgm:pt modelId="{79D8A9D9-7846-427A-BA3A-D34EAF237F00}" type="pres">
      <dgm:prSet presAssocID="{C15FB8D7-EE73-495C-95F2-4BDF952D4B82}" presName="vertThree" presStyleCnt="0"/>
      <dgm:spPr/>
    </dgm:pt>
    <dgm:pt modelId="{1B69B320-89EE-424A-849D-ECBE0839B92B}" type="pres">
      <dgm:prSet presAssocID="{C15FB8D7-EE73-495C-95F2-4BDF952D4B82}" presName="txThree" presStyleLbl="node3" presStyleIdx="7" presStyleCnt="10">
        <dgm:presLayoutVars>
          <dgm:chPref val="3"/>
        </dgm:presLayoutVars>
      </dgm:prSet>
      <dgm:spPr/>
    </dgm:pt>
    <dgm:pt modelId="{ED8F8614-9193-46C6-8098-E1273D1AB5B7}" type="pres">
      <dgm:prSet presAssocID="{C15FB8D7-EE73-495C-95F2-4BDF952D4B82}" presName="parTransThree" presStyleCnt="0"/>
      <dgm:spPr/>
    </dgm:pt>
    <dgm:pt modelId="{43B5954A-4DF1-4DF1-86D3-66FC5D632F3C}" type="pres">
      <dgm:prSet presAssocID="{C15FB8D7-EE73-495C-95F2-4BDF952D4B82}" presName="horzThree" presStyleCnt="0"/>
      <dgm:spPr/>
    </dgm:pt>
    <dgm:pt modelId="{A723124B-FC8E-4BF3-97E5-466C9F8F5B47}" type="pres">
      <dgm:prSet presAssocID="{6DA14899-D78F-493C-9194-E2541C9A3C04}" presName="vertFour" presStyleCnt="0">
        <dgm:presLayoutVars>
          <dgm:chPref val="3"/>
        </dgm:presLayoutVars>
      </dgm:prSet>
      <dgm:spPr/>
    </dgm:pt>
    <dgm:pt modelId="{5FFC1495-432E-47B7-B807-4F7F9B41AE49}" type="pres">
      <dgm:prSet presAssocID="{6DA14899-D78F-493C-9194-E2541C9A3C04}" presName="txFour" presStyleLbl="node4" presStyleIdx="12" presStyleCnt="17">
        <dgm:presLayoutVars>
          <dgm:chPref val="3"/>
        </dgm:presLayoutVars>
      </dgm:prSet>
      <dgm:spPr/>
    </dgm:pt>
    <dgm:pt modelId="{0A5C82BE-7D1B-4C01-A457-852AC644508F}" type="pres">
      <dgm:prSet presAssocID="{6DA14899-D78F-493C-9194-E2541C9A3C04}" presName="horzFour" presStyleCnt="0"/>
      <dgm:spPr/>
    </dgm:pt>
    <dgm:pt modelId="{9A9757B3-34F3-4C6A-94DA-68427DFD3F65}" type="pres">
      <dgm:prSet presAssocID="{A4EB9A19-7538-4121-8578-28BB8F60F05F}" presName="sibSpaceTwo" presStyleCnt="0"/>
      <dgm:spPr/>
    </dgm:pt>
    <dgm:pt modelId="{E2606F9D-D594-4194-A47C-3FEFF68113C2}" type="pres">
      <dgm:prSet presAssocID="{8FFDD7D3-0F83-44BA-A19B-B81616440112}" presName="vertTwo" presStyleCnt="0"/>
      <dgm:spPr/>
    </dgm:pt>
    <dgm:pt modelId="{B0E029CC-85EA-4C49-BE44-10F0CD1570BC}" type="pres">
      <dgm:prSet presAssocID="{8FFDD7D3-0F83-44BA-A19B-B81616440112}" presName="txTwo" presStyleLbl="node2" presStyleIdx="2" presStyleCnt="3">
        <dgm:presLayoutVars>
          <dgm:chPref val="3"/>
        </dgm:presLayoutVars>
      </dgm:prSet>
      <dgm:spPr/>
    </dgm:pt>
    <dgm:pt modelId="{5FF898FA-5AD4-495D-8413-15AA63B31915}" type="pres">
      <dgm:prSet presAssocID="{8FFDD7D3-0F83-44BA-A19B-B81616440112}" presName="parTransTwo" presStyleCnt="0"/>
      <dgm:spPr/>
    </dgm:pt>
    <dgm:pt modelId="{C3E69929-2F2C-4B1C-B529-AE902F87D733}" type="pres">
      <dgm:prSet presAssocID="{8FFDD7D3-0F83-44BA-A19B-B81616440112}" presName="horzTwo" presStyleCnt="0"/>
      <dgm:spPr/>
    </dgm:pt>
    <dgm:pt modelId="{E17A0E34-1186-4D62-A4E4-557D448DEAB8}" type="pres">
      <dgm:prSet presAssocID="{662A26B1-2631-40EE-9E24-E7A0C5CF7E81}" presName="vertThree" presStyleCnt="0"/>
      <dgm:spPr/>
    </dgm:pt>
    <dgm:pt modelId="{0B936F4E-7E60-478A-8CEE-819DB302D761}" type="pres">
      <dgm:prSet presAssocID="{662A26B1-2631-40EE-9E24-E7A0C5CF7E81}" presName="txThree" presStyleLbl="node3" presStyleIdx="8" presStyleCnt="10">
        <dgm:presLayoutVars>
          <dgm:chPref val="3"/>
        </dgm:presLayoutVars>
      </dgm:prSet>
      <dgm:spPr/>
    </dgm:pt>
    <dgm:pt modelId="{E8C9B802-69C9-48A6-9588-F5556E47D8EB}" type="pres">
      <dgm:prSet presAssocID="{662A26B1-2631-40EE-9E24-E7A0C5CF7E81}" presName="parTransThree" presStyleCnt="0"/>
      <dgm:spPr/>
    </dgm:pt>
    <dgm:pt modelId="{BE2928BE-4BF7-4D58-8FC2-319A6814E04F}" type="pres">
      <dgm:prSet presAssocID="{662A26B1-2631-40EE-9E24-E7A0C5CF7E81}" presName="horzThree" presStyleCnt="0"/>
      <dgm:spPr/>
    </dgm:pt>
    <dgm:pt modelId="{2439FB5F-03B1-4B4B-8D94-9493E7319691}" type="pres">
      <dgm:prSet presAssocID="{582E24C4-60FC-41D8-8B78-5D43410D5498}" presName="vertFour" presStyleCnt="0">
        <dgm:presLayoutVars>
          <dgm:chPref val="3"/>
        </dgm:presLayoutVars>
      </dgm:prSet>
      <dgm:spPr/>
    </dgm:pt>
    <dgm:pt modelId="{A27F2F5D-5F2F-42E4-9FF8-4262C388747A}" type="pres">
      <dgm:prSet presAssocID="{582E24C4-60FC-41D8-8B78-5D43410D5498}" presName="txFour" presStyleLbl="node4" presStyleIdx="13" presStyleCnt="17">
        <dgm:presLayoutVars>
          <dgm:chPref val="3"/>
        </dgm:presLayoutVars>
      </dgm:prSet>
      <dgm:spPr/>
    </dgm:pt>
    <dgm:pt modelId="{D9D86929-C9A5-489F-9E54-690408D8D3AD}" type="pres">
      <dgm:prSet presAssocID="{582E24C4-60FC-41D8-8B78-5D43410D5498}" presName="horzFour" presStyleCnt="0"/>
      <dgm:spPr/>
    </dgm:pt>
    <dgm:pt modelId="{A7E44692-9510-4173-BFAC-7844924B51B6}" type="pres">
      <dgm:prSet presAssocID="{22ED0A02-B377-41C7-BAE1-1353179D54A8}" presName="sibSpaceThree" presStyleCnt="0"/>
      <dgm:spPr/>
    </dgm:pt>
    <dgm:pt modelId="{0FC496B1-02ED-4BC2-9D52-CCBBFFBDEA9B}" type="pres">
      <dgm:prSet presAssocID="{AEC0CE36-7AD9-4F56-B589-E00151C89F61}" presName="vertThree" presStyleCnt="0"/>
      <dgm:spPr/>
    </dgm:pt>
    <dgm:pt modelId="{BBC6F0E6-D01C-4D1F-91ED-6FBAA882607E}" type="pres">
      <dgm:prSet presAssocID="{AEC0CE36-7AD9-4F56-B589-E00151C89F61}" presName="txThree" presStyleLbl="node3" presStyleIdx="9" presStyleCnt="10">
        <dgm:presLayoutVars>
          <dgm:chPref val="3"/>
        </dgm:presLayoutVars>
      </dgm:prSet>
      <dgm:spPr/>
    </dgm:pt>
    <dgm:pt modelId="{A2DFA0E4-FD04-4E68-9E8A-827DD498D12F}" type="pres">
      <dgm:prSet presAssocID="{AEC0CE36-7AD9-4F56-B589-E00151C89F61}" presName="parTransThree" presStyleCnt="0"/>
      <dgm:spPr/>
    </dgm:pt>
    <dgm:pt modelId="{710E26B8-1DC1-4716-8CA5-CBC030010080}" type="pres">
      <dgm:prSet presAssocID="{AEC0CE36-7AD9-4F56-B589-E00151C89F61}" presName="horzThree" presStyleCnt="0"/>
      <dgm:spPr/>
    </dgm:pt>
    <dgm:pt modelId="{3F4AD78E-F704-4D77-9810-D982EF6E115B}" type="pres">
      <dgm:prSet presAssocID="{2FA91632-8361-42D0-844F-D978D266BCF9}" presName="vertFour" presStyleCnt="0">
        <dgm:presLayoutVars>
          <dgm:chPref val="3"/>
        </dgm:presLayoutVars>
      </dgm:prSet>
      <dgm:spPr/>
    </dgm:pt>
    <dgm:pt modelId="{FB66459D-55E0-4E72-A52E-168A9A1836E2}" type="pres">
      <dgm:prSet presAssocID="{2FA91632-8361-42D0-844F-D978D266BCF9}" presName="txFour" presStyleLbl="node4" presStyleIdx="14" presStyleCnt="17">
        <dgm:presLayoutVars>
          <dgm:chPref val="3"/>
        </dgm:presLayoutVars>
      </dgm:prSet>
      <dgm:spPr/>
    </dgm:pt>
    <dgm:pt modelId="{A886907F-DB26-462E-BF00-56E383FEB946}" type="pres">
      <dgm:prSet presAssocID="{2FA91632-8361-42D0-844F-D978D266BCF9}" presName="horzFour" presStyleCnt="0"/>
      <dgm:spPr/>
    </dgm:pt>
    <dgm:pt modelId="{2F3888F3-A223-4497-9BB4-1AD7D8CEFA5D}" type="pres">
      <dgm:prSet presAssocID="{5D1AD06E-B3D9-4454-A633-79EA9C5D3AAA}" presName="sibSpaceFour" presStyleCnt="0"/>
      <dgm:spPr/>
    </dgm:pt>
    <dgm:pt modelId="{0D94D31E-BA38-4291-8937-CFA005EE2F8D}" type="pres">
      <dgm:prSet presAssocID="{06F8EFEB-442E-4ADA-9045-633EBD393EC6}" presName="vertFour" presStyleCnt="0">
        <dgm:presLayoutVars>
          <dgm:chPref val="3"/>
        </dgm:presLayoutVars>
      </dgm:prSet>
      <dgm:spPr/>
    </dgm:pt>
    <dgm:pt modelId="{CB7958D5-B43E-4143-AE3B-B5EF2E83E916}" type="pres">
      <dgm:prSet presAssocID="{06F8EFEB-442E-4ADA-9045-633EBD393EC6}" presName="txFour" presStyleLbl="node4" presStyleIdx="15" presStyleCnt="17">
        <dgm:presLayoutVars>
          <dgm:chPref val="3"/>
        </dgm:presLayoutVars>
      </dgm:prSet>
      <dgm:spPr/>
    </dgm:pt>
    <dgm:pt modelId="{6D7B9157-39E2-4874-B130-10BB43E889AC}" type="pres">
      <dgm:prSet presAssocID="{06F8EFEB-442E-4ADA-9045-633EBD393EC6}" presName="horzFour" presStyleCnt="0"/>
      <dgm:spPr/>
    </dgm:pt>
    <dgm:pt modelId="{F9E7ACC8-F28A-4A85-A812-9FDD0C4E75D9}" type="pres">
      <dgm:prSet presAssocID="{7899745D-AA1D-414C-93B6-BA4F74A92A2A}" presName="sibSpaceFour" presStyleCnt="0"/>
      <dgm:spPr/>
    </dgm:pt>
    <dgm:pt modelId="{D931ABC2-2132-4F7B-A3CC-8F84F3A60296}" type="pres">
      <dgm:prSet presAssocID="{3669A246-4EE7-477E-80BC-5270FF902C18}" presName="vertFour" presStyleCnt="0">
        <dgm:presLayoutVars>
          <dgm:chPref val="3"/>
        </dgm:presLayoutVars>
      </dgm:prSet>
      <dgm:spPr/>
    </dgm:pt>
    <dgm:pt modelId="{6ADDE4C1-8646-4795-BB02-0F04B1BEE795}" type="pres">
      <dgm:prSet presAssocID="{3669A246-4EE7-477E-80BC-5270FF902C18}" presName="txFour" presStyleLbl="node4" presStyleIdx="16" presStyleCnt="17">
        <dgm:presLayoutVars>
          <dgm:chPref val="3"/>
        </dgm:presLayoutVars>
      </dgm:prSet>
      <dgm:spPr/>
    </dgm:pt>
    <dgm:pt modelId="{B3F4CFE0-729E-4BEF-9C5F-2DA37F72A5EA}" type="pres">
      <dgm:prSet presAssocID="{3669A246-4EE7-477E-80BC-5270FF902C18}" presName="horzFour" presStyleCnt="0"/>
      <dgm:spPr/>
    </dgm:pt>
  </dgm:ptLst>
  <dgm:cxnLst>
    <dgm:cxn modelId="{FCD1F40C-C10C-4FB9-962C-1CE226523A21}" type="presOf" srcId="{40FF3727-E225-4614-907F-E343C844CD0E}" destId="{6D5BDAAF-683C-425F-BB9A-AAA3F4AB8F41}" srcOrd="0" destOrd="0" presId="urn:microsoft.com/office/officeart/2005/8/layout/hierarchy4"/>
    <dgm:cxn modelId="{20C6DF0D-F2FB-41B6-9284-300FC80E4253}" srcId="{976EEDE8-F9F0-42AD-968A-A1643142EBF4}" destId="{A20F2333-16BC-4E44-9709-BFBBF0CA9DE4}" srcOrd="1" destOrd="0" parTransId="{4EFB06DB-2939-4043-81CF-DF3552B9FA97}" sibTransId="{650CBF03-B6F4-4132-8201-9816459BA1C0}"/>
    <dgm:cxn modelId="{F419920F-153F-41ED-BCC6-3D1DDAE88945}" srcId="{8FFDD7D3-0F83-44BA-A19B-B81616440112}" destId="{AEC0CE36-7AD9-4F56-B589-E00151C89F61}" srcOrd="1" destOrd="0" parTransId="{8A62A152-FD6A-4831-8E0E-9354D9676216}" sibTransId="{894FCC97-C9B6-41E2-AD61-06EB6D5128EA}"/>
    <dgm:cxn modelId="{C6EC5610-5CF2-4BB0-B790-11C4E5F2699C}" srcId="{C15FB8D7-EE73-495C-95F2-4BDF952D4B82}" destId="{6DA14899-D78F-493C-9194-E2541C9A3C04}" srcOrd="0" destOrd="0" parTransId="{C5239B4A-9558-4254-B8C3-817280EEAB5B}" sibTransId="{57927872-6E58-49C7-B5A4-1038C07C66EA}"/>
    <dgm:cxn modelId="{9D8D2415-3E4E-4782-AEB2-0A2656888153}" type="presOf" srcId="{3669A246-4EE7-477E-80BC-5270FF902C18}" destId="{6ADDE4C1-8646-4795-BB02-0F04B1BEE795}" srcOrd="0" destOrd="0" presId="urn:microsoft.com/office/officeart/2005/8/layout/hierarchy4"/>
    <dgm:cxn modelId="{7AD24B1C-49D5-42FF-8D32-7B0C3983EDED}" type="presOf" srcId="{F19CC2B7-FF92-410E-B4F2-3E129A2BC46B}" destId="{1595FAF9-1603-47FD-9860-693924230584}" srcOrd="0" destOrd="0" presId="urn:microsoft.com/office/officeart/2005/8/layout/hierarchy4"/>
    <dgm:cxn modelId="{64F5CB29-D4FF-439F-8292-94AC5DCA7BDA}" srcId="{976EEDE8-F9F0-42AD-968A-A1643142EBF4}" destId="{780440C8-EC98-408F-9E49-842FAA97D69E}" srcOrd="3" destOrd="0" parTransId="{125348BD-5F54-44C8-8AE0-78A9208C9A64}" sibTransId="{70CBB7AC-22EA-49A3-87D6-5714F66479DC}"/>
    <dgm:cxn modelId="{FBE3322A-48C7-44F7-A87C-0E0280C21647}" type="presOf" srcId="{582E24C4-60FC-41D8-8B78-5D43410D5498}" destId="{A27F2F5D-5F2F-42E4-9FF8-4262C388747A}" srcOrd="0" destOrd="0" presId="urn:microsoft.com/office/officeart/2005/8/layout/hierarchy4"/>
    <dgm:cxn modelId="{EEE9422B-8502-42E0-A48C-55017CA7548C}" type="presOf" srcId="{8B329067-2D85-4845-80DA-E4CB1D9858F8}" destId="{0AD83AF1-4444-4427-AA88-7B35EF82C43F}" srcOrd="0" destOrd="0" presId="urn:microsoft.com/office/officeart/2005/8/layout/hierarchy4"/>
    <dgm:cxn modelId="{693B562C-2BFC-4054-B528-97199E97C497}" srcId="{40FF3727-E225-4614-907F-E343C844CD0E}" destId="{C62C59A4-DDDB-4DF7-8982-DA1155E01A42}" srcOrd="1" destOrd="0" parTransId="{35580CDE-F492-43B9-BED4-584CF0BBAAF1}" sibTransId="{77791765-F9A2-4237-BAF4-724AE2A835C4}"/>
    <dgm:cxn modelId="{E95F0633-6E0C-4859-ACE3-55F8CBC297DA}" type="presOf" srcId="{373659DC-E728-4267-A058-5986005BF552}" destId="{ABA67AEF-8AF8-4B61-9BC5-D636FB9E70D0}" srcOrd="0" destOrd="0" presId="urn:microsoft.com/office/officeart/2005/8/layout/hierarchy4"/>
    <dgm:cxn modelId="{A3A3D933-9B9E-4005-9D8E-3270371B3FBE}" srcId="{6563DCF7-4113-4EE8-95FC-836674947009}" destId="{8FFDD7D3-0F83-44BA-A19B-B81616440112}" srcOrd="2" destOrd="0" parTransId="{1341D77D-43A2-4173-A4BD-00FCCFDDF342}" sibTransId="{ADEF2941-612F-4AF4-A09B-219910F1E114}"/>
    <dgm:cxn modelId="{F2D2B335-65A5-456B-9025-91AE01DC9C1E}" type="presOf" srcId="{C15FB8D7-EE73-495C-95F2-4BDF952D4B82}" destId="{1B69B320-89EE-424A-849D-ECBE0839B92B}" srcOrd="0" destOrd="0" presId="urn:microsoft.com/office/officeart/2005/8/layout/hierarchy4"/>
    <dgm:cxn modelId="{F214D23A-467A-46E8-9CE3-F2E048BA21F2}" type="presOf" srcId="{0F4C2A61-37BF-47B6-9612-F427CBBA284C}" destId="{E13013F6-A6FB-4B2C-B0CB-4343F34A2F80}" srcOrd="0" destOrd="0" presId="urn:microsoft.com/office/officeart/2005/8/layout/hierarchy4"/>
    <dgm:cxn modelId="{AF17EF3A-8E09-45B7-852A-A7E750DC1F12}" type="presOf" srcId="{C67DA8F8-3880-4AF3-A69F-ABE2BCF2D708}" destId="{898C0685-1603-4936-81BC-6E6ADF3F77B5}" srcOrd="0" destOrd="0" presId="urn:microsoft.com/office/officeart/2005/8/layout/hierarchy4"/>
    <dgm:cxn modelId="{57E6E43E-BBD2-4F3C-873C-0786571499B3}" type="presOf" srcId="{8E18C8F9-A248-4633-9541-4CCBF8AFFA42}" destId="{C8276496-433F-46E2-83F6-A1A62DEE9269}" srcOrd="0" destOrd="0" presId="urn:microsoft.com/office/officeart/2005/8/layout/hierarchy4"/>
    <dgm:cxn modelId="{F4191241-9D43-47CF-96E1-D1154971C22D}" srcId="{6563DCF7-4113-4EE8-95FC-836674947009}" destId="{976EEDE8-F9F0-42AD-968A-A1643142EBF4}" srcOrd="1" destOrd="0" parTransId="{8DDDDACA-C805-4885-9562-316A6338C06C}" sibTransId="{A4EB9A19-7538-4121-8578-28BB8F60F05F}"/>
    <dgm:cxn modelId="{6A4F6562-070B-46CD-BC63-2B0EB9737E3C}" srcId="{C3496F16-DF7E-4051-8A82-FF39FE109F6F}" destId="{8B329067-2D85-4845-80DA-E4CB1D9858F8}" srcOrd="0" destOrd="0" parTransId="{658CB7EE-4F85-4B47-B09C-14F38A3F46D3}" sibTransId="{149DD364-80B2-425D-8704-4C995B8993AD}"/>
    <dgm:cxn modelId="{CF2CAA63-1AA1-44D9-B28F-53C1D3D5D961}" srcId="{67BC1551-8EC8-41FB-9634-0AA44CD7982D}" destId="{E951EA72-1CA4-4846-B196-EA298C7C643F}" srcOrd="2" destOrd="0" parTransId="{B7F93FD0-01F4-4DE9-A2E0-64FE38D0108D}" sibTransId="{67F7CC6F-C018-4597-BA12-182CD3E3C76D}"/>
    <dgm:cxn modelId="{51601A47-B2B5-4335-A5C5-ABC5D8D340F2}" srcId="{780440C8-EC98-408F-9E49-842FAA97D69E}" destId="{4C5F8CF5-E16E-4117-BE81-19BE8AEDBCBE}" srcOrd="0" destOrd="0" parTransId="{292017DD-C864-43BD-87FF-51E61453E3C3}" sibTransId="{CA007060-0B62-4DD1-82E7-912DAFAE4E76}"/>
    <dgm:cxn modelId="{2477BA4D-66A4-4000-9889-0316171E72B0}" srcId="{F19CC2B7-FF92-410E-B4F2-3E129A2BC46B}" destId="{C67DA8F8-3880-4AF3-A69F-ABE2BCF2D708}" srcOrd="0" destOrd="0" parTransId="{7F560157-0FE4-445A-AC16-59858FFC22D4}" sibTransId="{DE493D7A-E19B-43C6-9AFC-3FAAE171A48F}"/>
    <dgm:cxn modelId="{4F49F66D-F168-4818-A376-396041F8DA0A}" srcId="{662A26B1-2631-40EE-9E24-E7A0C5CF7E81}" destId="{582E24C4-60FC-41D8-8B78-5D43410D5498}" srcOrd="0" destOrd="0" parTransId="{F547A350-C609-4A18-935A-81017D5E7D69}" sibTransId="{7B51823C-3FFA-436D-BA86-668A14E27C5B}"/>
    <dgm:cxn modelId="{E550FC55-5D8C-4CF4-A47B-1C0F4D89A6D1}" type="presOf" srcId="{709CA4EE-61B8-47AD-8A3D-AE23D326ADBA}" destId="{301F31AF-E249-43B1-A72D-FFB4C2462562}" srcOrd="0" destOrd="0" presId="urn:microsoft.com/office/officeart/2005/8/layout/hierarchy4"/>
    <dgm:cxn modelId="{F4E68B77-F9ED-4400-B59C-100CA8E609B5}" srcId="{40FF3727-E225-4614-907F-E343C844CD0E}" destId="{A828B026-1FD5-40E8-84B0-58617C63D721}" srcOrd="4" destOrd="0" parTransId="{6F04C7B6-BE51-4F56-B03A-F12D5EBC7700}" sibTransId="{A00922F9-002B-497F-9D16-DA70F0985001}"/>
    <dgm:cxn modelId="{3F1F3179-E29F-4692-A4E7-7986607E4A7D}" srcId="{6563DCF7-4113-4EE8-95FC-836674947009}" destId="{67BC1551-8EC8-41FB-9634-0AA44CD7982D}" srcOrd="0" destOrd="0" parTransId="{50C24B8F-3C6D-4288-89AD-5C0DDE405B4C}" sibTransId="{ABC0A2B3-C22A-4A40-AF6B-4D1C364C5955}"/>
    <dgm:cxn modelId="{9C846A7A-F1E4-4B63-9CBD-8365012F1381}" srcId="{40FF3727-E225-4614-907F-E343C844CD0E}" destId="{709CA4EE-61B8-47AD-8A3D-AE23D326ADBA}" srcOrd="0" destOrd="0" parTransId="{53CC427B-4D39-4AF4-8935-5922E144E8AC}" sibTransId="{13E6982E-E2D6-4BC6-99EF-E94BFFE2C06B}"/>
    <dgm:cxn modelId="{BDD77681-A8E1-4E55-AE92-29507B60C8DA}" type="presOf" srcId="{C3496F16-DF7E-4051-8A82-FF39FE109F6F}" destId="{DEA22495-8DD5-4AE4-AEB1-22EBC2CB8207}" srcOrd="0" destOrd="0" presId="urn:microsoft.com/office/officeart/2005/8/layout/hierarchy4"/>
    <dgm:cxn modelId="{E57A188A-9AF6-43ED-9388-D9B681370266}" srcId="{A20F2333-16BC-4E44-9709-BFBBF0CA9DE4}" destId="{AAA07788-4445-4E73-8C6C-35ABF7D14C3A}" srcOrd="0" destOrd="0" parTransId="{E66F7AD6-B3BE-412F-B433-49DAEDF7D231}" sibTransId="{382881B9-CDDE-40D3-8EC8-8088E7DB787D}"/>
    <dgm:cxn modelId="{386F168C-3FFB-4BA3-B93E-E82674511CB6}" type="presOf" srcId="{A20F2333-16BC-4E44-9709-BFBBF0CA9DE4}" destId="{D34735E4-F4EB-4036-ACA5-B4E04D2F8ACB}" srcOrd="0" destOrd="0" presId="urn:microsoft.com/office/officeart/2005/8/layout/hierarchy4"/>
    <dgm:cxn modelId="{831A2E8C-DAAB-4978-B501-302A458B2799}" type="presOf" srcId="{976EEDE8-F9F0-42AD-968A-A1643142EBF4}" destId="{E6C2C7C0-BE20-4B81-9CA4-36DD8F76368A}" srcOrd="0" destOrd="0" presId="urn:microsoft.com/office/officeart/2005/8/layout/hierarchy4"/>
    <dgm:cxn modelId="{DB59A18E-117A-4E7C-AC46-17BCF72A02B7}" srcId="{E951EA72-1CA4-4846-B196-EA298C7C643F}" destId="{3A18E344-02FC-42B2-8B84-A368356CC4CD}" srcOrd="0" destOrd="0" parTransId="{595467D1-201F-40DE-A478-D97840364BC5}" sibTransId="{90C5774C-8697-4B9A-902E-E489C057F57E}"/>
    <dgm:cxn modelId="{6FA39290-71EF-41E5-8A0B-0516C57AAF91}" srcId="{0F4C2A61-37BF-47B6-9612-F427CBBA284C}" destId="{8E18C8F9-A248-4633-9541-4CCBF8AFFA42}" srcOrd="0" destOrd="0" parTransId="{3EE6A8F6-CD5C-425E-B568-A7C5108B8FDD}" sibTransId="{395E3EDE-B23F-44D2-A7F6-E15B3832233B}"/>
    <dgm:cxn modelId="{79981B99-EFE2-4438-A4E0-8F4FF1A85AC1}" type="presOf" srcId="{30E67206-DFA0-4DE8-A103-9CD42D444BE7}" destId="{DBBFCEFC-4A13-4BE8-AC69-EF94A802A2B9}" srcOrd="0" destOrd="0" presId="urn:microsoft.com/office/officeart/2005/8/layout/hierarchy4"/>
    <dgm:cxn modelId="{92F7B599-6FB3-4DA1-820C-C56CDF93DB33}" type="presOf" srcId="{AEC0CE36-7AD9-4F56-B589-E00151C89F61}" destId="{BBC6F0E6-D01C-4D1F-91ED-6FBAA882607E}" srcOrd="0" destOrd="0" presId="urn:microsoft.com/office/officeart/2005/8/layout/hierarchy4"/>
    <dgm:cxn modelId="{C6AFCB9B-82CE-40DF-9B66-7948454F4AF0}" type="presOf" srcId="{6DA14899-D78F-493C-9194-E2541C9A3C04}" destId="{5FFC1495-432E-47B7-B807-4F7F9B41AE49}" srcOrd="0" destOrd="0" presId="urn:microsoft.com/office/officeart/2005/8/layout/hierarchy4"/>
    <dgm:cxn modelId="{6758149E-FB18-4487-8EAA-C10BA61C7C8B}" srcId="{40FF3727-E225-4614-907F-E343C844CD0E}" destId="{12BAC254-C7FA-4AC7-A88B-0BFB04DF05E6}" srcOrd="2" destOrd="0" parTransId="{8454C89F-20C8-471E-8D72-1487EC4E0209}" sibTransId="{A8CF5BDC-5111-48E2-ADA3-B7697B1452A8}"/>
    <dgm:cxn modelId="{4D76A69E-F21F-426F-A99B-F0A209245566}" type="presOf" srcId="{06F8EFEB-442E-4ADA-9045-633EBD393EC6}" destId="{CB7958D5-B43E-4143-AE3B-B5EF2E83E916}" srcOrd="0" destOrd="0" presId="urn:microsoft.com/office/officeart/2005/8/layout/hierarchy4"/>
    <dgm:cxn modelId="{10B4ACA1-21DA-498C-A838-AF43E0A22D1C}" type="presOf" srcId="{4C5F8CF5-E16E-4117-BE81-19BE8AEDBCBE}" destId="{0A5B1CCB-8EA1-433E-BE21-3C1BF7FC76AA}" srcOrd="0" destOrd="0" presId="urn:microsoft.com/office/officeart/2005/8/layout/hierarchy4"/>
    <dgm:cxn modelId="{35A13DA6-E82C-4E42-BEB6-50B255D8CDE5}" type="presOf" srcId="{C62C59A4-DDDB-4DF7-8982-DA1155E01A42}" destId="{DCD02406-8751-4F5F-A80D-4E2926B32994}" srcOrd="0" destOrd="0" presId="urn:microsoft.com/office/officeart/2005/8/layout/hierarchy4"/>
    <dgm:cxn modelId="{9C78CCA7-00B3-419B-A402-BB57A1D7CACD}" srcId="{67BC1551-8EC8-41FB-9634-0AA44CD7982D}" destId="{C3496F16-DF7E-4051-8A82-FF39FE109F6F}" srcOrd="0" destOrd="0" parTransId="{BCD2277C-BA56-4E1A-B4AC-253E0719D0D9}" sibTransId="{646019A9-6817-49EF-A076-324498E48F6D}"/>
    <dgm:cxn modelId="{19638AB0-4B31-4663-B492-7BC146B2D055}" srcId="{373659DC-E728-4267-A058-5986005BF552}" destId="{40FF3727-E225-4614-907F-E343C844CD0E}" srcOrd="0" destOrd="0" parTransId="{3D1D1383-766A-4A65-8930-190B1471A841}" sibTransId="{6CE4C996-F334-4897-8A73-38C1BBC9C18D}"/>
    <dgm:cxn modelId="{59A90BB7-FB3F-4DEC-85B0-2654C8FC16CC}" type="presOf" srcId="{3A18E344-02FC-42B2-8B84-A368356CC4CD}" destId="{27CC858B-2C66-4945-83A3-AD6BF6EF8433}" srcOrd="0" destOrd="0" presId="urn:microsoft.com/office/officeart/2005/8/layout/hierarchy4"/>
    <dgm:cxn modelId="{37BBCAB8-5BCD-4417-9878-FF18CC00CDFB}" srcId="{976EEDE8-F9F0-42AD-968A-A1643142EBF4}" destId="{F19CC2B7-FF92-410E-B4F2-3E129A2BC46B}" srcOrd="0" destOrd="0" parTransId="{E05C6D72-2562-4396-8164-3B53336F8D72}" sibTransId="{09F678DA-7050-4185-84AE-8DD1EF6CFC8D}"/>
    <dgm:cxn modelId="{E08A1DB9-9A7E-490B-AEDE-E25A5FE1D489}" srcId="{976EEDE8-F9F0-42AD-968A-A1643142EBF4}" destId="{C15FB8D7-EE73-495C-95F2-4BDF952D4B82}" srcOrd="4" destOrd="0" parTransId="{D2B5F8F9-4282-4CDA-BF6D-DABFBD13EF05}" sibTransId="{55653090-2F8E-40BE-8F09-92253E84333B}"/>
    <dgm:cxn modelId="{4CE9E7BD-14E5-44D0-A6EC-9669E8CF01DE}" srcId="{976EEDE8-F9F0-42AD-968A-A1643142EBF4}" destId="{0F4C2A61-37BF-47B6-9612-F427CBBA284C}" srcOrd="2" destOrd="0" parTransId="{22126CD5-9AA6-4D1D-81FF-AAF8EA11085F}" sibTransId="{27213A6B-7278-4A8B-9A98-455244FAC8F1}"/>
    <dgm:cxn modelId="{E5F5CDC2-6352-48CC-80DD-DB28689CDA3F}" srcId="{AEC0CE36-7AD9-4F56-B589-E00151C89F61}" destId="{06F8EFEB-442E-4ADA-9045-633EBD393EC6}" srcOrd="1" destOrd="0" parTransId="{6FD4773E-D7E7-4979-AC6E-C36183D3E402}" sibTransId="{7899745D-AA1D-414C-93B6-BA4F74A92A2A}"/>
    <dgm:cxn modelId="{3A9C68CD-1600-42A7-9567-10AB695D5A0E}" srcId="{8FFDD7D3-0F83-44BA-A19B-B81616440112}" destId="{662A26B1-2631-40EE-9E24-E7A0C5CF7E81}" srcOrd="0" destOrd="0" parTransId="{7390486F-6ABE-408D-A924-78BF46F63289}" sibTransId="{22ED0A02-B377-41C7-BAE1-1353179D54A8}"/>
    <dgm:cxn modelId="{06D991CF-17D5-4E6F-850F-CAD4C59CD3B0}" type="presOf" srcId="{662A26B1-2631-40EE-9E24-E7A0C5CF7E81}" destId="{0B936F4E-7E60-478A-8CEE-819DB302D761}" srcOrd="0" destOrd="0" presId="urn:microsoft.com/office/officeart/2005/8/layout/hierarchy4"/>
    <dgm:cxn modelId="{44002FD8-42B9-4478-9EEF-945C853FEB4B}" type="presOf" srcId="{2FA91632-8361-42D0-844F-D978D266BCF9}" destId="{FB66459D-55E0-4E72-A52E-168A9A1836E2}" srcOrd="0" destOrd="0" presId="urn:microsoft.com/office/officeart/2005/8/layout/hierarchy4"/>
    <dgm:cxn modelId="{4F6A39DE-5314-4867-A06E-9C4562C95A4B}" type="presOf" srcId="{75713422-68C5-4BFD-85B6-834A2B97B025}" destId="{F37EC90F-1F2D-4B93-BBD4-35A18E5744DD}" srcOrd="0" destOrd="0" presId="urn:microsoft.com/office/officeart/2005/8/layout/hierarchy4"/>
    <dgm:cxn modelId="{76986EE0-66DB-4EAA-9BA4-EA4F12D1F841}" srcId="{30E67206-DFA0-4DE8-A103-9CD42D444BE7}" destId="{6563DCF7-4113-4EE8-95FC-836674947009}" srcOrd="0" destOrd="0" parTransId="{CC13BF42-7DFE-4DE6-94E2-9F2A060579AF}" sibTransId="{E3A606B9-58F4-4E63-9E8A-EAB98740EFFF}"/>
    <dgm:cxn modelId="{777AD4E0-EC5D-4646-AFC4-CF52EC0E04F9}" type="presOf" srcId="{A828B026-1FD5-40E8-84B0-58617C63D721}" destId="{2DC63BA7-D0EC-433C-B8BD-6F38E6BECE0C}" srcOrd="0" destOrd="0" presId="urn:microsoft.com/office/officeart/2005/8/layout/hierarchy4"/>
    <dgm:cxn modelId="{DB9C13E4-000D-49EC-8953-387F48B8EB7B}" srcId="{AEC0CE36-7AD9-4F56-B589-E00151C89F61}" destId="{3669A246-4EE7-477E-80BC-5270FF902C18}" srcOrd="2" destOrd="0" parTransId="{3A97257E-3C67-4AF3-BAF0-906BEABE96FB}" sibTransId="{6481FB7C-BC55-4B85-88D5-5CBA585F64FD}"/>
    <dgm:cxn modelId="{6A41FFEC-D24E-4390-B12D-D958DCC0E817}" type="presOf" srcId="{AAA07788-4445-4E73-8C6C-35ABF7D14C3A}" destId="{D6EA9925-6BC8-44A6-8C8F-299634E6B8C6}" srcOrd="0" destOrd="0" presId="urn:microsoft.com/office/officeart/2005/8/layout/hierarchy4"/>
    <dgm:cxn modelId="{A87659EF-1E59-4166-AFC6-9DA26D0A5AEE}" type="presOf" srcId="{E951EA72-1CA4-4846-B196-EA298C7C643F}" destId="{E237A9FA-4775-4FB5-9705-78B5A05FC16D}" srcOrd="0" destOrd="0" presId="urn:microsoft.com/office/officeart/2005/8/layout/hierarchy4"/>
    <dgm:cxn modelId="{085515F5-0E05-46A6-AEDC-DF5957DF49ED}" srcId="{67BC1551-8EC8-41FB-9634-0AA44CD7982D}" destId="{373659DC-E728-4267-A058-5986005BF552}" srcOrd="1" destOrd="0" parTransId="{9E6769B2-71BA-445B-B6B8-F03C0C438E73}" sibTransId="{5DA7CDD8-E736-4DD1-8C91-3AD93D64807A}"/>
    <dgm:cxn modelId="{518F35F5-A226-4A5A-874A-2D498C08D33A}" type="presOf" srcId="{12BAC254-C7FA-4AC7-A88B-0BFB04DF05E6}" destId="{7E4D6EBE-9E2B-4430-AEE2-B5D5D81BDC78}" srcOrd="0" destOrd="0" presId="urn:microsoft.com/office/officeart/2005/8/layout/hierarchy4"/>
    <dgm:cxn modelId="{172E5AF5-E643-4AE9-8172-42EC31C63FFB}" srcId="{AEC0CE36-7AD9-4F56-B589-E00151C89F61}" destId="{2FA91632-8361-42D0-844F-D978D266BCF9}" srcOrd="0" destOrd="0" parTransId="{C14184A3-1168-4B0D-BDC6-A7ABB823B3C9}" sibTransId="{5D1AD06E-B3D9-4454-A633-79EA9C5D3AAA}"/>
    <dgm:cxn modelId="{DE7D7CF5-89DF-43D7-A83D-DF0E2F8D9F9A}" type="presOf" srcId="{67BC1551-8EC8-41FB-9634-0AA44CD7982D}" destId="{459AB6CE-7EB7-4504-BFAF-3CD0C7BD6498}" srcOrd="0" destOrd="0" presId="urn:microsoft.com/office/officeart/2005/8/layout/hierarchy4"/>
    <dgm:cxn modelId="{F8ABC1F7-052A-4D82-87D8-AB36ABBFB7D9}" type="presOf" srcId="{780440C8-EC98-408F-9E49-842FAA97D69E}" destId="{C85E90FC-2FA2-4DA0-B0D3-B7C7485F78C9}" srcOrd="0" destOrd="0" presId="urn:microsoft.com/office/officeart/2005/8/layout/hierarchy4"/>
    <dgm:cxn modelId="{DD4B76F8-D22B-4F3B-8473-B59A1F4EDB23}" srcId="{40FF3727-E225-4614-907F-E343C844CD0E}" destId="{75713422-68C5-4BFD-85B6-834A2B97B025}" srcOrd="3" destOrd="0" parTransId="{4C42E0B5-41FF-459C-8458-17ED80399A60}" sibTransId="{796926B0-CD7D-4210-8517-E7E213A20437}"/>
    <dgm:cxn modelId="{8C4F1EF9-E017-4280-B2FF-915A436201B2}" type="presOf" srcId="{8FFDD7D3-0F83-44BA-A19B-B81616440112}" destId="{B0E029CC-85EA-4C49-BE44-10F0CD1570BC}" srcOrd="0" destOrd="0" presId="urn:microsoft.com/office/officeart/2005/8/layout/hierarchy4"/>
    <dgm:cxn modelId="{216D21FE-5A44-4D00-9177-42B444A3957A}" type="presOf" srcId="{6563DCF7-4113-4EE8-95FC-836674947009}" destId="{44B36EE6-3E05-4F33-A97B-59E4DBA0405E}" srcOrd="0" destOrd="0" presId="urn:microsoft.com/office/officeart/2005/8/layout/hierarchy4"/>
    <dgm:cxn modelId="{F4E5C99E-0931-4C74-A1AC-F2E1AE0DAADA}" type="presParOf" srcId="{DBBFCEFC-4A13-4BE8-AC69-EF94A802A2B9}" destId="{FCDC2A75-8268-42B2-AA2F-EA72A26D5A57}" srcOrd="0" destOrd="0" presId="urn:microsoft.com/office/officeart/2005/8/layout/hierarchy4"/>
    <dgm:cxn modelId="{A41EB6A2-F642-4C61-96F3-DC33799D2021}" type="presParOf" srcId="{FCDC2A75-8268-42B2-AA2F-EA72A26D5A57}" destId="{44B36EE6-3E05-4F33-A97B-59E4DBA0405E}" srcOrd="0" destOrd="0" presId="urn:microsoft.com/office/officeart/2005/8/layout/hierarchy4"/>
    <dgm:cxn modelId="{DF53E1D2-55F3-48CE-B1C6-6862BD3B4124}" type="presParOf" srcId="{FCDC2A75-8268-42B2-AA2F-EA72A26D5A57}" destId="{B8E1D0A1-1ABB-4A08-89BF-0F1F85B6A464}" srcOrd="1" destOrd="0" presId="urn:microsoft.com/office/officeart/2005/8/layout/hierarchy4"/>
    <dgm:cxn modelId="{20281086-2606-4B2A-A7CF-8B3A40DAB5D4}" type="presParOf" srcId="{FCDC2A75-8268-42B2-AA2F-EA72A26D5A57}" destId="{0188AD29-B84D-4E39-B8C6-7E375B26F8E5}" srcOrd="2" destOrd="0" presId="urn:microsoft.com/office/officeart/2005/8/layout/hierarchy4"/>
    <dgm:cxn modelId="{9ED17BC0-BE5B-4EAB-9891-F7D498A2C3E9}" type="presParOf" srcId="{0188AD29-B84D-4E39-B8C6-7E375B26F8E5}" destId="{487A0C0C-52F2-4D01-86EF-A0433CF80B80}" srcOrd="0" destOrd="0" presId="urn:microsoft.com/office/officeart/2005/8/layout/hierarchy4"/>
    <dgm:cxn modelId="{E00CBC0F-B45C-45B0-9831-C46D7EB71985}" type="presParOf" srcId="{487A0C0C-52F2-4D01-86EF-A0433CF80B80}" destId="{459AB6CE-7EB7-4504-BFAF-3CD0C7BD6498}" srcOrd="0" destOrd="0" presId="urn:microsoft.com/office/officeart/2005/8/layout/hierarchy4"/>
    <dgm:cxn modelId="{8B68DA98-F378-48E0-942F-27083F2F8C71}" type="presParOf" srcId="{487A0C0C-52F2-4D01-86EF-A0433CF80B80}" destId="{1B1E0010-10FF-4BB6-93AE-E8B841D22577}" srcOrd="1" destOrd="0" presId="urn:microsoft.com/office/officeart/2005/8/layout/hierarchy4"/>
    <dgm:cxn modelId="{32D73F4C-C563-44FA-A9FF-97DBCA143F9A}" type="presParOf" srcId="{487A0C0C-52F2-4D01-86EF-A0433CF80B80}" destId="{9CC79D92-F95A-432C-8843-B8C291D4EF6E}" srcOrd="2" destOrd="0" presId="urn:microsoft.com/office/officeart/2005/8/layout/hierarchy4"/>
    <dgm:cxn modelId="{4D238783-7BE2-4B4F-A87B-842B5D4CC54D}" type="presParOf" srcId="{9CC79D92-F95A-432C-8843-B8C291D4EF6E}" destId="{BE46F688-70BE-42DF-BDDD-3EAC2725CD3E}" srcOrd="0" destOrd="0" presId="urn:microsoft.com/office/officeart/2005/8/layout/hierarchy4"/>
    <dgm:cxn modelId="{432EF16B-CFE0-4D76-8220-F612C6BE0F24}" type="presParOf" srcId="{BE46F688-70BE-42DF-BDDD-3EAC2725CD3E}" destId="{DEA22495-8DD5-4AE4-AEB1-22EBC2CB8207}" srcOrd="0" destOrd="0" presId="urn:microsoft.com/office/officeart/2005/8/layout/hierarchy4"/>
    <dgm:cxn modelId="{BC3BD660-4736-428D-98A9-2C28DD71DF49}" type="presParOf" srcId="{BE46F688-70BE-42DF-BDDD-3EAC2725CD3E}" destId="{ACAAD5B8-EDD0-4C3B-AD95-3AAF0CD39D94}" srcOrd="1" destOrd="0" presId="urn:microsoft.com/office/officeart/2005/8/layout/hierarchy4"/>
    <dgm:cxn modelId="{0529E5FC-8949-43CB-9A57-3BC199698C29}" type="presParOf" srcId="{BE46F688-70BE-42DF-BDDD-3EAC2725CD3E}" destId="{C76AE31F-ADF9-4201-9A5B-FEB2EAC94A8A}" srcOrd="2" destOrd="0" presId="urn:microsoft.com/office/officeart/2005/8/layout/hierarchy4"/>
    <dgm:cxn modelId="{ECA9C1A6-F64A-46AD-8DCE-DB2AC4A4D169}" type="presParOf" srcId="{C76AE31F-ADF9-4201-9A5B-FEB2EAC94A8A}" destId="{67F31376-9C7E-49F2-BB09-B0D15D243CEF}" srcOrd="0" destOrd="0" presId="urn:microsoft.com/office/officeart/2005/8/layout/hierarchy4"/>
    <dgm:cxn modelId="{1A2BAFC2-0562-4E97-BD69-B91A3F024F5A}" type="presParOf" srcId="{67F31376-9C7E-49F2-BB09-B0D15D243CEF}" destId="{0AD83AF1-4444-4427-AA88-7B35EF82C43F}" srcOrd="0" destOrd="0" presId="urn:microsoft.com/office/officeart/2005/8/layout/hierarchy4"/>
    <dgm:cxn modelId="{7B38CADC-1955-43F1-BE66-EC88F64C82CF}" type="presParOf" srcId="{67F31376-9C7E-49F2-BB09-B0D15D243CEF}" destId="{A9094850-9518-4FA3-8975-9E9333039B39}" srcOrd="1" destOrd="0" presId="urn:microsoft.com/office/officeart/2005/8/layout/hierarchy4"/>
    <dgm:cxn modelId="{51870270-D028-4D55-A6BB-48F05E00084D}" type="presParOf" srcId="{9CC79D92-F95A-432C-8843-B8C291D4EF6E}" destId="{07983420-08BD-462F-A857-163A83D27BD0}" srcOrd="1" destOrd="0" presId="urn:microsoft.com/office/officeart/2005/8/layout/hierarchy4"/>
    <dgm:cxn modelId="{F1A67BB1-AAA7-4409-871B-75461087D407}" type="presParOf" srcId="{9CC79D92-F95A-432C-8843-B8C291D4EF6E}" destId="{EB940771-DE31-4F49-8B8A-F25438218EB2}" srcOrd="2" destOrd="0" presId="urn:microsoft.com/office/officeart/2005/8/layout/hierarchy4"/>
    <dgm:cxn modelId="{DC881824-05E4-43D8-9123-7549B1D9BD51}" type="presParOf" srcId="{EB940771-DE31-4F49-8B8A-F25438218EB2}" destId="{ABA67AEF-8AF8-4B61-9BC5-D636FB9E70D0}" srcOrd="0" destOrd="0" presId="urn:microsoft.com/office/officeart/2005/8/layout/hierarchy4"/>
    <dgm:cxn modelId="{DD4456FD-E0E8-414E-9741-02BC9549A213}" type="presParOf" srcId="{EB940771-DE31-4F49-8B8A-F25438218EB2}" destId="{BAF34C09-ADCD-438C-8A14-A7BDACDFC8F8}" srcOrd="1" destOrd="0" presId="urn:microsoft.com/office/officeart/2005/8/layout/hierarchy4"/>
    <dgm:cxn modelId="{65B218B1-EF86-4D21-A58B-504AAA8C3A3F}" type="presParOf" srcId="{EB940771-DE31-4F49-8B8A-F25438218EB2}" destId="{B6E569D1-9008-4FAF-947A-4ED869AD1569}" srcOrd="2" destOrd="0" presId="urn:microsoft.com/office/officeart/2005/8/layout/hierarchy4"/>
    <dgm:cxn modelId="{B1BB46CC-6F36-416C-BB1C-6B250A8D595C}" type="presParOf" srcId="{B6E569D1-9008-4FAF-947A-4ED869AD1569}" destId="{B7A3AD7C-DB03-4472-A748-E91E3ACB0FBF}" srcOrd="0" destOrd="0" presId="urn:microsoft.com/office/officeart/2005/8/layout/hierarchy4"/>
    <dgm:cxn modelId="{52E6AF62-7181-4C89-9A58-71021077BA57}" type="presParOf" srcId="{B7A3AD7C-DB03-4472-A748-E91E3ACB0FBF}" destId="{6D5BDAAF-683C-425F-BB9A-AAA3F4AB8F41}" srcOrd="0" destOrd="0" presId="urn:microsoft.com/office/officeart/2005/8/layout/hierarchy4"/>
    <dgm:cxn modelId="{BD049938-0910-4C2C-83E6-06D6B02E57B0}" type="presParOf" srcId="{B7A3AD7C-DB03-4472-A748-E91E3ACB0FBF}" destId="{565D66B4-D10B-4950-B043-ABA4F60969B4}" srcOrd="1" destOrd="0" presId="urn:microsoft.com/office/officeart/2005/8/layout/hierarchy4"/>
    <dgm:cxn modelId="{CB3E0BE3-64F0-44D7-813D-E3824EF3ED29}" type="presParOf" srcId="{B7A3AD7C-DB03-4472-A748-E91E3ACB0FBF}" destId="{55A1CAA5-13F7-40E1-8238-23E14B8DAFB1}" srcOrd="2" destOrd="0" presId="urn:microsoft.com/office/officeart/2005/8/layout/hierarchy4"/>
    <dgm:cxn modelId="{7F6095E0-3E00-4F24-81F9-4BF7454E2C3D}" type="presParOf" srcId="{55A1CAA5-13F7-40E1-8238-23E14B8DAFB1}" destId="{090508F7-D314-4135-A246-B0FC4F86B924}" srcOrd="0" destOrd="0" presId="urn:microsoft.com/office/officeart/2005/8/layout/hierarchy4"/>
    <dgm:cxn modelId="{1E023A0F-4EDD-4D6B-B804-B04283FA1F3D}" type="presParOf" srcId="{090508F7-D314-4135-A246-B0FC4F86B924}" destId="{301F31AF-E249-43B1-A72D-FFB4C2462562}" srcOrd="0" destOrd="0" presId="urn:microsoft.com/office/officeart/2005/8/layout/hierarchy4"/>
    <dgm:cxn modelId="{A636210B-FAB3-493B-979D-E67867975646}" type="presParOf" srcId="{090508F7-D314-4135-A246-B0FC4F86B924}" destId="{5640E310-882C-419E-966F-F080B912E045}" srcOrd="1" destOrd="0" presId="urn:microsoft.com/office/officeart/2005/8/layout/hierarchy4"/>
    <dgm:cxn modelId="{F5214DC4-62E7-4D6E-A223-F1507D6BE007}" type="presParOf" srcId="{55A1CAA5-13F7-40E1-8238-23E14B8DAFB1}" destId="{3EF23A25-41FE-48C0-BF6B-B3FD6EEBC1C0}" srcOrd="1" destOrd="0" presId="urn:microsoft.com/office/officeart/2005/8/layout/hierarchy4"/>
    <dgm:cxn modelId="{719A71B7-9C6B-4F16-8918-90C19B2B08B1}" type="presParOf" srcId="{55A1CAA5-13F7-40E1-8238-23E14B8DAFB1}" destId="{F8C333E4-ACA4-4813-9D0D-50BCDA9DCB2D}" srcOrd="2" destOrd="0" presId="urn:microsoft.com/office/officeart/2005/8/layout/hierarchy4"/>
    <dgm:cxn modelId="{2E476C5E-91FA-4895-BAB9-EF10AA795097}" type="presParOf" srcId="{F8C333E4-ACA4-4813-9D0D-50BCDA9DCB2D}" destId="{DCD02406-8751-4F5F-A80D-4E2926B32994}" srcOrd="0" destOrd="0" presId="urn:microsoft.com/office/officeart/2005/8/layout/hierarchy4"/>
    <dgm:cxn modelId="{A1BBEB93-99B1-4189-82B6-7075FB6045F2}" type="presParOf" srcId="{F8C333E4-ACA4-4813-9D0D-50BCDA9DCB2D}" destId="{9C2A1314-4E42-4FA0-8EE1-6525706B2FAC}" srcOrd="1" destOrd="0" presId="urn:microsoft.com/office/officeart/2005/8/layout/hierarchy4"/>
    <dgm:cxn modelId="{3E3BB3C8-6970-4A88-8BE3-6A9A1878B265}" type="presParOf" srcId="{55A1CAA5-13F7-40E1-8238-23E14B8DAFB1}" destId="{14C1D797-6A95-4887-AAAF-F4E557B81357}" srcOrd="3" destOrd="0" presId="urn:microsoft.com/office/officeart/2005/8/layout/hierarchy4"/>
    <dgm:cxn modelId="{18FEE2D9-3128-470D-9F7E-97AC3830C98B}" type="presParOf" srcId="{55A1CAA5-13F7-40E1-8238-23E14B8DAFB1}" destId="{2E88C27A-8C0D-465B-89D6-FFA5D2B763CA}" srcOrd="4" destOrd="0" presId="urn:microsoft.com/office/officeart/2005/8/layout/hierarchy4"/>
    <dgm:cxn modelId="{5CB1B56A-D5FF-4E7B-8FDE-CDD29DCEE354}" type="presParOf" srcId="{2E88C27A-8C0D-465B-89D6-FFA5D2B763CA}" destId="{7E4D6EBE-9E2B-4430-AEE2-B5D5D81BDC78}" srcOrd="0" destOrd="0" presId="urn:microsoft.com/office/officeart/2005/8/layout/hierarchy4"/>
    <dgm:cxn modelId="{C783ECE2-FDE1-4802-9006-4D3AB397BB02}" type="presParOf" srcId="{2E88C27A-8C0D-465B-89D6-FFA5D2B763CA}" destId="{25D13984-6E7B-4979-BA66-CF651F2DDA0F}" srcOrd="1" destOrd="0" presId="urn:microsoft.com/office/officeart/2005/8/layout/hierarchy4"/>
    <dgm:cxn modelId="{4ECD39E4-6DD8-4BEC-A823-37D56796DF61}" type="presParOf" srcId="{55A1CAA5-13F7-40E1-8238-23E14B8DAFB1}" destId="{B89BCC43-4174-44FF-8B11-CCEA5A73D757}" srcOrd="5" destOrd="0" presId="urn:microsoft.com/office/officeart/2005/8/layout/hierarchy4"/>
    <dgm:cxn modelId="{AC128DA1-4421-4D4F-96DC-80CBD6EF5392}" type="presParOf" srcId="{55A1CAA5-13F7-40E1-8238-23E14B8DAFB1}" destId="{27834F6C-7D58-4A6F-B00F-80B8A332A482}" srcOrd="6" destOrd="0" presId="urn:microsoft.com/office/officeart/2005/8/layout/hierarchy4"/>
    <dgm:cxn modelId="{CA993E04-934E-473B-B904-2D0BFDDD386C}" type="presParOf" srcId="{27834F6C-7D58-4A6F-B00F-80B8A332A482}" destId="{F37EC90F-1F2D-4B93-BBD4-35A18E5744DD}" srcOrd="0" destOrd="0" presId="urn:microsoft.com/office/officeart/2005/8/layout/hierarchy4"/>
    <dgm:cxn modelId="{8F59B1D9-E5B0-40BF-81FB-E5FCC0429F3D}" type="presParOf" srcId="{27834F6C-7D58-4A6F-B00F-80B8A332A482}" destId="{CD49546E-ED6A-41D4-845B-778872CC5BC3}" srcOrd="1" destOrd="0" presId="urn:microsoft.com/office/officeart/2005/8/layout/hierarchy4"/>
    <dgm:cxn modelId="{9A3EDD44-F5D2-4068-931C-E6D9F9C98B11}" type="presParOf" srcId="{55A1CAA5-13F7-40E1-8238-23E14B8DAFB1}" destId="{B549E4F7-8854-4450-9214-F89531B8F4EA}" srcOrd="7" destOrd="0" presId="urn:microsoft.com/office/officeart/2005/8/layout/hierarchy4"/>
    <dgm:cxn modelId="{CF0765CC-E7A9-41DE-B056-750F6162871A}" type="presParOf" srcId="{55A1CAA5-13F7-40E1-8238-23E14B8DAFB1}" destId="{219201BA-F2E1-4E60-A601-13E5937E3706}" srcOrd="8" destOrd="0" presId="urn:microsoft.com/office/officeart/2005/8/layout/hierarchy4"/>
    <dgm:cxn modelId="{96E9F042-A4E4-45AF-9BDC-F62603699A43}" type="presParOf" srcId="{219201BA-F2E1-4E60-A601-13E5937E3706}" destId="{2DC63BA7-D0EC-433C-B8BD-6F38E6BECE0C}" srcOrd="0" destOrd="0" presId="urn:microsoft.com/office/officeart/2005/8/layout/hierarchy4"/>
    <dgm:cxn modelId="{528607EC-D035-4E74-97AC-2E54BBEC3A2F}" type="presParOf" srcId="{219201BA-F2E1-4E60-A601-13E5937E3706}" destId="{FB67C6E1-AD52-45A3-9757-22A59A354525}" srcOrd="1" destOrd="0" presId="urn:microsoft.com/office/officeart/2005/8/layout/hierarchy4"/>
    <dgm:cxn modelId="{7856AA17-CA49-498E-B0F0-1371FF0C9442}" type="presParOf" srcId="{9CC79D92-F95A-432C-8843-B8C291D4EF6E}" destId="{3A45762D-5FEC-424C-AD83-15F7971D54E1}" srcOrd="3" destOrd="0" presId="urn:microsoft.com/office/officeart/2005/8/layout/hierarchy4"/>
    <dgm:cxn modelId="{42C35CB9-AAF7-4FDD-BF35-5C15041E9F01}" type="presParOf" srcId="{9CC79D92-F95A-432C-8843-B8C291D4EF6E}" destId="{E74FA776-4BCC-47AB-8031-40E360E9D760}" srcOrd="4" destOrd="0" presId="urn:microsoft.com/office/officeart/2005/8/layout/hierarchy4"/>
    <dgm:cxn modelId="{A212D1EE-0C01-4CF3-8A79-611D291907DD}" type="presParOf" srcId="{E74FA776-4BCC-47AB-8031-40E360E9D760}" destId="{E237A9FA-4775-4FB5-9705-78B5A05FC16D}" srcOrd="0" destOrd="0" presId="urn:microsoft.com/office/officeart/2005/8/layout/hierarchy4"/>
    <dgm:cxn modelId="{F009B40E-06C6-4E7C-89C4-2E5D3222BB1A}" type="presParOf" srcId="{E74FA776-4BCC-47AB-8031-40E360E9D760}" destId="{784E5D6C-1343-49B4-8060-D9EC95169F18}" srcOrd="1" destOrd="0" presId="urn:microsoft.com/office/officeart/2005/8/layout/hierarchy4"/>
    <dgm:cxn modelId="{EA7B6D8C-19D5-4508-B7AB-B5F60F4C02C5}" type="presParOf" srcId="{E74FA776-4BCC-47AB-8031-40E360E9D760}" destId="{6D12E7D4-4D43-4304-87B8-4216F8D6EB4F}" srcOrd="2" destOrd="0" presId="urn:microsoft.com/office/officeart/2005/8/layout/hierarchy4"/>
    <dgm:cxn modelId="{88383C49-485C-4C56-BC45-E43A58EE2C45}" type="presParOf" srcId="{6D12E7D4-4D43-4304-87B8-4216F8D6EB4F}" destId="{FABF945C-23F7-4468-9088-94FDEBDB896E}" srcOrd="0" destOrd="0" presId="urn:microsoft.com/office/officeart/2005/8/layout/hierarchy4"/>
    <dgm:cxn modelId="{36403698-749B-43A9-B062-0839AC13E810}" type="presParOf" srcId="{FABF945C-23F7-4468-9088-94FDEBDB896E}" destId="{27CC858B-2C66-4945-83A3-AD6BF6EF8433}" srcOrd="0" destOrd="0" presId="urn:microsoft.com/office/officeart/2005/8/layout/hierarchy4"/>
    <dgm:cxn modelId="{269189F8-DE6C-4956-AE94-F07803268067}" type="presParOf" srcId="{FABF945C-23F7-4468-9088-94FDEBDB896E}" destId="{909B821E-9C10-4836-BAD2-0A4A2D20665A}" srcOrd="1" destOrd="0" presId="urn:microsoft.com/office/officeart/2005/8/layout/hierarchy4"/>
    <dgm:cxn modelId="{1346665F-1EE4-4DAC-B570-C7B6EFF69B71}" type="presParOf" srcId="{0188AD29-B84D-4E39-B8C6-7E375B26F8E5}" destId="{8B5372E4-4390-432F-A49A-CC93092748B0}" srcOrd="1" destOrd="0" presId="urn:microsoft.com/office/officeart/2005/8/layout/hierarchy4"/>
    <dgm:cxn modelId="{FC40C99C-0FB7-4194-9C17-47493E976FAA}" type="presParOf" srcId="{0188AD29-B84D-4E39-B8C6-7E375B26F8E5}" destId="{41CF886E-2361-4104-B00F-6A313505E160}" srcOrd="2" destOrd="0" presId="urn:microsoft.com/office/officeart/2005/8/layout/hierarchy4"/>
    <dgm:cxn modelId="{2F2DFEE2-447B-4794-AA45-C2AC832930E2}" type="presParOf" srcId="{41CF886E-2361-4104-B00F-6A313505E160}" destId="{E6C2C7C0-BE20-4B81-9CA4-36DD8F76368A}" srcOrd="0" destOrd="0" presId="urn:microsoft.com/office/officeart/2005/8/layout/hierarchy4"/>
    <dgm:cxn modelId="{16A54BB2-9C7C-4654-BD00-8247FE7369CA}" type="presParOf" srcId="{41CF886E-2361-4104-B00F-6A313505E160}" destId="{82C2BDAB-C55B-4AA9-955A-D1CEA746B84B}" srcOrd="1" destOrd="0" presId="urn:microsoft.com/office/officeart/2005/8/layout/hierarchy4"/>
    <dgm:cxn modelId="{E5906FCB-2329-42B3-BAF7-8C432FA80942}" type="presParOf" srcId="{41CF886E-2361-4104-B00F-6A313505E160}" destId="{6DDDCB0A-C3F2-4864-872C-8A2830162B7C}" srcOrd="2" destOrd="0" presId="urn:microsoft.com/office/officeart/2005/8/layout/hierarchy4"/>
    <dgm:cxn modelId="{BE844B4D-3652-41C1-BB25-62A89C710C33}" type="presParOf" srcId="{6DDDCB0A-C3F2-4864-872C-8A2830162B7C}" destId="{D37E3DA4-3D34-405C-8D42-68F10633EB3E}" srcOrd="0" destOrd="0" presId="urn:microsoft.com/office/officeart/2005/8/layout/hierarchy4"/>
    <dgm:cxn modelId="{2AA5F7B4-4662-4726-A2A3-7BAD02E88DB6}" type="presParOf" srcId="{D37E3DA4-3D34-405C-8D42-68F10633EB3E}" destId="{1595FAF9-1603-47FD-9860-693924230584}" srcOrd="0" destOrd="0" presId="urn:microsoft.com/office/officeart/2005/8/layout/hierarchy4"/>
    <dgm:cxn modelId="{7D1F5C25-722E-421E-AF98-606E94D981B8}" type="presParOf" srcId="{D37E3DA4-3D34-405C-8D42-68F10633EB3E}" destId="{7E766049-66C1-42B9-87CB-BE0DA1761E05}" srcOrd="1" destOrd="0" presId="urn:microsoft.com/office/officeart/2005/8/layout/hierarchy4"/>
    <dgm:cxn modelId="{8FD807B1-77BB-46C3-98C5-E64AA5AEFA44}" type="presParOf" srcId="{D37E3DA4-3D34-405C-8D42-68F10633EB3E}" destId="{9646EA81-2E23-4517-927B-ACE5D94EF0E9}" srcOrd="2" destOrd="0" presId="urn:microsoft.com/office/officeart/2005/8/layout/hierarchy4"/>
    <dgm:cxn modelId="{C4B69F44-B654-4B8C-BC57-41798C415AEE}" type="presParOf" srcId="{9646EA81-2E23-4517-927B-ACE5D94EF0E9}" destId="{499C8769-215A-4B85-894B-74B6D0CAECE1}" srcOrd="0" destOrd="0" presId="urn:microsoft.com/office/officeart/2005/8/layout/hierarchy4"/>
    <dgm:cxn modelId="{59942647-6851-4F9A-BACE-208FDC8C7C3F}" type="presParOf" srcId="{499C8769-215A-4B85-894B-74B6D0CAECE1}" destId="{898C0685-1603-4936-81BC-6E6ADF3F77B5}" srcOrd="0" destOrd="0" presId="urn:microsoft.com/office/officeart/2005/8/layout/hierarchy4"/>
    <dgm:cxn modelId="{E90449F8-77EB-41A3-ADD2-0E1DCC4403DC}" type="presParOf" srcId="{499C8769-215A-4B85-894B-74B6D0CAECE1}" destId="{10E83A73-9DD4-4762-A350-9EF9C2EE238B}" srcOrd="1" destOrd="0" presId="urn:microsoft.com/office/officeart/2005/8/layout/hierarchy4"/>
    <dgm:cxn modelId="{04BFECB4-3E20-40EC-8804-AC43621BD0E7}" type="presParOf" srcId="{6DDDCB0A-C3F2-4864-872C-8A2830162B7C}" destId="{D1860C60-7ADF-4124-801D-1D75784071C3}" srcOrd="1" destOrd="0" presId="urn:microsoft.com/office/officeart/2005/8/layout/hierarchy4"/>
    <dgm:cxn modelId="{D899BA26-8D1B-4F99-AF0C-0F5E2ADEBBB6}" type="presParOf" srcId="{6DDDCB0A-C3F2-4864-872C-8A2830162B7C}" destId="{D6F4BF50-DC05-4BF2-8D94-CD3D299D14EF}" srcOrd="2" destOrd="0" presId="urn:microsoft.com/office/officeart/2005/8/layout/hierarchy4"/>
    <dgm:cxn modelId="{9513874F-3634-4E97-BB95-81A8DD6FE795}" type="presParOf" srcId="{D6F4BF50-DC05-4BF2-8D94-CD3D299D14EF}" destId="{D34735E4-F4EB-4036-ACA5-B4E04D2F8ACB}" srcOrd="0" destOrd="0" presId="urn:microsoft.com/office/officeart/2005/8/layout/hierarchy4"/>
    <dgm:cxn modelId="{C69B5D78-DD7E-4549-8D50-33E8B958B0D4}" type="presParOf" srcId="{D6F4BF50-DC05-4BF2-8D94-CD3D299D14EF}" destId="{FAEFF00F-B529-4D23-82DC-80BA723C7C20}" srcOrd="1" destOrd="0" presId="urn:microsoft.com/office/officeart/2005/8/layout/hierarchy4"/>
    <dgm:cxn modelId="{51DDD309-D2A3-4061-BDF9-0BDB98F93436}" type="presParOf" srcId="{D6F4BF50-DC05-4BF2-8D94-CD3D299D14EF}" destId="{2E946C6B-90E5-41FE-BFBA-4905C83F7C71}" srcOrd="2" destOrd="0" presId="urn:microsoft.com/office/officeart/2005/8/layout/hierarchy4"/>
    <dgm:cxn modelId="{6F43D401-76B7-43C2-8F74-7C5EDCB4A9ED}" type="presParOf" srcId="{2E946C6B-90E5-41FE-BFBA-4905C83F7C71}" destId="{26E41F89-8710-441F-BA27-88730D82A735}" srcOrd="0" destOrd="0" presId="urn:microsoft.com/office/officeart/2005/8/layout/hierarchy4"/>
    <dgm:cxn modelId="{21A23635-BD08-4C4B-989C-ED2D044C8C05}" type="presParOf" srcId="{26E41F89-8710-441F-BA27-88730D82A735}" destId="{D6EA9925-6BC8-44A6-8C8F-299634E6B8C6}" srcOrd="0" destOrd="0" presId="urn:microsoft.com/office/officeart/2005/8/layout/hierarchy4"/>
    <dgm:cxn modelId="{DDE175DB-F3C0-4953-9134-9E8A74764CF4}" type="presParOf" srcId="{26E41F89-8710-441F-BA27-88730D82A735}" destId="{9647709C-2780-4F3C-A382-8796C5DE552E}" srcOrd="1" destOrd="0" presId="urn:microsoft.com/office/officeart/2005/8/layout/hierarchy4"/>
    <dgm:cxn modelId="{DFFE6435-1699-4A0A-ACB1-40E507FCF1C6}" type="presParOf" srcId="{6DDDCB0A-C3F2-4864-872C-8A2830162B7C}" destId="{91EF3BA4-6B57-45EE-B707-AC075C43A1F2}" srcOrd="3" destOrd="0" presId="urn:microsoft.com/office/officeart/2005/8/layout/hierarchy4"/>
    <dgm:cxn modelId="{8267480C-FCBA-4666-B700-41E499B04796}" type="presParOf" srcId="{6DDDCB0A-C3F2-4864-872C-8A2830162B7C}" destId="{2F45CA8A-ACF7-4765-B499-E868E9185976}" srcOrd="4" destOrd="0" presId="urn:microsoft.com/office/officeart/2005/8/layout/hierarchy4"/>
    <dgm:cxn modelId="{CBECED96-E312-4E89-8D90-40EC52A539B7}" type="presParOf" srcId="{2F45CA8A-ACF7-4765-B499-E868E9185976}" destId="{E13013F6-A6FB-4B2C-B0CB-4343F34A2F80}" srcOrd="0" destOrd="0" presId="urn:microsoft.com/office/officeart/2005/8/layout/hierarchy4"/>
    <dgm:cxn modelId="{08A37D07-D4A5-4221-83A2-2124223ACA18}" type="presParOf" srcId="{2F45CA8A-ACF7-4765-B499-E868E9185976}" destId="{1C28F20E-AF0D-46DA-84E4-CB8E1B2B9B26}" srcOrd="1" destOrd="0" presId="urn:microsoft.com/office/officeart/2005/8/layout/hierarchy4"/>
    <dgm:cxn modelId="{8609F47C-9C9E-47F8-925B-E393D7C8DD5A}" type="presParOf" srcId="{2F45CA8A-ACF7-4765-B499-E868E9185976}" destId="{675F1373-DD85-480F-BEBA-C0B8F3DDFA0C}" srcOrd="2" destOrd="0" presId="urn:microsoft.com/office/officeart/2005/8/layout/hierarchy4"/>
    <dgm:cxn modelId="{E7201993-15E8-4248-9C9E-41070E24C21A}" type="presParOf" srcId="{675F1373-DD85-480F-BEBA-C0B8F3DDFA0C}" destId="{ED8BBEE3-B6D9-437C-B3C7-618C1686E2BD}" srcOrd="0" destOrd="0" presId="urn:microsoft.com/office/officeart/2005/8/layout/hierarchy4"/>
    <dgm:cxn modelId="{98E3333E-EF37-40BE-91B7-2DDFFC16C172}" type="presParOf" srcId="{ED8BBEE3-B6D9-437C-B3C7-618C1686E2BD}" destId="{C8276496-433F-46E2-83F6-A1A62DEE9269}" srcOrd="0" destOrd="0" presId="urn:microsoft.com/office/officeart/2005/8/layout/hierarchy4"/>
    <dgm:cxn modelId="{D43080E9-A003-4FA4-AFF2-E7F576E87FC3}" type="presParOf" srcId="{ED8BBEE3-B6D9-437C-B3C7-618C1686E2BD}" destId="{0D64CF21-B8EA-42C2-BA56-69366797BFD5}" srcOrd="1" destOrd="0" presId="urn:microsoft.com/office/officeart/2005/8/layout/hierarchy4"/>
    <dgm:cxn modelId="{5D898E7B-1A32-4C13-B6F3-E064DD55212D}" type="presParOf" srcId="{6DDDCB0A-C3F2-4864-872C-8A2830162B7C}" destId="{7BAA7C12-5710-4C6C-B7A1-D1C491A88B0C}" srcOrd="5" destOrd="0" presId="urn:microsoft.com/office/officeart/2005/8/layout/hierarchy4"/>
    <dgm:cxn modelId="{DE706DF5-E17D-4E38-888C-551F447F0757}" type="presParOf" srcId="{6DDDCB0A-C3F2-4864-872C-8A2830162B7C}" destId="{67482C3E-E060-43C7-98A3-986CFBD34281}" srcOrd="6" destOrd="0" presId="urn:microsoft.com/office/officeart/2005/8/layout/hierarchy4"/>
    <dgm:cxn modelId="{A5CE887C-A34D-451D-A8EA-949191B60F57}" type="presParOf" srcId="{67482C3E-E060-43C7-98A3-986CFBD34281}" destId="{C85E90FC-2FA2-4DA0-B0D3-B7C7485F78C9}" srcOrd="0" destOrd="0" presId="urn:microsoft.com/office/officeart/2005/8/layout/hierarchy4"/>
    <dgm:cxn modelId="{278E68AF-825C-4F91-BCD9-A46EA254B061}" type="presParOf" srcId="{67482C3E-E060-43C7-98A3-986CFBD34281}" destId="{D3C28D33-83A8-4365-B2AD-FC0B1551C440}" srcOrd="1" destOrd="0" presId="urn:microsoft.com/office/officeart/2005/8/layout/hierarchy4"/>
    <dgm:cxn modelId="{77BEE7E0-5188-4DBC-B541-A0CACF4C9726}" type="presParOf" srcId="{67482C3E-E060-43C7-98A3-986CFBD34281}" destId="{0E24E8E4-EAB8-4A73-89FD-3BBACA3B0FA5}" srcOrd="2" destOrd="0" presId="urn:microsoft.com/office/officeart/2005/8/layout/hierarchy4"/>
    <dgm:cxn modelId="{D88A2B4B-673D-44EB-97C5-C9EBBC9926A8}" type="presParOf" srcId="{0E24E8E4-EAB8-4A73-89FD-3BBACA3B0FA5}" destId="{22248632-E98A-4EC8-921D-24C9C83A7368}" srcOrd="0" destOrd="0" presId="urn:microsoft.com/office/officeart/2005/8/layout/hierarchy4"/>
    <dgm:cxn modelId="{9D25308A-CA3D-4805-B674-FB2340908C79}" type="presParOf" srcId="{22248632-E98A-4EC8-921D-24C9C83A7368}" destId="{0A5B1CCB-8EA1-433E-BE21-3C1BF7FC76AA}" srcOrd="0" destOrd="0" presId="urn:microsoft.com/office/officeart/2005/8/layout/hierarchy4"/>
    <dgm:cxn modelId="{13A7C83B-13DE-485C-9A5A-CF5B797B6013}" type="presParOf" srcId="{22248632-E98A-4EC8-921D-24C9C83A7368}" destId="{B5FD4977-5364-45D9-97D9-1ECD53BA3DBC}" srcOrd="1" destOrd="0" presId="urn:microsoft.com/office/officeart/2005/8/layout/hierarchy4"/>
    <dgm:cxn modelId="{76085886-FE2F-43D8-BB72-56FFE5115F1B}" type="presParOf" srcId="{6DDDCB0A-C3F2-4864-872C-8A2830162B7C}" destId="{747D3091-A059-4F35-AA36-514A4CBF25E4}" srcOrd="7" destOrd="0" presId="urn:microsoft.com/office/officeart/2005/8/layout/hierarchy4"/>
    <dgm:cxn modelId="{5BF810C6-3FBE-408F-AE9B-451470D07D90}" type="presParOf" srcId="{6DDDCB0A-C3F2-4864-872C-8A2830162B7C}" destId="{79D8A9D9-7846-427A-BA3A-D34EAF237F00}" srcOrd="8" destOrd="0" presId="urn:microsoft.com/office/officeart/2005/8/layout/hierarchy4"/>
    <dgm:cxn modelId="{47EC1F7E-8FB9-4220-A168-F6C7140C13CB}" type="presParOf" srcId="{79D8A9D9-7846-427A-BA3A-D34EAF237F00}" destId="{1B69B320-89EE-424A-849D-ECBE0839B92B}" srcOrd="0" destOrd="0" presId="urn:microsoft.com/office/officeart/2005/8/layout/hierarchy4"/>
    <dgm:cxn modelId="{7CD65551-4117-402B-94CF-FCA58F09DD3B}" type="presParOf" srcId="{79D8A9D9-7846-427A-BA3A-D34EAF237F00}" destId="{ED8F8614-9193-46C6-8098-E1273D1AB5B7}" srcOrd="1" destOrd="0" presId="urn:microsoft.com/office/officeart/2005/8/layout/hierarchy4"/>
    <dgm:cxn modelId="{13DA0B66-8A67-40AD-9C89-E8AA848C59AA}" type="presParOf" srcId="{79D8A9D9-7846-427A-BA3A-D34EAF237F00}" destId="{43B5954A-4DF1-4DF1-86D3-66FC5D632F3C}" srcOrd="2" destOrd="0" presId="urn:microsoft.com/office/officeart/2005/8/layout/hierarchy4"/>
    <dgm:cxn modelId="{4654FDE2-A08C-48EA-80FC-8F5E661D4C9B}" type="presParOf" srcId="{43B5954A-4DF1-4DF1-86D3-66FC5D632F3C}" destId="{A723124B-FC8E-4BF3-97E5-466C9F8F5B47}" srcOrd="0" destOrd="0" presId="urn:microsoft.com/office/officeart/2005/8/layout/hierarchy4"/>
    <dgm:cxn modelId="{D1C1F502-708D-44B5-A1AA-E8BA580FD63D}" type="presParOf" srcId="{A723124B-FC8E-4BF3-97E5-466C9F8F5B47}" destId="{5FFC1495-432E-47B7-B807-4F7F9B41AE49}" srcOrd="0" destOrd="0" presId="urn:microsoft.com/office/officeart/2005/8/layout/hierarchy4"/>
    <dgm:cxn modelId="{64042743-002C-4BC6-83D4-D78EB5539304}" type="presParOf" srcId="{A723124B-FC8E-4BF3-97E5-466C9F8F5B47}" destId="{0A5C82BE-7D1B-4C01-A457-852AC644508F}" srcOrd="1" destOrd="0" presId="urn:microsoft.com/office/officeart/2005/8/layout/hierarchy4"/>
    <dgm:cxn modelId="{EF697F81-6DC5-4973-A083-0281873DFC16}" type="presParOf" srcId="{0188AD29-B84D-4E39-B8C6-7E375B26F8E5}" destId="{9A9757B3-34F3-4C6A-94DA-68427DFD3F65}" srcOrd="3" destOrd="0" presId="urn:microsoft.com/office/officeart/2005/8/layout/hierarchy4"/>
    <dgm:cxn modelId="{273F6283-006D-4D2E-8B90-910270FC9B7B}" type="presParOf" srcId="{0188AD29-B84D-4E39-B8C6-7E375B26F8E5}" destId="{E2606F9D-D594-4194-A47C-3FEFF68113C2}" srcOrd="4" destOrd="0" presId="urn:microsoft.com/office/officeart/2005/8/layout/hierarchy4"/>
    <dgm:cxn modelId="{AE670747-EFD3-4D17-924C-AC84DCBF2D12}" type="presParOf" srcId="{E2606F9D-D594-4194-A47C-3FEFF68113C2}" destId="{B0E029CC-85EA-4C49-BE44-10F0CD1570BC}" srcOrd="0" destOrd="0" presId="urn:microsoft.com/office/officeart/2005/8/layout/hierarchy4"/>
    <dgm:cxn modelId="{6C5FFFD7-4C2B-4C86-806F-EB58B366012B}" type="presParOf" srcId="{E2606F9D-D594-4194-A47C-3FEFF68113C2}" destId="{5FF898FA-5AD4-495D-8413-15AA63B31915}" srcOrd="1" destOrd="0" presId="urn:microsoft.com/office/officeart/2005/8/layout/hierarchy4"/>
    <dgm:cxn modelId="{F0DD1C81-1534-4451-A4D7-0529EB8546AC}" type="presParOf" srcId="{E2606F9D-D594-4194-A47C-3FEFF68113C2}" destId="{C3E69929-2F2C-4B1C-B529-AE902F87D733}" srcOrd="2" destOrd="0" presId="urn:microsoft.com/office/officeart/2005/8/layout/hierarchy4"/>
    <dgm:cxn modelId="{B1EB30A6-A541-4658-97A4-FE87DBA4A287}" type="presParOf" srcId="{C3E69929-2F2C-4B1C-B529-AE902F87D733}" destId="{E17A0E34-1186-4D62-A4E4-557D448DEAB8}" srcOrd="0" destOrd="0" presId="urn:microsoft.com/office/officeart/2005/8/layout/hierarchy4"/>
    <dgm:cxn modelId="{C120FD32-46A7-4E21-819D-F31A324791F8}" type="presParOf" srcId="{E17A0E34-1186-4D62-A4E4-557D448DEAB8}" destId="{0B936F4E-7E60-478A-8CEE-819DB302D761}" srcOrd="0" destOrd="0" presId="urn:microsoft.com/office/officeart/2005/8/layout/hierarchy4"/>
    <dgm:cxn modelId="{06664033-D7A1-4FEA-A4A2-0C9471588764}" type="presParOf" srcId="{E17A0E34-1186-4D62-A4E4-557D448DEAB8}" destId="{E8C9B802-69C9-48A6-9588-F5556E47D8EB}" srcOrd="1" destOrd="0" presId="urn:microsoft.com/office/officeart/2005/8/layout/hierarchy4"/>
    <dgm:cxn modelId="{0964A990-97FB-4E96-BDE0-7D47DC24B65A}" type="presParOf" srcId="{E17A0E34-1186-4D62-A4E4-557D448DEAB8}" destId="{BE2928BE-4BF7-4D58-8FC2-319A6814E04F}" srcOrd="2" destOrd="0" presId="urn:microsoft.com/office/officeart/2005/8/layout/hierarchy4"/>
    <dgm:cxn modelId="{F236520C-AD34-4F5E-880D-634435D7620E}" type="presParOf" srcId="{BE2928BE-4BF7-4D58-8FC2-319A6814E04F}" destId="{2439FB5F-03B1-4B4B-8D94-9493E7319691}" srcOrd="0" destOrd="0" presId="urn:microsoft.com/office/officeart/2005/8/layout/hierarchy4"/>
    <dgm:cxn modelId="{4A565F8E-4F39-45FB-A1E5-0929FE886E57}" type="presParOf" srcId="{2439FB5F-03B1-4B4B-8D94-9493E7319691}" destId="{A27F2F5D-5F2F-42E4-9FF8-4262C388747A}" srcOrd="0" destOrd="0" presId="urn:microsoft.com/office/officeart/2005/8/layout/hierarchy4"/>
    <dgm:cxn modelId="{C2236996-A157-4B98-AA48-E9BC42849535}" type="presParOf" srcId="{2439FB5F-03B1-4B4B-8D94-9493E7319691}" destId="{D9D86929-C9A5-489F-9E54-690408D8D3AD}" srcOrd="1" destOrd="0" presId="urn:microsoft.com/office/officeart/2005/8/layout/hierarchy4"/>
    <dgm:cxn modelId="{612197CC-0774-4649-9DE4-A2409459F1FC}" type="presParOf" srcId="{C3E69929-2F2C-4B1C-B529-AE902F87D733}" destId="{A7E44692-9510-4173-BFAC-7844924B51B6}" srcOrd="1" destOrd="0" presId="urn:microsoft.com/office/officeart/2005/8/layout/hierarchy4"/>
    <dgm:cxn modelId="{12BB44C0-1D96-4129-8AF2-63F24E871C0A}" type="presParOf" srcId="{C3E69929-2F2C-4B1C-B529-AE902F87D733}" destId="{0FC496B1-02ED-4BC2-9D52-CCBBFFBDEA9B}" srcOrd="2" destOrd="0" presId="urn:microsoft.com/office/officeart/2005/8/layout/hierarchy4"/>
    <dgm:cxn modelId="{6B30C935-8715-4515-B5F5-A92308B6DDA3}" type="presParOf" srcId="{0FC496B1-02ED-4BC2-9D52-CCBBFFBDEA9B}" destId="{BBC6F0E6-D01C-4D1F-91ED-6FBAA882607E}" srcOrd="0" destOrd="0" presId="urn:microsoft.com/office/officeart/2005/8/layout/hierarchy4"/>
    <dgm:cxn modelId="{E29EACF4-798D-45CA-83A3-34041C89921D}" type="presParOf" srcId="{0FC496B1-02ED-4BC2-9D52-CCBBFFBDEA9B}" destId="{A2DFA0E4-FD04-4E68-9E8A-827DD498D12F}" srcOrd="1" destOrd="0" presId="urn:microsoft.com/office/officeart/2005/8/layout/hierarchy4"/>
    <dgm:cxn modelId="{0D64D5D2-B783-48EF-8A73-0A9C4D229CBF}" type="presParOf" srcId="{0FC496B1-02ED-4BC2-9D52-CCBBFFBDEA9B}" destId="{710E26B8-1DC1-4716-8CA5-CBC030010080}" srcOrd="2" destOrd="0" presId="urn:microsoft.com/office/officeart/2005/8/layout/hierarchy4"/>
    <dgm:cxn modelId="{B52A2D6D-D967-4E87-98B9-FEF8E4204816}" type="presParOf" srcId="{710E26B8-1DC1-4716-8CA5-CBC030010080}" destId="{3F4AD78E-F704-4D77-9810-D982EF6E115B}" srcOrd="0" destOrd="0" presId="urn:microsoft.com/office/officeart/2005/8/layout/hierarchy4"/>
    <dgm:cxn modelId="{BD7C7390-1892-4D0F-B22B-0CBA8FF8923C}" type="presParOf" srcId="{3F4AD78E-F704-4D77-9810-D982EF6E115B}" destId="{FB66459D-55E0-4E72-A52E-168A9A1836E2}" srcOrd="0" destOrd="0" presId="urn:microsoft.com/office/officeart/2005/8/layout/hierarchy4"/>
    <dgm:cxn modelId="{5A2A17AD-AA06-4803-A362-2E9B7005D804}" type="presParOf" srcId="{3F4AD78E-F704-4D77-9810-D982EF6E115B}" destId="{A886907F-DB26-462E-BF00-56E383FEB946}" srcOrd="1" destOrd="0" presId="urn:microsoft.com/office/officeart/2005/8/layout/hierarchy4"/>
    <dgm:cxn modelId="{1492DF73-10FC-4576-B528-B6698F848109}" type="presParOf" srcId="{710E26B8-1DC1-4716-8CA5-CBC030010080}" destId="{2F3888F3-A223-4497-9BB4-1AD7D8CEFA5D}" srcOrd="1" destOrd="0" presId="urn:microsoft.com/office/officeart/2005/8/layout/hierarchy4"/>
    <dgm:cxn modelId="{DABF0C03-894D-4291-A338-5344D832D81E}" type="presParOf" srcId="{710E26B8-1DC1-4716-8CA5-CBC030010080}" destId="{0D94D31E-BA38-4291-8937-CFA005EE2F8D}" srcOrd="2" destOrd="0" presId="urn:microsoft.com/office/officeart/2005/8/layout/hierarchy4"/>
    <dgm:cxn modelId="{868A64B5-8C8C-4797-BE55-71769CDDDEFC}" type="presParOf" srcId="{0D94D31E-BA38-4291-8937-CFA005EE2F8D}" destId="{CB7958D5-B43E-4143-AE3B-B5EF2E83E916}" srcOrd="0" destOrd="0" presId="urn:microsoft.com/office/officeart/2005/8/layout/hierarchy4"/>
    <dgm:cxn modelId="{1D8D29B8-0962-4559-95CD-580CAD986596}" type="presParOf" srcId="{0D94D31E-BA38-4291-8937-CFA005EE2F8D}" destId="{6D7B9157-39E2-4874-B130-10BB43E889AC}" srcOrd="1" destOrd="0" presId="urn:microsoft.com/office/officeart/2005/8/layout/hierarchy4"/>
    <dgm:cxn modelId="{CDFE801B-91B9-4921-8639-C5004A63303F}" type="presParOf" srcId="{710E26B8-1DC1-4716-8CA5-CBC030010080}" destId="{F9E7ACC8-F28A-4A85-A812-9FDD0C4E75D9}" srcOrd="3" destOrd="0" presId="urn:microsoft.com/office/officeart/2005/8/layout/hierarchy4"/>
    <dgm:cxn modelId="{FA555418-6EC6-4574-8598-7D3F81EF3A93}" type="presParOf" srcId="{710E26B8-1DC1-4716-8CA5-CBC030010080}" destId="{D931ABC2-2132-4F7B-A3CC-8F84F3A60296}" srcOrd="4" destOrd="0" presId="urn:microsoft.com/office/officeart/2005/8/layout/hierarchy4"/>
    <dgm:cxn modelId="{BC2455A5-D77A-40F1-95B2-4B56969B6A55}" type="presParOf" srcId="{D931ABC2-2132-4F7B-A3CC-8F84F3A60296}" destId="{6ADDE4C1-8646-4795-BB02-0F04B1BEE795}" srcOrd="0" destOrd="0" presId="urn:microsoft.com/office/officeart/2005/8/layout/hierarchy4"/>
    <dgm:cxn modelId="{E651A170-15C2-4993-AAF9-304478036DB3}" type="presParOf" srcId="{D931ABC2-2132-4F7B-A3CC-8F84F3A60296}" destId="{B3F4CFE0-729E-4BEF-9C5F-2DA37F72A5EA}"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A18AF2-6842-4AE9-BE7C-D96E875E77F1}">
      <dsp:nvSpPr>
        <dsp:cNvPr id="0" name=""/>
        <dsp:cNvSpPr/>
      </dsp:nvSpPr>
      <dsp:spPr>
        <a:xfrm>
          <a:off x="582814" y="828"/>
          <a:ext cx="1498666" cy="1004203"/>
        </a:xfrm>
        <a:prstGeom prst="roundRect">
          <a:avLst>
            <a:gd name="adj" fmla="val 10000"/>
          </a:avLst>
        </a:prstGeom>
        <a:solidFill>
          <a:schemeClr val="accent5">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kumimoji="1" lang="ja-JP" altLang="en-US" sz="1400" b="1" kern="1200" dirty="0">
              <a:solidFill>
                <a:schemeClr val="tx1"/>
              </a:solidFill>
            </a:rPr>
            <a:t>テスト対象</a:t>
          </a:r>
          <a:endParaRPr kumimoji="1" lang="en-US" altLang="ja-JP" sz="1400" b="1" kern="1200" dirty="0">
            <a:solidFill>
              <a:schemeClr val="tx1"/>
            </a:solidFill>
          </a:endParaRPr>
        </a:p>
        <a:p>
          <a:pPr marL="0" lvl="0" indent="0" algn="ctr" defTabSz="622300">
            <a:lnSpc>
              <a:spcPct val="90000"/>
            </a:lnSpc>
            <a:spcBef>
              <a:spcPct val="0"/>
            </a:spcBef>
            <a:spcAft>
              <a:spcPct val="35000"/>
            </a:spcAft>
            <a:buNone/>
          </a:pPr>
          <a:r>
            <a:rPr kumimoji="1" lang="ja-JP" altLang="en-US" sz="1400" b="1" kern="1200" dirty="0">
              <a:solidFill>
                <a:schemeClr val="tx1"/>
              </a:solidFill>
            </a:rPr>
            <a:t>（</a:t>
          </a:r>
          <a:r>
            <a:rPr kumimoji="1" lang="en-US" altLang="en-US" sz="1400" b="1" kern="1200" dirty="0">
              <a:solidFill>
                <a:schemeClr val="tx1"/>
              </a:solidFill>
            </a:rPr>
            <a:t>test object</a:t>
          </a:r>
          <a:r>
            <a:rPr kumimoji="1" lang="ja-JP" altLang="en-US" sz="1400" b="1" kern="1200" dirty="0">
              <a:solidFill>
                <a:schemeClr val="tx1"/>
              </a:solidFill>
            </a:rPr>
            <a:t>）</a:t>
          </a:r>
          <a:br>
            <a:rPr kumimoji="1" lang="en-US" altLang="ja-JP" sz="1400" b="1" kern="1200" dirty="0">
              <a:solidFill>
                <a:schemeClr val="tx1"/>
              </a:solidFill>
            </a:rPr>
          </a:br>
          <a:r>
            <a:rPr kumimoji="1" lang="ja-JP" altLang="en-US" sz="1400" b="1" kern="1200" dirty="0">
              <a:solidFill>
                <a:schemeClr val="tx1"/>
              </a:solidFill>
            </a:rPr>
            <a:t>例：入力画面</a:t>
          </a:r>
        </a:p>
      </dsp:txBody>
      <dsp:txXfrm>
        <a:off x="612226" y="30240"/>
        <a:ext cx="1439842" cy="945379"/>
      </dsp:txXfrm>
    </dsp:sp>
    <dsp:sp modelId="{DBA6F691-7F85-47CF-8897-367E965A085F}">
      <dsp:nvSpPr>
        <dsp:cNvPr id="0" name=""/>
        <dsp:cNvSpPr/>
      </dsp:nvSpPr>
      <dsp:spPr>
        <a:xfrm>
          <a:off x="732681" y="1005032"/>
          <a:ext cx="149866" cy="561999"/>
        </a:xfrm>
        <a:custGeom>
          <a:avLst/>
          <a:gdLst/>
          <a:ahLst/>
          <a:cxnLst/>
          <a:rect l="0" t="0" r="0" b="0"/>
          <a:pathLst>
            <a:path>
              <a:moveTo>
                <a:pt x="0" y="0"/>
              </a:moveTo>
              <a:lnTo>
                <a:pt x="0" y="561999"/>
              </a:lnTo>
              <a:lnTo>
                <a:pt x="149866" y="56199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DBE5389-48C5-40FE-B8DF-FCFB41A80156}">
      <dsp:nvSpPr>
        <dsp:cNvPr id="0" name=""/>
        <dsp:cNvSpPr/>
      </dsp:nvSpPr>
      <dsp:spPr>
        <a:xfrm>
          <a:off x="882548" y="1192365"/>
          <a:ext cx="1198933" cy="74933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テスト</a:t>
          </a:r>
          <a:br>
            <a:rPr kumimoji="1" lang="en-US" altLang="ja-JP" sz="1400" kern="1200" dirty="0"/>
          </a:br>
          <a:r>
            <a:rPr kumimoji="1" lang="ja-JP" altLang="en-US" sz="1400" kern="1200" dirty="0"/>
            <a:t>アイテム</a:t>
          </a:r>
          <a:br>
            <a:rPr kumimoji="1" lang="en-US" altLang="ja-JP" sz="1400" kern="1200" dirty="0"/>
          </a:br>
          <a:r>
            <a:rPr kumimoji="1" lang="ja-JP" altLang="en-US" sz="1400" kern="1200" dirty="0"/>
            <a:t>（</a:t>
          </a:r>
          <a:r>
            <a:rPr kumimoji="1" lang="en-US" altLang="en-US" sz="1400" kern="1200" dirty="0"/>
            <a:t>test item</a:t>
          </a:r>
          <a:r>
            <a:rPr kumimoji="1" lang="ja-JP" altLang="en-US" sz="1400" kern="1200" dirty="0"/>
            <a:t>）</a:t>
          </a:r>
        </a:p>
      </dsp:txBody>
      <dsp:txXfrm>
        <a:off x="904495" y="1214312"/>
        <a:ext cx="1155039" cy="705439"/>
      </dsp:txXfrm>
    </dsp:sp>
    <dsp:sp modelId="{C47DB480-9065-4CE9-A75F-4BF42473EF7B}">
      <dsp:nvSpPr>
        <dsp:cNvPr id="0" name=""/>
        <dsp:cNvSpPr/>
      </dsp:nvSpPr>
      <dsp:spPr>
        <a:xfrm>
          <a:off x="732681" y="1005032"/>
          <a:ext cx="149866" cy="1498666"/>
        </a:xfrm>
        <a:custGeom>
          <a:avLst/>
          <a:gdLst/>
          <a:ahLst/>
          <a:cxnLst/>
          <a:rect l="0" t="0" r="0" b="0"/>
          <a:pathLst>
            <a:path>
              <a:moveTo>
                <a:pt x="0" y="0"/>
              </a:moveTo>
              <a:lnTo>
                <a:pt x="0" y="1498666"/>
              </a:lnTo>
              <a:lnTo>
                <a:pt x="149866" y="149866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95AA116-C4F4-4C2A-AC5B-8C1CA0AEBF0C}">
      <dsp:nvSpPr>
        <dsp:cNvPr id="0" name=""/>
        <dsp:cNvSpPr/>
      </dsp:nvSpPr>
      <dsp:spPr>
        <a:xfrm>
          <a:off x="882548" y="2129032"/>
          <a:ext cx="1198933" cy="74933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テスト</a:t>
          </a:r>
          <a:br>
            <a:rPr kumimoji="1" lang="en-US" altLang="ja-JP" sz="1400" kern="1200" dirty="0"/>
          </a:br>
          <a:r>
            <a:rPr kumimoji="1" lang="ja-JP" altLang="en-US" sz="1400" kern="1200" dirty="0"/>
            <a:t>アイテム</a:t>
          </a:r>
          <a:r>
            <a:rPr kumimoji="1" lang="en-US" altLang="ja-JP" sz="1400" kern="1200" dirty="0"/>
            <a:t>1</a:t>
          </a:r>
          <a:br>
            <a:rPr kumimoji="1" lang="en-US" altLang="ja-JP" sz="1400" kern="1200" dirty="0"/>
          </a:br>
          <a:r>
            <a:rPr kumimoji="1" lang="ja-JP" altLang="en-US" sz="1400" kern="1200" dirty="0"/>
            <a:t>例：名前</a:t>
          </a:r>
        </a:p>
      </dsp:txBody>
      <dsp:txXfrm>
        <a:off x="904495" y="2150979"/>
        <a:ext cx="1155039" cy="705439"/>
      </dsp:txXfrm>
    </dsp:sp>
    <dsp:sp modelId="{5282C114-7DFB-425C-B7DC-62E8014C5DAE}">
      <dsp:nvSpPr>
        <dsp:cNvPr id="0" name=""/>
        <dsp:cNvSpPr/>
      </dsp:nvSpPr>
      <dsp:spPr>
        <a:xfrm>
          <a:off x="732681" y="1005032"/>
          <a:ext cx="149866" cy="2435333"/>
        </a:xfrm>
        <a:custGeom>
          <a:avLst/>
          <a:gdLst/>
          <a:ahLst/>
          <a:cxnLst/>
          <a:rect l="0" t="0" r="0" b="0"/>
          <a:pathLst>
            <a:path>
              <a:moveTo>
                <a:pt x="0" y="0"/>
              </a:moveTo>
              <a:lnTo>
                <a:pt x="0" y="2435333"/>
              </a:lnTo>
              <a:lnTo>
                <a:pt x="149866" y="243533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5CC9049-CF81-4A78-8DF1-707F10E3AEC5}">
      <dsp:nvSpPr>
        <dsp:cNvPr id="0" name=""/>
        <dsp:cNvSpPr/>
      </dsp:nvSpPr>
      <dsp:spPr>
        <a:xfrm>
          <a:off x="882548" y="3065698"/>
          <a:ext cx="1198933" cy="74933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テスト</a:t>
          </a:r>
          <a:br>
            <a:rPr kumimoji="1" lang="en-US" altLang="ja-JP" sz="1400" kern="1200" dirty="0"/>
          </a:br>
          <a:r>
            <a:rPr kumimoji="1" lang="ja-JP" altLang="en-US" sz="1400" kern="1200" dirty="0"/>
            <a:t>アイテム</a:t>
          </a:r>
          <a:r>
            <a:rPr kumimoji="1" lang="en-US" altLang="ja-JP" sz="1400" kern="1200" dirty="0"/>
            <a:t>2</a:t>
          </a:r>
          <a:br>
            <a:rPr kumimoji="1" lang="en-US" altLang="ja-JP" sz="1400" kern="1200" dirty="0"/>
          </a:br>
          <a:r>
            <a:rPr kumimoji="1" lang="ja-JP" altLang="en-US" sz="1400" kern="1200" dirty="0"/>
            <a:t>例：検索ボタン</a:t>
          </a:r>
        </a:p>
      </dsp:txBody>
      <dsp:txXfrm>
        <a:off x="904495" y="3087645"/>
        <a:ext cx="1155039" cy="705439"/>
      </dsp:txXfrm>
    </dsp:sp>
    <dsp:sp modelId="{85CF8AC5-852A-490E-A96D-893064B093CA}">
      <dsp:nvSpPr>
        <dsp:cNvPr id="0" name=""/>
        <dsp:cNvSpPr/>
      </dsp:nvSpPr>
      <dsp:spPr>
        <a:xfrm>
          <a:off x="732681" y="1005032"/>
          <a:ext cx="149866" cy="3371999"/>
        </a:xfrm>
        <a:custGeom>
          <a:avLst/>
          <a:gdLst/>
          <a:ahLst/>
          <a:cxnLst/>
          <a:rect l="0" t="0" r="0" b="0"/>
          <a:pathLst>
            <a:path>
              <a:moveTo>
                <a:pt x="0" y="0"/>
              </a:moveTo>
              <a:lnTo>
                <a:pt x="0" y="3371999"/>
              </a:lnTo>
              <a:lnTo>
                <a:pt x="149866" y="337199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5EF0039-547D-4D71-8F93-E3BFFAE65438}">
      <dsp:nvSpPr>
        <dsp:cNvPr id="0" name=""/>
        <dsp:cNvSpPr/>
      </dsp:nvSpPr>
      <dsp:spPr>
        <a:xfrm>
          <a:off x="882548" y="4002365"/>
          <a:ext cx="1198933" cy="74933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kumimoji="1" lang="en-US" altLang="ja-JP" sz="1200" kern="1200" dirty="0"/>
            <a:t>……</a:t>
          </a:r>
          <a:endParaRPr kumimoji="1" lang="ja-JP" altLang="en-US" sz="1200" kern="1200" dirty="0"/>
        </a:p>
      </dsp:txBody>
      <dsp:txXfrm>
        <a:off x="904495" y="4024312"/>
        <a:ext cx="1155039" cy="70543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A18AF2-6842-4AE9-BE7C-D96E875E77F1}">
      <dsp:nvSpPr>
        <dsp:cNvPr id="0" name=""/>
        <dsp:cNvSpPr/>
      </dsp:nvSpPr>
      <dsp:spPr>
        <a:xfrm>
          <a:off x="770851" y="380"/>
          <a:ext cx="1482633" cy="104518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kumimoji="1" lang="ja-JP" altLang="en-US" sz="1400" b="1" kern="1200" dirty="0">
              <a:solidFill>
                <a:schemeClr val="tx1"/>
              </a:solidFill>
            </a:rPr>
            <a:t>テスト目的</a:t>
          </a:r>
          <a:endParaRPr kumimoji="1" lang="en-US" altLang="ja-JP" sz="1400" b="1" kern="1200" dirty="0">
            <a:solidFill>
              <a:schemeClr val="tx1"/>
            </a:solidFill>
          </a:endParaRPr>
        </a:p>
        <a:p>
          <a:pPr marL="0" lvl="0" indent="0" algn="ctr" defTabSz="622300">
            <a:lnSpc>
              <a:spcPct val="90000"/>
            </a:lnSpc>
            <a:spcBef>
              <a:spcPct val="0"/>
            </a:spcBef>
            <a:spcAft>
              <a:spcPct val="35000"/>
            </a:spcAft>
            <a:buNone/>
          </a:pPr>
          <a:r>
            <a:rPr kumimoji="1" lang="ja-JP" altLang="en-US" sz="1400" b="1" kern="1200" dirty="0">
              <a:solidFill>
                <a:schemeClr val="tx1"/>
              </a:solidFill>
            </a:rPr>
            <a:t>（</a:t>
          </a:r>
          <a:r>
            <a:rPr kumimoji="1" lang="en-US" altLang="en-US" sz="1400" b="1" kern="1200" dirty="0">
              <a:solidFill>
                <a:schemeClr val="tx1"/>
              </a:solidFill>
            </a:rPr>
            <a:t>test objective</a:t>
          </a:r>
          <a:r>
            <a:rPr kumimoji="1" lang="ja-JP" altLang="en-US" sz="1400" b="1" kern="1200" dirty="0">
              <a:solidFill>
                <a:schemeClr val="tx1"/>
              </a:solidFill>
            </a:rPr>
            <a:t>）</a:t>
          </a:r>
        </a:p>
      </dsp:txBody>
      <dsp:txXfrm>
        <a:off x="801463" y="30992"/>
        <a:ext cx="1421409" cy="983958"/>
      </dsp:txXfrm>
    </dsp:sp>
    <dsp:sp modelId="{DBA6F691-7F85-47CF-8897-367E965A085F}">
      <dsp:nvSpPr>
        <dsp:cNvPr id="0" name=""/>
        <dsp:cNvSpPr/>
      </dsp:nvSpPr>
      <dsp:spPr>
        <a:xfrm>
          <a:off x="919114" y="1045562"/>
          <a:ext cx="148263" cy="555987"/>
        </a:xfrm>
        <a:custGeom>
          <a:avLst/>
          <a:gdLst/>
          <a:ahLst/>
          <a:cxnLst/>
          <a:rect l="0" t="0" r="0" b="0"/>
          <a:pathLst>
            <a:path>
              <a:moveTo>
                <a:pt x="0" y="0"/>
              </a:moveTo>
              <a:lnTo>
                <a:pt x="0" y="555987"/>
              </a:lnTo>
              <a:lnTo>
                <a:pt x="148263" y="55598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DBE5389-48C5-40FE-B8DF-FCFB41A80156}">
      <dsp:nvSpPr>
        <dsp:cNvPr id="0" name=""/>
        <dsp:cNvSpPr/>
      </dsp:nvSpPr>
      <dsp:spPr>
        <a:xfrm>
          <a:off x="1067377" y="1230892"/>
          <a:ext cx="1186106" cy="74131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品質特性</a:t>
          </a:r>
          <a:br>
            <a:rPr kumimoji="1" lang="en-US" altLang="ja-JP" sz="1400" kern="1200" dirty="0"/>
          </a:br>
          <a:r>
            <a:rPr kumimoji="1" lang="ja-JP" altLang="en-US" sz="1400" kern="1200" dirty="0"/>
            <a:t>（</a:t>
          </a:r>
          <a:r>
            <a:rPr kumimoji="1" lang="en-US" altLang="ja-JP" sz="1400" kern="1200" dirty="0"/>
            <a:t>Q</a:t>
          </a:r>
          <a:r>
            <a:rPr kumimoji="1" lang="en-US" altLang="en-US" sz="1400" kern="1200" dirty="0"/>
            <a:t>uality attribute</a:t>
          </a:r>
          <a:r>
            <a:rPr kumimoji="1" lang="ja-JP" altLang="en-US" sz="1400" kern="1200" dirty="0"/>
            <a:t>）</a:t>
          </a:r>
        </a:p>
      </dsp:txBody>
      <dsp:txXfrm>
        <a:off x="1089089" y="1252604"/>
        <a:ext cx="1142682" cy="697892"/>
      </dsp:txXfrm>
    </dsp:sp>
    <dsp:sp modelId="{81931C4A-8060-4B28-907F-A542FD34D1C1}">
      <dsp:nvSpPr>
        <dsp:cNvPr id="0" name=""/>
        <dsp:cNvSpPr/>
      </dsp:nvSpPr>
      <dsp:spPr>
        <a:xfrm>
          <a:off x="919114" y="1045562"/>
          <a:ext cx="148263" cy="1482633"/>
        </a:xfrm>
        <a:custGeom>
          <a:avLst/>
          <a:gdLst/>
          <a:ahLst/>
          <a:cxnLst/>
          <a:rect l="0" t="0" r="0" b="0"/>
          <a:pathLst>
            <a:path>
              <a:moveTo>
                <a:pt x="0" y="0"/>
              </a:moveTo>
              <a:lnTo>
                <a:pt x="0" y="1482633"/>
              </a:lnTo>
              <a:lnTo>
                <a:pt x="148263" y="148263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3152523-73FA-418E-B8E0-13B1895E0668}">
      <dsp:nvSpPr>
        <dsp:cNvPr id="0" name=""/>
        <dsp:cNvSpPr/>
      </dsp:nvSpPr>
      <dsp:spPr>
        <a:xfrm>
          <a:off x="1067377" y="2157537"/>
          <a:ext cx="1186106" cy="74131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ゴール・価値</a:t>
          </a:r>
          <a:br>
            <a:rPr kumimoji="1" lang="en-US" altLang="ja-JP" sz="1400" kern="1200" dirty="0"/>
          </a:br>
          <a:r>
            <a:rPr kumimoji="1" lang="en-US" altLang="ja-JP" sz="1400" kern="1200" dirty="0"/>
            <a:t>(Goal)</a:t>
          </a:r>
          <a:endParaRPr kumimoji="1" lang="ja-JP" altLang="en-US" sz="1400" kern="1200" dirty="0"/>
        </a:p>
      </dsp:txBody>
      <dsp:txXfrm>
        <a:off x="1089089" y="2179249"/>
        <a:ext cx="1142682" cy="697892"/>
      </dsp:txXfrm>
    </dsp:sp>
    <dsp:sp modelId="{5282C114-7DFB-425C-B7DC-62E8014C5DAE}">
      <dsp:nvSpPr>
        <dsp:cNvPr id="0" name=""/>
        <dsp:cNvSpPr/>
      </dsp:nvSpPr>
      <dsp:spPr>
        <a:xfrm>
          <a:off x="919114" y="1045562"/>
          <a:ext cx="148263" cy="2409279"/>
        </a:xfrm>
        <a:custGeom>
          <a:avLst/>
          <a:gdLst/>
          <a:ahLst/>
          <a:cxnLst/>
          <a:rect l="0" t="0" r="0" b="0"/>
          <a:pathLst>
            <a:path>
              <a:moveTo>
                <a:pt x="0" y="0"/>
              </a:moveTo>
              <a:lnTo>
                <a:pt x="0" y="2409279"/>
              </a:lnTo>
              <a:lnTo>
                <a:pt x="148263" y="240927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5CC9049-CF81-4A78-8DF1-707F10E3AEC5}">
      <dsp:nvSpPr>
        <dsp:cNvPr id="0" name=""/>
        <dsp:cNvSpPr/>
      </dsp:nvSpPr>
      <dsp:spPr>
        <a:xfrm>
          <a:off x="1067377" y="3084183"/>
          <a:ext cx="1186106" cy="74131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リスク</a:t>
          </a:r>
          <a:br>
            <a:rPr kumimoji="1" lang="en-US" altLang="ja-JP" sz="1400" kern="1200" dirty="0"/>
          </a:br>
          <a:r>
            <a:rPr kumimoji="1" lang="en-US" altLang="ja-JP" sz="1400" kern="1200" dirty="0"/>
            <a:t>(Risk)</a:t>
          </a:r>
          <a:endParaRPr kumimoji="1" lang="ja-JP" altLang="en-US" sz="1400" kern="1200" dirty="0"/>
        </a:p>
      </dsp:txBody>
      <dsp:txXfrm>
        <a:off x="1089089" y="3105895"/>
        <a:ext cx="1142682" cy="697892"/>
      </dsp:txXfrm>
    </dsp:sp>
    <dsp:sp modelId="{85CF8AC5-852A-490E-A96D-893064B093CA}">
      <dsp:nvSpPr>
        <dsp:cNvPr id="0" name=""/>
        <dsp:cNvSpPr/>
      </dsp:nvSpPr>
      <dsp:spPr>
        <a:xfrm>
          <a:off x="919114" y="1045562"/>
          <a:ext cx="148263" cy="3335925"/>
        </a:xfrm>
        <a:custGeom>
          <a:avLst/>
          <a:gdLst/>
          <a:ahLst/>
          <a:cxnLst/>
          <a:rect l="0" t="0" r="0" b="0"/>
          <a:pathLst>
            <a:path>
              <a:moveTo>
                <a:pt x="0" y="0"/>
              </a:moveTo>
              <a:lnTo>
                <a:pt x="0" y="3335925"/>
              </a:lnTo>
              <a:lnTo>
                <a:pt x="148263" y="333592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5EF0039-547D-4D71-8F93-E3BFFAE65438}">
      <dsp:nvSpPr>
        <dsp:cNvPr id="0" name=""/>
        <dsp:cNvSpPr/>
      </dsp:nvSpPr>
      <dsp:spPr>
        <a:xfrm>
          <a:off x="1067377" y="4010829"/>
          <a:ext cx="1186106" cy="74131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66725">
            <a:lnSpc>
              <a:spcPct val="90000"/>
            </a:lnSpc>
            <a:spcBef>
              <a:spcPct val="0"/>
            </a:spcBef>
            <a:spcAft>
              <a:spcPct val="35000"/>
            </a:spcAft>
            <a:buNone/>
          </a:pPr>
          <a:r>
            <a:rPr kumimoji="1" lang="en-US" altLang="ja-JP" sz="1050" kern="1200" dirty="0"/>
            <a:t>……</a:t>
          </a:r>
          <a:endParaRPr kumimoji="1" lang="ja-JP" altLang="en-US" sz="1050" kern="1200" dirty="0"/>
        </a:p>
      </dsp:txBody>
      <dsp:txXfrm>
        <a:off x="1089089" y="4032541"/>
        <a:ext cx="1142682" cy="69789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A7E229-1F29-4A15-99DE-447726F277A8}">
      <dsp:nvSpPr>
        <dsp:cNvPr id="0" name=""/>
        <dsp:cNvSpPr/>
      </dsp:nvSpPr>
      <dsp:spPr>
        <a:xfrm>
          <a:off x="603383" y="232941"/>
          <a:ext cx="2204997" cy="765766"/>
        </a:xfrm>
        <a:prstGeom prst="ellipse">
          <a:avLst/>
        </a:prstGeom>
        <a:solidFill>
          <a:schemeClr val="accent2">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D78505C-6754-46AC-AA10-E6E796847B1A}">
      <dsp:nvSpPr>
        <dsp:cNvPr id="0" name=""/>
        <dsp:cNvSpPr/>
      </dsp:nvSpPr>
      <dsp:spPr>
        <a:xfrm>
          <a:off x="1495637" y="2108044"/>
          <a:ext cx="427325" cy="273488"/>
        </a:xfrm>
        <a:prstGeom prst="downArrow">
          <a:avLst/>
        </a:prstGeom>
        <a:solidFill>
          <a:schemeClr val="accent2">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341B76A-3615-4B11-A935-7A64F2D48FEF}">
      <dsp:nvSpPr>
        <dsp:cNvPr id="0" name=""/>
        <dsp:cNvSpPr/>
      </dsp:nvSpPr>
      <dsp:spPr>
        <a:xfrm>
          <a:off x="683720" y="2326834"/>
          <a:ext cx="2051160" cy="5127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kumimoji="1" lang="ja-JP" altLang="en-US" sz="1800" b="1" kern="1200" dirty="0"/>
            <a:t>テストケース</a:t>
          </a:r>
        </a:p>
      </dsp:txBody>
      <dsp:txXfrm>
        <a:off x="683720" y="2326834"/>
        <a:ext cx="2051160" cy="512790"/>
      </dsp:txXfrm>
    </dsp:sp>
    <dsp:sp modelId="{5104887F-4B0C-45CA-9015-9BBDCC2FAD48}">
      <dsp:nvSpPr>
        <dsp:cNvPr id="0" name=""/>
        <dsp:cNvSpPr/>
      </dsp:nvSpPr>
      <dsp:spPr>
        <a:xfrm>
          <a:off x="1405045" y="1057850"/>
          <a:ext cx="769185" cy="769185"/>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kumimoji="1" lang="ja-JP" altLang="en-US" sz="1300" kern="1200" dirty="0"/>
            <a:t>リソース制約</a:t>
          </a:r>
        </a:p>
      </dsp:txBody>
      <dsp:txXfrm>
        <a:off x="1517690" y="1170495"/>
        <a:ext cx="543895" cy="543895"/>
      </dsp:txXfrm>
    </dsp:sp>
    <dsp:sp modelId="{8B429BE4-974C-4B17-B0B4-5AAED7C8D304}">
      <dsp:nvSpPr>
        <dsp:cNvPr id="0" name=""/>
        <dsp:cNvSpPr/>
      </dsp:nvSpPr>
      <dsp:spPr>
        <a:xfrm>
          <a:off x="854650" y="480790"/>
          <a:ext cx="769185" cy="769185"/>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kumimoji="1" lang="ja-JP" altLang="en-US" sz="1300" kern="1200" dirty="0"/>
            <a:t>テスト対象</a:t>
          </a:r>
        </a:p>
      </dsp:txBody>
      <dsp:txXfrm>
        <a:off x="967295" y="593435"/>
        <a:ext cx="543895" cy="543895"/>
      </dsp:txXfrm>
    </dsp:sp>
    <dsp:sp modelId="{4DB700AA-AB8F-407D-898F-623C55B56FE1}">
      <dsp:nvSpPr>
        <dsp:cNvPr id="0" name=""/>
        <dsp:cNvSpPr/>
      </dsp:nvSpPr>
      <dsp:spPr>
        <a:xfrm>
          <a:off x="1640928" y="294818"/>
          <a:ext cx="769185" cy="769185"/>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kumimoji="1" lang="ja-JP" altLang="en-US" sz="1300" kern="1200" dirty="0"/>
            <a:t>テスト目的</a:t>
          </a:r>
        </a:p>
      </dsp:txBody>
      <dsp:txXfrm>
        <a:off x="1753573" y="407463"/>
        <a:ext cx="543895" cy="543895"/>
      </dsp:txXfrm>
    </dsp:sp>
    <dsp:sp modelId="{AB06D4B1-28C0-4E0C-9A97-D2F3C7816660}">
      <dsp:nvSpPr>
        <dsp:cNvPr id="0" name=""/>
        <dsp:cNvSpPr/>
      </dsp:nvSpPr>
      <dsp:spPr>
        <a:xfrm>
          <a:off x="512790" y="138930"/>
          <a:ext cx="2393020" cy="1914416"/>
        </a:xfrm>
        <a:prstGeom prst="funnel">
          <a:avLst/>
        </a:prstGeom>
        <a:solidFill>
          <a:schemeClr val="lt1">
            <a:alpha val="4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EEDBAA-45C2-434E-A188-DDF495BF812A}">
      <dsp:nvSpPr>
        <dsp:cNvPr id="0" name=""/>
        <dsp:cNvSpPr/>
      </dsp:nvSpPr>
      <dsp:spPr>
        <a:xfrm rot="5400000">
          <a:off x="-266381" y="270052"/>
          <a:ext cx="1775876" cy="124311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br>
            <a:rPr kumimoji="1" lang="en-US" altLang="ja-JP" sz="1600" b="1" kern="1200" dirty="0">
              <a:solidFill>
                <a:schemeClr val="tx1"/>
              </a:solidFill>
            </a:rPr>
          </a:br>
          <a:r>
            <a:rPr kumimoji="1" lang="ja-JP" altLang="en-US" sz="1600" b="1" kern="1200" dirty="0">
              <a:solidFill>
                <a:schemeClr val="tx1"/>
              </a:solidFill>
            </a:rPr>
            <a:t>高位レベル</a:t>
          </a:r>
          <a:br>
            <a:rPr kumimoji="1" lang="en-US" altLang="ja-JP" sz="1600" b="1" kern="1200" dirty="0">
              <a:solidFill>
                <a:schemeClr val="tx1"/>
              </a:solidFill>
            </a:rPr>
          </a:br>
          <a:r>
            <a:rPr kumimoji="1" lang="ja-JP" altLang="en-US" sz="1600" b="1" kern="1200" dirty="0">
              <a:solidFill>
                <a:schemeClr val="tx1"/>
              </a:solidFill>
            </a:rPr>
            <a:t>テストケース</a:t>
          </a:r>
          <a:endParaRPr kumimoji="1" lang="en-US" altLang="ja-JP" sz="1600" b="1" kern="1200" dirty="0">
            <a:solidFill>
              <a:schemeClr val="tx1"/>
            </a:solidFill>
          </a:endParaRPr>
        </a:p>
        <a:p>
          <a:pPr marL="0" lvl="0" indent="0" algn="ctr" defTabSz="711200">
            <a:lnSpc>
              <a:spcPct val="90000"/>
            </a:lnSpc>
            <a:spcBef>
              <a:spcPct val="0"/>
            </a:spcBef>
            <a:spcAft>
              <a:spcPct val="35000"/>
            </a:spcAft>
            <a:buNone/>
          </a:pPr>
          <a:r>
            <a:rPr kumimoji="1" lang="ja-JP" altLang="en-US" sz="1600" b="1" kern="1200" dirty="0">
              <a:solidFill>
                <a:schemeClr val="tx1"/>
              </a:solidFill>
            </a:rPr>
            <a:t>抽象的</a:t>
          </a:r>
        </a:p>
      </dsp:txBody>
      <dsp:txXfrm rot="-5400000">
        <a:off x="1" y="625228"/>
        <a:ext cx="1243113" cy="532763"/>
      </dsp:txXfrm>
    </dsp:sp>
    <dsp:sp modelId="{5443F760-0DBB-4093-9B49-1A61724AEC2A}">
      <dsp:nvSpPr>
        <dsp:cNvPr id="0" name=""/>
        <dsp:cNvSpPr/>
      </dsp:nvSpPr>
      <dsp:spPr>
        <a:xfrm rot="5400000">
          <a:off x="2580456" y="-1333671"/>
          <a:ext cx="1154926" cy="382961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kumimoji="1" lang="ja-JP" altLang="en-US" sz="1700" kern="1200" dirty="0"/>
            <a:t>論理演算子は使用するが、値のインスタンスは未定義や使用不可であるといった状態を許す抽象的なテストケースのこと。</a:t>
          </a:r>
        </a:p>
      </dsp:txBody>
      <dsp:txXfrm rot="-5400000">
        <a:off x="1243114" y="60050"/>
        <a:ext cx="3773233" cy="1042168"/>
      </dsp:txXfrm>
    </dsp:sp>
    <dsp:sp modelId="{78B5C564-9173-4677-B868-7CB20B3B1828}">
      <dsp:nvSpPr>
        <dsp:cNvPr id="0" name=""/>
        <dsp:cNvSpPr/>
      </dsp:nvSpPr>
      <dsp:spPr>
        <a:xfrm rot="5400000">
          <a:off x="-266381" y="1754832"/>
          <a:ext cx="1775876" cy="124311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br>
            <a:rPr kumimoji="1" lang="en-US" altLang="ja-JP" sz="1600" b="1" kern="1200" dirty="0">
              <a:solidFill>
                <a:schemeClr val="tx1"/>
              </a:solidFill>
            </a:rPr>
          </a:br>
          <a:r>
            <a:rPr kumimoji="1" lang="ja-JP" altLang="en-US" sz="1600" b="1" kern="1200" dirty="0">
              <a:solidFill>
                <a:schemeClr val="tx1"/>
              </a:solidFill>
            </a:rPr>
            <a:t>低位レベル</a:t>
          </a:r>
          <a:br>
            <a:rPr kumimoji="1" lang="en-US" altLang="ja-JP" sz="1600" b="1" kern="1200" dirty="0">
              <a:solidFill>
                <a:schemeClr val="tx1"/>
              </a:solidFill>
            </a:rPr>
          </a:br>
          <a:r>
            <a:rPr kumimoji="1" lang="ja-JP" altLang="en-US" sz="1600" b="1" kern="1200" dirty="0">
              <a:solidFill>
                <a:schemeClr val="tx1"/>
              </a:solidFill>
            </a:rPr>
            <a:t>テストケース</a:t>
          </a:r>
          <a:endParaRPr kumimoji="1" lang="en-US" altLang="ja-JP" sz="1600" b="1" kern="1200" dirty="0">
            <a:solidFill>
              <a:schemeClr val="tx1"/>
            </a:solidFill>
          </a:endParaRPr>
        </a:p>
        <a:p>
          <a:pPr marL="0" lvl="0" indent="0" algn="ctr" defTabSz="711200">
            <a:lnSpc>
              <a:spcPct val="90000"/>
            </a:lnSpc>
            <a:spcBef>
              <a:spcPct val="0"/>
            </a:spcBef>
            <a:spcAft>
              <a:spcPct val="35000"/>
            </a:spcAft>
            <a:buNone/>
          </a:pPr>
          <a:r>
            <a:rPr kumimoji="1" lang="ja-JP" altLang="en-US" sz="1600" b="1" kern="1200" dirty="0">
              <a:solidFill>
                <a:schemeClr val="tx1"/>
              </a:solidFill>
            </a:rPr>
            <a:t>具体的</a:t>
          </a:r>
        </a:p>
      </dsp:txBody>
      <dsp:txXfrm rot="-5400000">
        <a:off x="1" y="2110008"/>
        <a:ext cx="1243113" cy="532763"/>
      </dsp:txXfrm>
    </dsp:sp>
    <dsp:sp modelId="{1E26EDAF-3AB2-408C-8785-A010BCDAF9C9}">
      <dsp:nvSpPr>
        <dsp:cNvPr id="0" name=""/>
        <dsp:cNvSpPr/>
      </dsp:nvSpPr>
      <dsp:spPr>
        <a:xfrm rot="5400000">
          <a:off x="2580759" y="150805"/>
          <a:ext cx="1154319" cy="382961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kumimoji="1" lang="ja-JP" altLang="en-US" sz="1700" kern="1200" dirty="0"/>
            <a:t>入力データと期待結果が具体的（実装レベル）なテストケースのこと。</a:t>
          </a:r>
        </a:p>
      </dsp:txBody>
      <dsp:txXfrm rot="-5400000">
        <a:off x="1243113" y="1544801"/>
        <a:ext cx="3773263" cy="104162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B36EE6-3E05-4F33-A97B-59E4DBA0405E}">
      <dsp:nvSpPr>
        <dsp:cNvPr id="0" name=""/>
        <dsp:cNvSpPr/>
      </dsp:nvSpPr>
      <dsp:spPr>
        <a:xfrm>
          <a:off x="3352" y="2771"/>
          <a:ext cx="9426343" cy="929107"/>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kumimoji="1" lang="ja-JP" altLang="en-US" sz="2000" b="1" kern="1200" dirty="0">
              <a:solidFill>
                <a:srgbClr val="92D050"/>
              </a:solidFill>
            </a:rPr>
            <a:t>テスト全体 → </a:t>
          </a:r>
          <a:r>
            <a:rPr kumimoji="1" lang="ja-JP" altLang="en-US" sz="2000" b="1" kern="1200" dirty="0"/>
            <a:t>テスト仕様書</a:t>
          </a:r>
          <a:br>
            <a:rPr kumimoji="1" lang="en-US" altLang="ja-JP" sz="2000" b="1" kern="1200" dirty="0"/>
          </a:br>
          <a:r>
            <a:rPr kumimoji="1" lang="ja-JP" altLang="en-US" sz="2000" b="1" kern="1200" dirty="0"/>
            <a:t>（</a:t>
          </a:r>
          <a:r>
            <a:rPr kumimoji="1" lang="en-US" altLang="en-US" sz="2000" b="1" kern="1200" dirty="0"/>
            <a:t>test specification</a:t>
          </a:r>
          <a:r>
            <a:rPr kumimoji="1" lang="ja-JP" altLang="en-US" sz="2000" b="1" kern="1200" dirty="0"/>
            <a:t>）</a:t>
          </a:r>
        </a:p>
      </dsp:txBody>
      <dsp:txXfrm>
        <a:off x="30565" y="29984"/>
        <a:ext cx="9371917" cy="874681"/>
      </dsp:txXfrm>
    </dsp:sp>
    <dsp:sp modelId="{459AB6CE-7EB7-4504-BFAF-3CD0C7BD6498}">
      <dsp:nvSpPr>
        <dsp:cNvPr id="0" name=""/>
        <dsp:cNvSpPr/>
      </dsp:nvSpPr>
      <dsp:spPr>
        <a:xfrm>
          <a:off x="3352" y="1029248"/>
          <a:ext cx="4073308" cy="929107"/>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kumimoji="1" lang="ja-JP" altLang="en-US" sz="1400" b="1" kern="1200" dirty="0">
              <a:solidFill>
                <a:srgbClr val="92D050"/>
              </a:solidFill>
            </a:rPr>
            <a:t>テスト</a:t>
          </a:r>
          <a:r>
            <a:rPr kumimoji="1" lang="ja-JP" altLang="en-US" sz="1600" b="1" kern="1200" dirty="0">
              <a:solidFill>
                <a:srgbClr val="92D050"/>
              </a:solidFill>
            </a:rPr>
            <a:t>分析 → </a:t>
          </a:r>
          <a:r>
            <a:rPr kumimoji="1" lang="ja-JP" altLang="en-US" sz="1600" b="1" kern="1200" dirty="0"/>
            <a:t>テスト設計仕様</a:t>
          </a:r>
          <a:br>
            <a:rPr kumimoji="1" lang="en-US" altLang="ja-JP" sz="1600" b="1" kern="1200" dirty="0"/>
          </a:br>
          <a:r>
            <a:rPr kumimoji="1" lang="ja-JP" altLang="ja-JP" sz="1600" b="1" kern="1200" dirty="0"/>
            <a:t>（</a:t>
          </a:r>
          <a:r>
            <a:rPr kumimoji="1" lang="en-US" altLang="ja-JP" sz="1600" b="1" kern="1200" dirty="0"/>
            <a:t>test design specification</a:t>
          </a:r>
          <a:r>
            <a:rPr kumimoji="1" lang="ja-JP" altLang="ja-JP" sz="1600" b="1" kern="1200" dirty="0"/>
            <a:t>）</a:t>
          </a:r>
          <a:endParaRPr kumimoji="1" lang="ja-JP" altLang="en-US" sz="1600" b="1" kern="1200" dirty="0"/>
        </a:p>
      </dsp:txBody>
      <dsp:txXfrm>
        <a:off x="30565" y="1056461"/>
        <a:ext cx="4018882" cy="874681"/>
      </dsp:txXfrm>
    </dsp:sp>
    <dsp:sp modelId="{DEA22495-8DD5-4AE4-AEB1-22EBC2CB8207}">
      <dsp:nvSpPr>
        <dsp:cNvPr id="0" name=""/>
        <dsp:cNvSpPr/>
      </dsp:nvSpPr>
      <dsp:spPr>
        <a:xfrm>
          <a:off x="3352" y="2055726"/>
          <a:ext cx="568262" cy="929107"/>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b="1" kern="1200" dirty="0">
              <a:solidFill>
                <a:schemeClr val="tx1"/>
              </a:solidFill>
            </a:rPr>
            <a:t>テスト条件</a:t>
          </a:r>
        </a:p>
      </dsp:txBody>
      <dsp:txXfrm>
        <a:off x="19996" y="2072370"/>
        <a:ext cx="534974" cy="895819"/>
      </dsp:txXfrm>
    </dsp:sp>
    <dsp:sp modelId="{0AD83AF1-4444-4427-AA88-7B35EF82C43F}">
      <dsp:nvSpPr>
        <dsp:cNvPr id="0" name=""/>
        <dsp:cNvSpPr/>
      </dsp:nvSpPr>
      <dsp:spPr>
        <a:xfrm>
          <a:off x="3352" y="3082203"/>
          <a:ext cx="568262" cy="929107"/>
        </a:xfrm>
        <a:prstGeom prst="roundRect">
          <a:avLst>
            <a:gd name="adj" fmla="val 10000"/>
          </a:avLst>
        </a:prstGeom>
        <a:solidFill>
          <a:srgbClr val="FFCC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b="1" kern="1200" dirty="0">
              <a:solidFill>
                <a:schemeClr val="tx1"/>
              </a:solidFill>
            </a:rPr>
            <a:t>網羅すべき実態や属性</a:t>
          </a:r>
        </a:p>
      </dsp:txBody>
      <dsp:txXfrm>
        <a:off x="19996" y="3098847"/>
        <a:ext cx="534974" cy="895819"/>
      </dsp:txXfrm>
    </dsp:sp>
    <dsp:sp modelId="{ABA67AEF-8AF8-4B61-9BC5-D636FB9E70D0}">
      <dsp:nvSpPr>
        <dsp:cNvPr id="0" name=""/>
        <dsp:cNvSpPr/>
      </dsp:nvSpPr>
      <dsp:spPr>
        <a:xfrm>
          <a:off x="595481" y="2055726"/>
          <a:ext cx="2889048" cy="929107"/>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b="1" kern="1200" dirty="0">
              <a:solidFill>
                <a:schemeClr val="tx1"/>
              </a:solidFill>
            </a:rPr>
            <a:t>詳細なテストアプローチ</a:t>
          </a:r>
        </a:p>
      </dsp:txBody>
      <dsp:txXfrm>
        <a:off x="622694" y="2082939"/>
        <a:ext cx="2834622" cy="874681"/>
      </dsp:txXfrm>
    </dsp:sp>
    <dsp:sp modelId="{6D5BDAAF-683C-425F-BB9A-AAA3F4AB8F41}">
      <dsp:nvSpPr>
        <dsp:cNvPr id="0" name=""/>
        <dsp:cNvSpPr/>
      </dsp:nvSpPr>
      <dsp:spPr>
        <a:xfrm>
          <a:off x="595481" y="3082203"/>
          <a:ext cx="2889048" cy="929107"/>
        </a:xfrm>
        <a:prstGeom prst="roundRect">
          <a:avLst>
            <a:gd name="adj" fmla="val 10000"/>
          </a:avLst>
        </a:prstGeom>
        <a:solidFill>
          <a:srgbClr val="FFCC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b="1" kern="1200" dirty="0">
              <a:solidFill>
                <a:schemeClr val="tx1"/>
              </a:solidFill>
            </a:rPr>
            <a:t>特定のプロジェクトのためのテスト戦略を実現化したもの</a:t>
          </a:r>
        </a:p>
      </dsp:txBody>
      <dsp:txXfrm>
        <a:off x="622694" y="3109416"/>
        <a:ext cx="2834622" cy="874681"/>
      </dsp:txXfrm>
    </dsp:sp>
    <dsp:sp modelId="{301F31AF-E249-43B1-A72D-FFB4C2462562}">
      <dsp:nvSpPr>
        <dsp:cNvPr id="0" name=""/>
        <dsp:cNvSpPr/>
      </dsp:nvSpPr>
      <dsp:spPr>
        <a:xfrm>
          <a:off x="595481" y="4108681"/>
          <a:ext cx="568262" cy="929107"/>
        </a:xfrm>
        <a:prstGeom prst="roundRect">
          <a:avLst>
            <a:gd name="adj" fmla="val 10000"/>
          </a:avLst>
        </a:prstGeom>
        <a:solidFill>
          <a:srgbClr val="FFCC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b="1" kern="1200" dirty="0">
              <a:solidFill>
                <a:schemeClr val="tx1"/>
              </a:solidFill>
            </a:rPr>
            <a:t>ゴール</a:t>
          </a:r>
        </a:p>
      </dsp:txBody>
      <dsp:txXfrm>
        <a:off x="612125" y="4125325"/>
        <a:ext cx="534974" cy="895819"/>
      </dsp:txXfrm>
    </dsp:sp>
    <dsp:sp modelId="{DCD02406-8751-4F5F-A80D-4E2926B32994}">
      <dsp:nvSpPr>
        <dsp:cNvPr id="0" name=""/>
        <dsp:cNvSpPr/>
      </dsp:nvSpPr>
      <dsp:spPr>
        <a:xfrm>
          <a:off x="1175678" y="4108681"/>
          <a:ext cx="568262" cy="929107"/>
        </a:xfrm>
        <a:prstGeom prst="roundRect">
          <a:avLst>
            <a:gd name="adj" fmla="val 10000"/>
          </a:avLst>
        </a:prstGeom>
        <a:solidFill>
          <a:srgbClr val="FFCC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b="1" kern="1200" dirty="0">
              <a:solidFill>
                <a:schemeClr val="tx1"/>
              </a:solidFill>
            </a:rPr>
            <a:t>リスクへの対応方法</a:t>
          </a:r>
        </a:p>
      </dsp:txBody>
      <dsp:txXfrm>
        <a:off x="1192322" y="4125325"/>
        <a:ext cx="534974" cy="895819"/>
      </dsp:txXfrm>
    </dsp:sp>
    <dsp:sp modelId="{7E4D6EBE-9E2B-4430-AEE2-B5D5D81BDC78}">
      <dsp:nvSpPr>
        <dsp:cNvPr id="0" name=""/>
        <dsp:cNvSpPr/>
      </dsp:nvSpPr>
      <dsp:spPr>
        <a:xfrm>
          <a:off x="1755874" y="4108681"/>
          <a:ext cx="568262" cy="929107"/>
        </a:xfrm>
        <a:prstGeom prst="roundRect">
          <a:avLst>
            <a:gd name="adj" fmla="val 10000"/>
          </a:avLst>
        </a:prstGeom>
        <a:solidFill>
          <a:srgbClr val="FFCC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b="1" kern="1200" dirty="0">
              <a:solidFill>
                <a:schemeClr val="tx1"/>
              </a:solidFill>
            </a:rPr>
            <a:t>開始・終了条件</a:t>
          </a:r>
        </a:p>
      </dsp:txBody>
      <dsp:txXfrm>
        <a:off x="1772518" y="4125325"/>
        <a:ext cx="534974" cy="895819"/>
      </dsp:txXfrm>
    </dsp:sp>
    <dsp:sp modelId="{F37EC90F-1F2D-4B93-BBD4-35A18E5744DD}">
      <dsp:nvSpPr>
        <dsp:cNvPr id="0" name=""/>
        <dsp:cNvSpPr/>
      </dsp:nvSpPr>
      <dsp:spPr>
        <a:xfrm>
          <a:off x="2336070" y="4108681"/>
          <a:ext cx="568262" cy="929107"/>
        </a:xfrm>
        <a:prstGeom prst="roundRect">
          <a:avLst>
            <a:gd name="adj" fmla="val 10000"/>
          </a:avLst>
        </a:prstGeom>
        <a:solidFill>
          <a:srgbClr val="FFCC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b="1" kern="1200" dirty="0">
              <a:solidFill>
                <a:schemeClr val="tx1"/>
              </a:solidFill>
            </a:rPr>
            <a:t>適用するテスト技法</a:t>
          </a:r>
        </a:p>
      </dsp:txBody>
      <dsp:txXfrm>
        <a:off x="2352714" y="4125325"/>
        <a:ext cx="534974" cy="895819"/>
      </dsp:txXfrm>
    </dsp:sp>
    <dsp:sp modelId="{2DC63BA7-D0EC-433C-B8BD-6F38E6BECE0C}">
      <dsp:nvSpPr>
        <dsp:cNvPr id="0" name=""/>
        <dsp:cNvSpPr/>
      </dsp:nvSpPr>
      <dsp:spPr>
        <a:xfrm>
          <a:off x="2916267" y="4108681"/>
          <a:ext cx="568262" cy="929107"/>
        </a:xfrm>
        <a:prstGeom prst="roundRect">
          <a:avLst>
            <a:gd name="adj" fmla="val 10000"/>
          </a:avLst>
        </a:prstGeom>
        <a:solidFill>
          <a:srgbClr val="FFCC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b="1" kern="1200" dirty="0">
              <a:solidFill>
                <a:schemeClr val="tx1"/>
              </a:solidFill>
            </a:rPr>
            <a:t>テストタイプ</a:t>
          </a:r>
        </a:p>
      </dsp:txBody>
      <dsp:txXfrm>
        <a:off x="2932911" y="4125325"/>
        <a:ext cx="534974" cy="895819"/>
      </dsp:txXfrm>
    </dsp:sp>
    <dsp:sp modelId="{E237A9FA-4775-4FB5-9705-78B5A05FC16D}">
      <dsp:nvSpPr>
        <dsp:cNvPr id="0" name=""/>
        <dsp:cNvSpPr/>
      </dsp:nvSpPr>
      <dsp:spPr>
        <a:xfrm>
          <a:off x="3508397" y="2055726"/>
          <a:ext cx="568262" cy="929107"/>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b="1" kern="1200" dirty="0">
              <a:solidFill>
                <a:schemeClr val="tx1"/>
              </a:solidFill>
            </a:rPr>
            <a:t>高位</a:t>
          </a:r>
          <a:br>
            <a:rPr kumimoji="1" lang="en-US" altLang="ja-JP" sz="1100" b="1" kern="1200" dirty="0">
              <a:solidFill>
                <a:schemeClr val="tx1"/>
              </a:solidFill>
            </a:rPr>
          </a:br>
          <a:r>
            <a:rPr kumimoji="1" lang="ja-JP" altLang="en-US" sz="1100" b="1" kern="1200" dirty="0">
              <a:solidFill>
                <a:schemeClr val="tx1"/>
              </a:solidFill>
            </a:rPr>
            <a:t>レベル</a:t>
          </a:r>
          <a:br>
            <a:rPr kumimoji="1" lang="en-US" altLang="ja-JP" sz="1100" b="1" kern="1200" dirty="0">
              <a:solidFill>
                <a:schemeClr val="tx1"/>
              </a:solidFill>
            </a:rPr>
          </a:br>
          <a:r>
            <a:rPr kumimoji="1" lang="ja-JP" altLang="en-US" sz="1100" b="1" kern="1200" dirty="0">
              <a:solidFill>
                <a:schemeClr val="tx1"/>
              </a:solidFill>
            </a:rPr>
            <a:t>テスト</a:t>
          </a:r>
          <a:br>
            <a:rPr kumimoji="1" lang="en-US" altLang="ja-JP" sz="1100" b="1" kern="1200" dirty="0">
              <a:solidFill>
                <a:schemeClr val="tx1"/>
              </a:solidFill>
            </a:rPr>
          </a:br>
          <a:r>
            <a:rPr kumimoji="1" lang="ja-JP" altLang="en-US" sz="1100" b="1" kern="1200" dirty="0">
              <a:solidFill>
                <a:schemeClr val="tx1"/>
              </a:solidFill>
            </a:rPr>
            <a:t>ケース</a:t>
          </a:r>
        </a:p>
      </dsp:txBody>
      <dsp:txXfrm>
        <a:off x="3525041" y="2072370"/>
        <a:ext cx="534974" cy="895819"/>
      </dsp:txXfrm>
    </dsp:sp>
    <dsp:sp modelId="{27CC858B-2C66-4945-83A3-AD6BF6EF8433}">
      <dsp:nvSpPr>
        <dsp:cNvPr id="0" name=""/>
        <dsp:cNvSpPr/>
      </dsp:nvSpPr>
      <dsp:spPr>
        <a:xfrm>
          <a:off x="3508397" y="3082203"/>
          <a:ext cx="568262" cy="929107"/>
        </a:xfrm>
        <a:prstGeom prst="roundRect">
          <a:avLst>
            <a:gd name="adj" fmla="val 10000"/>
          </a:avLst>
        </a:prstGeom>
        <a:solidFill>
          <a:srgbClr val="FFCC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b="1" kern="1200" dirty="0">
              <a:solidFill>
                <a:schemeClr val="tx1"/>
              </a:solidFill>
            </a:rPr>
            <a:t>具体的な値や予測結果を使わない</a:t>
          </a:r>
        </a:p>
      </dsp:txBody>
      <dsp:txXfrm>
        <a:off x="3525041" y="3098847"/>
        <a:ext cx="534974" cy="895819"/>
      </dsp:txXfrm>
    </dsp:sp>
    <dsp:sp modelId="{E6C2C7C0-BE20-4B81-9CA4-36DD8F76368A}">
      <dsp:nvSpPr>
        <dsp:cNvPr id="0" name=""/>
        <dsp:cNvSpPr/>
      </dsp:nvSpPr>
      <dsp:spPr>
        <a:xfrm>
          <a:off x="4124394" y="1029248"/>
          <a:ext cx="2936782" cy="929107"/>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kumimoji="1" lang="ja-JP" altLang="en-US" sz="1400" b="1" kern="1200" dirty="0">
              <a:solidFill>
                <a:srgbClr val="92D050"/>
              </a:solidFill>
            </a:rPr>
            <a:t>テスト</a:t>
          </a:r>
          <a:r>
            <a:rPr kumimoji="1" lang="ja-JP" altLang="en-US" sz="1600" b="1" kern="1200" dirty="0">
              <a:solidFill>
                <a:srgbClr val="92D050"/>
              </a:solidFill>
            </a:rPr>
            <a:t>設計 → </a:t>
          </a:r>
          <a:r>
            <a:rPr kumimoji="1" lang="ja-JP" altLang="en-US" sz="1600" b="1" kern="1200" dirty="0"/>
            <a:t>テストケース仕様</a:t>
          </a:r>
          <a:br>
            <a:rPr kumimoji="1" lang="en-US" altLang="ja-JP" sz="1600" b="1" kern="1200" dirty="0"/>
          </a:br>
          <a:r>
            <a:rPr kumimoji="1" lang="ja-JP" altLang="en-US" sz="1600" b="1" kern="1200" dirty="0"/>
            <a:t>（</a:t>
          </a:r>
          <a:r>
            <a:rPr kumimoji="1" lang="en-US" altLang="en-US" sz="1600" b="1" kern="1200" dirty="0"/>
            <a:t>test case specification</a:t>
          </a:r>
          <a:r>
            <a:rPr kumimoji="1" lang="ja-JP" altLang="en-US" sz="1600" b="1" kern="1200" dirty="0"/>
            <a:t>）</a:t>
          </a:r>
        </a:p>
      </dsp:txBody>
      <dsp:txXfrm>
        <a:off x="4151607" y="1056461"/>
        <a:ext cx="2882356" cy="874681"/>
      </dsp:txXfrm>
    </dsp:sp>
    <dsp:sp modelId="{1595FAF9-1603-47FD-9860-693924230584}">
      <dsp:nvSpPr>
        <dsp:cNvPr id="0" name=""/>
        <dsp:cNvSpPr/>
      </dsp:nvSpPr>
      <dsp:spPr>
        <a:xfrm>
          <a:off x="4124394" y="2055726"/>
          <a:ext cx="568262" cy="929107"/>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b="1" kern="1200" dirty="0">
              <a:solidFill>
                <a:schemeClr val="tx1"/>
              </a:solidFill>
            </a:rPr>
            <a:t>テスト</a:t>
          </a:r>
          <a:endParaRPr kumimoji="1" lang="en-US" altLang="ja-JP" sz="1100" b="1" kern="1200" dirty="0">
            <a:solidFill>
              <a:schemeClr val="tx1"/>
            </a:solidFill>
          </a:endParaRPr>
        </a:p>
        <a:p>
          <a:pPr marL="0" lvl="0" indent="0" algn="ctr" defTabSz="488950">
            <a:lnSpc>
              <a:spcPct val="90000"/>
            </a:lnSpc>
            <a:spcBef>
              <a:spcPct val="0"/>
            </a:spcBef>
            <a:spcAft>
              <a:spcPct val="35000"/>
            </a:spcAft>
            <a:buNone/>
          </a:pPr>
          <a:r>
            <a:rPr kumimoji="1" lang="ja-JP" altLang="en-US" sz="1100" b="1" kern="1200" dirty="0">
              <a:solidFill>
                <a:schemeClr val="tx1"/>
              </a:solidFill>
            </a:rPr>
            <a:t>目的</a:t>
          </a:r>
        </a:p>
      </dsp:txBody>
      <dsp:txXfrm>
        <a:off x="4141038" y="2072370"/>
        <a:ext cx="534974" cy="895819"/>
      </dsp:txXfrm>
    </dsp:sp>
    <dsp:sp modelId="{898C0685-1603-4936-81BC-6E6ADF3F77B5}">
      <dsp:nvSpPr>
        <dsp:cNvPr id="0" name=""/>
        <dsp:cNvSpPr/>
      </dsp:nvSpPr>
      <dsp:spPr>
        <a:xfrm>
          <a:off x="4124394" y="3082203"/>
          <a:ext cx="568262" cy="929107"/>
        </a:xfrm>
        <a:prstGeom prst="roundRect">
          <a:avLst>
            <a:gd name="adj" fmla="val 10000"/>
          </a:avLst>
        </a:prstGeom>
        <a:solidFill>
          <a:srgbClr val="FFCC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b="1" kern="1200" dirty="0">
              <a:solidFill>
                <a:schemeClr val="tx1"/>
              </a:solidFill>
            </a:rPr>
            <a:t>テストアイテムが持つ目的</a:t>
          </a:r>
        </a:p>
      </dsp:txBody>
      <dsp:txXfrm>
        <a:off x="4141038" y="3098847"/>
        <a:ext cx="534974" cy="895819"/>
      </dsp:txXfrm>
    </dsp:sp>
    <dsp:sp modelId="{D34735E4-F4EB-4036-ACA5-B4E04D2F8ACB}">
      <dsp:nvSpPr>
        <dsp:cNvPr id="0" name=""/>
        <dsp:cNvSpPr/>
      </dsp:nvSpPr>
      <dsp:spPr>
        <a:xfrm>
          <a:off x="4716524" y="2055726"/>
          <a:ext cx="568262" cy="929107"/>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b="1" kern="1200" dirty="0">
              <a:solidFill>
                <a:schemeClr val="tx1"/>
              </a:solidFill>
            </a:rPr>
            <a:t>入力値</a:t>
          </a:r>
        </a:p>
      </dsp:txBody>
      <dsp:txXfrm>
        <a:off x="4733168" y="2072370"/>
        <a:ext cx="534974" cy="895819"/>
      </dsp:txXfrm>
    </dsp:sp>
    <dsp:sp modelId="{D6EA9925-6BC8-44A6-8C8F-299634E6B8C6}">
      <dsp:nvSpPr>
        <dsp:cNvPr id="0" name=""/>
        <dsp:cNvSpPr/>
      </dsp:nvSpPr>
      <dsp:spPr>
        <a:xfrm>
          <a:off x="4716524" y="3082203"/>
          <a:ext cx="568262" cy="929107"/>
        </a:xfrm>
        <a:prstGeom prst="roundRect">
          <a:avLst>
            <a:gd name="adj" fmla="val 10000"/>
          </a:avLst>
        </a:prstGeom>
        <a:solidFill>
          <a:srgbClr val="FFCC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b="1" kern="1200" dirty="0">
              <a:solidFill>
                <a:schemeClr val="tx1"/>
              </a:solidFill>
            </a:rPr>
            <a:t>入力する値</a:t>
          </a:r>
          <a:endParaRPr kumimoji="1" lang="en-US" altLang="ja-JP" sz="1100" b="1" kern="1200" dirty="0">
            <a:solidFill>
              <a:schemeClr val="tx1"/>
            </a:solidFill>
          </a:endParaRPr>
        </a:p>
        <a:p>
          <a:pPr marL="0" lvl="0" indent="0" algn="ctr" defTabSz="488950">
            <a:lnSpc>
              <a:spcPct val="90000"/>
            </a:lnSpc>
            <a:spcBef>
              <a:spcPct val="0"/>
            </a:spcBef>
            <a:spcAft>
              <a:spcPct val="35000"/>
            </a:spcAft>
            <a:buNone/>
          </a:pPr>
          <a:endParaRPr kumimoji="1" lang="en-US" altLang="ja-JP" sz="1100" b="1" kern="1200" dirty="0">
            <a:solidFill>
              <a:schemeClr val="tx1"/>
            </a:solidFill>
          </a:endParaRPr>
        </a:p>
        <a:p>
          <a:pPr marL="0" lvl="0" indent="0" algn="ctr" defTabSz="488950">
            <a:lnSpc>
              <a:spcPct val="90000"/>
            </a:lnSpc>
            <a:spcBef>
              <a:spcPct val="0"/>
            </a:spcBef>
            <a:spcAft>
              <a:spcPct val="35000"/>
            </a:spcAft>
            <a:buNone/>
          </a:pPr>
          <a:r>
            <a:rPr kumimoji="1" lang="ja-JP" altLang="en-US" sz="1100" b="1" kern="1200" dirty="0">
              <a:solidFill>
                <a:schemeClr val="tx1"/>
              </a:solidFill>
            </a:rPr>
            <a:t>具体値</a:t>
          </a:r>
        </a:p>
      </dsp:txBody>
      <dsp:txXfrm>
        <a:off x="4733168" y="3098847"/>
        <a:ext cx="534974" cy="895819"/>
      </dsp:txXfrm>
    </dsp:sp>
    <dsp:sp modelId="{E13013F6-A6FB-4B2C-B0CB-4343F34A2F80}">
      <dsp:nvSpPr>
        <dsp:cNvPr id="0" name=""/>
        <dsp:cNvSpPr/>
      </dsp:nvSpPr>
      <dsp:spPr>
        <a:xfrm>
          <a:off x="5308653" y="2055726"/>
          <a:ext cx="568262" cy="929107"/>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b="1" kern="1200" dirty="0">
              <a:solidFill>
                <a:schemeClr val="tx1"/>
              </a:solidFill>
            </a:rPr>
            <a:t>テスト実行</a:t>
          </a:r>
        </a:p>
      </dsp:txBody>
      <dsp:txXfrm>
        <a:off x="5325297" y="2072370"/>
        <a:ext cx="534974" cy="895819"/>
      </dsp:txXfrm>
    </dsp:sp>
    <dsp:sp modelId="{C8276496-433F-46E2-83F6-A1A62DEE9269}">
      <dsp:nvSpPr>
        <dsp:cNvPr id="0" name=""/>
        <dsp:cNvSpPr/>
      </dsp:nvSpPr>
      <dsp:spPr>
        <a:xfrm>
          <a:off x="5308653" y="3082203"/>
          <a:ext cx="568262" cy="929107"/>
        </a:xfrm>
        <a:prstGeom prst="roundRect">
          <a:avLst>
            <a:gd name="adj" fmla="val 10000"/>
          </a:avLst>
        </a:prstGeom>
        <a:solidFill>
          <a:srgbClr val="FFCC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b="1" kern="1200" dirty="0">
              <a:solidFill>
                <a:schemeClr val="tx1"/>
              </a:solidFill>
            </a:rPr>
            <a:t>操作</a:t>
          </a:r>
          <a:br>
            <a:rPr kumimoji="1" lang="en-US" altLang="ja-JP" sz="1100" b="1" kern="1200" dirty="0">
              <a:solidFill>
                <a:schemeClr val="tx1"/>
              </a:solidFill>
            </a:rPr>
          </a:br>
          <a:r>
            <a:rPr kumimoji="1" lang="ja-JP" altLang="en-US" sz="1100" b="1" kern="1200" dirty="0">
              <a:solidFill>
                <a:schemeClr val="tx1"/>
              </a:solidFill>
            </a:rPr>
            <a:t>手順</a:t>
          </a:r>
          <a:endParaRPr kumimoji="1" lang="en-US" altLang="ja-JP" sz="1100" b="1" kern="1200" dirty="0">
            <a:solidFill>
              <a:schemeClr val="tx1"/>
            </a:solidFill>
          </a:endParaRPr>
        </a:p>
        <a:p>
          <a:pPr marL="0" lvl="0" indent="0" algn="ctr" defTabSz="488950">
            <a:lnSpc>
              <a:spcPct val="90000"/>
            </a:lnSpc>
            <a:spcBef>
              <a:spcPct val="0"/>
            </a:spcBef>
            <a:spcAft>
              <a:spcPct val="35000"/>
            </a:spcAft>
            <a:buNone/>
          </a:pPr>
          <a:endParaRPr kumimoji="1" lang="en-US" altLang="ja-JP" sz="1100" b="1" kern="1200" dirty="0">
            <a:solidFill>
              <a:schemeClr val="tx1"/>
            </a:solidFill>
          </a:endParaRPr>
        </a:p>
        <a:p>
          <a:pPr marL="0" lvl="0" indent="0" algn="ctr" defTabSz="488950">
            <a:lnSpc>
              <a:spcPct val="90000"/>
            </a:lnSpc>
            <a:spcBef>
              <a:spcPct val="0"/>
            </a:spcBef>
            <a:spcAft>
              <a:spcPct val="35000"/>
            </a:spcAft>
            <a:buNone/>
          </a:pPr>
          <a:r>
            <a:rPr kumimoji="1" lang="ja-JP" altLang="en-US" sz="1100" b="1" kern="1200" dirty="0">
              <a:solidFill>
                <a:schemeClr val="tx1"/>
              </a:solidFill>
            </a:rPr>
            <a:t>概要</a:t>
          </a:r>
        </a:p>
      </dsp:txBody>
      <dsp:txXfrm>
        <a:off x="5325297" y="3098847"/>
        <a:ext cx="534974" cy="895819"/>
      </dsp:txXfrm>
    </dsp:sp>
    <dsp:sp modelId="{C85E90FC-2FA2-4DA0-B0D3-B7C7485F78C9}">
      <dsp:nvSpPr>
        <dsp:cNvPr id="0" name=""/>
        <dsp:cNvSpPr/>
      </dsp:nvSpPr>
      <dsp:spPr>
        <a:xfrm>
          <a:off x="5900783" y="2055726"/>
          <a:ext cx="568262" cy="929107"/>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b="1" kern="1200" dirty="0">
              <a:solidFill>
                <a:schemeClr val="tx1"/>
              </a:solidFill>
            </a:rPr>
            <a:t>期待結果</a:t>
          </a:r>
        </a:p>
      </dsp:txBody>
      <dsp:txXfrm>
        <a:off x="5917427" y="2072370"/>
        <a:ext cx="534974" cy="895819"/>
      </dsp:txXfrm>
    </dsp:sp>
    <dsp:sp modelId="{0A5B1CCB-8EA1-433E-BE21-3C1BF7FC76AA}">
      <dsp:nvSpPr>
        <dsp:cNvPr id="0" name=""/>
        <dsp:cNvSpPr/>
      </dsp:nvSpPr>
      <dsp:spPr>
        <a:xfrm>
          <a:off x="5900783" y="3082203"/>
          <a:ext cx="568262" cy="929107"/>
        </a:xfrm>
        <a:prstGeom prst="roundRect">
          <a:avLst>
            <a:gd name="adj" fmla="val 10000"/>
          </a:avLst>
        </a:prstGeom>
        <a:solidFill>
          <a:srgbClr val="FFCC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b="1" kern="1200" dirty="0">
              <a:solidFill>
                <a:schemeClr val="tx1"/>
              </a:solidFill>
            </a:rPr>
            <a:t>期待する動作や結果</a:t>
          </a:r>
          <a:endParaRPr kumimoji="1" lang="en-US" altLang="ja-JP" sz="1100" b="1" kern="1200" dirty="0">
            <a:solidFill>
              <a:schemeClr val="tx1"/>
            </a:solidFill>
          </a:endParaRPr>
        </a:p>
        <a:p>
          <a:pPr marL="0" lvl="0" indent="0" algn="ctr" defTabSz="488950">
            <a:lnSpc>
              <a:spcPct val="90000"/>
            </a:lnSpc>
            <a:spcBef>
              <a:spcPct val="0"/>
            </a:spcBef>
            <a:spcAft>
              <a:spcPct val="35000"/>
            </a:spcAft>
            <a:buNone/>
          </a:pPr>
          <a:r>
            <a:rPr kumimoji="1" lang="ja-JP" altLang="en-US" sz="1100" b="1" kern="1200" dirty="0">
              <a:solidFill>
                <a:schemeClr val="tx1"/>
              </a:solidFill>
            </a:rPr>
            <a:t>具体値</a:t>
          </a:r>
        </a:p>
      </dsp:txBody>
      <dsp:txXfrm>
        <a:off x="5917427" y="3098847"/>
        <a:ext cx="534974" cy="895819"/>
      </dsp:txXfrm>
    </dsp:sp>
    <dsp:sp modelId="{1B69B320-89EE-424A-849D-ECBE0839B92B}">
      <dsp:nvSpPr>
        <dsp:cNvPr id="0" name=""/>
        <dsp:cNvSpPr/>
      </dsp:nvSpPr>
      <dsp:spPr>
        <a:xfrm>
          <a:off x="6492913" y="2055726"/>
          <a:ext cx="568262" cy="929107"/>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b="1" kern="1200" dirty="0">
              <a:solidFill>
                <a:schemeClr val="tx1"/>
              </a:solidFill>
            </a:rPr>
            <a:t>実行事前・事後条件</a:t>
          </a:r>
        </a:p>
      </dsp:txBody>
      <dsp:txXfrm>
        <a:off x="6509557" y="2072370"/>
        <a:ext cx="534974" cy="895819"/>
      </dsp:txXfrm>
    </dsp:sp>
    <dsp:sp modelId="{5FFC1495-432E-47B7-B807-4F7F9B41AE49}">
      <dsp:nvSpPr>
        <dsp:cNvPr id="0" name=""/>
        <dsp:cNvSpPr/>
      </dsp:nvSpPr>
      <dsp:spPr>
        <a:xfrm>
          <a:off x="6492913" y="3082203"/>
          <a:ext cx="568262" cy="929107"/>
        </a:xfrm>
        <a:prstGeom prst="roundRect">
          <a:avLst>
            <a:gd name="adj" fmla="val 10000"/>
          </a:avLst>
        </a:prstGeom>
        <a:solidFill>
          <a:srgbClr val="FFCC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b="1" kern="1200" dirty="0">
              <a:solidFill>
                <a:schemeClr val="tx1"/>
              </a:solidFill>
            </a:rPr>
            <a:t>実行できる条件、実行後の状態</a:t>
          </a:r>
        </a:p>
      </dsp:txBody>
      <dsp:txXfrm>
        <a:off x="6509557" y="3098847"/>
        <a:ext cx="534974" cy="895819"/>
      </dsp:txXfrm>
    </dsp:sp>
    <dsp:sp modelId="{B0E029CC-85EA-4C49-BE44-10F0CD1570BC}">
      <dsp:nvSpPr>
        <dsp:cNvPr id="0" name=""/>
        <dsp:cNvSpPr/>
      </dsp:nvSpPr>
      <dsp:spPr>
        <a:xfrm>
          <a:off x="7108910" y="1029248"/>
          <a:ext cx="2320785" cy="929107"/>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kumimoji="1" lang="ja-JP" altLang="en-US" sz="1400" b="1" kern="1200" dirty="0">
              <a:solidFill>
                <a:srgbClr val="92D050"/>
              </a:solidFill>
            </a:rPr>
            <a:t>テスト</a:t>
          </a:r>
          <a:r>
            <a:rPr kumimoji="1" lang="ja-JP" altLang="en-US" sz="1600" b="1" kern="1200" dirty="0">
              <a:solidFill>
                <a:srgbClr val="92D050"/>
              </a:solidFill>
            </a:rPr>
            <a:t>実装 → </a:t>
          </a:r>
          <a:r>
            <a:rPr kumimoji="1" lang="ja-JP" altLang="en-US" sz="1600" b="1" kern="1200" dirty="0"/>
            <a:t>テスト手順</a:t>
          </a:r>
          <a:br>
            <a:rPr kumimoji="1" lang="en-US" altLang="ja-JP" sz="1600" b="1" kern="1200" dirty="0"/>
          </a:br>
          <a:r>
            <a:rPr kumimoji="1" lang="ja-JP" altLang="en-US" sz="1600" b="1" kern="1200" dirty="0"/>
            <a:t>（</a:t>
          </a:r>
          <a:r>
            <a:rPr kumimoji="1" lang="en-US" altLang="en-US" sz="1600" b="1" kern="1200" dirty="0"/>
            <a:t>test procedure specification</a:t>
          </a:r>
          <a:r>
            <a:rPr kumimoji="1" lang="ja-JP" altLang="en-US" sz="1600" b="1" kern="1200" dirty="0"/>
            <a:t>）</a:t>
          </a:r>
        </a:p>
      </dsp:txBody>
      <dsp:txXfrm>
        <a:off x="7136123" y="1056461"/>
        <a:ext cx="2266359" cy="874681"/>
      </dsp:txXfrm>
    </dsp:sp>
    <dsp:sp modelId="{0B936F4E-7E60-478A-8CEE-819DB302D761}">
      <dsp:nvSpPr>
        <dsp:cNvPr id="0" name=""/>
        <dsp:cNvSpPr/>
      </dsp:nvSpPr>
      <dsp:spPr>
        <a:xfrm>
          <a:off x="7108910" y="2055726"/>
          <a:ext cx="568262" cy="929107"/>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b="1" kern="1200" dirty="0">
              <a:solidFill>
                <a:schemeClr val="tx1"/>
              </a:solidFill>
            </a:rPr>
            <a:t>手動テストスクリプト</a:t>
          </a:r>
        </a:p>
      </dsp:txBody>
      <dsp:txXfrm>
        <a:off x="7125554" y="2072370"/>
        <a:ext cx="534974" cy="895819"/>
      </dsp:txXfrm>
    </dsp:sp>
    <dsp:sp modelId="{A27F2F5D-5F2F-42E4-9FF8-4262C388747A}">
      <dsp:nvSpPr>
        <dsp:cNvPr id="0" name=""/>
        <dsp:cNvSpPr/>
      </dsp:nvSpPr>
      <dsp:spPr>
        <a:xfrm>
          <a:off x="7108910" y="3082203"/>
          <a:ext cx="568262" cy="929107"/>
        </a:xfrm>
        <a:prstGeom prst="roundRect">
          <a:avLst>
            <a:gd name="adj" fmla="val 10000"/>
          </a:avLst>
        </a:prstGeom>
        <a:solidFill>
          <a:srgbClr val="FFCC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b="1" kern="1200" dirty="0">
              <a:solidFill>
                <a:schemeClr val="tx1"/>
              </a:solidFill>
            </a:rPr>
            <a:t>テスト実行のための</a:t>
          </a:r>
          <a:br>
            <a:rPr kumimoji="1" lang="en-US" altLang="ja-JP" sz="1100" b="1" kern="1200" dirty="0">
              <a:solidFill>
                <a:schemeClr val="tx1"/>
              </a:solidFill>
            </a:rPr>
          </a:br>
          <a:r>
            <a:rPr kumimoji="1" lang="ja-JP" altLang="en-US" sz="1100" b="1" kern="1200" dirty="0">
              <a:solidFill>
                <a:schemeClr val="tx1"/>
              </a:solidFill>
            </a:rPr>
            <a:t>一連の手順</a:t>
          </a:r>
        </a:p>
      </dsp:txBody>
      <dsp:txXfrm>
        <a:off x="7125554" y="3098847"/>
        <a:ext cx="534974" cy="895819"/>
      </dsp:txXfrm>
    </dsp:sp>
    <dsp:sp modelId="{BBC6F0E6-D01C-4D1F-91ED-6FBAA882607E}">
      <dsp:nvSpPr>
        <dsp:cNvPr id="0" name=""/>
        <dsp:cNvSpPr/>
      </dsp:nvSpPr>
      <dsp:spPr>
        <a:xfrm>
          <a:off x="7701040" y="2055726"/>
          <a:ext cx="1728655" cy="929107"/>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b="1" kern="1200" dirty="0">
              <a:solidFill>
                <a:schemeClr val="tx1"/>
              </a:solidFill>
            </a:rPr>
            <a:t>自動化時のスクリプト</a:t>
          </a:r>
        </a:p>
      </dsp:txBody>
      <dsp:txXfrm>
        <a:off x="7728253" y="2082939"/>
        <a:ext cx="1674229" cy="874681"/>
      </dsp:txXfrm>
    </dsp:sp>
    <dsp:sp modelId="{FB66459D-55E0-4E72-A52E-168A9A1836E2}">
      <dsp:nvSpPr>
        <dsp:cNvPr id="0" name=""/>
        <dsp:cNvSpPr/>
      </dsp:nvSpPr>
      <dsp:spPr>
        <a:xfrm>
          <a:off x="7701040" y="3082203"/>
          <a:ext cx="568262" cy="929107"/>
        </a:xfrm>
        <a:prstGeom prst="roundRect">
          <a:avLst>
            <a:gd name="adj" fmla="val 10000"/>
          </a:avLst>
        </a:prstGeom>
        <a:solidFill>
          <a:srgbClr val="FFCC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b="1" kern="1200" dirty="0">
              <a:solidFill>
                <a:schemeClr val="tx1"/>
              </a:solidFill>
            </a:rPr>
            <a:t>論理</a:t>
          </a:r>
          <a:br>
            <a:rPr kumimoji="1" lang="en-US" altLang="ja-JP" sz="1100" b="1" kern="1200" dirty="0">
              <a:solidFill>
                <a:schemeClr val="tx1"/>
              </a:solidFill>
            </a:rPr>
          </a:br>
          <a:r>
            <a:rPr kumimoji="1" lang="ja-JP" altLang="en-US" sz="1100" b="1" kern="1200" dirty="0">
              <a:solidFill>
                <a:schemeClr val="tx1"/>
              </a:solidFill>
            </a:rPr>
            <a:t>駆動</a:t>
          </a:r>
        </a:p>
      </dsp:txBody>
      <dsp:txXfrm>
        <a:off x="7717684" y="3098847"/>
        <a:ext cx="534974" cy="895819"/>
      </dsp:txXfrm>
    </dsp:sp>
    <dsp:sp modelId="{CB7958D5-B43E-4143-AE3B-B5EF2E83E916}">
      <dsp:nvSpPr>
        <dsp:cNvPr id="0" name=""/>
        <dsp:cNvSpPr/>
      </dsp:nvSpPr>
      <dsp:spPr>
        <a:xfrm>
          <a:off x="8281236" y="3082203"/>
          <a:ext cx="568262" cy="929107"/>
        </a:xfrm>
        <a:prstGeom prst="roundRect">
          <a:avLst>
            <a:gd name="adj" fmla="val 10000"/>
          </a:avLst>
        </a:prstGeom>
        <a:solidFill>
          <a:srgbClr val="FFCC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b="1" kern="1200" dirty="0">
              <a:solidFill>
                <a:schemeClr val="tx1"/>
              </a:solidFill>
            </a:rPr>
            <a:t>データ</a:t>
          </a:r>
          <a:br>
            <a:rPr kumimoji="1" lang="en-US" altLang="ja-JP" sz="1100" b="1" kern="1200" dirty="0">
              <a:solidFill>
                <a:schemeClr val="tx1"/>
              </a:solidFill>
            </a:rPr>
          </a:br>
          <a:r>
            <a:rPr kumimoji="1" lang="ja-JP" altLang="en-US" sz="1100" b="1" kern="1200" dirty="0">
              <a:solidFill>
                <a:schemeClr val="tx1"/>
              </a:solidFill>
            </a:rPr>
            <a:t>駆動</a:t>
          </a:r>
        </a:p>
      </dsp:txBody>
      <dsp:txXfrm>
        <a:off x="8297880" y="3098847"/>
        <a:ext cx="534974" cy="895819"/>
      </dsp:txXfrm>
    </dsp:sp>
    <dsp:sp modelId="{6ADDE4C1-8646-4795-BB02-0F04B1BEE795}">
      <dsp:nvSpPr>
        <dsp:cNvPr id="0" name=""/>
        <dsp:cNvSpPr/>
      </dsp:nvSpPr>
      <dsp:spPr>
        <a:xfrm>
          <a:off x="8861433" y="3082203"/>
          <a:ext cx="568262" cy="929107"/>
        </a:xfrm>
        <a:prstGeom prst="roundRect">
          <a:avLst>
            <a:gd name="adj" fmla="val 10000"/>
          </a:avLst>
        </a:prstGeom>
        <a:solidFill>
          <a:srgbClr val="FFCC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b="1" kern="1200" dirty="0">
              <a:solidFill>
                <a:schemeClr val="tx1"/>
              </a:solidFill>
            </a:rPr>
            <a:t>キーワード</a:t>
          </a:r>
          <a:br>
            <a:rPr kumimoji="1" lang="en-US" altLang="ja-JP" sz="1100" b="1" kern="1200" dirty="0">
              <a:solidFill>
                <a:schemeClr val="tx1"/>
              </a:solidFill>
            </a:rPr>
          </a:br>
          <a:r>
            <a:rPr kumimoji="1" lang="ja-JP" altLang="en-US" sz="1100" b="1" kern="1200" dirty="0">
              <a:solidFill>
                <a:schemeClr val="tx1"/>
              </a:solidFill>
            </a:rPr>
            <a:t>駆動</a:t>
          </a:r>
        </a:p>
      </dsp:txBody>
      <dsp:txXfrm>
        <a:off x="8878077" y="3098847"/>
        <a:ext cx="534974" cy="89581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2" y="2"/>
            <a:ext cx="3077474" cy="511095"/>
          </a:xfrm>
          <a:prstGeom prst="rect">
            <a:avLst/>
          </a:prstGeom>
          <a:noFill/>
          <a:ln w="9525">
            <a:noFill/>
            <a:miter lim="800000"/>
            <a:headEnd/>
            <a:tailEnd/>
          </a:ln>
          <a:effectLst/>
        </p:spPr>
        <p:txBody>
          <a:bodyPr vert="horz" wrap="square" lIns="96278" tIns="48138" rIns="96278" bIns="48138" numCol="1" anchor="t" anchorCtr="0" compatLnSpc="1">
            <a:prstTxWarp prst="textNoShape">
              <a:avLst/>
            </a:prstTxWarp>
          </a:bodyPr>
          <a:lstStyle>
            <a:lvl1pPr defTabSz="962761" eaLnBrk="0" hangingPunct="0">
              <a:defRPr sz="1200">
                <a:latin typeface="Tahoma" pitchFamily="34" charset="0"/>
                <a:ea typeface="ＭＳ Ｐゴシック" pitchFamily="50" charset="-128"/>
              </a:defRPr>
            </a:lvl1pPr>
          </a:lstStyle>
          <a:p>
            <a:pPr>
              <a:defRPr/>
            </a:pPr>
            <a:endParaRPr lang="en-US" altLang="ja-JP"/>
          </a:p>
        </p:txBody>
      </p:sp>
      <p:sp>
        <p:nvSpPr>
          <p:cNvPr id="19459" name="Rectangle 3"/>
          <p:cNvSpPr>
            <a:spLocks noGrp="1" noChangeArrowheads="1"/>
          </p:cNvSpPr>
          <p:nvPr>
            <p:ph type="dt" sz="quarter" idx="1"/>
          </p:nvPr>
        </p:nvSpPr>
        <p:spPr bwMode="auto">
          <a:xfrm>
            <a:off x="4023414" y="2"/>
            <a:ext cx="3077473" cy="511095"/>
          </a:xfrm>
          <a:prstGeom prst="rect">
            <a:avLst/>
          </a:prstGeom>
          <a:noFill/>
          <a:ln w="9525">
            <a:noFill/>
            <a:miter lim="800000"/>
            <a:headEnd/>
            <a:tailEnd/>
          </a:ln>
          <a:effectLst/>
        </p:spPr>
        <p:txBody>
          <a:bodyPr vert="horz" wrap="square" lIns="96278" tIns="48138" rIns="96278" bIns="48138" numCol="1" anchor="t" anchorCtr="0" compatLnSpc="1">
            <a:prstTxWarp prst="textNoShape">
              <a:avLst/>
            </a:prstTxWarp>
          </a:bodyPr>
          <a:lstStyle>
            <a:lvl1pPr algn="r" defTabSz="962761" eaLnBrk="0" hangingPunct="0">
              <a:defRPr sz="1200">
                <a:latin typeface="Tahoma" pitchFamily="34" charset="0"/>
                <a:ea typeface="ＭＳ Ｐゴシック" pitchFamily="50" charset="-128"/>
              </a:defRPr>
            </a:lvl1pPr>
          </a:lstStyle>
          <a:p>
            <a:pPr>
              <a:defRPr/>
            </a:pPr>
            <a:endParaRPr lang="en-US" altLang="ja-JP"/>
          </a:p>
        </p:txBody>
      </p:sp>
      <p:sp>
        <p:nvSpPr>
          <p:cNvPr id="19460" name="Rectangle 4"/>
          <p:cNvSpPr>
            <a:spLocks noGrp="1" noChangeArrowheads="1"/>
          </p:cNvSpPr>
          <p:nvPr>
            <p:ph type="ftr" sz="quarter" idx="2"/>
          </p:nvPr>
        </p:nvSpPr>
        <p:spPr bwMode="auto">
          <a:xfrm>
            <a:off x="2" y="9720344"/>
            <a:ext cx="3077474" cy="511095"/>
          </a:xfrm>
          <a:prstGeom prst="rect">
            <a:avLst/>
          </a:prstGeom>
          <a:noFill/>
          <a:ln w="9525">
            <a:noFill/>
            <a:miter lim="800000"/>
            <a:headEnd/>
            <a:tailEnd/>
          </a:ln>
          <a:effectLst/>
        </p:spPr>
        <p:txBody>
          <a:bodyPr vert="horz" wrap="square" lIns="96278" tIns="48138" rIns="96278" bIns="48138" numCol="1" anchor="b" anchorCtr="0" compatLnSpc="1">
            <a:prstTxWarp prst="textNoShape">
              <a:avLst/>
            </a:prstTxWarp>
          </a:bodyPr>
          <a:lstStyle>
            <a:lvl1pPr defTabSz="962761" eaLnBrk="0" hangingPunct="0">
              <a:defRPr sz="1200">
                <a:latin typeface="Tahoma" pitchFamily="34" charset="0"/>
                <a:ea typeface="ＭＳ Ｐゴシック" pitchFamily="50" charset="-128"/>
              </a:defRPr>
            </a:lvl1pPr>
          </a:lstStyle>
          <a:p>
            <a:pPr>
              <a:defRPr/>
            </a:pPr>
            <a:endParaRPr lang="en-US" altLang="ja-JP"/>
          </a:p>
        </p:txBody>
      </p:sp>
      <p:sp>
        <p:nvSpPr>
          <p:cNvPr id="19461" name="Rectangle 5"/>
          <p:cNvSpPr>
            <a:spLocks noGrp="1" noChangeArrowheads="1"/>
          </p:cNvSpPr>
          <p:nvPr>
            <p:ph type="sldNum" sz="quarter" idx="3"/>
          </p:nvPr>
        </p:nvSpPr>
        <p:spPr bwMode="auto">
          <a:xfrm>
            <a:off x="4023414" y="9720344"/>
            <a:ext cx="3077473" cy="511095"/>
          </a:xfrm>
          <a:prstGeom prst="rect">
            <a:avLst/>
          </a:prstGeom>
          <a:noFill/>
          <a:ln w="9525">
            <a:noFill/>
            <a:miter lim="800000"/>
            <a:headEnd/>
            <a:tailEnd/>
          </a:ln>
          <a:effectLst/>
        </p:spPr>
        <p:txBody>
          <a:bodyPr vert="horz" wrap="square" lIns="96278" tIns="48138" rIns="96278" bIns="48138" numCol="1" anchor="b" anchorCtr="0" compatLnSpc="1">
            <a:prstTxWarp prst="textNoShape">
              <a:avLst/>
            </a:prstTxWarp>
          </a:bodyPr>
          <a:lstStyle>
            <a:lvl1pPr algn="r" defTabSz="962761" eaLnBrk="0" hangingPunct="0">
              <a:defRPr sz="1200">
                <a:latin typeface="Tahoma" pitchFamily="34" charset="0"/>
                <a:ea typeface="ＭＳ Ｐゴシック" pitchFamily="50" charset="-128"/>
              </a:defRPr>
            </a:lvl1pPr>
          </a:lstStyle>
          <a:p>
            <a:pPr>
              <a:defRPr/>
            </a:pPr>
            <a:fld id="{E94A3BC7-216F-49B9-9890-711E65C4794F}" type="slidenum">
              <a:rPr lang="ja-JP" altLang="en-US"/>
              <a:pPr>
                <a:defRPr/>
              </a:pPr>
              <a:t>‹#›</a:t>
            </a:fld>
            <a:endParaRPr lang="en-US" altLang="ja-JP"/>
          </a:p>
        </p:txBody>
      </p:sp>
    </p:spTree>
    <p:extLst>
      <p:ext uri="{BB962C8B-B14F-4D97-AF65-F5344CB8AC3E}">
        <p14:creationId xmlns:p14="http://schemas.microsoft.com/office/powerpoint/2010/main" val="35019626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2" y="2"/>
            <a:ext cx="3077474" cy="511095"/>
          </a:xfrm>
          <a:prstGeom prst="rect">
            <a:avLst/>
          </a:prstGeom>
          <a:noFill/>
          <a:ln w="9525">
            <a:noFill/>
            <a:miter lim="800000"/>
            <a:headEnd/>
            <a:tailEnd/>
          </a:ln>
          <a:effectLst/>
        </p:spPr>
        <p:txBody>
          <a:bodyPr vert="horz" wrap="square" lIns="20057" tIns="0" rIns="20057" bIns="0" numCol="1" anchor="t" anchorCtr="0" compatLnSpc="1">
            <a:prstTxWarp prst="textNoShape">
              <a:avLst/>
            </a:prstTxWarp>
          </a:bodyPr>
          <a:lstStyle>
            <a:lvl1pPr defTabSz="962761" eaLnBrk="0" hangingPunct="0">
              <a:defRPr sz="1000" i="1" dirty="0">
                <a:latin typeface="Tahoma" pitchFamily="34" charset="0"/>
                <a:ea typeface="ＭＳ Ｐゴシック" pitchFamily="50" charset="-128"/>
              </a:defRPr>
            </a:lvl1pPr>
          </a:lstStyle>
          <a:p>
            <a:pPr>
              <a:defRPr/>
            </a:pPr>
            <a:r>
              <a:rPr lang="ja-JP" altLang="en-US"/>
              <a:t>*</a:t>
            </a:r>
            <a:endParaRPr lang="ja-JP" altLang="en-US" sz="1200"/>
          </a:p>
        </p:txBody>
      </p:sp>
      <p:sp>
        <p:nvSpPr>
          <p:cNvPr id="2051" name="Rectangle 3"/>
          <p:cNvSpPr>
            <a:spLocks noGrp="1" noChangeArrowheads="1"/>
          </p:cNvSpPr>
          <p:nvPr>
            <p:ph type="dt" idx="1"/>
          </p:nvPr>
        </p:nvSpPr>
        <p:spPr bwMode="auto">
          <a:xfrm>
            <a:off x="4025002" y="2"/>
            <a:ext cx="3077474" cy="511095"/>
          </a:xfrm>
          <a:prstGeom prst="rect">
            <a:avLst/>
          </a:prstGeom>
          <a:noFill/>
          <a:ln w="9525">
            <a:noFill/>
            <a:miter lim="800000"/>
            <a:headEnd/>
            <a:tailEnd/>
          </a:ln>
          <a:effectLst/>
        </p:spPr>
        <p:txBody>
          <a:bodyPr vert="horz" wrap="square" lIns="20057" tIns="0" rIns="20057" bIns="0" numCol="1" anchor="t" anchorCtr="0" compatLnSpc="1">
            <a:prstTxWarp prst="textNoShape">
              <a:avLst/>
            </a:prstTxWarp>
          </a:bodyPr>
          <a:lstStyle>
            <a:lvl1pPr algn="r" defTabSz="962761" eaLnBrk="0" hangingPunct="0">
              <a:defRPr sz="1000" i="1" dirty="0">
                <a:latin typeface="Tahoma" pitchFamily="34" charset="0"/>
                <a:ea typeface="ＭＳ Ｐゴシック" pitchFamily="50" charset="-128"/>
              </a:defRPr>
            </a:lvl1pPr>
          </a:lstStyle>
          <a:p>
            <a:pPr>
              <a:defRPr/>
            </a:pPr>
            <a:r>
              <a:rPr lang="en-US" altLang="ja-JP"/>
              <a:t>07/16/96</a:t>
            </a:r>
            <a:endParaRPr lang="en-US" altLang="ja-JP" sz="1200"/>
          </a:p>
        </p:txBody>
      </p:sp>
      <p:sp>
        <p:nvSpPr>
          <p:cNvPr id="117764" name="Rectangle 4"/>
          <p:cNvSpPr>
            <a:spLocks noGrp="1" noRot="1" noChangeAspect="1" noChangeArrowheads="1"/>
          </p:cNvSpPr>
          <p:nvPr>
            <p:ph type="sldImg" idx="2"/>
          </p:nvPr>
        </p:nvSpPr>
        <p:spPr bwMode="auto">
          <a:xfrm>
            <a:off x="781050" y="768350"/>
            <a:ext cx="5541963" cy="3836988"/>
          </a:xfrm>
          <a:prstGeom prst="rect">
            <a:avLst/>
          </a:prstGeom>
          <a:noFill/>
          <a:ln w="12700" cap="sq">
            <a:solidFill>
              <a:schemeClr val="tx1"/>
            </a:solidFill>
            <a:miter lim="800000"/>
            <a:headEnd/>
            <a:tailEnd/>
          </a:ln>
        </p:spPr>
      </p:sp>
      <p:sp>
        <p:nvSpPr>
          <p:cNvPr id="2053" name="Rectangle 5"/>
          <p:cNvSpPr>
            <a:spLocks noGrp="1" noChangeArrowheads="1"/>
          </p:cNvSpPr>
          <p:nvPr>
            <p:ph type="body" sz="quarter" idx="3"/>
          </p:nvPr>
        </p:nvSpPr>
        <p:spPr bwMode="auto">
          <a:xfrm>
            <a:off x="945941" y="4860172"/>
            <a:ext cx="5210598" cy="4604623"/>
          </a:xfrm>
          <a:prstGeom prst="rect">
            <a:avLst/>
          </a:prstGeom>
          <a:noFill/>
          <a:ln w="9525">
            <a:noFill/>
            <a:miter lim="800000"/>
            <a:headEnd/>
            <a:tailEnd/>
          </a:ln>
          <a:effectLst/>
        </p:spPr>
        <p:txBody>
          <a:bodyPr vert="horz" wrap="square" lIns="96946" tIns="48474" rIns="96946" bIns="48474" numCol="1" anchor="t" anchorCtr="0" compatLnSpc="1">
            <a:prstTxWarp prst="textNoShape">
              <a:avLst/>
            </a:prstTxWarp>
          </a:bodyPr>
          <a:lstStyle/>
          <a:p>
            <a:pPr lvl="0"/>
            <a:r>
              <a:rPr lang="en-US" altLang="ja-JP" noProof="0"/>
              <a:t>Click to edit Master text styles</a:t>
            </a:r>
          </a:p>
          <a:p>
            <a:pPr lvl="1"/>
            <a:r>
              <a:rPr lang="en-US" altLang="ja-JP" noProof="0"/>
              <a:t>Second level</a:t>
            </a:r>
          </a:p>
          <a:p>
            <a:pPr lvl="2"/>
            <a:r>
              <a:rPr lang="en-US" altLang="ja-JP" noProof="0"/>
              <a:t>Third level</a:t>
            </a:r>
          </a:p>
          <a:p>
            <a:pPr lvl="3"/>
            <a:r>
              <a:rPr lang="en-US" altLang="ja-JP" noProof="0"/>
              <a:t>Fourth level</a:t>
            </a:r>
          </a:p>
          <a:p>
            <a:pPr lvl="4"/>
            <a:r>
              <a:rPr lang="en-US" altLang="ja-JP" noProof="0"/>
              <a:t>Fifth level</a:t>
            </a:r>
          </a:p>
        </p:txBody>
      </p:sp>
      <p:sp>
        <p:nvSpPr>
          <p:cNvPr id="2054" name="Rectangle 6"/>
          <p:cNvSpPr>
            <a:spLocks noGrp="1" noChangeArrowheads="1"/>
          </p:cNvSpPr>
          <p:nvPr>
            <p:ph type="ftr" sz="quarter" idx="4"/>
          </p:nvPr>
        </p:nvSpPr>
        <p:spPr bwMode="auto">
          <a:xfrm>
            <a:off x="2" y="9721931"/>
            <a:ext cx="3077474" cy="511095"/>
          </a:xfrm>
          <a:prstGeom prst="rect">
            <a:avLst/>
          </a:prstGeom>
          <a:noFill/>
          <a:ln w="9525">
            <a:noFill/>
            <a:miter lim="800000"/>
            <a:headEnd/>
            <a:tailEnd/>
          </a:ln>
          <a:effectLst/>
        </p:spPr>
        <p:txBody>
          <a:bodyPr vert="horz" wrap="square" lIns="20057" tIns="0" rIns="20057" bIns="0" numCol="1" anchor="b" anchorCtr="0" compatLnSpc="1">
            <a:prstTxWarp prst="textNoShape">
              <a:avLst/>
            </a:prstTxWarp>
          </a:bodyPr>
          <a:lstStyle>
            <a:lvl1pPr defTabSz="962761" eaLnBrk="0" hangingPunct="0">
              <a:defRPr sz="1000" i="1" dirty="0">
                <a:latin typeface="Tahoma" pitchFamily="34" charset="0"/>
                <a:ea typeface="ＭＳ Ｐゴシック" pitchFamily="50" charset="-128"/>
              </a:defRPr>
            </a:lvl1pPr>
          </a:lstStyle>
          <a:p>
            <a:pPr>
              <a:defRPr/>
            </a:pPr>
            <a:r>
              <a:rPr lang="ja-JP" altLang="en-US"/>
              <a:t>*</a:t>
            </a:r>
            <a:endParaRPr lang="ja-JP" altLang="en-US" sz="1200"/>
          </a:p>
        </p:txBody>
      </p:sp>
      <p:sp>
        <p:nvSpPr>
          <p:cNvPr id="2055" name="Rectangle 7"/>
          <p:cNvSpPr>
            <a:spLocks noGrp="1" noChangeArrowheads="1"/>
          </p:cNvSpPr>
          <p:nvPr>
            <p:ph type="sldNum" sz="quarter" idx="5"/>
          </p:nvPr>
        </p:nvSpPr>
        <p:spPr bwMode="auto">
          <a:xfrm>
            <a:off x="4025002" y="9721931"/>
            <a:ext cx="3077474" cy="511095"/>
          </a:xfrm>
          <a:prstGeom prst="rect">
            <a:avLst/>
          </a:prstGeom>
          <a:noFill/>
          <a:ln w="9525">
            <a:noFill/>
            <a:miter lim="800000"/>
            <a:headEnd/>
            <a:tailEnd/>
          </a:ln>
          <a:effectLst/>
        </p:spPr>
        <p:txBody>
          <a:bodyPr vert="horz" wrap="square" lIns="20057" tIns="0" rIns="20057" bIns="0" numCol="1" anchor="b" anchorCtr="0" compatLnSpc="1">
            <a:prstTxWarp prst="textNoShape">
              <a:avLst/>
            </a:prstTxWarp>
          </a:bodyPr>
          <a:lstStyle>
            <a:lvl1pPr algn="r" defTabSz="962761" eaLnBrk="0" hangingPunct="0">
              <a:defRPr sz="1000" i="1" dirty="0">
                <a:latin typeface="Tahoma" pitchFamily="34" charset="0"/>
                <a:ea typeface="ＭＳ Ｐゴシック" pitchFamily="50" charset="-128"/>
              </a:defRPr>
            </a:lvl1pPr>
          </a:lstStyle>
          <a:p>
            <a:pPr>
              <a:defRPr/>
            </a:pPr>
            <a:r>
              <a:rPr lang="en-US" altLang="ja-JP"/>
              <a:t>##</a:t>
            </a:r>
            <a:endParaRPr lang="en-US" altLang="ja-JP" sz="1200"/>
          </a:p>
        </p:txBody>
      </p:sp>
    </p:spTree>
    <p:extLst>
      <p:ext uri="{BB962C8B-B14F-4D97-AF65-F5344CB8AC3E}">
        <p14:creationId xmlns:p14="http://schemas.microsoft.com/office/powerpoint/2010/main" val="2634041496"/>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kumimoji="1" sz="1200" kern="1200">
        <a:solidFill>
          <a:schemeClr val="tx1"/>
        </a:solidFill>
        <a:latin typeface="Tahoma" pitchFamily="34"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ahoma" pitchFamily="34"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ahoma" pitchFamily="34"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ahoma" pitchFamily="34"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ahoma" pitchFamily="34" charset="0"/>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72.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7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7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7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80.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8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82.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83.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84.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85.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86.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87.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90.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91.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95.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9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97.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98.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99.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200.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20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hdr" sz="quarter"/>
          </p:nvPr>
        </p:nvSpPr>
        <p:spPr>
          <a:noFill/>
        </p:spPr>
        <p:txBody>
          <a:bodyPr/>
          <a:lstStyle/>
          <a:p>
            <a:pPr defTabSz="960077"/>
            <a:r>
              <a:rPr lang="ja-JP" altLang="en-US" dirty="0">
                <a:ea typeface="ＭＳ Ｐゴシック" charset="-128"/>
              </a:rPr>
              <a:t>*</a:t>
            </a:r>
            <a:endParaRPr lang="ja-JP" altLang="en-US" sz="1200" i="0" dirty="0">
              <a:ea typeface="ＭＳ Ｐゴシック" charset="-128"/>
            </a:endParaRPr>
          </a:p>
        </p:txBody>
      </p:sp>
      <p:sp>
        <p:nvSpPr>
          <p:cNvPr id="118787" name="Rectangle 3"/>
          <p:cNvSpPr>
            <a:spLocks noGrp="1" noChangeArrowheads="1"/>
          </p:cNvSpPr>
          <p:nvPr>
            <p:ph type="dt" sz="quarter" idx="1"/>
          </p:nvPr>
        </p:nvSpPr>
        <p:spPr>
          <a:noFill/>
        </p:spPr>
        <p:txBody>
          <a:bodyPr/>
          <a:lstStyle/>
          <a:p>
            <a:pPr defTabSz="960077"/>
            <a:r>
              <a:rPr lang="en-US" altLang="ja-JP" dirty="0">
                <a:ea typeface="ＭＳ Ｐゴシック" charset="-128"/>
              </a:rPr>
              <a:t>07/16/96</a:t>
            </a:r>
            <a:endParaRPr lang="en-US" altLang="ja-JP" sz="1200" i="0" dirty="0">
              <a:ea typeface="ＭＳ Ｐゴシック" charset="-128"/>
            </a:endParaRPr>
          </a:p>
        </p:txBody>
      </p:sp>
      <p:sp>
        <p:nvSpPr>
          <p:cNvPr id="118788" name="Rectangle 6"/>
          <p:cNvSpPr>
            <a:spLocks noGrp="1" noChangeArrowheads="1"/>
          </p:cNvSpPr>
          <p:nvPr>
            <p:ph type="ftr" sz="quarter" idx="4"/>
          </p:nvPr>
        </p:nvSpPr>
        <p:spPr>
          <a:noFill/>
        </p:spPr>
        <p:txBody>
          <a:bodyPr/>
          <a:lstStyle/>
          <a:p>
            <a:pPr defTabSz="960077"/>
            <a:r>
              <a:rPr lang="ja-JP" altLang="en-US" dirty="0">
                <a:ea typeface="ＭＳ Ｐゴシック" charset="-128"/>
              </a:rPr>
              <a:t>*</a:t>
            </a:r>
            <a:endParaRPr lang="ja-JP" altLang="en-US" sz="1200" i="0" dirty="0">
              <a:ea typeface="ＭＳ Ｐゴシック" charset="-128"/>
            </a:endParaRPr>
          </a:p>
        </p:txBody>
      </p:sp>
      <p:sp>
        <p:nvSpPr>
          <p:cNvPr id="118789" name="Rectangle 7"/>
          <p:cNvSpPr>
            <a:spLocks noGrp="1" noChangeArrowheads="1"/>
          </p:cNvSpPr>
          <p:nvPr>
            <p:ph type="sldNum" sz="quarter" idx="5"/>
          </p:nvPr>
        </p:nvSpPr>
        <p:spPr>
          <a:noFill/>
        </p:spPr>
        <p:txBody>
          <a:bodyPr/>
          <a:lstStyle/>
          <a:p>
            <a:pPr defTabSz="960077"/>
            <a:r>
              <a:rPr lang="en-US" altLang="ja-JP" dirty="0">
                <a:ea typeface="ＭＳ Ｐゴシック" charset="-128"/>
              </a:rPr>
              <a:t>##</a:t>
            </a:r>
            <a:endParaRPr lang="en-US" altLang="ja-JP" sz="1200" i="0" dirty="0">
              <a:ea typeface="ＭＳ Ｐゴシック" charset="-128"/>
            </a:endParaRPr>
          </a:p>
        </p:txBody>
      </p:sp>
      <p:sp>
        <p:nvSpPr>
          <p:cNvPr id="118790" name="Rectangle 2"/>
          <p:cNvSpPr>
            <a:spLocks noGrp="1" noRot="1" noChangeAspect="1" noChangeArrowheads="1" noTextEdit="1"/>
          </p:cNvSpPr>
          <p:nvPr>
            <p:ph type="sldImg"/>
          </p:nvPr>
        </p:nvSpPr>
        <p:spPr>
          <a:ln/>
        </p:spPr>
      </p:sp>
      <p:sp>
        <p:nvSpPr>
          <p:cNvPr id="118791" name="Rectangle 3"/>
          <p:cNvSpPr>
            <a:spLocks noGrp="1" noChangeArrowheads="1"/>
          </p:cNvSpPr>
          <p:nvPr>
            <p:ph type="body" idx="1"/>
          </p:nvPr>
        </p:nvSpPr>
        <p:spPr>
          <a:noFill/>
          <a:ln/>
        </p:spPr>
        <p:txBody>
          <a:bodyPr/>
          <a:lstStyle/>
          <a:p>
            <a:endParaRPr lang="ja-JP" altLang="en-US" dirty="0"/>
          </a:p>
        </p:txBody>
      </p:sp>
    </p:spTree>
    <p:extLst>
      <p:ext uri="{BB962C8B-B14F-4D97-AF65-F5344CB8AC3E}">
        <p14:creationId xmlns:p14="http://schemas.microsoft.com/office/powerpoint/2010/main" val="1974100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251832949"/>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244376891"/>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955849160"/>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633044347"/>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407418702"/>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828426046"/>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396311821"/>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610608175"/>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130114542"/>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430345144"/>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8069821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403637858"/>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286138761"/>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841129899"/>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54520755"/>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489838994"/>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4125083238"/>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954077959"/>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349269828"/>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629007152"/>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4027075792"/>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42382701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926909011"/>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769063255"/>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935000410"/>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396576789"/>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923247372"/>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986143681"/>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414198911"/>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082485704"/>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843878510"/>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423780269"/>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1212850" y="655638"/>
            <a:ext cx="4818063" cy="3335337"/>
          </a:xfrm>
        </p:spPr>
      </p:sp>
      <p:sp>
        <p:nvSpPr>
          <p:cNvPr id="3" name="ノート プレースホルダ 2"/>
          <p:cNvSpPr>
            <a:spLocks noGrp="1"/>
          </p:cNvSpPr>
          <p:nvPr>
            <p:ph type="body" idx="1"/>
          </p:nvPr>
        </p:nvSpPr>
        <p:spPr/>
        <p:txBody>
          <a:bodyPr>
            <a:normAutofit/>
          </a:bodyPr>
          <a:lstStyle/>
          <a:p>
            <a:endParaRPr lang="ja-JP" altLang="en-US" dirty="0"/>
          </a:p>
        </p:txBody>
      </p:sp>
      <p:sp>
        <p:nvSpPr>
          <p:cNvPr id="4" name="スライド番号プレースホルダ 3"/>
          <p:cNvSpPr>
            <a:spLocks noGrp="1"/>
          </p:cNvSpPr>
          <p:nvPr>
            <p:ph type="sldNum" sz="quarter" idx="10"/>
          </p:nvPr>
        </p:nvSpPr>
        <p:spPr/>
        <p:txBody>
          <a:bodyPr/>
          <a:lstStyle/>
          <a:p>
            <a:fld id="{CDCA2FA1-A8F9-4A59-B139-3FDF77DBF9BF}" type="slidenum">
              <a:rPr lang="en-US" smtClean="0">
                <a:solidFill>
                  <a:srgbClr val="000000"/>
                </a:solidFill>
              </a:rPr>
              <a:pPr/>
              <a:t>196</a:t>
            </a:fld>
            <a:endParaRPr lang="en-US">
              <a:solidFill>
                <a:srgbClr val="000000"/>
              </a:solidFill>
            </a:endParaRPr>
          </a:p>
        </p:txBody>
      </p:sp>
    </p:spTree>
    <p:extLst>
      <p:ext uri="{BB962C8B-B14F-4D97-AF65-F5344CB8AC3E}">
        <p14:creationId xmlns:p14="http://schemas.microsoft.com/office/powerpoint/2010/main" val="36273903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703903136"/>
      </p:ext>
    </p:extLst>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69766667"/>
      </p:ext>
    </p:extLst>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444693373"/>
      </p:ext>
    </p:extLst>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073504422"/>
      </p:ext>
    </p:extLst>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579714852"/>
      </p:ext>
    </p:extLst>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9387547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6495766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551610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3057432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1146348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8150730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スライド イメージ プレースホルダ 1"/>
          <p:cNvSpPr>
            <a:spLocks noGrp="1" noRot="1" noChangeAspect="1" noTextEdit="1"/>
          </p:cNvSpPr>
          <p:nvPr>
            <p:ph type="sldImg"/>
          </p:nvPr>
        </p:nvSpPr>
        <p:spPr>
          <a:xfrm>
            <a:off x="869950" y="796925"/>
            <a:ext cx="5745163" cy="3978275"/>
          </a:xfrm>
          <a:solidFill>
            <a:srgbClr val="FFFFFF"/>
          </a:solidFill>
          <a:ln/>
        </p:spPr>
      </p:sp>
      <p:sp>
        <p:nvSpPr>
          <p:cNvPr id="49155" name="ノート プレースホルダ 2"/>
          <p:cNvSpPr>
            <a:spLocks noGrp="1"/>
          </p:cNvSpPr>
          <p:nvPr>
            <p:ph type="body" idx="1"/>
          </p:nvPr>
        </p:nvSpPr>
        <p:spPr>
          <a:xfrm>
            <a:off x="748246" y="5041597"/>
            <a:ext cx="5989313" cy="4776509"/>
          </a:xfrm>
          <a:solidFill>
            <a:srgbClr val="FFFFFF"/>
          </a:solidFill>
          <a:ln>
            <a:solidFill>
              <a:srgbClr val="000000"/>
            </a:solidFill>
          </a:ln>
        </p:spPr>
        <p:txBody>
          <a:bodyPr lIns="103417" tIns="51708" rIns="103417" bIns="51708"/>
          <a:lstStyle/>
          <a:p>
            <a:pPr>
              <a:spcBef>
                <a:spcPct val="0"/>
              </a:spcBef>
            </a:pPr>
            <a:endParaRPr lang="ja-JP" altLang="en-US"/>
          </a:p>
        </p:txBody>
      </p:sp>
      <p:sp>
        <p:nvSpPr>
          <p:cNvPr id="49156" name="スライド番号プレースホルダ 3"/>
          <p:cNvSpPr txBox="1">
            <a:spLocks noGrp="1"/>
          </p:cNvSpPr>
          <p:nvPr/>
        </p:nvSpPr>
        <p:spPr bwMode="auto">
          <a:xfrm>
            <a:off x="4240059" y="10083193"/>
            <a:ext cx="3244072" cy="530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3417" tIns="51708" rIns="103417" bIns="51708" anchor="b"/>
          <a:lstStyle>
            <a:lvl1pPr defTabSz="990600" eaLnBrk="0" hangingPunct="0">
              <a:defRPr kumimoji="1" sz="1000">
                <a:solidFill>
                  <a:schemeClr val="tx1"/>
                </a:solidFill>
                <a:latin typeface="Times New Roman" panose="02020603050405020304" pitchFamily="18" charset="0"/>
                <a:ea typeface="ＭＳ Ｐゴシック" panose="020B0600070205080204" pitchFamily="50" charset="-128"/>
              </a:defRPr>
            </a:lvl1pPr>
            <a:lvl2pPr marL="742950" indent="-285750" defTabSz="990600" eaLnBrk="0" hangingPunct="0">
              <a:defRPr kumimoji="1" sz="1000">
                <a:solidFill>
                  <a:schemeClr val="tx1"/>
                </a:solidFill>
                <a:latin typeface="Times New Roman" panose="02020603050405020304" pitchFamily="18" charset="0"/>
                <a:ea typeface="ＭＳ Ｐゴシック" panose="020B0600070205080204" pitchFamily="50" charset="-128"/>
              </a:defRPr>
            </a:lvl2pPr>
            <a:lvl3pPr marL="1143000" indent="-228600" defTabSz="990600" eaLnBrk="0" hangingPunct="0">
              <a:defRPr kumimoji="1" sz="1000">
                <a:solidFill>
                  <a:schemeClr val="tx1"/>
                </a:solidFill>
                <a:latin typeface="Times New Roman" panose="02020603050405020304" pitchFamily="18" charset="0"/>
                <a:ea typeface="ＭＳ Ｐゴシック" panose="020B0600070205080204" pitchFamily="50" charset="-128"/>
              </a:defRPr>
            </a:lvl3pPr>
            <a:lvl4pPr marL="1600200" indent="-228600" defTabSz="990600" eaLnBrk="0" hangingPunct="0">
              <a:defRPr kumimoji="1" sz="1000">
                <a:solidFill>
                  <a:schemeClr val="tx1"/>
                </a:solidFill>
                <a:latin typeface="Times New Roman" panose="02020603050405020304" pitchFamily="18" charset="0"/>
                <a:ea typeface="ＭＳ Ｐゴシック" panose="020B0600070205080204" pitchFamily="50" charset="-128"/>
              </a:defRPr>
            </a:lvl4pPr>
            <a:lvl5pPr marL="2057400" indent="-228600" defTabSz="990600" eaLnBrk="0" hangingPunct="0">
              <a:defRPr kumimoji="1" sz="1000">
                <a:solidFill>
                  <a:schemeClr val="tx1"/>
                </a:solidFill>
                <a:latin typeface="Times New Roman" panose="02020603050405020304" pitchFamily="18" charset="0"/>
                <a:ea typeface="ＭＳ Ｐゴシック" panose="020B0600070205080204" pitchFamily="50" charset="-128"/>
              </a:defRPr>
            </a:lvl5pPr>
            <a:lvl6pPr marL="2514600" indent="-228600" defTabSz="990600" eaLnBrk="0" fontAlgn="base" hangingPunct="0">
              <a:spcBef>
                <a:spcPct val="0"/>
              </a:spcBef>
              <a:spcAft>
                <a:spcPct val="0"/>
              </a:spcAft>
              <a:defRPr kumimoji="1" sz="1000">
                <a:solidFill>
                  <a:schemeClr val="tx1"/>
                </a:solidFill>
                <a:latin typeface="Times New Roman" panose="02020603050405020304" pitchFamily="18" charset="0"/>
                <a:ea typeface="ＭＳ Ｐゴシック" panose="020B0600070205080204" pitchFamily="50" charset="-128"/>
              </a:defRPr>
            </a:lvl6pPr>
            <a:lvl7pPr marL="2971800" indent="-228600" defTabSz="990600" eaLnBrk="0" fontAlgn="base" hangingPunct="0">
              <a:spcBef>
                <a:spcPct val="0"/>
              </a:spcBef>
              <a:spcAft>
                <a:spcPct val="0"/>
              </a:spcAft>
              <a:defRPr kumimoji="1" sz="1000">
                <a:solidFill>
                  <a:schemeClr val="tx1"/>
                </a:solidFill>
                <a:latin typeface="Times New Roman" panose="02020603050405020304" pitchFamily="18" charset="0"/>
                <a:ea typeface="ＭＳ Ｐゴシック" panose="020B0600070205080204" pitchFamily="50" charset="-128"/>
              </a:defRPr>
            </a:lvl7pPr>
            <a:lvl8pPr marL="3429000" indent="-228600" defTabSz="990600" eaLnBrk="0" fontAlgn="base" hangingPunct="0">
              <a:spcBef>
                <a:spcPct val="0"/>
              </a:spcBef>
              <a:spcAft>
                <a:spcPct val="0"/>
              </a:spcAft>
              <a:defRPr kumimoji="1" sz="1000">
                <a:solidFill>
                  <a:schemeClr val="tx1"/>
                </a:solidFill>
                <a:latin typeface="Times New Roman" panose="02020603050405020304" pitchFamily="18" charset="0"/>
                <a:ea typeface="ＭＳ Ｐゴシック" panose="020B0600070205080204" pitchFamily="50" charset="-128"/>
              </a:defRPr>
            </a:lvl8pPr>
            <a:lvl9pPr marL="3886200" indent="-228600" defTabSz="990600" eaLnBrk="0" fontAlgn="base" hangingPunct="0">
              <a:spcBef>
                <a:spcPct val="0"/>
              </a:spcBef>
              <a:spcAft>
                <a:spcPct val="0"/>
              </a:spcAft>
              <a:defRPr kumimoji="1" sz="1000">
                <a:solidFill>
                  <a:schemeClr val="tx1"/>
                </a:solidFill>
                <a:latin typeface="Times New Roman" panose="02020603050405020304" pitchFamily="18" charset="0"/>
                <a:ea typeface="ＭＳ Ｐゴシック" panose="020B0600070205080204" pitchFamily="50" charset="-128"/>
              </a:defRPr>
            </a:lvl9pPr>
          </a:lstStyle>
          <a:p>
            <a:pPr algn="r" eaLnBrk="1" hangingPunct="1"/>
            <a:fld id="{638BAD66-EEA1-4E92-9560-9518F37FDC2C}" type="slidenum">
              <a:rPr lang="ja-JP" altLang="en-US" sz="1300">
                <a:latin typeface="Century" panose="02040604050505020304" pitchFamily="18" charset="0"/>
                <a:ea typeface="ＭＳ ゴシック" panose="020B0609070205080204" pitchFamily="49" charset="-128"/>
              </a:rPr>
              <a:pPr algn="r" eaLnBrk="1" hangingPunct="1"/>
              <a:t>22</a:t>
            </a:fld>
            <a:endParaRPr lang="ja-JP" altLang="en-US" sz="1300">
              <a:latin typeface="Century" panose="02040604050505020304" pitchFamily="18" charset="0"/>
              <a:ea typeface="ＭＳ ゴシック" panose="020B0609070205080204" pitchFamily="49" charset="-128"/>
            </a:endParaRPr>
          </a:p>
        </p:txBody>
      </p:sp>
    </p:spTree>
    <p:extLst>
      <p:ext uri="{BB962C8B-B14F-4D97-AF65-F5344CB8AC3E}">
        <p14:creationId xmlns:p14="http://schemas.microsoft.com/office/powerpoint/2010/main" val="491232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0900372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Tree>
    <p:extLst>
      <p:ext uri="{BB962C8B-B14F-4D97-AF65-F5344CB8AC3E}">
        <p14:creationId xmlns:p14="http://schemas.microsoft.com/office/powerpoint/2010/main" val="11390600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7324936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7059792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41760019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7613832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2487737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6863042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89149977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08002634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0205864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92308406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23030135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7"/>
          <p:cNvSpPr>
            <a:spLocks noGrp="1" noChangeArrowheads="1"/>
          </p:cNvSpPr>
          <p:nvPr>
            <p:ph type="sldNum" sz="quarter" idx="5"/>
          </p:nvPr>
        </p:nvSpPr>
        <p:spPr>
          <a:noFill/>
        </p:spPr>
        <p:txBody>
          <a:bodyPr/>
          <a:lstStyle>
            <a:lvl1pPr defTabSz="986224" eaLnBrk="0" hangingPunct="0">
              <a:defRPr kumimoji="1" sz="1000">
                <a:solidFill>
                  <a:schemeClr val="tx1"/>
                </a:solidFill>
                <a:latin typeface="Times New Roman" pitchFamily="18" charset="0"/>
                <a:ea typeface="ＭＳ Ｐゴシック" pitchFamily="50" charset="-128"/>
              </a:defRPr>
            </a:lvl1pPr>
            <a:lvl2pPr marL="775718" indent="-298353" defTabSz="986224" eaLnBrk="0" hangingPunct="0">
              <a:defRPr kumimoji="1" sz="1000">
                <a:solidFill>
                  <a:schemeClr val="tx1"/>
                </a:solidFill>
                <a:latin typeface="Times New Roman" pitchFamily="18" charset="0"/>
                <a:ea typeface="ＭＳ Ｐゴシック" pitchFamily="50" charset="-128"/>
              </a:defRPr>
            </a:lvl2pPr>
            <a:lvl3pPr marL="1193412" indent="-238683" defTabSz="986224" eaLnBrk="0" hangingPunct="0">
              <a:defRPr kumimoji="1" sz="1000">
                <a:solidFill>
                  <a:schemeClr val="tx1"/>
                </a:solidFill>
                <a:latin typeface="Times New Roman" pitchFamily="18" charset="0"/>
                <a:ea typeface="ＭＳ Ｐゴシック" pitchFamily="50" charset="-128"/>
              </a:defRPr>
            </a:lvl3pPr>
            <a:lvl4pPr marL="1670778" indent="-238683" defTabSz="986224" eaLnBrk="0" hangingPunct="0">
              <a:defRPr kumimoji="1" sz="1000">
                <a:solidFill>
                  <a:schemeClr val="tx1"/>
                </a:solidFill>
                <a:latin typeface="Times New Roman" pitchFamily="18" charset="0"/>
                <a:ea typeface="ＭＳ Ｐゴシック" pitchFamily="50" charset="-128"/>
              </a:defRPr>
            </a:lvl4pPr>
            <a:lvl5pPr marL="2148142" indent="-238683" defTabSz="986224" eaLnBrk="0" hangingPunct="0">
              <a:defRPr kumimoji="1" sz="1000">
                <a:solidFill>
                  <a:schemeClr val="tx1"/>
                </a:solidFill>
                <a:latin typeface="Times New Roman" pitchFamily="18" charset="0"/>
                <a:ea typeface="ＭＳ Ｐゴシック" pitchFamily="50" charset="-128"/>
              </a:defRPr>
            </a:lvl5pPr>
            <a:lvl6pPr marL="2625507"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6pPr>
            <a:lvl7pPr marL="3102873"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7pPr>
            <a:lvl8pPr marL="3580237"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8pPr>
            <a:lvl9pPr marL="4057602"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9pPr>
          </a:lstStyle>
          <a:p>
            <a:pPr eaLnBrk="1" hangingPunct="1"/>
            <a:fld id="{05BEA4C8-67EE-425A-BE00-39BA92DAFDD7}" type="slidenum">
              <a:rPr lang="en-US" altLang="ja-JP" sz="1200">
                <a:latin typeface="Verdana" pitchFamily="34" charset="0"/>
              </a:rPr>
              <a:pPr eaLnBrk="1" hangingPunct="1"/>
              <a:t>34</a:t>
            </a:fld>
            <a:endParaRPr lang="en-US" altLang="ja-JP" sz="1200">
              <a:latin typeface="Verdana" pitchFamily="34" charset="0"/>
            </a:endParaRPr>
          </a:p>
        </p:txBody>
      </p:sp>
      <p:sp>
        <p:nvSpPr>
          <p:cNvPr id="162819" name="Rectangle 2"/>
          <p:cNvSpPr>
            <a:spLocks noGrp="1" noRot="1" noChangeAspect="1" noChangeArrowheads="1" noTextEdit="1"/>
          </p:cNvSpPr>
          <p:nvPr>
            <p:ph type="sldImg"/>
          </p:nvPr>
        </p:nvSpPr>
        <p:spPr>
          <a:ln/>
        </p:spPr>
      </p:sp>
      <p:sp>
        <p:nvSpPr>
          <p:cNvPr id="162820" name="Rectangle 3"/>
          <p:cNvSpPr>
            <a:spLocks noGrp="1" noChangeArrowheads="1"/>
          </p:cNvSpPr>
          <p:nvPr>
            <p:ph type="body" idx="1"/>
          </p:nvPr>
        </p:nvSpPr>
        <p:spPr>
          <a:noFill/>
        </p:spPr>
        <p:txBody>
          <a:bodyPr/>
          <a:lstStyle/>
          <a:p>
            <a:pPr eaLnBrk="1" hangingPunct="1"/>
            <a:endParaRPr lang="ja-JP" altLang="ja-JP"/>
          </a:p>
        </p:txBody>
      </p:sp>
    </p:spTree>
    <p:extLst>
      <p:ext uri="{BB962C8B-B14F-4D97-AF65-F5344CB8AC3E}">
        <p14:creationId xmlns:p14="http://schemas.microsoft.com/office/powerpoint/2010/main" val="142061032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7"/>
          <p:cNvSpPr>
            <a:spLocks noGrp="1" noChangeArrowheads="1"/>
          </p:cNvSpPr>
          <p:nvPr>
            <p:ph type="sldNum" sz="quarter" idx="5"/>
          </p:nvPr>
        </p:nvSpPr>
        <p:spPr>
          <a:noFill/>
        </p:spPr>
        <p:txBody>
          <a:bodyPr/>
          <a:lstStyle>
            <a:lvl1pPr defTabSz="986224" eaLnBrk="0" hangingPunct="0">
              <a:defRPr kumimoji="1" sz="1000">
                <a:solidFill>
                  <a:schemeClr val="tx1"/>
                </a:solidFill>
                <a:latin typeface="Times New Roman" pitchFamily="18" charset="0"/>
                <a:ea typeface="ＭＳ Ｐゴシック" pitchFamily="50" charset="-128"/>
              </a:defRPr>
            </a:lvl1pPr>
            <a:lvl2pPr marL="775718" indent="-298353" defTabSz="986224" eaLnBrk="0" hangingPunct="0">
              <a:defRPr kumimoji="1" sz="1000">
                <a:solidFill>
                  <a:schemeClr val="tx1"/>
                </a:solidFill>
                <a:latin typeface="Times New Roman" pitchFamily="18" charset="0"/>
                <a:ea typeface="ＭＳ Ｐゴシック" pitchFamily="50" charset="-128"/>
              </a:defRPr>
            </a:lvl2pPr>
            <a:lvl3pPr marL="1193412" indent="-238683" defTabSz="986224" eaLnBrk="0" hangingPunct="0">
              <a:defRPr kumimoji="1" sz="1000">
                <a:solidFill>
                  <a:schemeClr val="tx1"/>
                </a:solidFill>
                <a:latin typeface="Times New Roman" pitchFamily="18" charset="0"/>
                <a:ea typeface="ＭＳ Ｐゴシック" pitchFamily="50" charset="-128"/>
              </a:defRPr>
            </a:lvl3pPr>
            <a:lvl4pPr marL="1670778" indent="-238683" defTabSz="986224" eaLnBrk="0" hangingPunct="0">
              <a:defRPr kumimoji="1" sz="1000">
                <a:solidFill>
                  <a:schemeClr val="tx1"/>
                </a:solidFill>
                <a:latin typeface="Times New Roman" pitchFamily="18" charset="0"/>
                <a:ea typeface="ＭＳ Ｐゴシック" pitchFamily="50" charset="-128"/>
              </a:defRPr>
            </a:lvl4pPr>
            <a:lvl5pPr marL="2148142" indent="-238683" defTabSz="986224" eaLnBrk="0" hangingPunct="0">
              <a:defRPr kumimoji="1" sz="1000">
                <a:solidFill>
                  <a:schemeClr val="tx1"/>
                </a:solidFill>
                <a:latin typeface="Times New Roman" pitchFamily="18" charset="0"/>
                <a:ea typeface="ＭＳ Ｐゴシック" pitchFamily="50" charset="-128"/>
              </a:defRPr>
            </a:lvl5pPr>
            <a:lvl6pPr marL="2625507"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6pPr>
            <a:lvl7pPr marL="3102873"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7pPr>
            <a:lvl8pPr marL="3580237"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8pPr>
            <a:lvl9pPr marL="4057602"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9pPr>
          </a:lstStyle>
          <a:p>
            <a:pPr eaLnBrk="1" hangingPunct="1"/>
            <a:fld id="{D5FD41E7-C71D-47A2-A3FF-1F9BFF60F249}" type="slidenum">
              <a:rPr lang="en-US" altLang="ja-JP" sz="1200">
                <a:latin typeface="Verdana" pitchFamily="34" charset="0"/>
              </a:rPr>
              <a:pPr eaLnBrk="1" hangingPunct="1"/>
              <a:t>35</a:t>
            </a:fld>
            <a:endParaRPr lang="en-US" altLang="ja-JP" sz="1200">
              <a:latin typeface="Verdana" pitchFamily="34" charset="0"/>
            </a:endParaRPr>
          </a:p>
        </p:txBody>
      </p:sp>
      <p:sp>
        <p:nvSpPr>
          <p:cNvPr id="163843" name="Rectangle 2"/>
          <p:cNvSpPr>
            <a:spLocks noGrp="1" noRot="1" noChangeAspect="1" noChangeArrowheads="1" noTextEdit="1"/>
          </p:cNvSpPr>
          <p:nvPr>
            <p:ph type="sldImg"/>
          </p:nvPr>
        </p:nvSpPr>
        <p:spPr>
          <a:ln/>
        </p:spPr>
      </p:sp>
      <p:sp>
        <p:nvSpPr>
          <p:cNvPr id="163844" name="Rectangle 3"/>
          <p:cNvSpPr>
            <a:spLocks noGrp="1" noChangeArrowheads="1"/>
          </p:cNvSpPr>
          <p:nvPr>
            <p:ph type="body" idx="1"/>
          </p:nvPr>
        </p:nvSpPr>
        <p:spPr>
          <a:noFill/>
        </p:spPr>
        <p:txBody>
          <a:bodyPr/>
          <a:lstStyle/>
          <a:p>
            <a:pPr eaLnBrk="1" hangingPunct="1"/>
            <a:endParaRPr lang="ja-JP" altLang="ja-JP"/>
          </a:p>
        </p:txBody>
      </p:sp>
    </p:spTree>
    <p:extLst>
      <p:ext uri="{BB962C8B-B14F-4D97-AF65-F5344CB8AC3E}">
        <p14:creationId xmlns:p14="http://schemas.microsoft.com/office/powerpoint/2010/main" val="122669468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7"/>
          <p:cNvSpPr>
            <a:spLocks noGrp="1" noChangeArrowheads="1"/>
          </p:cNvSpPr>
          <p:nvPr>
            <p:ph type="sldNum" sz="quarter" idx="5"/>
          </p:nvPr>
        </p:nvSpPr>
        <p:spPr>
          <a:noFill/>
        </p:spPr>
        <p:txBody>
          <a:bodyPr/>
          <a:lstStyle>
            <a:lvl1pPr defTabSz="986224" eaLnBrk="0" hangingPunct="0">
              <a:defRPr kumimoji="1" sz="1000">
                <a:solidFill>
                  <a:schemeClr val="tx1"/>
                </a:solidFill>
                <a:latin typeface="Times New Roman" pitchFamily="18" charset="0"/>
                <a:ea typeface="ＭＳ Ｐゴシック" pitchFamily="50" charset="-128"/>
              </a:defRPr>
            </a:lvl1pPr>
            <a:lvl2pPr marL="775718" indent="-298353" defTabSz="986224" eaLnBrk="0" hangingPunct="0">
              <a:defRPr kumimoji="1" sz="1000">
                <a:solidFill>
                  <a:schemeClr val="tx1"/>
                </a:solidFill>
                <a:latin typeface="Times New Roman" pitchFamily="18" charset="0"/>
                <a:ea typeface="ＭＳ Ｐゴシック" pitchFamily="50" charset="-128"/>
              </a:defRPr>
            </a:lvl2pPr>
            <a:lvl3pPr marL="1193412" indent="-238683" defTabSz="986224" eaLnBrk="0" hangingPunct="0">
              <a:defRPr kumimoji="1" sz="1000">
                <a:solidFill>
                  <a:schemeClr val="tx1"/>
                </a:solidFill>
                <a:latin typeface="Times New Roman" pitchFamily="18" charset="0"/>
                <a:ea typeface="ＭＳ Ｐゴシック" pitchFamily="50" charset="-128"/>
              </a:defRPr>
            </a:lvl3pPr>
            <a:lvl4pPr marL="1670778" indent="-238683" defTabSz="986224" eaLnBrk="0" hangingPunct="0">
              <a:defRPr kumimoji="1" sz="1000">
                <a:solidFill>
                  <a:schemeClr val="tx1"/>
                </a:solidFill>
                <a:latin typeface="Times New Roman" pitchFamily="18" charset="0"/>
                <a:ea typeface="ＭＳ Ｐゴシック" pitchFamily="50" charset="-128"/>
              </a:defRPr>
            </a:lvl4pPr>
            <a:lvl5pPr marL="2148142" indent="-238683" defTabSz="986224" eaLnBrk="0" hangingPunct="0">
              <a:defRPr kumimoji="1" sz="1000">
                <a:solidFill>
                  <a:schemeClr val="tx1"/>
                </a:solidFill>
                <a:latin typeface="Times New Roman" pitchFamily="18" charset="0"/>
                <a:ea typeface="ＭＳ Ｐゴシック" pitchFamily="50" charset="-128"/>
              </a:defRPr>
            </a:lvl5pPr>
            <a:lvl6pPr marL="2625507"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6pPr>
            <a:lvl7pPr marL="3102873"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7pPr>
            <a:lvl8pPr marL="3580237"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8pPr>
            <a:lvl9pPr marL="4057602"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9pPr>
          </a:lstStyle>
          <a:p>
            <a:pPr eaLnBrk="1" hangingPunct="1"/>
            <a:fld id="{674CEB44-256C-40D4-8AEE-59FF9886637E}" type="slidenum">
              <a:rPr lang="en-US" altLang="ja-JP" sz="1200">
                <a:latin typeface="Verdana" pitchFamily="34" charset="0"/>
              </a:rPr>
              <a:pPr eaLnBrk="1" hangingPunct="1"/>
              <a:t>36</a:t>
            </a:fld>
            <a:endParaRPr lang="en-US" altLang="ja-JP" sz="1200">
              <a:latin typeface="Verdana" pitchFamily="34" charset="0"/>
            </a:endParaRPr>
          </a:p>
        </p:txBody>
      </p:sp>
      <p:sp>
        <p:nvSpPr>
          <p:cNvPr id="183299" name="Rectangle 2"/>
          <p:cNvSpPr>
            <a:spLocks noGrp="1" noRot="1" noChangeAspect="1" noChangeArrowheads="1" noTextEdit="1"/>
          </p:cNvSpPr>
          <p:nvPr>
            <p:ph type="sldImg"/>
          </p:nvPr>
        </p:nvSpPr>
        <p:spPr>
          <a:ln/>
        </p:spPr>
      </p:sp>
      <p:sp>
        <p:nvSpPr>
          <p:cNvPr id="183300" name="Rectangle 3"/>
          <p:cNvSpPr>
            <a:spLocks noGrp="1" noChangeArrowheads="1"/>
          </p:cNvSpPr>
          <p:nvPr>
            <p:ph type="body" idx="1"/>
          </p:nvPr>
        </p:nvSpPr>
        <p:spPr>
          <a:noFill/>
        </p:spPr>
        <p:txBody>
          <a:bodyPr/>
          <a:lstStyle/>
          <a:p>
            <a:pPr eaLnBrk="1" hangingPunct="1"/>
            <a:endParaRPr lang="ja-JP" altLang="ja-JP" dirty="0"/>
          </a:p>
        </p:txBody>
      </p:sp>
    </p:spTree>
    <p:extLst>
      <p:ext uri="{BB962C8B-B14F-4D97-AF65-F5344CB8AC3E}">
        <p14:creationId xmlns:p14="http://schemas.microsoft.com/office/powerpoint/2010/main" val="316534683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7"/>
          <p:cNvSpPr>
            <a:spLocks noGrp="1" noChangeArrowheads="1"/>
          </p:cNvSpPr>
          <p:nvPr>
            <p:ph type="sldNum" sz="quarter" idx="5"/>
          </p:nvPr>
        </p:nvSpPr>
        <p:spPr>
          <a:noFill/>
        </p:spPr>
        <p:txBody>
          <a:bodyPr/>
          <a:lstStyle>
            <a:lvl1pPr defTabSz="986224" eaLnBrk="0" hangingPunct="0">
              <a:defRPr kumimoji="1" sz="1000">
                <a:solidFill>
                  <a:schemeClr val="tx1"/>
                </a:solidFill>
                <a:latin typeface="Times New Roman" pitchFamily="18" charset="0"/>
                <a:ea typeface="ＭＳ Ｐゴシック" pitchFamily="50" charset="-128"/>
              </a:defRPr>
            </a:lvl1pPr>
            <a:lvl2pPr marL="775718" indent="-298353" defTabSz="986224" eaLnBrk="0" hangingPunct="0">
              <a:defRPr kumimoji="1" sz="1000">
                <a:solidFill>
                  <a:schemeClr val="tx1"/>
                </a:solidFill>
                <a:latin typeface="Times New Roman" pitchFamily="18" charset="0"/>
                <a:ea typeface="ＭＳ Ｐゴシック" pitchFamily="50" charset="-128"/>
              </a:defRPr>
            </a:lvl2pPr>
            <a:lvl3pPr marL="1193412" indent="-238683" defTabSz="986224" eaLnBrk="0" hangingPunct="0">
              <a:defRPr kumimoji="1" sz="1000">
                <a:solidFill>
                  <a:schemeClr val="tx1"/>
                </a:solidFill>
                <a:latin typeface="Times New Roman" pitchFamily="18" charset="0"/>
                <a:ea typeface="ＭＳ Ｐゴシック" pitchFamily="50" charset="-128"/>
              </a:defRPr>
            </a:lvl3pPr>
            <a:lvl4pPr marL="1670778" indent="-238683" defTabSz="986224" eaLnBrk="0" hangingPunct="0">
              <a:defRPr kumimoji="1" sz="1000">
                <a:solidFill>
                  <a:schemeClr val="tx1"/>
                </a:solidFill>
                <a:latin typeface="Times New Roman" pitchFamily="18" charset="0"/>
                <a:ea typeface="ＭＳ Ｐゴシック" pitchFamily="50" charset="-128"/>
              </a:defRPr>
            </a:lvl4pPr>
            <a:lvl5pPr marL="2148142" indent="-238683" defTabSz="986224" eaLnBrk="0" hangingPunct="0">
              <a:defRPr kumimoji="1" sz="1000">
                <a:solidFill>
                  <a:schemeClr val="tx1"/>
                </a:solidFill>
                <a:latin typeface="Times New Roman" pitchFamily="18" charset="0"/>
                <a:ea typeface="ＭＳ Ｐゴシック" pitchFamily="50" charset="-128"/>
              </a:defRPr>
            </a:lvl5pPr>
            <a:lvl6pPr marL="2625507"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6pPr>
            <a:lvl7pPr marL="3102873"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7pPr>
            <a:lvl8pPr marL="3580237"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8pPr>
            <a:lvl9pPr marL="4057602"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9pPr>
          </a:lstStyle>
          <a:p>
            <a:pPr eaLnBrk="1" hangingPunct="1"/>
            <a:fld id="{674CEB44-256C-40D4-8AEE-59FF9886637E}" type="slidenum">
              <a:rPr lang="en-US" altLang="ja-JP" sz="1200">
                <a:latin typeface="Verdana" pitchFamily="34" charset="0"/>
              </a:rPr>
              <a:pPr eaLnBrk="1" hangingPunct="1"/>
              <a:t>37</a:t>
            </a:fld>
            <a:endParaRPr lang="en-US" altLang="ja-JP" sz="1200">
              <a:latin typeface="Verdana" pitchFamily="34" charset="0"/>
            </a:endParaRPr>
          </a:p>
        </p:txBody>
      </p:sp>
      <p:sp>
        <p:nvSpPr>
          <p:cNvPr id="183299" name="Rectangle 2"/>
          <p:cNvSpPr>
            <a:spLocks noGrp="1" noRot="1" noChangeAspect="1" noChangeArrowheads="1" noTextEdit="1"/>
          </p:cNvSpPr>
          <p:nvPr>
            <p:ph type="sldImg"/>
          </p:nvPr>
        </p:nvSpPr>
        <p:spPr>
          <a:ln/>
        </p:spPr>
      </p:sp>
      <p:sp>
        <p:nvSpPr>
          <p:cNvPr id="183300" name="Rectangle 3"/>
          <p:cNvSpPr>
            <a:spLocks noGrp="1" noChangeArrowheads="1"/>
          </p:cNvSpPr>
          <p:nvPr>
            <p:ph type="body" idx="1"/>
          </p:nvPr>
        </p:nvSpPr>
        <p:spPr>
          <a:noFill/>
        </p:spPr>
        <p:txBody>
          <a:bodyPr/>
          <a:lstStyle/>
          <a:p>
            <a:pPr eaLnBrk="1" hangingPunct="1"/>
            <a:endParaRPr lang="ja-JP" altLang="ja-JP" dirty="0"/>
          </a:p>
        </p:txBody>
      </p:sp>
    </p:spTree>
    <p:extLst>
      <p:ext uri="{BB962C8B-B14F-4D97-AF65-F5344CB8AC3E}">
        <p14:creationId xmlns:p14="http://schemas.microsoft.com/office/powerpoint/2010/main" val="425984701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7"/>
          <p:cNvSpPr>
            <a:spLocks noGrp="1" noChangeArrowheads="1"/>
          </p:cNvSpPr>
          <p:nvPr>
            <p:ph type="sldNum" sz="quarter" idx="5"/>
          </p:nvPr>
        </p:nvSpPr>
        <p:spPr>
          <a:noFill/>
        </p:spPr>
        <p:txBody>
          <a:bodyPr/>
          <a:lstStyle>
            <a:lvl1pPr defTabSz="986224" eaLnBrk="0" hangingPunct="0">
              <a:defRPr kumimoji="1" sz="1000">
                <a:solidFill>
                  <a:schemeClr val="tx1"/>
                </a:solidFill>
                <a:latin typeface="Times New Roman" pitchFamily="18" charset="0"/>
                <a:ea typeface="ＭＳ Ｐゴシック" pitchFamily="50" charset="-128"/>
              </a:defRPr>
            </a:lvl1pPr>
            <a:lvl2pPr marL="775718" indent="-298353" defTabSz="986224" eaLnBrk="0" hangingPunct="0">
              <a:defRPr kumimoji="1" sz="1000">
                <a:solidFill>
                  <a:schemeClr val="tx1"/>
                </a:solidFill>
                <a:latin typeface="Times New Roman" pitchFamily="18" charset="0"/>
                <a:ea typeface="ＭＳ Ｐゴシック" pitchFamily="50" charset="-128"/>
              </a:defRPr>
            </a:lvl2pPr>
            <a:lvl3pPr marL="1193412" indent="-238683" defTabSz="986224" eaLnBrk="0" hangingPunct="0">
              <a:defRPr kumimoji="1" sz="1000">
                <a:solidFill>
                  <a:schemeClr val="tx1"/>
                </a:solidFill>
                <a:latin typeface="Times New Roman" pitchFamily="18" charset="0"/>
                <a:ea typeface="ＭＳ Ｐゴシック" pitchFamily="50" charset="-128"/>
              </a:defRPr>
            </a:lvl3pPr>
            <a:lvl4pPr marL="1670778" indent="-238683" defTabSz="986224" eaLnBrk="0" hangingPunct="0">
              <a:defRPr kumimoji="1" sz="1000">
                <a:solidFill>
                  <a:schemeClr val="tx1"/>
                </a:solidFill>
                <a:latin typeface="Times New Roman" pitchFamily="18" charset="0"/>
                <a:ea typeface="ＭＳ Ｐゴシック" pitchFamily="50" charset="-128"/>
              </a:defRPr>
            </a:lvl4pPr>
            <a:lvl5pPr marL="2148142" indent="-238683" defTabSz="986224" eaLnBrk="0" hangingPunct="0">
              <a:defRPr kumimoji="1" sz="1000">
                <a:solidFill>
                  <a:schemeClr val="tx1"/>
                </a:solidFill>
                <a:latin typeface="Times New Roman" pitchFamily="18" charset="0"/>
                <a:ea typeface="ＭＳ Ｐゴシック" pitchFamily="50" charset="-128"/>
              </a:defRPr>
            </a:lvl5pPr>
            <a:lvl6pPr marL="2625507"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6pPr>
            <a:lvl7pPr marL="3102873"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7pPr>
            <a:lvl8pPr marL="3580237"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8pPr>
            <a:lvl9pPr marL="4057602"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9pPr>
          </a:lstStyle>
          <a:p>
            <a:pPr eaLnBrk="1" hangingPunct="1"/>
            <a:fld id="{674CEB44-256C-40D4-8AEE-59FF9886637E}" type="slidenum">
              <a:rPr lang="en-US" altLang="ja-JP" sz="1200">
                <a:latin typeface="Verdana" pitchFamily="34" charset="0"/>
              </a:rPr>
              <a:pPr eaLnBrk="1" hangingPunct="1"/>
              <a:t>38</a:t>
            </a:fld>
            <a:endParaRPr lang="en-US" altLang="ja-JP" sz="1200">
              <a:latin typeface="Verdana" pitchFamily="34" charset="0"/>
            </a:endParaRPr>
          </a:p>
        </p:txBody>
      </p:sp>
      <p:sp>
        <p:nvSpPr>
          <p:cNvPr id="183299" name="Rectangle 2"/>
          <p:cNvSpPr>
            <a:spLocks noGrp="1" noRot="1" noChangeAspect="1" noChangeArrowheads="1" noTextEdit="1"/>
          </p:cNvSpPr>
          <p:nvPr>
            <p:ph type="sldImg"/>
          </p:nvPr>
        </p:nvSpPr>
        <p:spPr>
          <a:ln/>
        </p:spPr>
      </p:sp>
      <p:sp>
        <p:nvSpPr>
          <p:cNvPr id="183300" name="Rectangle 3"/>
          <p:cNvSpPr>
            <a:spLocks noGrp="1" noChangeArrowheads="1"/>
          </p:cNvSpPr>
          <p:nvPr>
            <p:ph type="body" idx="1"/>
          </p:nvPr>
        </p:nvSpPr>
        <p:spPr>
          <a:noFill/>
        </p:spPr>
        <p:txBody>
          <a:bodyPr/>
          <a:lstStyle/>
          <a:p>
            <a:pPr eaLnBrk="1" hangingPunct="1"/>
            <a:endParaRPr lang="ja-JP" altLang="ja-JP" dirty="0"/>
          </a:p>
        </p:txBody>
      </p:sp>
    </p:spTree>
    <p:extLst>
      <p:ext uri="{BB962C8B-B14F-4D97-AF65-F5344CB8AC3E}">
        <p14:creationId xmlns:p14="http://schemas.microsoft.com/office/powerpoint/2010/main" val="400101819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7"/>
          <p:cNvSpPr>
            <a:spLocks noGrp="1" noChangeArrowheads="1"/>
          </p:cNvSpPr>
          <p:nvPr>
            <p:ph type="sldNum" sz="quarter" idx="5"/>
          </p:nvPr>
        </p:nvSpPr>
        <p:spPr>
          <a:noFill/>
        </p:spPr>
        <p:txBody>
          <a:bodyPr/>
          <a:lstStyle>
            <a:lvl1pPr defTabSz="986224" eaLnBrk="0" hangingPunct="0">
              <a:defRPr kumimoji="1" sz="1000">
                <a:solidFill>
                  <a:schemeClr val="tx1"/>
                </a:solidFill>
                <a:latin typeface="Times New Roman" pitchFamily="18" charset="0"/>
                <a:ea typeface="ＭＳ Ｐゴシック" pitchFamily="50" charset="-128"/>
              </a:defRPr>
            </a:lvl1pPr>
            <a:lvl2pPr marL="775718" indent="-298353" defTabSz="986224" eaLnBrk="0" hangingPunct="0">
              <a:defRPr kumimoji="1" sz="1000">
                <a:solidFill>
                  <a:schemeClr val="tx1"/>
                </a:solidFill>
                <a:latin typeface="Times New Roman" pitchFamily="18" charset="0"/>
                <a:ea typeface="ＭＳ Ｐゴシック" pitchFamily="50" charset="-128"/>
              </a:defRPr>
            </a:lvl2pPr>
            <a:lvl3pPr marL="1193412" indent="-238683" defTabSz="986224" eaLnBrk="0" hangingPunct="0">
              <a:defRPr kumimoji="1" sz="1000">
                <a:solidFill>
                  <a:schemeClr val="tx1"/>
                </a:solidFill>
                <a:latin typeface="Times New Roman" pitchFamily="18" charset="0"/>
                <a:ea typeface="ＭＳ Ｐゴシック" pitchFamily="50" charset="-128"/>
              </a:defRPr>
            </a:lvl3pPr>
            <a:lvl4pPr marL="1670778" indent="-238683" defTabSz="986224" eaLnBrk="0" hangingPunct="0">
              <a:defRPr kumimoji="1" sz="1000">
                <a:solidFill>
                  <a:schemeClr val="tx1"/>
                </a:solidFill>
                <a:latin typeface="Times New Roman" pitchFamily="18" charset="0"/>
                <a:ea typeface="ＭＳ Ｐゴシック" pitchFamily="50" charset="-128"/>
              </a:defRPr>
            </a:lvl4pPr>
            <a:lvl5pPr marL="2148142" indent="-238683" defTabSz="986224" eaLnBrk="0" hangingPunct="0">
              <a:defRPr kumimoji="1" sz="1000">
                <a:solidFill>
                  <a:schemeClr val="tx1"/>
                </a:solidFill>
                <a:latin typeface="Times New Roman" pitchFamily="18" charset="0"/>
                <a:ea typeface="ＭＳ Ｐゴシック" pitchFamily="50" charset="-128"/>
              </a:defRPr>
            </a:lvl5pPr>
            <a:lvl6pPr marL="2625507"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6pPr>
            <a:lvl7pPr marL="3102873"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7pPr>
            <a:lvl8pPr marL="3580237"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8pPr>
            <a:lvl9pPr marL="4057602"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9pPr>
          </a:lstStyle>
          <a:p>
            <a:pPr eaLnBrk="1" hangingPunct="1"/>
            <a:fld id="{674CEB44-256C-40D4-8AEE-59FF9886637E}" type="slidenum">
              <a:rPr lang="en-US" altLang="ja-JP" sz="1200">
                <a:latin typeface="Verdana" pitchFamily="34" charset="0"/>
              </a:rPr>
              <a:pPr eaLnBrk="1" hangingPunct="1"/>
              <a:t>39</a:t>
            </a:fld>
            <a:endParaRPr lang="en-US" altLang="ja-JP" sz="1200">
              <a:latin typeface="Verdana" pitchFamily="34" charset="0"/>
            </a:endParaRPr>
          </a:p>
        </p:txBody>
      </p:sp>
      <p:sp>
        <p:nvSpPr>
          <p:cNvPr id="183299" name="Rectangle 2"/>
          <p:cNvSpPr>
            <a:spLocks noGrp="1" noRot="1" noChangeAspect="1" noChangeArrowheads="1" noTextEdit="1"/>
          </p:cNvSpPr>
          <p:nvPr>
            <p:ph type="sldImg"/>
          </p:nvPr>
        </p:nvSpPr>
        <p:spPr>
          <a:ln/>
        </p:spPr>
      </p:sp>
      <p:sp>
        <p:nvSpPr>
          <p:cNvPr id="183300" name="Rectangle 3"/>
          <p:cNvSpPr>
            <a:spLocks noGrp="1" noChangeArrowheads="1"/>
          </p:cNvSpPr>
          <p:nvPr>
            <p:ph type="body" idx="1"/>
          </p:nvPr>
        </p:nvSpPr>
        <p:spPr>
          <a:noFill/>
        </p:spPr>
        <p:txBody>
          <a:bodyPr/>
          <a:lstStyle/>
          <a:p>
            <a:pPr eaLnBrk="1" hangingPunct="1"/>
            <a:endParaRPr lang="ja-JP" altLang="ja-JP" dirty="0"/>
          </a:p>
        </p:txBody>
      </p:sp>
    </p:spTree>
    <p:extLst>
      <p:ext uri="{BB962C8B-B14F-4D97-AF65-F5344CB8AC3E}">
        <p14:creationId xmlns:p14="http://schemas.microsoft.com/office/powerpoint/2010/main" val="66580550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7"/>
          <p:cNvSpPr>
            <a:spLocks noGrp="1" noChangeArrowheads="1"/>
          </p:cNvSpPr>
          <p:nvPr>
            <p:ph type="sldNum" sz="quarter" idx="5"/>
          </p:nvPr>
        </p:nvSpPr>
        <p:spPr>
          <a:noFill/>
        </p:spPr>
        <p:txBody>
          <a:bodyPr/>
          <a:lstStyle>
            <a:lvl1pPr defTabSz="986224" eaLnBrk="0" hangingPunct="0">
              <a:defRPr kumimoji="1" sz="1000">
                <a:solidFill>
                  <a:schemeClr val="tx1"/>
                </a:solidFill>
                <a:latin typeface="Times New Roman" pitchFamily="18" charset="0"/>
                <a:ea typeface="ＭＳ Ｐゴシック" pitchFamily="50" charset="-128"/>
              </a:defRPr>
            </a:lvl1pPr>
            <a:lvl2pPr marL="775718" indent="-298353" defTabSz="986224" eaLnBrk="0" hangingPunct="0">
              <a:defRPr kumimoji="1" sz="1000">
                <a:solidFill>
                  <a:schemeClr val="tx1"/>
                </a:solidFill>
                <a:latin typeface="Times New Roman" pitchFamily="18" charset="0"/>
                <a:ea typeface="ＭＳ Ｐゴシック" pitchFamily="50" charset="-128"/>
              </a:defRPr>
            </a:lvl2pPr>
            <a:lvl3pPr marL="1193412" indent="-238683" defTabSz="986224" eaLnBrk="0" hangingPunct="0">
              <a:defRPr kumimoji="1" sz="1000">
                <a:solidFill>
                  <a:schemeClr val="tx1"/>
                </a:solidFill>
                <a:latin typeface="Times New Roman" pitchFamily="18" charset="0"/>
                <a:ea typeface="ＭＳ Ｐゴシック" pitchFamily="50" charset="-128"/>
              </a:defRPr>
            </a:lvl3pPr>
            <a:lvl4pPr marL="1670778" indent="-238683" defTabSz="986224" eaLnBrk="0" hangingPunct="0">
              <a:defRPr kumimoji="1" sz="1000">
                <a:solidFill>
                  <a:schemeClr val="tx1"/>
                </a:solidFill>
                <a:latin typeface="Times New Roman" pitchFamily="18" charset="0"/>
                <a:ea typeface="ＭＳ Ｐゴシック" pitchFamily="50" charset="-128"/>
              </a:defRPr>
            </a:lvl4pPr>
            <a:lvl5pPr marL="2148142" indent="-238683" defTabSz="986224" eaLnBrk="0" hangingPunct="0">
              <a:defRPr kumimoji="1" sz="1000">
                <a:solidFill>
                  <a:schemeClr val="tx1"/>
                </a:solidFill>
                <a:latin typeface="Times New Roman" pitchFamily="18" charset="0"/>
                <a:ea typeface="ＭＳ Ｐゴシック" pitchFamily="50" charset="-128"/>
              </a:defRPr>
            </a:lvl5pPr>
            <a:lvl6pPr marL="2625507"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6pPr>
            <a:lvl7pPr marL="3102873"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7pPr>
            <a:lvl8pPr marL="3580237"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8pPr>
            <a:lvl9pPr marL="4057602"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9pPr>
          </a:lstStyle>
          <a:p>
            <a:pPr eaLnBrk="1" hangingPunct="1"/>
            <a:fld id="{674CEB44-256C-40D4-8AEE-59FF9886637E}" type="slidenum">
              <a:rPr lang="en-US" altLang="ja-JP" sz="1200">
                <a:latin typeface="Verdana" pitchFamily="34" charset="0"/>
              </a:rPr>
              <a:pPr eaLnBrk="1" hangingPunct="1"/>
              <a:t>40</a:t>
            </a:fld>
            <a:endParaRPr lang="en-US" altLang="ja-JP" sz="1200">
              <a:latin typeface="Verdana" pitchFamily="34" charset="0"/>
            </a:endParaRPr>
          </a:p>
        </p:txBody>
      </p:sp>
      <p:sp>
        <p:nvSpPr>
          <p:cNvPr id="183299" name="Rectangle 2"/>
          <p:cNvSpPr>
            <a:spLocks noGrp="1" noRot="1" noChangeAspect="1" noChangeArrowheads="1" noTextEdit="1"/>
          </p:cNvSpPr>
          <p:nvPr>
            <p:ph type="sldImg"/>
          </p:nvPr>
        </p:nvSpPr>
        <p:spPr>
          <a:ln/>
        </p:spPr>
      </p:sp>
      <p:sp>
        <p:nvSpPr>
          <p:cNvPr id="183300" name="Rectangle 3"/>
          <p:cNvSpPr>
            <a:spLocks noGrp="1" noChangeArrowheads="1"/>
          </p:cNvSpPr>
          <p:nvPr>
            <p:ph type="body" idx="1"/>
          </p:nvPr>
        </p:nvSpPr>
        <p:spPr>
          <a:noFill/>
        </p:spPr>
        <p:txBody>
          <a:bodyPr/>
          <a:lstStyle/>
          <a:p>
            <a:pPr eaLnBrk="1" hangingPunct="1"/>
            <a:endParaRPr lang="ja-JP" altLang="ja-JP" dirty="0"/>
          </a:p>
        </p:txBody>
      </p:sp>
    </p:spTree>
    <p:extLst>
      <p:ext uri="{BB962C8B-B14F-4D97-AF65-F5344CB8AC3E}">
        <p14:creationId xmlns:p14="http://schemas.microsoft.com/office/powerpoint/2010/main" val="267133458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7"/>
          <p:cNvSpPr>
            <a:spLocks noGrp="1" noChangeArrowheads="1"/>
          </p:cNvSpPr>
          <p:nvPr>
            <p:ph type="sldNum" sz="quarter" idx="5"/>
          </p:nvPr>
        </p:nvSpPr>
        <p:spPr>
          <a:noFill/>
        </p:spPr>
        <p:txBody>
          <a:bodyPr/>
          <a:lstStyle>
            <a:lvl1pPr defTabSz="986224" eaLnBrk="0" hangingPunct="0">
              <a:defRPr kumimoji="1" sz="1000">
                <a:solidFill>
                  <a:schemeClr val="tx1"/>
                </a:solidFill>
                <a:latin typeface="Times New Roman" pitchFamily="18" charset="0"/>
                <a:ea typeface="ＭＳ Ｐゴシック" pitchFamily="50" charset="-128"/>
              </a:defRPr>
            </a:lvl1pPr>
            <a:lvl2pPr marL="775718" indent="-298353" defTabSz="986224" eaLnBrk="0" hangingPunct="0">
              <a:defRPr kumimoji="1" sz="1000">
                <a:solidFill>
                  <a:schemeClr val="tx1"/>
                </a:solidFill>
                <a:latin typeface="Times New Roman" pitchFamily="18" charset="0"/>
                <a:ea typeface="ＭＳ Ｐゴシック" pitchFamily="50" charset="-128"/>
              </a:defRPr>
            </a:lvl2pPr>
            <a:lvl3pPr marL="1193412" indent="-238683" defTabSz="986224" eaLnBrk="0" hangingPunct="0">
              <a:defRPr kumimoji="1" sz="1000">
                <a:solidFill>
                  <a:schemeClr val="tx1"/>
                </a:solidFill>
                <a:latin typeface="Times New Roman" pitchFamily="18" charset="0"/>
                <a:ea typeface="ＭＳ Ｐゴシック" pitchFamily="50" charset="-128"/>
              </a:defRPr>
            </a:lvl3pPr>
            <a:lvl4pPr marL="1670778" indent="-238683" defTabSz="986224" eaLnBrk="0" hangingPunct="0">
              <a:defRPr kumimoji="1" sz="1000">
                <a:solidFill>
                  <a:schemeClr val="tx1"/>
                </a:solidFill>
                <a:latin typeface="Times New Roman" pitchFamily="18" charset="0"/>
                <a:ea typeface="ＭＳ Ｐゴシック" pitchFamily="50" charset="-128"/>
              </a:defRPr>
            </a:lvl4pPr>
            <a:lvl5pPr marL="2148142" indent="-238683" defTabSz="986224" eaLnBrk="0" hangingPunct="0">
              <a:defRPr kumimoji="1" sz="1000">
                <a:solidFill>
                  <a:schemeClr val="tx1"/>
                </a:solidFill>
                <a:latin typeface="Times New Roman" pitchFamily="18" charset="0"/>
                <a:ea typeface="ＭＳ Ｐゴシック" pitchFamily="50" charset="-128"/>
              </a:defRPr>
            </a:lvl5pPr>
            <a:lvl6pPr marL="2625507"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6pPr>
            <a:lvl7pPr marL="3102873"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7pPr>
            <a:lvl8pPr marL="3580237"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8pPr>
            <a:lvl9pPr marL="4057602" indent="-238683" defTabSz="986224" eaLnBrk="0" fontAlgn="base" hangingPunct="0">
              <a:spcBef>
                <a:spcPct val="0"/>
              </a:spcBef>
              <a:spcAft>
                <a:spcPct val="0"/>
              </a:spcAft>
              <a:defRPr kumimoji="1" sz="1000">
                <a:solidFill>
                  <a:schemeClr val="tx1"/>
                </a:solidFill>
                <a:latin typeface="Times New Roman" pitchFamily="18" charset="0"/>
                <a:ea typeface="ＭＳ Ｐゴシック" pitchFamily="50" charset="-128"/>
              </a:defRPr>
            </a:lvl9pPr>
          </a:lstStyle>
          <a:p>
            <a:pPr eaLnBrk="1" hangingPunct="1"/>
            <a:fld id="{674CEB44-256C-40D4-8AEE-59FF9886637E}" type="slidenum">
              <a:rPr lang="en-US" altLang="ja-JP" sz="1200">
                <a:latin typeface="Verdana" pitchFamily="34" charset="0"/>
              </a:rPr>
              <a:pPr eaLnBrk="1" hangingPunct="1"/>
              <a:t>41</a:t>
            </a:fld>
            <a:endParaRPr lang="en-US" altLang="ja-JP" sz="1200">
              <a:latin typeface="Verdana" pitchFamily="34" charset="0"/>
            </a:endParaRPr>
          </a:p>
        </p:txBody>
      </p:sp>
      <p:sp>
        <p:nvSpPr>
          <p:cNvPr id="183299" name="Rectangle 2"/>
          <p:cNvSpPr>
            <a:spLocks noGrp="1" noRot="1" noChangeAspect="1" noChangeArrowheads="1" noTextEdit="1"/>
          </p:cNvSpPr>
          <p:nvPr>
            <p:ph type="sldImg"/>
          </p:nvPr>
        </p:nvSpPr>
        <p:spPr>
          <a:ln/>
        </p:spPr>
      </p:sp>
      <p:sp>
        <p:nvSpPr>
          <p:cNvPr id="183300" name="Rectangle 3"/>
          <p:cNvSpPr>
            <a:spLocks noGrp="1" noChangeArrowheads="1"/>
          </p:cNvSpPr>
          <p:nvPr>
            <p:ph type="body" idx="1"/>
          </p:nvPr>
        </p:nvSpPr>
        <p:spPr>
          <a:noFill/>
        </p:spPr>
        <p:txBody>
          <a:bodyPr/>
          <a:lstStyle/>
          <a:p>
            <a:pPr eaLnBrk="1" hangingPunct="1"/>
            <a:endParaRPr lang="ja-JP" altLang="ja-JP" dirty="0"/>
          </a:p>
        </p:txBody>
      </p:sp>
    </p:spTree>
    <p:extLst>
      <p:ext uri="{BB962C8B-B14F-4D97-AF65-F5344CB8AC3E}">
        <p14:creationId xmlns:p14="http://schemas.microsoft.com/office/powerpoint/2010/main" val="300405588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6997298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1212850" y="655638"/>
            <a:ext cx="4818063" cy="3335337"/>
          </a:xfrm>
        </p:spPr>
      </p:sp>
      <p:sp>
        <p:nvSpPr>
          <p:cNvPr id="3" name="ノート プレースホルダ 2"/>
          <p:cNvSpPr>
            <a:spLocks noGrp="1"/>
          </p:cNvSpPr>
          <p:nvPr>
            <p:ph type="body" idx="1"/>
          </p:nvPr>
        </p:nvSpPr>
        <p:spPr/>
        <p:txBody>
          <a:bodyPr>
            <a:normAutofit/>
          </a:bodyPr>
          <a:lstStyle/>
          <a:p>
            <a:endParaRPr lang="ja-JP" altLang="en-US" dirty="0"/>
          </a:p>
        </p:txBody>
      </p:sp>
      <p:sp>
        <p:nvSpPr>
          <p:cNvPr id="4" name="スライド番号プレースホルダ 3"/>
          <p:cNvSpPr>
            <a:spLocks noGrp="1"/>
          </p:cNvSpPr>
          <p:nvPr>
            <p:ph type="sldNum" sz="quarter" idx="10"/>
          </p:nvPr>
        </p:nvSpPr>
        <p:spPr/>
        <p:txBody>
          <a:bodyPr/>
          <a:lstStyle/>
          <a:p>
            <a:fld id="{CDCA2FA1-A8F9-4A59-B139-3FDF77DBF9BF}" type="slidenum">
              <a:rPr lang="en-US" smtClean="0">
                <a:solidFill>
                  <a:srgbClr val="000000"/>
                </a:solidFill>
              </a:rPr>
              <a:pPr/>
              <a:t>4</a:t>
            </a:fld>
            <a:endParaRPr lang="en-US">
              <a:solidFill>
                <a:srgbClr val="000000"/>
              </a:solidFill>
            </a:endParaRPr>
          </a:p>
        </p:txBody>
      </p:sp>
    </p:spTree>
    <p:extLst>
      <p:ext uri="{BB962C8B-B14F-4D97-AF65-F5344CB8AC3E}">
        <p14:creationId xmlns:p14="http://schemas.microsoft.com/office/powerpoint/2010/main" val="381251780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91444458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75036147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4326161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67953525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8396128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20066018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67446656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79031444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81845292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0423858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0175809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00065055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90184019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91776480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56027634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18615880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77777841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61927506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11075610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8933000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7962837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30924758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20949839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76410526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95044465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87626365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66051141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98320386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6131763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74698408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4043410055"/>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3482678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46495">
              <a:defRPr/>
            </a:pPr>
            <a:endParaRPr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06422028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677359408"/>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409947177"/>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779356562"/>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hdr" sz="quarter"/>
          </p:nvPr>
        </p:nvSpPr>
        <p:spPr>
          <a:noFill/>
        </p:spPr>
        <p:txBody>
          <a:bodyPr/>
          <a:lstStyle/>
          <a:p>
            <a:pPr defTabSz="960077"/>
            <a:r>
              <a:rPr lang="ja-JP" altLang="en-US">
                <a:ea typeface="ＭＳ Ｐゴシック" charset="-128"/>
              </a:rPr>
              <a:t>*</a:t>
            </a:r>
            <a:endParaRPr lang="ja-JP" altLang="en-US" sz="1200" i="0">
              <a:ea typeface="ＭＳ Ｐゴシック" charset="-128"/>
            </a:endParaRPr>
          </a:p>
        </p:txBody>
      </p:sp>
      <p:sp>
        <p:nvSpPr>
          <p:cNvPr id="119811" name="Rectangle 3"/>
          <p:cNvSpPr>
            <a:spLocks noGrp="1" noChangeArrowheads="1"/>
          </p:cNvSpPr>
          <p:nvPr>
            <p:ph type="dt" sz="quarter" idx="1"/>
          </p:nvPr>
        </p:nvSpPr>
        <p:spPr>
          <a:noFill/>
        </p:spPr>
        <p:txBody>
          <a:bodyPr/>
          <a:lstStyle/>
          <a:p>
            <a:pPr defTabSz="960077"/>
            <a:r>
              <a:rPr lang="en-US" altLang="ja-JP">
                <a:ea typeface="ＭＳ Ｐゴシック" charset="-128"/>
              </a:rPr>
              <a:t>07/16/96</a:t>
            </a:r>
            <a:endParaRPr lang="en-US" altLang="ja-JP" sz="1200" i="0">
              <a:ea typeface="ＭＳ Ｐゴシック" charset="-128"/>
            </a:endParaRPr>
          </a:p>
        </p:txBody>
      </p:sp>
      <p:sp>
        <p:nvSpPr>
          <p:cNvPr id="119812" name="Rectangle 6"/>
          <p:cNvSpPr>
            <a:spLocks noGrp="1" noChangeArrowheads="1"/>
          </p:cNvSpPr>
          <p:nvPr>
            <p:ph type="ftr" sz="quarter" idx="4"/>
          </p:nvPr>
        </p:nvSpPr>
        <p:spPr>
          <a:noFill/>
        </p:spPr>
        <p:txBody>
          <a:bodyPr/>
          <a:lstStyle/>
          <a:p>
            <a:pPr defTabSz="960077"/>
            <a:r>
              <a:rPr lang="ja-JP" altLang="en-US">
                <a:ea typeface="ＭＳ Ｐゴシック" charset="-128"/>
              </a:rPr>
              <a:t>*</a:t>
            </a:r>
            <a:endParaRPr lang="ja-JP" altLang="en-US" sz="1200" i="0">
              <a:ea typeface="ＭＳ Ｐゴシック" charset="-128"/>
            </a:endParaRPr>
          </a:p>
        </p:txBody>
      </p:sp>
      <p:sp>
        <p:nvSpPr>
          <p:cNvPr id="119813" name="Rectangle 7"/>
          <p:cNvSpPr>
            <a:spLocks noGrp="1" noChangeArrowheads="1"/>
          </p:cNvSpPr>
          <p:nvPr>
            <p:ph type="sldNum" sz="quarter" idx="5"/>
          </p:nvPr>
        </p:nvSpPr>
        <p:spPr>
          <a:noFill/>
        </p:spPr>
        <p:txBody>
          <a:bodyPr/>
          <a:lstStyle/>
          <a:p>
            <a:pPr defTabSz="960077"/>
            <a:r>
              <a:rPr lang="en-US" altLang="ja-JP">
                <a:ea typeface="ＭＳ Ｐゴシック" charset="-128"/>
              </a:rPr>
              <a:t>##</a:t>
            </a:r>
            <a:endParaRPr lang="en-US" altLang="ja-JP" sz="1200" i="0">
              <a:ea typeface="ＭＳ Ｐゴシック" charset="-128"/>
            </a:endParaRPr>
          </a:p>
        </p:txBody>
      </p:sp>
      <p:sp>
        <p:nvSpPr>
          <p:cNvPr id="119814" name="Rectangle 2"/>
          <p:cNvSpPr>
            <a:spLocks noGrp="1" noRot="1" noChangeAspect="1" noChangeArrowheads="1" noTextEdit="1"/>
          </p:cNvSpPr>
          <p:nvPr>
            <p:ph type="sldImg"/>
          </p:nvPr>
        </p:nvSpPr>
        <p:spPr>
          <a:xfrm>
            <a:off x="779463" y="766763"/>
            <a:ext cx="5548312" cy="3840162"/>
          </a:xfrm>
          <a:ln/>
        </p:spPr>
      </p:sp>
      <p:sp>
        <p:nvSpPr>
          <p:cNvPr id="119815" name="Rectangle 3"/>
          <p:cNvSpPr>
            <a:spLocks noGrp="1" noChangeArrowheads="1"/>
          </p:cNvSpPr>
          <p:nvPr>
            <p:ph type="body" idx="1"/>
          </p:nvPr>
        </p:nvSpPr>
        <p:spPr>
          <a:xfrm>
            <a:off x="947527" y="6522027"/>
            <a:ext cx="2931457" cy="1282501"/>
          </a:xfrm>
          <a:noFill/>
          <a:ln/>
        </p:spPr>
        <p:txBody>
          <a:bodyPr/>
          <a:lstStyle/>
          <a:p>
            <a:endParaRPr lang="ja-JP" altLang="en-US" dirty="0"/>
          </a:p>
        </p:txBody>
      </p:sp>
    </p:spTree>
    <p:extLst>
      <p:ext uri="{BB962C8B-B14F-4D97-AF65-F5344CB8AC3E}">
        <p14:creationId xmlns:p14="http://schemas.microsoft.com/office/powerpoint/2010/main" val="1508230612"/>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hdr" sz="quarter"/>
          </p:nvPr>
        </p:nvSpPr>
        <p:spPr>
          <a:noFill/>
        </p:spPr>
        <p:txBody>
          <a:bodyPr/>
          <a:lstStyle/>
          <a:p>
            <a:pPr defTabSz="960077"/>
            <a:r>
              <a:rPr lang="ja-JP" altLang="en-US">
                <a:ea typeface="ＭＳ Ｐゴシック" charset="-128"/>
              </a:rPr>
              <a:t>*</a:t>
            </a:r>
            <a:endParaRPr lang="ja-JP" altLang="en-US" sz="1200" i="0">
              <a:ea typeface="ＭＳ Ｐゴシック" charset="-128"/>
            </a:endParaRPr>
          </a:p>
        </p:txBody>
      </p:sp>
      <p:sp>
        <p:nvSpPr>
          <p:cNvPr id="119811" name="Rectangle 3"/>
          <p:cNvSpPr>
            <a:spLocks noGrp="1" noChangeArrowheads="1"/>
          </p:cNvSpPr>
          <p:nvPr>
            <p:ph type="dt" sz="quarter" idx="1"/>
          </p:nvPr>
        </p:nvSpPr>
        <p:spPr>
          <a:noFill/>
        </p:spPr>
        <p:txBody>
          <a:bodyPr/>
          <a:lstStyle/>
          <a:p>
            <a:pPr defTabSz="960077"/>
            <a:r>
              <a:rPr lang="en-US" altLang="ja-JP">
                <a:ea typeface="ＭＳ Ｐゴシック" charset="-128"/>
              </a:rPr>
              <a:t>07/16/96</a:t>
            </a:r>
            <a:endParaRPr lang="en-US" altLang="ja-JP" sz="1200" i="0">
              <a:ea typeface="ＭＳ Ｐゴシック" charset="-128"/>
            </a:endParaRPr>
          </a:p>
        </p:txBody>
      </p:sp>
      <p:sp>
        <p:nvSpPr>
          <p:cNvPr id="119812" name="Rectangle 6"/>
          <p:cNvSpPr>
            <a:spLocks noGrp="1" noChangeArrowheads="1"/>
          </p:cNvSpPr>
          <p:nvPr>
            <p:ph type="ftr" sz="quarter" idx="4"/>
          </p:nvPr>
        </p:nvSpPr>
        <p:spPr>
          <a:noFill/>
        </p:spPr>
        <p:txBody>
          <a:bodyPr/>
          <a:lstStyle/>
          <a:p>
            <a:pPr defTabSz="960077"/>
            <a:r>
              <a:rPr lang="ja-JP" altLang="en-US">
                <a:ea typeface="ＭＳ Ｐゴシック" charset="-128"/>
              </a:rPr>
              <a:t>*</a:t>
            </a:r>
            <a:endParaRPr lang="ja-JP" altLang="en-US" sz="1200" i="0">
              <a:ea typeface="ＭＳ Ｐゴシック" charset="-128"/>
            </a:endParaRPr>
          </a:p>
        </p:txBody>
      </p:sp>
      <p:sp>
        <p:nvSpPr>
          <p:cNvPr id="119813" name="Rectangle 7"/>
          <p:cNvSpPr>
            <a:spLocks noGrp="1" noChangeArrowheads="1"/>
          </p:cNvSpPr>
          <p:nvPr>
            <p:ph type="sldNum" sz="quarter" idx="5"/>
          </p:nvPr>
        </p:nvSpPr>
        <p:spPr>
          <a:noFill/>
        </p:spPr>
        <p:txBody>
          <a:bodyPr/>
          <a:lstStyle/>
          <a:p>
            <a:pPr defTabSz="960077"/>
            <a:r>
              <a:rPr lang="en-US" altLang="ja-JP">
                <a:ea typeface="ＭＳ Ｐゴシック" charset="-128"/>
              </a:rPr>
              <a:t>##</a:t>
            </a:r>
            <a:endParaRPr lang="en-US" altLang="ja-JP" sz="1200" i="0">
              <a:ea typeface="ＭＳ Ｐゴシック" charset="-128"/>
            </a:endParaRPr>
          </a:p>
        </p:txBody>
      </p:sp>
      <p:sp>
        <p:nvSpPr>
          <p:cNvPr id="119814" name="Rectangle 2"/>
          <p:cNvSpPr>
            <a:spLocks noGrp="1" noRot="1" noChangeAspect="1" noChangeArrowheads="1" noTextEdit="1"/>
          </p:cNvSpPr>
          <p:nvPr>
            <p:ph type="sldImg"/>
          </p:nvPr>
        </p:nvSpPr>
        <p:spPr>
          <a:xfrm>
            <a:off x="779463" y="766763"/>
            <a:ext cx="5548312" cy="3840162"/>
          </a:xfrm>
          <a:ln/>
        </p:spPr>
      </p:sp>
      <p:sp>
        <p:nvSpPr>
          <p:cNvPr id="119815" name="Rectangle 3"/>
          <p:cNvSpPr>
            <a:spLocks noGrp="1" noChangeArrowheads="1"/>
          </p:cNvSpPr>
          <p:nvPr>
            <p:ph type="body" idx="1"/>
          </p:nvPr>
        </p:nvSpPr>
        <p:spPr>
          <a:xfrm>
            <a:off x="947527" y="6522027"/>
            <a:ext cx="2931457" cy="1282501"/>
          </a:xfrm>
          <a:noFill/>
          <a:ln/>
        </p:spPr>
        <p:txBody>
          <a:bodyPr/>
          <a:lstStyle/>
          <a:p>
            <a:endParaRPr lang="ja-JP" altLang="en-US" dirty="0"/>
          </a:p>
        </p:txBody>
      </p:sp>
    </p:spTree>
    <p:extLst>
      <p:ext uri="{BB962C8B-B14F-4D97-AF65-F5344CB8AC3E}">
        <p14:creationId xmlns:p14="http://schemas.microsoft.com/office/powerpoint/2010/main" val="3337245428"/>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47183735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912002868"/>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90930215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352695720"/>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3655241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881025978"/>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a:noFill/>
        </p:spPr>
        <p:txBody>
          <a:bodyPr/>
          <a:lstStyle/>
          <a:p>
            <a:pPr defTabSz="961664"/>
            <a:r>
              <a:rPr lang="ja-JP" altLang="en-US">
                <a:ea typeface="ＭＳ Ｐゴシック" charset="-128"/>
              </a:rPr>
              <a:t>*</a:t>
            </a:r>
            <a:endParaRPr lang="ja-JP" altLang="en-US" sz="1200" i="0">
              <a:ea typeface="ＭＳ Ｐゴシック" charset="-128"/>
            </a:endParaRPr>
          </a:p>
        </p:txBody>
      </p:sp>
      <p:sp>
        <p:nvSpPr>
          <p:cNvPr id="122883" name="Rectangle 3"/>
          <p:cNvSpPr>
            <a:spLocks noGrp="1" noChangeArrowheads="1"/>
          </p:cNvSpPr>
          <p:nvPr>
            <p:ph type="dt" sz="quarter" idx="1"/>
          </p:nvPr>
        </p:nvSpPr>
        <p:spPr>
          <a:noFill/>
        </p:spPr>
        <p:txBody>
          <a:bodyPr/>
          <a:lstStyle/>
          <a:p>
            <a:pPr defTabSz="961664"/>
            <a:r>
              <a:rPr lang="en-US" altLang="ja-JP">
                <a:ea typeface="ＭＳ Ｐゴシック" charset="-128"/>
              </a:rPr>
              <a:t>07/16/96</a:t>
            </a:r>
            <a:endParaRPr lang="en-US" altLang="ja-JP" sz="1200" i="0">
              <a:ea typeface="ＭＳ Ｐゴシック" charset="-128"/>
            </a:endParaRPr>
          </a:p>
        </p:txBody>
      </p:sp>
      <p:sp>
        <p:nvSpPr>
          <p:cNvPr id="122884" name="Rectangle 6"/>
          <p:cNvSpPr>
            <a:spLocks noGrp="1" noChangeArrowheads="1"/>
          </p:cNvSpPr>
          <p:nvPr>
            <p:ph type="ftr" sz="quarter" idx="4"/>
          </p:nvPr>
        </p:nvSpPr>
        <p:spPr>
          <a:noFill/>
        </p:spPr>
        <p:txBody>
          <a:bodyPr/>
          <a:lstStyle/>
          <a:p>
            <a:pPr defTabSz="961664"/>
            <a:r>
              <a:rPr lang="ja-JP" altLang="en-US">
                <a:ea typeface="ＭＳ Ｐゴシック" charset="-128"/>
              </a:rPr>
              <a:t>*</a:t>
            </a:r>
            <a:endParaRPr lang="ja-JP" altLang="en-US" sz="1200" i="0">
              <a:ea typeface="ＭＳ Ｐゴシック" charset="-128"/>
            </a:endParaRPr>
          </a:p>
        </p:txBody>
      </p:sp>
      <p:sp>
        <p:nvSpPr>
          <p:cNvPr id="122885" name="Rectangle 7"/>
          <p:cNvSpPr>
            <a:spLocks noGrp="1" noChangeArrowheads="1"/>
          </p:cNvSpPr>
          <p:nvPr>
            <p:ph type="sldNum" sz="quarter" idx="5"/>
          </p:nvPr>
        </p:nvSpPr>
        <p:spPr>
          <a:noFill/>
        </p:spPr>
        <p:txBody>
          <a:bodyPr/>
          <a:lstStyle/>
          <a:p>
            <a:pPr defTabSz="961664"/>
            <a:r>
              <a:rPr lang="en-US" altLang="ja-JP">
                <a:ea typeface="ＭＳ Ｐゴシック" charset="-128"/>
              </a:rPr>
              <a:t>##</a:t>
            </a:r>
            <a:endParaRPr lang="en-US" altLang="ja-JP" sz="1200" i="0">
              <a:ea typeface="ＭＳ Ｐゴシック" charset="-128"/>
            </a:endParaRPr>
          </a:p>
        </p:txBody>
      </p:sp>
      <p:sp>
        <p:nvSpPr>
          <p:cNvPr id="122886" name="Rectangle 2"/>
          <p:cNvSpPr>
            <a:spLocks noGrp="1" noRot="1" noChangeAspect="1" noChangeArrowheads="1" noTextEdit="1"/>
          </p:cNvSpPr>
          <p:nvPr>
            <p:ph type="sldImg"/>
          </p:nvPr>
        </p:nvSpPr>
        <p:spPr>
          <a:xfrm>
            <a:off x="779463" y="766763"/>
            <a:ext cx="5548312" cy="3840162"/>
          </a:xfrm>
          <a:ln/>
        </p:spPr>
      </p:sp>
      <p:sp>
        <p:nvSpPr>
          <p:cNvPr id="122887" name="Rectangle 3"/>
          <p:cNvSpPr>
            <a:spLocks noGrp="1" noChangeArrowheads="1"/>
          </p:cNvSpPr>
          <p:nvPr>
            <p:ph type="body" idx="1"/>
          </p:nvPr>
        </p:nvSpPr>
        <p:spPr>
          <a:xfrm>
            <a:off x="947527" y="6522027"/>
            <a:ext cx="2931457" cy="1282501"/>
          </a:xfrm>
          <a:noFill/>
          <a:ln/>
        </p:spPr>
        <p:txBody>
          <a:bodyPr/>
          <a:lstStyle/>
          <a:p>
            <a:endParaRPr lang="ja-JP" altLang="en-US"/>
          </a:p>
        </p:txBody>
      </p:sp>
    </p:spTree>
    <p:extLst>
      <p:ext uri="{BB962C8B-B14F-4D97-AF65-F5344CB8AC3E}">
        <p14:creationId xmlns:p14="http://schemas.microsoft.com/office/powerpoint/2010/main" val="788710998"/>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918704724"/>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4110471587"/>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4177842332"/>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614447315"/>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4228912869"/>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19783085"/>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926769944"/>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642329539"/>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6753988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303936161"/>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2252159158"/>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203941122"/>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005208933"/>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147805660"/>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739356117"/>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513965995"/>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610446016"/>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1135573539"/>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096531618"/>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pPr>
              <a:defRPr/>
            </a:pPr>
            <a:r>
              <a:rPr lang="ja-JP" altLang="en-US"/>
              <a:t>*</a:t>
            </a:r>
            <a:endParaRPr lang="ja-JP" altLang="en-US" sz="1200"/>
          </a:p>
        </p:txBody>
      </p:sp>
      <p:sp>
        <p:nvSpPr>
          <p:cNvPr id="5" name="日付プレースホルダー 4"/>
          <p:cNvSpPr>
            <a:spLocks noGrp="1"/>
          </p:cNvSpPr>
          <p:nvPr>
            <p:ph type="dt" idx="11"/>
          </p:nvPr>
        </p:nvSpPr>
        <p:spPr/>
        <p:txBody>
          <a:bodyPr/>
          <a:lstStyle/>
          <a:p>
            <a:pPr>
              <a:defRPr/>
            </a:pPr>
            <a:r>
              <a:rPr lang="en-US" altLang="ja-JP"/>
              <a:t>07/16/96</a:t>
            </a:r>
            <a:endParaRPr lang="en-US" altLang="ja-JP" sz="1200"/>
          </a:p>
        </p:txBody>
      </p:sp>
      <p:sp>
        <p:nvSpPr>
          <p:cNvPr id="6" name="フッター プレースホルダー 5"/>
          <p:cNvSpPr>
            <a:spLocks noGrp="1"/>
          </p:cNvSpPr>
          <p:nvPr>
            <p:ph type="ftr" sz="quarter" idx="12"/>
          </p:nvPr>
        </p:nvSpPr>
        <p:spPr/>
        <p:txBody>
          <a:bodyPr/>
          <a:lstStyle/>
          <a:p>
            <a:pPr>
              <a:defRPr/>
            </a:pPr>
            <a:r>
              <a:rPr lang="ja-JP" altLang="en-US"/>
              <a:t>*</a:t>
            </a:r>
            <a:endParaRPr lang="ja-JP" altLang="en-US" sz="1200"/>
          </a:p>
        </p:txBody>
      </p:sp>
      <p:sp>
        <p:nvSpPr>
          <p:cNvPr id="7" name="スライド番号プレースホルダー 6"/>
          <p:cNvSpPr>
            <a:spLocks noGrp="1"/>
          </p:cNvSpPr>
          <p:nvPr>
            <p:ph type="sldNum" sz="quarter" idx="13"/>
          </p:nvPr>
        </p:nvSpPr>
        <p:spPr/>
        <p:txBody>
          <a:bodyPr/>
          <a:lstStyle/>
          <a:p>
            <a:pPr>
              <a:defRPr/>
            </a:pPr>
            <a:r>
              <a:rPr lang="en-US" altLang="ja-JP"/>
              <a:t>##</a:t>
            </a:r>
            <a:endParaRPr lang="en-US" altLang="ja-JP" sz="1200"/>
          </a:p>
        </p:txBody>
      </p:sp>
    </p:spTree>
    <p:extLst>
      <p:ext uri="{BB962C8B-B14F-4D97-AF65-F5344CB8AC3E}">
        <p14:creationId xmlns:p14="http://schemas.microsoft.com/office/powerpoint/2010/main" val="32158171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33"/>
            <a:ext cx="84201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dirty="0"/>
              <a:t>Copyright Association of Software Test Engineering All rights reserved.  V3.1.2</a:t>
            </a:r>
          </a:p>
        </p:txBody>
      </p:sp>
      <p:sp>
        <p:nvSpPr>
          <p:cNvPr id="6" name="Rectangle 6"/>
          <p:cNvSpPr>
            <a:spLocks noGrp="1" noChangeArrowheads="1"/>
          </p:cNvSpPr>
          <p:nvPr>
            <p:ph type="sldNum" sz="quarter" idx="12"/>
          </p:nvPr>
        </p:nvSpPr>
        <p:spPr>
          <a:ln/>
        </p:spPr>
        <p:txBody>
          <a:bodyPr/>
          <a:lstStyle>
            <a:lvl1pPr>
              <a:defRPr/>
            </a:lvl1pPr>
          </a:lstStyle>
          <a:p>
            <a:pPr>
              <a:defRPr/>
            </a:pPr>
            <a:fld id="{BDD740FC-5457-4FD1-98E4-0A090CB46056}" type="slidenum">
              <a:rPr lang="ja-JP" altLang="en-US"/>
              <a:pPr>
                <a:defRPr/>
              </a:pPr>
              <a:t>‹#›</a:t>
            </a:fld>
            <a:endParaRPr lang="en-US"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r>
              <a:rPr lang="en-US" altLang="ja-JP" dirty="0">
                <a:ea typeface="ＭＳ Ｐゴシック" charset="-128"/>
              </a:rPr>
              <a:t>Copyright Association of Software Test Engineering All rights reserved.  V3.1.2</a:t>
            </a:r>
          </a:p>
        </p:txBody>
      </p:sp>
      <p:sp>
        <p:nvSpPr>
          <p:cNvPr id="6" name="Rectangle 6"/>
          <p:cNvSpPr>
            <a:spLocks noGrp="1" noChangeArrowheads="1"/>
          </p:cNvSpPr>
          <p:nvPr>
            <p:ph type="sldNum" sz="quarter" idx="12"/>
          </p:nvPr>
        </p:nvSpPr>
        <p:spPr>
          <a:ln/>
        </p:spPr>
        <p:txBody>
          <a:bodyPr/>
          <a:lstStyle>
            <a:lvl1pPr>
              <a:defRPr/>
            </a:lvl1pPr>
          </a:lstStyle>
          <a:p>
            <a:pPr>
              <a:defRPr/>
            </a:pPr>
            <a:fld id="{E6254CA0-D877-489A-8ACF-493689C287D6}" type="slidenum">
              <a:rPr lang="ja-JP" altLang="en-US"/>
              <a:pPr>
                <a:defRPr/>
              </a:pPr>
              <a: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46"/>
            <a:ext cx="222885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95304" y="274646"/>
            <a:ext cx="653415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r>
              <a:rPr lang="en-US" altLang="ja-JP" dirty="0">
                <a:ea typeface="ＭＳ Ｐゴシック" charset="-128"/>
              </a:rPr>
              <a:t>Copyright Association of Software Test Engineering All rights reserved.  V3.1.2</a:t>
            </a:r>
          </a:p>
        </p:txBody>
      </p:sp>
      <p:sp>
        <p:nvSpPr>
          <p:cNvPr id="6" name="Rectangle 6"/>
          <p:cNvSpPr>
            <a:spLocks noGrp="1" noChangeArrowheads="1"/>
          </p:cNvSpPr>
          <p:nvPr>
            <p:ph type="sldNum" sz="quarter" idx="12"/>
          </p:nvPr>
        </p:nvSpPr>
        <p:spPr>
          <a:ln/>
        </p:spPr>
        <p:txBody>
          <a:bodyPr/>
          <a:lstStyle>
            <a:lvl1pPr>
              <a:defRPr/>
            </a:lvl1pPr>
          </a:lstStyle>
          <a:p>
            <a:pPr>
              <a:defRPr/>
            </a:pPr>
            <a:fld id="{2D195830-56A4-4CCD-95AA-999EA0FAB8C5}" type="slidenum">
              <a:rPr lang="ja-JP" altLang="en-US"/>
              <a:pPr>
                <a:defRPr/>
              </a:pPr>
              <a:t>‹#›</a:t>
            </a:fld>
            <a:endParaRPr lang="en-US" altLang="ja-JP"/>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p>
            <a:r>
              <a:rPr lang="ja-JP" altLang="en-US"/>
              <a:t>マスタ タイトルの書式設定</a:t>
            </a:r>
          </a:p>
        </p:txBody>
      </p:sp>
      <p:sp>
        <p:nvSpPr>
          <p:cNvPr id="3" name="表プレースホルダ 2"/>
          <p:cNvSpPr>
            <a:spLocks noGrp="1"/>
          </p:cNvSpPr>
          <p:nvPr>
            <p:ph type="tbl" idx="1"/>
          </p:nvPr>
        </p:nvSpPr>
        <p:spPr>
          <a:xfrm>
            <a:off x="495300" y="1600206"/>
            <a:ext cx="8915400" cy="4525963"/>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dirty="0"/>
              <a:t>Copyright Association of Software Test Engineering All rights reserved.  V3.1.2</a:t>
            </a:r>
          </a:p>
        </p:txBody>
      </p:sp>
      <p:sp>
        <p:nvSpPr>
          <p:cNvPr id="6" name="Rectangle 6"/>
          <p:cNvSpPr>
            <a:spLocks noGrp="1" noChangeArrowheads="1"/>
          </p:cNvSpPr>
          <p:nvPr>
            <p:ph type="sldNum" sz="quarter" idx="12"/>
          </p:nvPr>
        </p:nvSpPr>
        <p:spPr>
          <a:ln/>
        </p:spPr>
        <p:txBody>
          <a:bodyPr/>
          <a:lstStyle>
            <a:lvl1pPr>
              <a:defRPr/>
            </a:lvl1pPr>
          </a:lstStyle>
          <a:p>
            <a:pPr>
              <a:defRPr/>
            </a:pPr>
            <a:fld id="{ADA0149F-9819-4236-9D67-A016FC15A303}" type="slidenum">
              <a:rPr lang="ja-JP" altLang="en-US"/>
              <a:pPr>
                <a:defRPr/>
              </a:pPr>
              <a:t>‹#›</a:t>
            </a:fld>
            <a:endParaRPr lang="en-US" altLang="ja-JP"/>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p>
            <a:r>
              <a:rPr lang="ja-JP" altLang="en-US"/>
              <a:t>マスタ タイトルの書式設定</a:t>
            </a:r>
          </a:p>
        </p:txBody>
      </p:sp>
      <p:sp>
        <p:nvSpPr>
          <p:cNvPr id="3" name="テキスト プレースホルダ 2"/>
          <p:cNvSpPr>
            <a:spLocks noGrp="1"/>
          </p:cNvSpPr>
          <p:nvPr>
            <p:ph type="body" sz="half" idx="1"/>
          </p:nvPr>
        </p:nvSpPr>
        <p:spPr>
          <a:xfrm>
            <a:off x="495303" y="1600206"/>
            <a:ext cx="4381501" cy="4525963"/>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quarter" idx="2"/>
          </p:nvPr>
        </p:nvSpPr>
        <p:spPr>
          <a:xfrm>
            <a:off x="5029199" y="1600200"/>
            <a:ext cx="4381501" cy="2185988"/>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 4"/>
          <p:cNvSpPr>
            <a:spLocks noGrp="1"/>
          </p:cNvSpPr>
          <p:nvPr>
            <p:ph sz="quarter" idx="3"/>
          </p:nvPr>
        </p:nvSpPr>
        <p:spPr>
          <a:xfrm>
            <a:off x="5029199" y="3938596"/>
            <a:ext cx="4381501" cy="2187575"/>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7" name="Rectangle 5"/>
          <p:cNvSpPr>
            <a:spLocks noGrp="1" noChangeArrowheads="1"/>
          </p:cNvSpPr>
          <p:nvPr>
            <p:ph type="ftr" sz="quarter" idx="11"/>
          </p:nvPr>
        </p:nvSpPr>
        <p:spPr>
          <a:ln/>
        </p:spPr>
        <p:txBody>
          <a:bodyPr/>
          <a:lstStyle>
            <a:lvl1pPr>
              <a:defRPr/>
            </a:lvl1pPr>
          </a:lstStyle>
          <a:p>
            <a:pPr>
              <a:defRPr/>
            </a:pPr>
            <a:r>
              <a:rPr lang="en-US" altLang="ja-JP" dirty="0"/>
              <a:t>Copyright Association of Software Test Engineering All rights reserved.  V3.1.2</a:t>
            </a:r>
          </a:p>
        </p:txBody>
      </p:sp>
      <p:sp>
        <p:nvSpPr>
          <p:cNvPr id="8" name="Rectangle 6"/>
          <p:cNvSpPr>
            <a:spLocks noGrp="1" noChangeArrowheads="1"/>
          </p:cNvSpPr>
          <p:nvPr>
            <p:ph type="sldNum" sz="quarter" idx="12"/>
          </p:nvPr>
        </p:nvSpPr>
        <p:spPr>
          <a:ln/>
        </p:spPr>
        <p:txBody>
          <a:bodyPr/>
          <a:lstStyle>
            <a:lvl1pPr>
              <a:defRPr/>
            </a:lvl1pPr>
          </a:lstStyle>
          <a:p>
            <a:pPr>
              <a:defRPr/>
            </a:pPr>
            <a:fld id="{EB4F1237-2880-4D8E-B4EF-31AD562F81FB}" type="slidenum">
              <a:rPr lang="ja-JP" altLang="en-US"/>
              <a:pPr>
                <a:defRPr/>
              </a:pPr>
              <a:t>‹#›</a:t>
            </a:fld>
            <a:endParaRPr lang="en-US" altLang="ja-JP"/>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1_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p>
            <a:r>
              <a:rPr lang="ja-JP" altLang="en-US"/>
              <a:t>マスタ タイトルの書式設定</a:t>
            </a:r>
          </a:p>
        </p:txBody>
      </p:sp>
      <p:sp>
        <p:nvSpPr>
          <p:cNvPr id="3" name="テキスト プレースホルダ 2"/>
          <p:cNvSpPr>
            <a:spLocks noGrp="1"/>
          </p:cNvSpPr>
          <p:nvPr>
            <p:ph type="body" sz="half" idx="1"/>
          </p:nvPr>
        </p:nvSpPr>
        <p:spPr>
          <a:xfrm>
            <a:off x="495300" y="1600200"/>
            <a:ext cx="4381500" cy="4525963"/>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5029200" y="1600200"/>
            <a:ext cx="4381500" cy="4525963"/>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ja-JP" dirty="0"/>
              <a:t>Copyright Association of Software Test Engineering All rights reserved.  V3.1.2</a:t>
            </a:r>
          </a:p>
        </p:txBody>
      </p:sp>
      <p:sp>
        <p:nvSpPr>
          <p:cNvPr id="7" name="Rectangle 6"/>
          <p:cNvSpPr>
            <a:spLocks noGrp="1" noChangeArrowheads="1"/>
          </p:cNvSpPr>
          <p:nvPr>
            <p:ph type="sldNum" sz="quarter" idx="12"/>
          </p:nvPr>
        </p:nvSpPr>
        <p:spPr>
          <a:ln/>
        </p:spPr>
        <p:txBody>
          <a:bodyPr/>
          <a:lstStyle>
            <a:lvl1pPr>
              <a:defRPr/>
            </a:lvl1pPr>
          </a:lstStyle>
          <a:p>
            <a:pPr>
              <a:defRPr/>
            </a:pPr>
            <a:fld id="{3EE0D19C-3D64-434D-9C51-614E7F1A357B}" type="slidenum">
              <a:rPr lang="ja-JP" altLang="en-US"/>
              <a:pPr>
                <a:defRPr/>
              </a:pPr>
              <a:t>‹#›</a:t>
            </a:fld>
            <a:endParaRPr lang="en-US" altLang="ja-JP"/>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6"/>
            <a:ext cx="84201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4A728419-552F-48C0-97A6-203E86458E5C}" type="datetimeFigureOut">
              <a:rPr lang="ja-JP" altLang="en-US" smtClean="0">
                <a:solidFill>
                  <a:prstClr val="black">
                    <a:tint val="75000"/>
                  </a:prstClr>
                </a:solidFill>
              </a:rPr>
              <a:pPr/>
              <a:t>2023/2/19</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B358709-1250-4F97-AB9D-12470654B50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1512052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A728419-552F-48C0-97A6-203E86458E5C}" type="datetimeFigureOut">
              <a:rPr lang="ja-JP" altLang="en-US" smtClean="0">
                <a:solidFill>
                  <a:prstClr val="black">
                    <a:tint val="75000"/>
                  </a:prstClr>
                </a:solidFill>
              </a:rPr>
              <a:pPr/>
              <a:t>2023/2/19</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B358709-1250-4F97-AB9D-12470654B50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9116304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1"/>
            <a:ext cx="84201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4A728419-552F-48C0-97A6-203E86458E5C}" type="datetimeFigureOut">
              <a:rPr lang="ja-JP" altLang="en-US" smtClean="0">
                <a:solidFill>
                  <a:prstClr val="black">
                    <a:tint val="75000"/>
                  </a:prstClr>
                </a:solidFill>
              </a:rPr>
              <a:pPr/>
              <a:t>2023/2/19</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B358709-1250-4F97-AB9D-12470654B50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0143039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4A728419-552F-48C0-97A6-203E86458E5C}" type="datetimeFigureOut">
              <a:rPr lang="ja-JP" altLang="en-US" smtClean="0">
                <a:solidFill>
                  <a:prstClr val="black">
                    <a:tint val="75000"/>
                  </a:prstClr>
                </a:solidFill>
              </a:rPr>
              <a:pPr/>
              <a:t>2023/2/19</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8B358709-1250-4F97-AB9D-12470654B50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764086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4A728419-552F-48C0-97A6-203E86458E5C}" type="datetimeFigureOut">
              <a:rPr lang="ja-JP" altLang="en-US" smtClean="0">
                <a:solidFill>
                  <a:prstClr val="black">
                    <a:tint val="75000"/>
                  </a:prstClr>
                </a:solidFill>
              </a:rPr>
              <a:pPr/>
              <a:t>2023/2/19</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8B358709-1250-4F97-AB9D-12470654B50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465382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4" name="Rectangle 4"/>
          <p:cNvSpPr>
            <a:spLocks noGrp="1" noChangeArrowheads="1"/>
          </p:cNvSpPr>
          <p:nvPr>
            <p:ph type="dt" sz="half" idx="10"/>
          </p:nvPr>
        </p:nvSpPr>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p:txBody>
          <a:bodyPr/>
          <a:lstStyle>
            <a:lvl1pPr>
              <a:defRPr/>
            </a:lvl1pPr>
          </a:lstStyle>
          <a:p>
            <a:pPr>
              <a:defRPr/>
            </a:pPr>
            <a:r>
              <a:rPr lang="en-US" altLang="ja-JP" dirty="0"/>
              <a:t>Copyright Association of Software Test Engineering All rights reserved.  V3.1.2</a:t>
            </a:r>
          </a:p>
        </p:txBody>
      </p:sp>
      <p:sp>
        <p:nvSpPr>
          <p:cNvPr id="6" name="Rectangle 6"/>
          <p:cNvSpPr>
            <a:spLocks noGrp="1" noChangeArrowheads="1"/>
          </p:cNvSpPr>
          <p:nvPr>
            <p:ph type="sldNum" sz="quarter" idx="12"/>
          </p:nvPr>
        </p:nvSpPr>
        <p:spPr/>
        <p:txBody>
          <a:bodyPr/>
          <a:lstStyle>
            <a:lvl1pPr>
              <a:defRPr/>
            </a:lvl1pPr>
          </a:lstStyle>
          <a:p>
            <a:pPr>
              <a:defRPr/>
            </a:pPr>
            <a:fld id="{0EACA7F8-0222-4301-8C8A-A6573FA3482F}" type="slidenum">
              <a:rPr lang="ja-JP" altLang="en-US"/>
              <a:pPr>
                <a:defRPr/>
              </a:pPr>
              <a:t>‹#›</a:t>
            </a:fld>
            <a:endParaRPr lang="en-US" altLang="ja-JP"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4A728419-552F-48C0-97A6-203E86458E5C}" type="datetimeFigureOut">
              <a:rPr lang="ja-JP" altLang="en-US" smtClean="0">
                <a:solidFill>
                  <a:prstClr val="black">
                    <a:tint val="75000"/>
                  </a:prstClr>
                </a:solidFill>
              </a:rPr>
              <a:pPr/>
              <a:t>2023/2/19</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8B358709-1250-4F97-AB9D-12470654B50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911661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4A728419-552F-48C0-97A6-203E86458E5C}" type="datetimeFigureOut">
              <a:rPr lang="ja-JP" altLang="en-US" smtClean="0">
                <a:solidFill>
                  <a:prstClr val="black">
                    <a:tint val="75000"/>
                  </a:prstClr>
                </a:solidFill>
              </a:rPr>
              <a:pPr/>
              <a:t>2023/2/19</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8B358709-1250-4F97-AB9D-12470654B50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9379521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4A728419-552F-48C0-97A6-203E86458E5C}" type="datetimeFigureOut">
              <a:rPr lang="ja-JP" altLang="en-US" smtClean="0">
                <a:solidFill>
                  <a:prstClr val="black">
                    <a:tint val="75000"/>
                  </a:prstClr>
                </a:solidFill>
              </a:rPr>
              <a:pPr/>
              <a:t>2023/2/19</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8B358709-1250-4F97-AB9D-12470654B50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0862624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4A728419-552F-48C0-97A6-203E86458E5C}" type="datetimeFigureOut">
              <a:rPr lang="ja-JP" altLang="en-US" smtClean="0">
                <a:solidFill>
                  <a:prstClr val="black">
                    <a:tint val="75000"/>
                  </a:prstClr>
                </a:solidFill>
              </a:rPr>
              <a:pPr/>
              <a:t>2023/2/19</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8B358709-1250-4F97-AB9D-12470654B50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5475422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A728419-552F-48C0-97A6-203E86458E5C}" type="datetimeFigureOut">
              <a:rPr lang="ja-JP" altLang="en-US" smtClean="0">
                <a:solidFill>
                  <a:prstClr val="black">
                    <a:tint val="75000"/>
                  </a:prstClr>
                </a:solidFill>
              </a:rPr>
              <a:pPr/>
              <a:t>2023/2/19</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B358709-1250-4F97-AB9D-12470654B50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17305357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9"/>
            <a:ext cx="222885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95300" y="274639"/>
            <a:ext cx="652145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A728419-552F-48C0-97A6-203E86458E5C}" type="datetimeFigureOut">
              <a:rPr lang="ja-JP" altLang="en-US" smtClean="0">
                <a:solidFill>
                  <a:prstClr val="black">
                    <a:tint val="75000"/>
                  </a:prstClr>
                </a:solidFill>
              </a:rPr>
              <a:pPr/>
              <a:t>2023/2/19</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B358709-1250-4F97-AB9D-12470654B50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1190877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AndObj">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p>
            <a:r>
              <a:rPr lang="ja-JP" altLang="en-US"/>
              <a:t>マスタ タイトルの書式設定</a:t>
            </a:r>
          </a:p>
        </p:txBody>
      </p:sp>
      <p:sp>
        <p:nvSpPr>
          <p:cNvPr id="3" name="テキスト プレースホルダ 2"/>
          <p:cNvSpPr>
            <a:spLocks noGrp="1"/>
          </p:cNvSpPr>
          <p:nvPr>
            <p:ph type="body" sz="half" idx="1"/>
          </p:nvPr>
        </p:nvSpPr>
        <p:spPr>
          <a:xfrm>
            <a:off x="495300" y="1600201"/>
            <a:ext cx="4375150" cy="4525963"/>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5035550" y="1600201"/>
            <a:ext cx="4375150" cy="4525963"/>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4"/>
          <p:cNvSpPr>
            <a:spLocks noGrp="1"/>
          </p:cNvSpPr>
          <p:nvPr>
            <p:ph type="dt" sz="half" idx="10"/>
          </p:nvPr>
        </p:nvSpPr>
        <p:spPr>
          <a:xfrm>
            <a:off x="495300" y="6245225"/>
            <a:ext cx="2311400" cy="476250"/>
          </a:xfrm>
        </p:spPr>
        <p:txBody>
          <a:bodyPr/>
          <a:lstStyle>
            <a:lvl1pPr>
              <a:defRPr/>
            </a:lvl1pPr>
          </a:lstStyle>
          <a:p>
            <a:pPr>
              <a:defRPr/>
            </a:pPr>
            <a:fld id="{F43F293D-141F-4957-9F20-D4F7375DB18E}" type="datetime1">
              <a:rPr lang="ja-JP" altLang="en-US" smtClean="0">
                <a:solidFill>
                  <a:prstClr val="black">
                    <a:tint val="75000"/>
                  </a:prstClr>
                </a:solidFill>
              </a:rPr>
              <a:pPr>
                <a:defRPr/>
              </a:pPr>
              <a:t>2023/2/19</a:t>
            </a:fld>
            <a:endParaRPr lang="en-US" altLang="ja-JP">
              <a:solidFill>
                <a:prstClr val="black">
                  <a:tint val="75000"/>
                </a:prstClr>
              </a:solidFill>
            </a:endParaRPr>
          </a:p>
        </p:txBody>
      </p:sp>
      <p:sp>
        <p:nvSpPr>
          <p:cNvPr id="6" name="フッター プレースホルダ 5"/>
          <p:cNvSpPr>
            <a:spLocks noGrp="1"/>
          </p:cNvSpPr>
          <p:nvPr>
            <p:ph type="ftr" sz="quarter" idx="11"/>
          </p:nvPr>
        </p:nvSpPr>
        <p:spPr>
          <a:xfrm>
            <a:off x="3384550" y="6245225"/>
            <a:ext cx="3136900" cy="476250"/>
          </a:xfrm>
        </p:spPr>
        <p:txBody>
          <a:bodyPr/>
          <a:lstStyle>
            <a:lvl1pPr>
              <a:defRPr/>
            </a:lvl1pPr>
          </a:lstStyle>
          <a:p>
            <a:pPr>
              <a:defRPr/>
            </a:pPr>
            <a:endParaRPr lang="en-US" altLang="ja-JP">
              <a:solidFill>
                <a:prstClr val="black">
                  <a:tint val="75000"/>
                </a:prstClr>
              </a:solidFill>
            </a:endParaRPr>
          </a:p>
        </p:txBody>
      </p:sp>
      <p:sp>
        <p:nvSpPr>
          <p:cNvPr id="7" name="スライド番号プレースホルダ 6"/>
          <p:cNvSpPr>
            <a:spLocks noGrp="1"/>
          </p:cNvSpPr>
          <p:nvPr>
            <p:ph type="sldNum" sz="quarter" idx="12"/>
          </p:nvPr>
        </p:nvSpPr>
        <p:spPr>
          <a:xfrm>
            <a:off x="7099300" y="6245225"/>
            <a:ext cx="2311400" cy="476250"/>
          </a:xfrm>
        </p:spPr>
        <p:txBody>
          <a:bodyPr/>
          <a:lstStyle>
            <a:lvl1pPr>
              <a:defRPr/>
            </a:lvl1pPr>
          </a:lstStyle>
          <a:p>
            <a:pPr>
              <a:defRPr/>
            </a:pPr>
            <a:fld id="{16981B8A-2894-4BB5-BFA3-781203ED1F56}" type="slidenum">
              <a:rPr lang="en-US" altLang="ja-JP">
                <a:solidFill>
                  <a:prstClr val="black">
                    <a:tint val="75000"/>
                  </a:prstClr>
                </a:solidFill>
              </a:rPr>
              <a:pPr>
                <a:defRPr/>
              </a:pPr>
              <a:t>‹#›</a:t>
            </a:fld>
            <a:endParaRPr lang="en-US" altLang="ja-JP">
              <a:solidFill>
                <a:prstClr val="black">
                  <a:tint val="75000"/>
                </a:prstClr>
              </a:solidFill>
            </a:endParaRPr>
          </a:p>
        </p:txBody>
      </p:sp>
    </p:spTree>
    <p:extLst>
      <p:ext uri="{BB962C8B-B14F-4D97-AF65-F5344CB8AC3E}">
        <p14:creationId xmlns:p14="http://schemas.microsoft.com/office/powerpoint/2010/main" val="15822293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8"/>
            <a:ext cx="84201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dirty="0"/>
              <a:t>Copyright Association of Software Test Engineering All rights reserved.  V3.1.2</a:t>
            </a:r>
          </a:p>
        </p:txBody>
      </p:sp>
      <p:sp>
        <p:nvSpPr>
          <p:cNvPr id="6" name="Rectangle 6"/>
          <p:cNvSpPr>
            <a:spLocks noGrp="1" noChangeArrowheads="1"/>
          </p:cNvSpPr>
          <p:nvPr>
            <p:ph type="sldNum" sz="quarter" idx="12"/>
          </p:nvPr>
        </p:nvSpPr>
        <p:spPr>
          <a:ln/>
        </p:spPr>
        <p:txBody>
          <a:bodyPr/>
          <a:lstStyle>
            <a:lvl1pPr>
              <a:defRPr/>
            </a:lvl1pPr>
          </a:lstStyle>
          <a:p>
            <a:pPr>
              <a:defRPr/>
            </a:pPr>
            <a:fld id="{702A82B8-B08B-4898-BBDD-DE0A8A72C860}" type="slidenum">
              <a:rPr lang="ja-JP" altLang="en-US"/>
              <a:pPr>
                <a:defRPr/>
              </a:pPr>
              <a:t>‹#›</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95303" y="1600206"/>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5029199" y="1600206"/>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ja-JP" dirty="0"/>
              <a:t>Copyright Association of Software Test Engineering All rights reserved.  V3.1.2</a:t>
            </a:r>
          </a:p>
        </p:txBody>
      </p:sp>
      <p:sp>
        <p:nvSpPr>
          <p:cNvPr id="7" name="Rectangle 6"/>
          <p:cNvSpPr>
            <a:spLocks noGrp="1" noChangeArrowheads="1"/>
          </p:cNvSpPr>
          <p:nvPr>
            <p:ph type="sldNum" sz="quarter" idx="12"/>
          </p:nvPr>
        </p:nvSpPr>
        <p:spPr>
          <a:ln/>
        </p:spPr>
        <p:txBody>
          <a:bodyPr/>
          <a:lstStyle>
            <a:lvl1pPr>
              <a:defRPr/>
            </a:lvl1pPr>
          </a:lstStyle>
          <a:p>
            <a:pPr>
              <a:defRPr/>
            </a:pPr>
            <a:fld id="{15F7F8E5-F94E-4BC7-848E-E0917E547B57}" type="slidenum">
              <a:rPr lang="ja-JP" altLang="en-US"/>
              <a:pPr>
                <a:defRPr/>
              </a:pPr>
              <a: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5032380"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5032380"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ja-JP" dirty="0"/>
              <a:t>Copyright Association of Software Test Engineering All rights reserved.  V3.1.2</a:t>
            </a:r>
          </a:p>
        </p:txBody>
      </p:sp>
      <p:sp>
        <p:nvSpPr>
          <p:cNvPr id="9" name="Rectangle 6"/>
          <p:cNvSpPr>
            <a:spLocks noGrp="1" noChangeArrowheads="1"/>
          </p:cNvSpPr>
          <p:nvPr>
            <p:ph type="sldNum" sz="quarter" idx="12"/>
          </p:nvPr>
        </p:nvSpPr>
        <p:spPr>
          <a:ln/>
        </p:spPr>
        <p:txBody>
          <a:bodyPr/>
          <a:lstStyle>
            <a:lvl1pPr>
              <a:defRPr/>
            </a:lvl1pPr>
          </a:lstStyle>
          <a:p>
            <a:pPr>
              <a:defRPr/>
            </a:pPr>
            <a:fld id="{03A3C139-23BA-4BE0-94ED-499625722E66}" type="slidenum">
              <a:rPr lang="ja-JP" altLang="en-US"/>
              <a:pPr>
                <a:defRPr/>
              </a:pPr>
              <a: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r>
              <a:rPr lang="en-US" altLang="ja-JP" dirty="0">
                <a:ea typeface="ＭＳ Ｐゴシック" charset="-128"/>
              </a:rPr>
              <a:t>Copyright Association of Software Test Engineering All rights reserved.  V3.1.2</a:t>
            </a:r>
          </a:p>
        </p:txBody>
      </p:sp>
      <p:sp>
        <p:nvSpPr>
          <p:cNvPr id="5" name="Rectangle 6"/>
          <p:cNvSpPr>
            <a:spLocks noGrp="1" noChangeArrowheads="1"/>
          </p:cNvSpPr>
          <p:nvPr>
            <p:ph type="sldNum" sz="quarter" idx="12"/>
          </p:nvPr>
        </p:nvSpPr>
        <p:spPr>
          <a:ln/>
        </p:spPr>
        <p:txBody>
          <a:bodyPr/>
          <a:lstStyle>
            <a:lvl1pPr>
              <a:defRPr/>
            </a:lvl1pPr>
          </a:lstStyle>
          <a:p>
            <a:pPr>
              <a:defRPr/>
            </a:pPr>
            <a:fld id="{9D07C73B-7C56-487B-BF2A-3CAD5CD819F8}" type="slidenum">
              <a:rPr lang="ja-JP" altLang="en-US"/>
              <a:pPr>
                <a:defRPr/>
              </a:pPr>
              <a: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r>
              <a:rPr lang="en-US" altLang="ja-JP" dirty="0">
                <a:ea typeface="ＭＳ Ｐゴシック" charset="-128"/>
              </a:rPr>
              <a:t>Copyright Association of Software Test Engineering All rights reserved.  V3.1.2</a:t>
            </a:r>
          </a:p>
        </p:txBody>
      </p:sp>
      <p:sp>
        <p:nvSpPr>
          <p:cNvPr id="4" name="Rectangle 6"/>
          <p:cNvSpPr>
            <a:spLocks noGrp="1" noChangeArrowheads="1"/>
          </p:cNvSpPr>
          <p:nvPr>
            <p:ph type="sldNum" sz="quarter" idx="12"/>
          </p:nvPr>
        </p:nvSpPr>
        <p:spPr>
          <a:ln/>
        </p:spPr>
        <p:txBody>
          <a:bodyPr/>
          <a:lstStyle>
            <a:lvl1pPr>
              <a:defRPr/>
            </a:lvl1pPr>
          </a:lstStyle>
          <a:p>
            <a:pPr>
              <a:defRPr/>
            </a:pPr>
            <a:fld id="{0B695E65-7F41-4928-8919-13139896EDAE}" type="slidenum">
              <a:rPr lang="ja-JP" altLang="en-US"/>
              <a:pPr>
                <a:defRPr/>
              </a:pPr>
              <a: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4" y="273050"/>
            <a:ext cx="3259138"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873499" y="273058"/>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95304" y="1435103"/>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r>
              <a:rPr lang="en-US" altLang="ja-JP" dirty="0">
                <a:ea typeface="ＭＳ Ｐゴシック" charset="-128"/>
              </a:rPr>
              <a:t>Copyright Association of Software Test Engineering All rights reserved.  V3.1.2</a:t>
            </a:r>
          </a:p>
        </p:txBody>
      </p:sp>
      <p:sp>
        <p:nvSpPr>
          <p:cNvPr id="7" name="Rectangle 6"/>
          <p:cNvSpPr>
            <a:spLocks noGrp="1" noChangeArrowheads="1"/>
          </p:cNvSpPr>
          <p:nvPr>
            <p:ph type="sldNum" sz="quarter" idx="12"/>
          </p:nvPr>
        </p:nvSpPr>
        <p:spPr>
          <a:ln/>
        </p:spPr>
        <p:txBody>
          <a:bodyPr/>
          <a:lstStyle>
            <a:lvl1pPr>
              <a:defRPr/>
            </a:lvl1pPr>
          </a:lstStyle>
          <a:p>
            <a:pPr>
              <a:defRPr/>
            </a:pPr>
            <a:fld id="{7A8E13A8-7F99-4A40-B65F-C3192D7DB5EF}" type="slidenum">
              <a:rPr lang="ja-JP" altLang="en-US"/>
              <a:pPr>
                <a:defRPr/>
              </a:pPr>
              <a: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r>
              <a:rPr lang="en-US" altLang="ja-JP" dirty="0">
                <a:ea typeface="ＭＳ Ｐゴシック" charset="-128"/>
              </a:rPr>
              <a:t>Copyright Association of Software Test Engineering All rights reserved.  V3.1.2</a:t>
            </a:r>
          </a:p>
        </p:txBody>
      </p:sp>
      <p:sp>
        <p:nvSpPr>
          <p:cNvPr id="7" name="Rectangle 6"/>
          <p:cNvSpPr>
            <a:spLocks noGrp="1" noChangeArrowheads="1"/>
          </p:cNvSpPr>
          <p:nvPr>
            <p:ph type="sldNum" sz="quarter" idx="12"/>
          </p:nvPr>
        </p:nvSpPr>
        <p:spPr>
          <a:ln/>
        </p:spPr>
        <p:txBody>
          <a:bodyPr/>
          <a:lstStyle>
            <a:lvl1pPr>
              <a:defRPr/>
            </a:lvl1pPr>
          </a:lstStyle>
          <a:p>
            <a:pPr>
              <a:defRPr/>
            </a:pPr>
            <a:fld id="{CAD6061F-651B-408B-AB50-1C494E979DD3}" type="slidenum">
              <a:rPr lang="ja-JP" altLang="en-US"/>
              <a:pPr>
                <a:defRPr/>
              </a:pPr>
              <a: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theme" Target="../theme/theme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7171" name="Rectangle 3"/>
          <p:cNvSpPr>
            <a:spLocks noGrp="1" noChangeArrowheads="1"/>
          </p:cNvSpPr>
          <p:nvPr>
            <p:ph type="body" idx="1"/>
          </p:nvPr>
        </p:nvSpPr>
        <p:spPr bwMode="auto">
          <a:xfrm>
            <a:off x="495300" y="1600200"/>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84324" name="Rectangle 4"/>
          <p:cNvSpPr>
            <a:spLocks noGrp="1" noChangeArrowheads="1"/>
          </p:cNvSpPr>
          <p:nvPr>
            <p:ph type="dt" sz="half" idx="2"/>
          </p:nvPr>
        </p:nvSpPr>
        <p:spPr bwMode="auto">
          <a:xfrm>
            <a:off x="495300" y="6245225"/>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50" charset="-128"/>
              </a:defRPr>
            </a:lvl1pPr>
          </a:lstStyle>
          <a:p>
            <a:pPr>
              <a:defRPr/>
            </a:pPr>
            <a:endParaRPr lang="en-US" altLang="ja-JP"/>
          </a:p>
        </p:txBody>
      </p:sp>
      <p:sp>
        <p:nvSpPr>
          <p:cNvPr id="184325" name="Rectangle 5"/>
          <p:cNvSpPr>
            <a:spLocks noGrp="1" noChangeArrowheads="1"/>
          </p:cNvSpPr>
          <p:nvPr>
            <p:ph type="ftr" sz="quarter" idx="3"/>
          </p:nvPr>
        </p:nvSpPr>
        <p:spPr bwMode="auto">
          <a:xfrm>
            <a:off x="1423988" y="6453188"/>
            <a:ext cx="72009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50" charset="-128"/>
              </a:defRPr>
            </a:lvl1pPr>
          </a:lstStyle>
          <a:p>
            <a:pPr>
              <a:defRPr/>
            </a:pPr>
            <a:r>
              <a:rPr lang="en-US" altLang="ja-JP" dirty="0"/>
              <a:t>Copyright Association of Software Test Engineering All rights reserved.  V3.1.2</a:t>
            </a:r>
          </a:p>
        </p:txBody>
      </p:sp>
      <p:sp>
        <p:nvSpPr>
          <p:cNvPr id="184326" name="Rectangle 6"/>
          <p:cNvSpPr>
            <a:spLocks noGrp="1" noChangeArrowheads="1"/>
          </p:cNvSpPr>
          <p:nvPr>
            <p:ph type="sldNum" sz="quarter" idx="4"/>
          </p:nvPr>
        </p:nvSpPr>
        <p:spPr bwMode="auto">
          <a:xfrm>
            <a:off x="7099300" y="6245225"/>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50" charset="-128"/>
              </a:defRPr>
            </a:lvl1pPr>
          </a:lstStyle>
          <a:p>
            <a:pPr>
              <a:defRPr/>
            </a:pPr>
            <a:fld id="{215F8FA4-5A1F-477C-A26C-638A5758097D}" type="slidenum">
              <a:rPr lang="ja-JP" altLang="en-US"/>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3829" r:id="rId1"/>
    <p:sldLayoutId id="2147483842"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 id="2147483838" r:id="rId11"/>
    <p:sldLayoutId id="2147483839" r:id="rId12"/>
    <p:sldLayoutId id="2147483840" r:id="rId13"/>
    <p:sldLayoutId id="2147483841" r:id="rId14"/>
  </p:sldLayoutIdLst>
  <p:hf hd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4A728419-552F-48C0-97A6-203E86458E5C}" type="datetimeFigureOut">
              <a:rPr lang="ja-JP" altLang="en-US" smtClean="0">
                <a:solidFill>
                  <a:prstClr val="black">
                    <a:tint val="75000"/>
                  </a:prstClr>
                </a:solidFill>
                <a:latin typeface="Calibri"/>
                <a:ea typeface="ＭＳ Ｐゴシック" panose="020B0600070205080204" pitchFamily="50" charset="-128"/>
              </a:rPr>
              <a:pPr fontAlgn="auto">
                <a:spcBef>
                  <a:spcPts val="0"/>
                </a:spcBef>
                <a:spcAft>
                  <a:spcPts val="0"/>
                </a:spcAft>
              </a:pPr>
              <a:t>2023/2/19</a:t>
            </a:fld>
            <a:endParaRPr lang="ja-JP" altLang="en-US">
              <a:solidFill>
                <a:prstClr val="black">
                  <a:tint val="75000"/>
                </a:prstClr>
              </a:solidFill>
              <a:latin typeface="Calibri"/>
              <a:ea typeface="ＭＳ Ｐゴシック" panose="020B0600070205080204" pitchFamily="50" charset="-128"/>
            </a:endParaRPr>
          </a:p>
        </p:txBody>
      </p:sp>
      <p:sp>
        <p:nvSpPr>
          <p:cNvPr id="5" name="フッター プレースホルダー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ja-JP" altLang="en-US">
              <a:solidFill>
                <a:prstClr val="black">
                  <a:tint val="75000"/>
                </a:prstClr>
              </a:solidFill>
              <a:latin typeface="Calibri"/>
              <a:ea typeface="ＭＳ Ｐゴシック" panose="020B0600070205080204" pitchFamily="50" charset="-128"/>
            </a:endParaRPr>
          </a:p>
        </p:txBody>
      </p:sp>
      <p:sp>
        <p:nvSpPr>
          <p:cNvPr id="6" name="スライド番号プレースホルダー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B358709-1250-4F97-AB9D-12470654B500}" type="slidenum">
              <a:rPr lang="ja-JP" altLang="en-US" smtClean="0">
                <a:solidFill>
                  <a:prstClr val="black">
                    <a:tint val="75000"/>
                  </a:prstClr>
                </a:solidFill>
                <a:latin typeface="Calibri"/>
                <a:ea typeface="ＭＳ Ｐゴシック" panose="020B0600070205080204" pitchFamily="50" charset="-128"/>
              </a:rPr>
              <a:pPr fontAlgn="auto">
                <a:spcBef>
                  <a:spcPts val="0"/>
                </a:spcBef>
                <a:spcAft>
                  <a:spcPts val="0"/>
                </a:spcAft>
              </a:pPr>
              <a:t>‹#›</a:t>
            </a:fld>
            <a:endParaRPr lang="ja-JP" altLang="en-US">
              <a:solidFill>
                <a:prstClr val="black">
                  <a:tint val="75000"/>
                </a:prstClr>
              </a:solidFill>
              <a:latin typeface="Calibri"/>
              <a:ea typeface="ＭＳ Ｐゴシック" panose="020B0600070205080204" pitchFamily="50" charset="-128"/>
            </a:endParaRPr>
          </a:p>
        </p:txBody>
      </p:sp>
    </p:spTree>
    <p:extLst>
      <p:ext uri="{BB962C8B-B14F-4D97-AF65-F5344CB8AC3E}">
        <p14:creationId xmlns:p14="http://schemas.microsoft.com/office/powerpoint/2010/main" val="2041695321"/>
      </p:ext>
    </p:extLst>
  </p:cSld>
  <p:clrMap bg1="lt1" tx1="dk1" bg2="lt2" tx2="dk2" accent1="accent1" accent2="accent2" accent3="accent3" accent4="accent4" accent5="accent5" accent6="accent6" hlink="hlink" folHlink="folHlink"/>
  <p:sldLayoutIdLst>
    <p:sldLayoutId id="2147483844" r:id="rId1"/>
    <p:sldLayoutId id="2147483845" r:id="rId2"/>
    <p:sldLayoutId id="2147483846" r:id="rId3"/>
    <p:sldLayoutId id="2147483847" r:id="rId4"/>
    <p:sldLayoutId id="2147483848" r:id="rId5"/>
    <p:sldLayoutId id="2147483849" r:id="rId6"/>
    <p:sldLayoutId id="2147483850" r:id="rId7"/>
    <p:sldLayoutId id="2147483851" r:id="rId8"/>
    <p:sldLayoutId id="2147483852" r:id="rId9"/>
    <p:sldLayoutId id="2147483853" r:id="rId10"/>
    <p:sldLayoutId id="2147483854" r:id="rId11"/>
    <p:sldLayoutId id="2147483855" r:id="rId12"/>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6.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wmf"/><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5.wmf"/><Relationship Id="rId5" Type="http://schemas.openxmlformats.org/officeDocument/2006/relationships/image" Target="../media/image4.wmf"/><Relationship Id="rId4" Type="http://schemas.openxmlformats.org/officeDocument/2006/relationships/image" Target="../media/image3.wmf"/></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7.emf"/></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7.xml"/></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8.xml"/><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15.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76.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8.xml"/><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7.xml"/></Relationships>
</file>

<file path=ppt/slides/_rels/slide191.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6.xml"/></Relationships>
</file>

<file path=ppt/slides/_rels/slide197.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2" Type="http://schemas.openxmlformats.org/officeDocument/2006/relationships/notesSlide" Target="../notesSlides/notesSlide13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2" Type="http://schemas.openxmlformats.org/officeDocument/2006/relationships/notesSlide" Target="../notesSlides/notesSlide133.xml"/><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2" Type="http://schemas.openxmlformats.org/officeDocument/2006/relationships/notesSlide" Target="../notesSlides/notesSlide134.xml"/><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18" Type="http://schemas.openxmlformats.org/officeDocument/2006/relationships/diagramData" Target="../diagrams/data4.xml"/><Relationship Id="rId3" Type="http://schemas.openxmlformats.org/officeDocument/2006/relationships/diagramData" Target="../diagrams/data1.xml"/><Relationship Id="rId21" Type="http://schemas.openxmlformats.org/officeDocument/2006/relationships/diagramColors" Target="../diagrams/colors4.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 Type="http://schemas.openxmlformats.org/officeDocument/2006/relationships/notesSlide" Target="../notesSlides/notesSlide63.xml"/><Relationship Id="rId16" Type="http://schemas.openxmlformats.org/officeDocument/2006/relationships/diagramColors" Target="../diagrams/colors3.xml"/><Relationship Id="rId20" Type="http://schemas.openxmlformats.org/officeDocument/2006/relationships/diagramQuickStyle" Target="../diagrams/quickStyle4.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10" Type="http://schemas.openxmlformats.org/officeDocument/2006/relationships/diagramQuickStyle" Target="../diagrams/quickStyle2.xml"/><Relationship Id="rId19" Type="http://schemas.openxmlformats.org/officeDocument/2006/relationships/diagramLayout" Target="../diagrams/layout4.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 Id="rId22" Type="http://schemas.microsoft.com/office/2007/relationships/diagramDrawing" Target="../diagrams/drawing4.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9219" name="スライド番号プレースホルダ 5"/>
          <p:cNvSpPr>
            <a:spLocks noGrp="1"/>
          </p:cNvSpPr>
          <p:nvPr>
            <p:ph type="sldNum" sz="quarter" idx="12"/>
          </p:nvPr>
        </p:nvSpPr>
        <p:spPr>
          <a:noFill/>
        </p:spPr>
        <p:txBody>
          <a:bodyPr/>
          <a:lstStyle/>
          <a:p>
            <a:fld id="{6774EE43-DC6D-405C-82C9-17B0674DF1C4}" type="slidenum">
              <a:rPr lang="ja-JP" altLang="en-US" smtClean="0">
                <a:ea typeface="ＭＳ Ｐゴシック" charset="-128"/>
              </a:rPr>
              <a:pPr/>
              <a:t>1</a:t>
            </a:fld>
            <a:endParaRPr lang="en-US" altLang="ja-JP" dirty="0">
              <a:ea typeface="ＭＳ Ｐゴシック" charset="-128"/>
            </a:endParaRPr>
          </a:p>
        </p:txBody>
      </p:sp>
      <p:sp>
        <p:nvSpPr>
          <p:cNvPr id="4100" name="Rectangle 4"/>
          <p:cNvSpPr>
            <a:spLocks noGrp="1" noChangeArrowheads="1"/>
          </p:cNvSpPr>
          <p:nvPr>
            <p:ph type="ctrTitle"/>
          </p:nvPr>
        </p:nvSpPr>
        <p:spPr>
          <a:xfrm>
            <a:off x="742950" y="2130425"/>
            <a:ext cx="8420100" cy="1470025"/>
          </a:xfrm>
        </p:spPr>
        <p:txBody>
          <a:bodyPr/>
          <a:lstStyle/>
          <a:p>
            <a:pPr eaLnBrk="1" hangingPunct="1"/>
            <a:r>
              <a:rPr lang="ja-JP" altLang="en-US" sz="5400" dirty="0"/>
              <a:t>ソフトウェアテストセミナー</a:t>
            </a:r>
            <a:endParaRPr lang="ja-JP" altLang="en-US" sz="7200" dirty="0"/>
          </a:p>
        </p:txBody>
      </p:sp>
      <p:sp>
        <p:nvSpPr>
          <p:cNvPr id="4101" name="Rectangle 5"/>
          <p:cNvSpPr>
            <a:spLocks noGrp="1" noChangeArrowheads="1"/>
          </p:cNvSpPr>
          <p:nvPr>
            <p:ph type="subTitle" idx="1"/>
          </p:nvPr>
        </p:nvSpPr>
        <p:spPr>
          <a:xfrm>
            <a:off x="415925" y="5084763"/>
            <a:ext cx="9072563" cy="1176337"/>
          </a:xfrm>
        </p:spPr>
        <p:txBody>
          <a:bodyPr/>
          <a:lstStyle/>
          <a:p>
            <a:pPr eaLnBrk="1" hangingPunct="1"/>
            <a:r>
              <a:rPr lang="ja-JP" altLang="en-US" sz="2400" b="1" dirty="0">
                <a:latin typeface="ＭＳ Ｐゴシック" charset="-128"/>
              </a:rPr>
              <a:t>〇〇〇〇〇〇〇〇〇〇〇〇</a:t>
            </a:r>
            <a:endParaRPr lang="en-US" altLang="ja-JP" sz="2400" b="1" dirty="0">
              <a:latin typeface="ＭＳ Ｐゴシック" charset="-128"/>
            </a:endParaRPr>
          </a:p>
          <a:p>
            <a:pPr eaLnBrk="1" hangingPunct="1"/>
            <a:r>
              <a:rPr lang="ja-JP" altLang="en-US" sz="2400" b="1" dirty="0">
                <a:latin typeface="ＭＳ Ｐゴシック" charset="-128"/>
              </a:rPr>
              <a:t>〇〇〇〇〇〇〇〇〇〇〇〇〇〇〇〇〇〇〇〇〇</a:t>
            </a:r>
          </a:p>
        </p:txBody>
      </p:sp>
      <p:sp>
        <p:nvSpPr>
          <p:cNvPr id="9222" name="Text Box 7"/>
          <p:cNvSpPr txBox="1">
            <a:spLocks noChangeArrowheads="1"/>
          </p:cNvSpPr>
          <p:nvPr/>
        </p:nvSpPr>
        <p:spPr bwMode="auto">
          <a:xfrm>
            <a:off x="1785938" y="3644900"/>
            <a:ext cx="6191250" cy="400050"/>
          </a:xfrm>
          <a:prstGeom prst="rect">
            <a:avLst/>
          </a:prstGeom>
          <a:noFill/>
          <a:ln w="9525">
            <a:noFill/>
            <a:miter lim="800000"/>
            <a:headEnd/>
            <a:tailEnd/>
          </a:ln>
        </p:spPr>
        <p:txBody>
          <a:bodyPr>
            <a:spAutoFit/>
          </a:bodyPr>
          <a:lstStyle/>
          <a:p>
            <a:pPr algn="ctr" eaLnBrk="0" hangingPunct="0">
              <a:spcBef>
                <a:spcPct val="50000"/>
              </a:spcBef>
            </a:pPr>
            <a:r>
              <a:rPr kumimoji="0" lang="en-US" altLang="ja-JP" sz="2000" dirty="0"/>
              <a:t>20</a:t>
            </a:r>
            <a:r>
              <a:rPr kumimoji="0" lang="ja-JP" altLang="en-US" sz="2000" dirty="0"/>
              <a:t>〇〇年〇月〇日（〇）～〇日（〇）</a:t>
            </a:r>
          </a:p>
        </p:txBody>
      </p:sp>
      <p:sp>
        <p:nvSpPr>
          <p:cNvPr id="9223" name="Text Box 8"/>
          <p:cNvSpPr txBox="1">
            <a:spLocks noChangeArrowheads="1"/>
          </p:cNvSpPr>
          <p:nvPr/>
        </p:nvSpPr>
        <p:spPr bwMode="auto">
          <a:xfrm>
            <a:off x="128588" y="188913"/>
            <a:ext cx="4319587" cy="338554"/>
          </a:xfrm>
          <a:prstGeom prst="rect">
            <a:avLst/>
          </a:prstGeom>
          <a:noFill/>
          <a:ln w="9525">
            <a:noFill/>
            <a:miter lim="800000"/>
            <a:headEnd/>
            <a:tailEnd/>
          </a:ln>
        </p:spPr>
        <p:txBody>
          <a:bodyPr>
            <a:spAutoFit/>
          </a:bodyPr>
          <a:lstStyle/>
          <a:p>
            <a:pPr algn="ctr" eaLnBrk="0" hangingPunct="0">
              <a:spcBef>
                <a:spcPct val="50000"/>
              </a:spcBef>
            </a:pPr>
            <a:r>
              <a:rPr kumimoji="0" lang="ja-JP" altLang="en-US" sz="1600" dirty="0"/>
              <a:t>主催：　〇〇〇〇〇〇〇〇</a:t>
            </a:r>
          </a:p>
        </p:txBody>
      </p:sp>
      <p:sp>
        <p:nvSpPr>
          <p:cNvPr id="2" name="テキスト ボックス 1"/>
          <p:cNvSpPr txBox="1"/>
          <p:nvPr/>
        </p:nvSpPr>
        <p:spPr>
          <a:xfrm>
            <a:off x="2576736" y="1052736"/>
            <a:ext cx="7128792" cy="923330"/>
          </a:xfrm>
          <a:prstGeom prst="rect">
            <a:avLst/>
          </a:prstGeom>
          <a:solidFill>
            <a:srgbClr val="FFFFCC"/>
          </a:solidFill>
        </p:spPr>
        <p:txBody>
          <a:bodyPr wrap="square" rtlCol="0">
            <a:spAutoFit/>
          </a:bodyPr>
          <a:lstStyle/>
          <a:p>
            <a:r>
              <a:rPr lang="ja-JP" altLang="en-US" b="1" dirty="0">
                <a:solidFill>
                  <a:srgbClr val="FF0000"/>
                </a:solidFill>
              </a:rPr>
              <a:t>表紙（このページ）の「〇〇」部分については用途に合わせて、</a:t>
            </a:r>
            <a:endParaRPr lang="en-US" altLang="ja-JP" b="1" dirty="0">
              <a:solidFill>
                <a:srgbClr val="FF0000"/>
              </a:solidFill>
            </a:endParaRPr>
          </a:p>
          <a:p>
            <a:r>
              <a:rPr lang="ja-JP" altLang="en-US" b="1" dirty="0">
                <a:solidFill>
                  <a:srgbClr val="FF0000"/>
                </a:solidFill>
              </a:rPr>
              <a:t>適宜変更してください。</a:t>
            </a:r>
            <a:endParaRPr lang="en-US" altLang="ja-JP" b="1" dirty="0">
              <a:solidFill>
                <a:srgbClr val="FF0000"/>
              </a:solidFill>
            </a:endParaRPr>
          </a:p>
          <a:p>
            <a:r>
              <a:rPr lang="en-US" altLang="ja-JP" b="1" dirty="0">
                <a:solidFill>
                  <a:srgbClr val="FF0000"/>
                </a:solidFill>
              </a:rPr>
              <a:t>※</a:t>
            </a:r>
            <a:r>
              <a:rPr lang="ja-JP" altLang="en-US" b="1" dirty="0">
                <a:solidFill>
                  <a:srgbClr val="FF0000"/>
                </a:solidFill>
              </a:rPr>
              <a:t>　表紙に関して、改変の記載は不要です。</a:t>
            </a:r>
            <a:endParaRPr kumimoji="1" lang="ja-JP" altLang="en-US" b="1" dirty="0">
              <a:solidFill>
                <a:srgbClr val="FF0000"/>
              </a:solidFill>
            </a:endParaRPr>
          </a:p>
        </p:txBody>
      </p:sp>
    </p:spTree>
  </p:cSld>
  <p:clrMapOvr>
    <a:masterClrMapping/>
  </p:clrMapOvr>
  <p:transition>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スライド番号プレースホルダ 5"/>
          <p:cNvSpPr>
            <a:spLocks noGrp="1"/>
          </p:cNvSpPr>
          <p:nvPr>
            <p:ph type="sldNum" sz="quarter" idx="12"/>
          </p:nvPr>
        </p:nvSpPr>
        <p:spPr>
          <a:noFill/>
        </p:spPr>
        <p:txBody>
          <a:bodyPr/>
          <a:lstStyle/>
          <a:p>
            <a:fld id="{FB723D60-E35C-4A01-8F7C-A9B1ECE94AC1}" type="slidenum">
              <a:rPr lang="ja-JP" altLang="en-US" smtClean="0">
                <a:ea typeface="ＭＳ Ｐゴシック" charset="-128"/>
              </a:rPr>
              <a:pPr/>
              <a:t>10</a:t>
            </a:fld>
            <a:endParaRPr lang="en-US" altLang="ja-JP">
              <a:ea typeface="ＭＳ Ｐゴシック" charset="-128"/>
            </a:endParaRPr>
          </a:p>
        </p:txBody>
      </p:sp>
      <p:sp>
        <p:nvSpPr>
          <p:cNvPr id="19459" name="Rectangle 2"/>
          <p:cNvSpPr>
            <a:spLocks noGrp="1" noChangeArrowheads="1"/>
          </p:cNvSpPr>
          <p:nvPr>
            <p:ph type="title"/>
          </p:nvPr>
        </p:nvSpPr>
        <p:spPr>
          <a:xfrm>
            <a:off x="738188" y="285750"/>
            <a:ext cx="8420100" cy="1143000"/>
          </a:xfrm>
        </p:spPr>
        <p:txBody>
          <a:bodyPr/>
          <a:lstStyle/>
          <a:p>
            <a:pPr eaLnBrk="1" hangingPunct="1"/>
            <a:r>
              <a:rPr lang="ja-JP" altLang="en-US" dirty="0"/>
              <a:t>テストとは？（続き）</a:t>
            </a:r>
          </a:p>
        </p:txBody>
      </p:sp>
      <p:sp>
        <p:nvSpPr>
          <p:cNvPr id="19464"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11" name="テキスト ボックス 69">
            <a:extLst>
              <a:ext uri="{FF2B5EF4-FFF2-40B4-BE49-F238E27FC236}">
                <a16:creationId xmlns:a16="http://schemas.microsoft.com/office/drawing/2014/main" id="{FE40E6A6-CE28-455E-BD79-40D3E26DD52E}"/>
              </a:ext>
            </a:extLst>
          </p:cNvPr>
          <p:cNvSpPr txBox="1">
            <a:spLocks noChangeArrowheads="1"/>
          </p:cNvSpPr>
          <p:nvPr/>
        </p:nvSpPr>
        <p:spPr bwMode="auto">
          <a:xfrm>
            <a:off x="315913" y="6145559"/>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ソフトウェアテスト標準用語集（日本語版）</a:t>
            </a:r>
            <a:r>
              <a:rPr lang="en-US" altLang="ja-JP" sz="1400" dirty="0"/>
              <a:t>Version 2.3.J02</a:t>
            </a:r>
            <a:endParaRPr lang="ja-JP" altLang="en-US" sz="1400" dirty="0"/>
          </a:p>
        </p:txBody>
      </p:sp>
      <p:sp>
        <p:nvSpPr>
          <p:cNvPr id="12" name="コンテンツ プレースホルダー 2">
            <a:extLst>
              <a:ext uri="{FF2B5EF4-FFF2-40B4-BE49-F238E27FC236}">
                <a16:creationId xmlns:a16="http://schemas.microsoft.com/office/drawing/2014/main" id="{D00BE775-7883-4D0B-A180-9D84821A9FF1}"/>
              </a:ext>
            </a:extLst>
          </p:cNvPr>
          <p:cNvSpPr>
            <a:spLocks noGrp="1"/>
          </p:cNvSpPr>
          <p:nvPr>
            <p:ph idx="1"/>
          </p:nvPr>
        </p:nvSpPr>
        <p:spPr>
          <a:xfrm>
            <a:off x="495300" y="1600200"/>
            <a:ext cx="8915400" cy="4525963"/>
          </a:xfrm>
        </p:spPr>
        <p:txBody>
          <a:bodyPr/>
          <a:lstStyle/>
          <a:p>
            <a:r>
              <a:rPr kumimoji="1" lang="ja-JP" altLang="en-US" dirty="0"/>
              <a:t>テスト（</a:t>
            </a:r>
            <a:r>
              <a:rPr kumimoji="1" lang="en-US" altLang="ja-JP" dirty="0"/>
              <a:t>testing</a:t>
            </a:r>
            <a:r>
              <a:rPr kumimoji="1" lang="ja-JP" altLang="en-US" dirty="0"/>
              <a:t>）： </a:t>
            </a:r>
            <a:r>
              <a:rPr kumimoji="1" lang="en-US" altLang="ja-JP" dirty="0"/>
              <a:t>JSTQB</a:t>
            </a:r>
            <a:r>
              <a:rPr kumimoji="1" lang="ja-JP" altLang="en-US" dirty="0"/>
              <a:t>用語集の定義</a:t>
            </a:r>
          </a:p>
        </p:txBody>
      </p:sp>
      <p:sp>
        <p:nvSpPr>
          <p:cNvPr id="9" name="Rectangle 4">
            <a:extLst>
              <a:ext uri="{FF2B5EF4-FFF2-40B4-BE49-F238E27FC236}">
                <a16:creationId xmlns:a16="http://schemas.microsoft.com/office/drawing/2014/main" id="{0C0B2BE1-DDD9-4DE0-AD1F-C97A1DAE7E60}"/>
              </a:ext>
            </a:extLst>
          </p:cNvPr>
          <p:cNvSpPr>
            <a:spLocks noChangeArrowheads="1"/>
          </p:cNvSpPr>
          <p:nvPr/>
        </p:nvSpPr>
        <p:spPr bwMode="auto">
          <a:xfrm>
            <a:off x="495301" y="2276872"/>
            <a:ext cx="8921750" cy="3168352"/>
          </a:xfrm>
          <a:prstGeom prst="rect">
            <a:avLst/>
          </a:prstGeom>
          <a:solidFill>
            <a:srgbClr val="FFFF99"/>
          </a:solidFill>
          <a:ln w="9525">
            <a:solidFill>
              <a:schemeClr val="bg2"/>
            </a:solidFill>
            <a:miter lim="800000"/>
            <a:headEnd/>
            <a:tailEnd/>
          </a:ln>
        </p:spPr>
        <p:txBody>
          <a:bodyPr wrap="square" anchor="ctr"/>
          <a:lstStyle/>
          <a:p>
            <a:pPr>
              <a:lnSpc>
                <a:spcPct val="120000"/>
              </a:lnSpc>
            </a:pPr>
            <a:r>
              <a:rPr lang="ja-JP" altLang="en-US" sz="3200" dirty="0"/>
              <a:t>全てのライフサイクルを通じて実施する静的、動的なプロセスにおいて、成果物が特定の要件を満足するかを判定し、目的に合致することを実証し、欠陥を見つけるため、ソフトウェアプロダクトや関連成果物に対し、計画、準備、評価をすること。</a:t>
            </a:r>
            <a:endParaRPr lang="en-US" altLang="ja-JP" sz="3200" dirty="0"/>
          </a:p>
        </p:txBody>
      </p:sp>
    </p:spTree>
    <p:extLst>
      <p:ext uri="{BB962C8B-B14F-4D97-AF65-F5344CB8AC3E}">
        <p14:creationId xmlns:p14="http://schemas.microsoft.com/office/powerpoint/2010/main" val="2090722331"/>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②境界値分析のポイント（続き）</a:t>
            </a:r>
            <a:endParaRPr kumimoji="1" lang="ja-JP" altLang="en-US" dirty="0"/>
          </a:p>
        </p:txBody>
      </p:sp>
      <p:sp>
        <p:nvSpPr>
          <p:cNvPr id="3" name="コンテンツ プレースホルダー 2"/>
          <p:cNvSpPr>
            <a:spLocks noGrp="1"/>
          </p:cNvSpPr>
          <p:nvPr>
            <p:ph idx="1"/>
          </p:nvPr>
        </p:nvSpPr>
        <p:spPr>
          <a:xfrm>
            <a:off x="117258" y="1600200"/>
            <a:ext cx="9671484" cy="4525963"/>
          </a:xfrm>
        </p:spPr>
        <p:txBody>
          <a:bodyPr/>
          <a:lstStyle/>
          <a:p>
            <a:r>
              <a:rPr lang="ja-JP" altLang="en-US" dirty="0"/>
              <a:t>境界あたり</a:t>
            </a:r>
            <a:r>
              <a:rPr lang="en-US" altLang="ja-JP" dirty="0"/>
              <a:t>3</a:t>
            </a:r>
            <a:r>
              <a:rPr lang="ja-JP" altLang="en-US" dirty="0"/>
              <a:t>個の境界値を識別する考え方もある。</a:t>
            </a:r>
            <a:endParaRPr lang="en-US" altLang="ja-JP" dirty="0"/>
          </a:p>
          <a:p>
            <a:pPr lvl="1"/>
            <a:r>
              <a:rPr lang="ja-JP" altLang="en-US" dirty="0"/>
              <a:t>境界上および境界の前後</a:t>
            </a:r>
            <a:endParaRPr kumimoji="1" lang="ja-JP" altLang="en-US" dirty="0"/>
          </a:p>
        </p:txBody>
      </p:sp>
      <p:sp>
        <p:nvSpPr>
          <p:cNvPr id="4" name="スライド番号プレースホルダー 3"/>
          <p:cNvSpPr>
            <a:spLocks noGrp="1"/>
          </p:cNvSpPr>
          <p:nvPr>
            <p:ph type="sldNum" sz="quarter" idx="12"/>
          </p:nvPr>
        </p:nvSpPr>
        <p:spPr/>
        <p:txBody>
          <a:bodyPr/>
          <a:lstStyle/>
          <a:p>
            <a:pPr>
              <a:defRPr/>
            </a:pPr>
            <a:fld id="{215F8FA4-5A1F-477C-A26C-638A5758097D}" type="slidenum">
              <a:rPr lang="ja-JP" altLang="en-US" smtClean="0"/>
              <a:pPr>
                <a:defRPr/>
              </a:pPr>
              <a:t>100</a:t>
            </a:fld>
            <a:endParaRPr lang="en-US" altLang="ja-JP" dirty="0"/>
          </a:p>
        </p:txBody>
      </p:sp>
      <p:cxnSp>
        <p:nvCxnSpPr>
          <p:cNvPr id="14" name="直線コネクタ 13"/>
          <p:cNvCxnSpPr/>
          <p:nvPr/>
        </p:nvCxnSpPr>
        <p:spPr>
          <a:xfrm>
            <a:off x="1136576" y="3681028"/>
            <a:ext cx="306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楕円 42"/>
          <p:cNvSpPr/>
          <p:nvPr/>
        </p:nvSpPr>
        <p:spPr>
          <a:xfrm>
            <a:off x="3154726" y="3573016"/>
            <a:ext cx="216024" cy="216024"/>
          </a:xfrm>
          <a:prstGeom prst="ellipse">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9" name="楕円 49"/>
          <p:cNvSpPr/>
          <p:nvPr/>
        </p:nvSpPr>
        <p:spPr>
          <a:xfrm>
            <a:off x="2936776" y="3573016"/>
            <a:ext cx="216024" cy="21602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20" name="テキスト ボックス 19"/>
          <p:cNvSpPr txBox="1"/>
          <p:nvPr/>
        </p:nvSpPr>
        <p:spPr>
          <a:xfrm>
            <a:off x="4538486" y="2913778"/>
            <a:ext cx="5144357" cy="830997"/>
          </a:xfrm>
          <a:prstGeom prst="rect">
            <a:avLst/>
          </a:prstGeom>
          <a:noFill/>
        </p:spPr>
        <p:txBody>
          <a:bodyPr wrap="none" rtlCol="0">
            <a:spAutoFit/>
          </a:bodyPr>
          <a:lstStyle/>
          <a:p>
            <a:r>
              <a:rPr lang="ja-JP" altLang="en-US" sz="2400" dirty="0"/>
              <a:t>有効同値パーティションの下端の境界</a:t>
            </a:r>
            <a:endParaRPr lang="en-US" altLang="ja-JP" sz="2400" dirty="0"/>
          </a:p>
          <a:p>
            <a:r>
              <a:rPr lang="ja-JP" altLang="en-US" sz="2400" dirty="0"/>
              <a:t>「</a:t>
            </a:r>
            <a:r>
              <a:rPr lang="en-US" altLang="ja-JP" sz="2400" dirty="0"/>
              <a:t>1</a:t>
            </a:r>
            <a:r>
              <a:rPr lang="ja-JP" altLang="en-US" sz="2400" dirty="0"/>
              <a:t>以上」 → </a:t>
            </a:r>
            <a:r>
              <a:rPr lang="en-US" altLang="ja-JP" sz="2400" dirty="0"/>
              <a:t>1</a:t>
            </a:r>
            <a:r>
              <a:rPr lang="ja-JP" altLang="en-US" sz="2400" dirty="0"/>
              <a:t>（境界上）、</a:t>
            </a:r>
            <a:r>
              <a:rPr lang="en-US" altLang="ja-JP" sz="2400" dirty="0"/>
              <a:t>0</a:t>
            </a:r>
            <a:r>
              <a:rPr lang="ja-JP" altLang="en-US" sz="2400" dirty="0"/>
              <a:t>（前）、</a:t>
            </a:r>
            <a:r>
              <a:rPr lang="en-US" altLang="ja-JP" sz="2400" dirty="0"/>
              <a:t>2</a:t>
            </a:r>
            <a:r>
              <a:rPr lang="ja-JP" altLang="en-US" sz="2400" dirty="0"/>
              <a:t>（後）</a:t>
            </a:r>
            <a:endParaRPr lang="en-US" altLang="ja-JP" sz="2400" dirty="0"/>
          </a:p>
        </p:txBody>
      </p:sp>
      <p:sp>
        <p:nvSpPr>
          <p:cNvPr id="22" name="左矢印 21"/>
          <p:cNvSpPr/>
          <p:nvPr/>
        </p:nvSpPr>
        <p:spPr>
          <a:xfrm>
            <a:off x="3281318" y="3158087"/>
            <a:ext cx="936000" cy="237586"/>
          </a:xfrm>
          <a:prstGeom prst="lef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24" name="右矢印 23"/>
          <p:cNvSpPr/>
          <p:nvPr/>
        </p:nvSpPr>
        <p:spPr>
          <a:xfrm>
            <a:off x="1316808" y="3158087"/>
            <a:ext cx="1908000" cy="237586"/>
          </a:xfrm>
          <a:prstGeom prst="rightArrow">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25" name="テキスト ボックス 24"/>
          <p:cNvSpPr txBox="1"/>
          <p:nvPr/>
        </p:nvSpPr>
        <p:spPr>
          <a:xfrm>
            <a:off x="5335033" y="5204865"/>
            <a:ext cx="4054315" cy="830997"/>
          </a:xfrm>
          <a:prstGeom prst="rect">
            <a:avLst/>
          </a:prstGeom>
          <a:noFill/>
        </p:spPr>
        <p:txBody>
          <a:bodyPr wrap="none" rtlCol="0">
            <a:spAutoFit/>
          </a:bodyPr>
          <a:lstStyle/>
          <a:p>
            <a:r>
              <a:rPr lang="ja-JP" altLang="en-US" sz="2400" dirty="0"/>
              <a:t>有効・無効のどちらから見ても</a:t>
            </a:r>
            <a:endParaRPr lang="en-US" altLang="ja-JP" sz="2400" dirty="0"/>
          </a:p>
          <a:p>
            <a:r>
              <a:rPr lang="ja-JP" altLang="en-US" sz="2400" dirty="0"/>
              <a:t>境界値分析した値は </a:t>
            </a:r>
            <a:r>
              <a:rPr lang="en-US" altLang="ja-JP" sz="2400" dirty="0"/>
              <a:t>0</a:t>
            </a:r>
            <a:r>
              <a:rPr lang="ja-JP" altLang="en-US" sz="2400" dirty="0" err="1"/>
              <a:t>、</a:t>
            </a:r>
            <a:r>
              <a:rPr lang="en-US" altLang="ja-JP" sz="2400" dirty="0"/>
              <a:t>1</a:t>
            </a:r>
            <a:r>
              <a:rPr lang="ja-JP" altLang="en-US" sz="2400" dirty="0" err="1"/>
              <a:t>、</a:t>
            </a:r>
            <a:r>
              <a:rPr lang="en-US" altLang="ja-JP" sz="2400" dirty="0"/>
              <a:t>2</a:t>
            </a:r>
          </a:p>
        </p:txBody>
      </p:sp>
      <p:cxnSp>
        <p:nvCxnSpPr>
          <p:cNvPr id="26" name="直線コネクタ 25"/>
          <p:cNvCxnSpPr>
            <a:stCxn id="15" idx="0"/>
          </p:cNvCxnSpPr>
          <p:nvPr/>
        </p:nvCxnSpPr>
        <p:spPr>
          <a:xfrm flipV="1">
            <a:off x="3262738" y="2801784"/>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2" name="テキスト ボックス 31"/>
          <p:cNvSpPr txBox="1"/>
          <p:nvPr/>
        </p:nvSpPr>
        <p:spPr>
          <a:xfrm>
            <a:off x="4527121" y="4077072"/>
            <a:ext cx="5144357" cy="830997"/>
          </a:xfrm>
          <a:prstGeom prst="rect">
            <a:avLst/>
          </a:prstGeom>
          <a:noFill/>
        </p:spPr>
        <p:txBody>
          <a:bodyPr wrap="none" rtlCol="0">
            <a:spAutoFit/>
          </a:bodyPr>
          <a:lstStyle/>
          <a:p>
            <a:r>
              <a:rPr lang="ja-JP" altLang="en-US" sz="2400" dirty="0"/>
              <a:t>無効同値パーティションの上端の境界</a:t>
            </a:r>
            <a:endParaRPr lang="en-US" altLang="ja-JP" sz="2400" dirty="0"/>
          </a:p>
          <a:p>
            <a:r>
              <a:rPr lang="ja-JP" altLang="en-US" sz="2400" dirty="0"/>
              <a:t>「</a:t>
            </a:r>
            <a:r>
              <a:rPr lang="en-US" altLang="ja-JP" sz="2400" dirty="0"/>
              <a:t>1</a:t>
            </a:r>
            <a:r>
              <a:rPr lang="ja-JP" altLang="en-US" sz="2400" dirty="0"/>
              <a:t>未満」 → </a:t>
            </a:r>
            <a:r>
              <a:rPr lang="en-US" altLang="ja-JP" sz="2400" dirty="0"/>
              <a:t>1</a:t>
            </a:r>
            <a:r>
              <a:rPr lang="ja-JP" altLang="en-US" sz="2400" dirty="0"/>
              <a:t>（境界上）、</a:t>
            </a:r>
            <a:r>
              <a:rPr lang="en-US" altLang="ja-JP" sz="2400" dirty="0"/>
              <a:t>0</a:t>
            </a:r>
            <a:r>
              <a:rPr lang="ja-JP" altLang="en-US" sz="2400" dirty="0"/>
              <a:t>（前）、</a:t>
            </a:r>
            <a:r>
              <a:rPr lang="en-US" altLang="ja-JP" sz="2400" dirty="0"/>
              <a:t>2</a:t>
            </a:r>
            <a:r>
              <a:rPr lang="ja-JP" altLang="en-US" sz="2400" dirty="0"/>
              <a:t>（後）</a:t>
            </a:r>
            <a:endParaRPr lang="en-US" altLang="ja-JP" sz="2400" dirty="0"/>
          </a:p>
        </p:txBody>
      </p:sp>
      <p:sp>
        <p:nvSpPr>
          <p:cNvPr id="33" name="下矢印 32"/>
          <p:cNvSpPr/>
          <p:nvPr/>
        </p:nvSpPr>
        <p:spPr>
          <a:xfrm rot="16200000">
            <a:off x="4809004" y="5162654"/>
            <a:ext cx="360000" cy="576000"/>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34" name="角丸四角形吹き出し 33"/>
          <p:cNvSpPr/>
          <p:nvPr/>
        </p:nvSpPr>
        <p:spPr>
          <a:xfrm flipH="1">
            <a:off x="117258" y="4318303"/>
            <a:ext cx="4100060" cy="1777190"/>
          </a:xfrm>
          <a:prstGeom prst="wedgeRoundRectCallout">
            <a:avLst>
              <a:gd name="adj1" fmla="val -59777"/>
              <a:gd name="adj2" fmla="val -30653"/>
              <a:gd name="adj3" fmla="val 16667"/>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vert="horz" rtlCol="0" anchor="t"/>
          <a:lstStyle/>
          <a:p>
            <a:r>
              <a:rPr lang="ja-JP" altLang="en-US" sz="2000" dirty="0"/>
              <a:t>仕様では「</a:t>
            </a:r>
            <a:r>
              <a:rPr lang="en-US" altLang="ja-JP" sz="2000" dirty="0"/>
              <a:t>1</a:t>
            </a:r>
            <a:r>
              <a:rPr lang="ja-JP" altLang="en-US" sz="2000" dirty="0"/>
              <a:t>以上」に対して「</a:t>
            </a:r>
            <a:r>
              <a:rPr lang="en-US" altLang="ja-JP" sz="2000" dirty="0"/>
              <a:t>0</a:t>
            </a:r>
            <a:r>
              <a:rPr lang="ja-JP" altLang="en-US" sz="2000" dirty="0"/>
              <a:t>以下」と書かれることが多いが、「</a:t>
            </a:r>
            <a:r>
              <a:rPr lang="en-US" altLang="ja-JP" sz="2000" dirty="0"/>
              <a:t>0</a:t>
            </a:r>
            <a:r>
              <a:rPr lang="ja-JP" altLang="en-US" sz="2000" dirty="0"/>
              <a:t>以下」ではパーティションが隣接しない。</a:t>
            </a:r>
            <a:endParaRPr lang="en-US" altLang="ja-JP" sz="2000" dirty="0"/>
          </a:p>
          <a:p>
            <a:r>
              <a:rPr lang="ja-JP" altLang="en-US" sz="2000" dirty="0"/>
              <a:t>「</a:t>
            </a:r>
            <a:r>
              <a:rPr lang="en-US" altLang="ja-JP" sz="2000" dirty="0"/>
              <a:t>1</a:t>
            </a:r>
            <a:r>
              <a:rPr lang="ja-JP" altLang="en-US" sz="2000" dirty="0"/>
              <a:t>以上」に隣接するパーティションは必ず「</a:t>
            </a:r>
            <a:r>
              <a:rPr lang="en-US" altLang="ja-JP" sz="2000" dirty="0"/>
              <a:t>1</a:t>
            </a:r>
            <a:r>
              <a:rPr lang="ja-JP" altLang="en-US" sz="2000" dirty="0"/>
              <a:t>未満」として考える。</a:t>
            </a:r>
            <a:endParaRPr lang="en-US" altLang="ja-JP" sz="2000" dirty="0"/>
          </a:p>
        </p:txBody>
      </p:sp>
      <p:sp>
        <p:nvSpPr>
          <p:cNvPr id="35" name="楕円 49"/>
          <p:cNvSpPr/>
          <p:nvPr/>
        </p:nvSpPr>
        <p:spPr>
          <a:xfrm>
            <a:off x="3395158" y="3585001"/>
            <a:ext cx="216024" cy="21602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36" name="テキスト ボックス 35"/>
          <p:cNvSpPr txBox="1"/>
          <p:nvPr/>
        </p:nvSpPr>
        <p:spPr>
          <a:xfrm>
            <a:off x="3084644" y="3789040"/>
            <a:ext cx="356188" cy="461665"/>
          </a:xfrm>
          <a:prstGeom prst="rect">
            <a:avLst/>
          </a:prstGeom>
          <a:noFill/>
        </p:spPr>
        <p:txBody>
          <a:bodyPr wrap="none" rtlCol="0">
            <a:spAutoFit/>
          </a:bodyPr>
          <a:lstStyle/>
          <a:p>
            <a:r>
              <a:rPr kumimoji="1" lang="en-US" altLang="ja-JP" sz="2400" dirty="0"/>
              <a:t>1</a:t>
            </a:r>
            <a:endParaRPr kumimoji="1" lang="ja-JP" altLang="en-US" sz="2400" dirty="0"/>
          </a:p>
        </p:txBody>
      </p:sp>
      <p:sp>
        <p:nvSpPr>
          <p:cNvPr id="37" name="テキスト ボックス 36"/>
          <p:cNvSpPr txBox="1"/>
          <p:nvPr/>
        </p:nvSpPr>
        <p:spPr>
          <a:xfrm>
            <a:off x="2868620" y="3798058"/>
            <a:ext cx="356188" cy="461665"/>
          </a:xfrm>
          <a:prstGeom prst="rect">
            <a:avLst/>
          </a:prstGeom>
          <a:noFill/>
        </p:spPr>
        <p:txBody>
          <a:bodyPr wrap="none" rtlCol="0">
            <a:spAutoFit/>
          </a:bodyPr>
          <a:lstStyle/>
          <a:p>
            <a:r>
              <a:rPr kumimoji="1" lang="en-US" altLang="ja-JP" sz="2400" dirty="0"/>
              <a:t>0</a:t>
            </a:r>
            <a:endParaRPr kumimoji="1" lang="ja-JP" altLang="en-US" sz="2400" dirty="0"/>
          </a:p>
        </p:txBody>
      </p:sp>
      <p:sp>
        <p:nvSpPr>
          <p:cNvPr id="38" name="テキスト ボックス 37"/>
          <p:cNvSpPr txBox="1"/>
          <p:nvPr/>
        </p:nvSpPr>
        <p:spPr>
          <a:xfrm>
            <a:off x="3335435" y="3792364"/>
            <a:ext cx="356188" cy="461665"/>
          </a:xfrm>
          <a:prstGeom prst="rect">
            <a:avLst/>
          </a:prstGeom>
          <a:noFill/>
        </p:spPr>
        <p:txBody>
          <a:bodyPr wrap="none" rtlCol="0">
            <a:spAutoFit/>
          </a:bodyPr>
          <a:lstStyle/>
          <a:p>
            <a:r>
              <a:rPr kumimoji="1" lang="en-US" altLang="ja-JP" sz="2400" dirty="0"/>
              <a:t>2</a:t>
            </a:r>
            <a:endParaRPr kumimoji="1" lang="ja-JP" altLang="en-US" sz="2400" dirty="0"/>
          </a:p>
        </p:txBody>
      </p:sp>
      <p:sp>
        <p:nvSpPr>
          <p:cNvPr id="39" name="テキスト ボックス 38"/>
          <p:cNvSpPr txBox="1"/>
          <p:nvPr/>
        </p:nvSpPr>
        <p:spPr>
          <a:xfrm>
            <a:off x="3440832" y="2735211"/>
            <a:ext cx="697627" cy="400110"/>
          </a:xfrm>
          <a:prstGeom prst="rect">
            <a:avLst/>
          </a:prstGeom>
          <a:noFill/>
        </p:spPr>
        <p:txBody>
          <a:bodyPr wrap="none" rtlCol="0">
            <a:spAutoFit/>
          </a:bodyPr>
          <a:lstStyle/>
          <a:p>
            <a:pPr algn="ctr"/>
            <a:r>
              <a:rPr lang="ja-JP" altLang="en-US" sz="2000" dirty="0"/>
              <a:t>有効</a:t>
            </a:r>
            <a:endParaRPr lang="en-US" altLang="ja-JP" sz="2000" dirty="0"/>
          </a:p>
        </p:txBody>
      </p:sp>
      <p:sp>
        <p:nvSpPr>
          <p:cNvPr id="40" name="テキスト ボックス 39"/>
          <p:cNvSpPr txBox="1"/>
          <p:nvPr/>
        </p:nvSpPr>
        <p:spPr>
          <a:xfrm>
            <a:off x="1921994" y="2757977"/>
            <a:ext cx="697627" cy="400110"/>
          </a:xfrm>
          <a:prstGeom prst="rect">
            <a:avLst/>
          </a:prstGeom>
          <a:noFill/>
        </p:spPr>
        <p:txBody>
          <a:bodyPr wrap="none" rtlCol="0">
            <a:spAutoFit/>
          </a:bodyPr>
          <a:lstStyle/>
          <a:p>
            <a:pPr algn="ctr"/>
            <a:r>
              <a:rPr lang="ja-JP" altLang="en-US" sz="2000" dirty="0"/>
              <a:t>無効</a:t>
            </a:r>
            <a:endParaRPr lang="en-US" altLang="ja-JP" sz="2000" dirty="0"/>
          </a:p>
        </p:txBody>
      </p:sp>
      <p:sp>
        <p:nvSpPr>
          <p:cNvPr id="29" name="フッター プレースホルダ 4">
            <a:extLst>
              <a:ext uri="{FF2B5EF4-FFF2-40B4-BE49-F238E27FC236}">
                <a16:creationId xmlns:a16="http://schemas.microsoft.com/office/drawing/2014/main" id="{D59AA639-2DEF-4050-9B45-1F5176C92873}"/>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2890503920"/>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スライド番号プレースホルダ 5"/>
          <p:cNvSpPr>
            <a:spLocks noGrp="1"/>
          </p:cNvSpPr>
          <p:nvPr>
            <p:ph type="sldNum" sz="quarter" idx="12"/>
          </p:nvPr>
        </p:nvSpPr>
        <p:spPr>
          <a:noFill/>
        </p:spPr>
        <p:txBody>
          <a:bodyPr/>
          <a:lstStyle/>
          <a:p>
            <a:fld id="{7E58748A-C93F-4BAC-9E6D-56A42717836C}" type="slidenum">
              <a:rPr lang="ja-JP" altLang="en-US" smtClean="0">
                <a:ea typeface="ＭＳ Ｐゴシック" charset="-128"/>
              </a:rPr>
              <a:pPr/>
              <a:t>101</a:t>
            </a:fld>
            <a:endParaRPr lang="en-US" altLang="ja-JP">
              <a:ea typeface="ＭＳ Ｐゴシック" charset="-128"/>
            </a:endParaRPr>
          </a:p>
        </p:txBody>
      </p:sp>
      <p:sp>
        <p:nvSpPr>
          <p:cNvPr id="65539" name="Rectangle 2"/>
          <p:cNvSpPr>
            <a:spLocks noGrp="1" noChangeArrowheads="1"/>
          </p:cNvSpPr>
          <p:nvPr>
            <p:ph type="title"/>
          </p:nvPr>
        </p:nvSpPr>
        <p:spPr>
          <a:solidFill>
            <a:srgbClr val="C0C0C0"/>
          </a:solidFill>
        </p:spPr>
        <p:txBody>
          <a:bodyPr/>
          <a:lstStyle/>
          <a:p>
            <a:pPr eaLnBrk="1" hangingPunct="1"/>
            <a:r>
              <a:rPr lang="ja-JP" altLang="en-US" dirty="0"/>
              <a:t>演習：境界値分析</a:t>
            </a:r>
          </a:p>
        </p:txBody>
      </p:sp>
      <p:sp>
        <p:nvSpPr>
          <p:cNvPr id="65540" name="Rectangle 3"/>
          <p:cNvSpPr>
            <a:spLocks noGrp="1" noChangeArrowheads="1"/>
          </p:cNvSpPr>
          <p:nvPr>
            <p:ph type="body" idx="1"/>
          </p:nvPr>
        </p:nvSpPr>
        <p:spPr>
          <a:xfrm>
            <a:off x="488950" y="1557338"/>
            <a:ext cx="9066213" cy="4608512"/>
          </a:xfrm>
        </p:spPr>
        <p:txBody>
          <a:bodyPr/>
          <a:lstStyle/>
          <a:p>
            <a:pPr eaLnBrk="1" hangingPunct="1"/>
            <a:r>
              <a:rPr lang="ja-JP" altLang="en-US" dirty="0"/>
              <a:t>以下のモジュールのテストを設計しなさい。</a:t>
            </a:r>
          </a:p>
          <a:p>
            <a:pPr lvl="1" eaLnBrk="1" hangingPunct="1">
              <a:buFont typeface="Wingdings" panose="05000000000000000000" pitchFamily="2" charset="2"/>
              <a:buChar char="ü"/>
            </a:pPr>
            <a:r>
              <a:rPr lang="en-US" altLang="ja-JP" dirty="0"/>
              <a:t>short </a:t>
            </a:r>
            <a:r>
              <a:rPr lang="en-US" altLang="ja-JP" dirty="0" err="1"/>
              <a:t>int</a:t>
            </a:r>
            <a:r>
              <a:rPr lang="ja-JP" altLang="en-US" dirty="0"/>
              <a:t>型（</a:t>
            </a:r>
            <a:r>
              <a:rPr lang="en-US" altLang="ja-JP" dirty="0"/>
              <a:t>16bit</a:t>
            </a:r>
            <a:r>
              <a:rPr lang="ja-JP" altLang="en-US" dirty="0"/>
              <a:t>符号付き）の引数</a:t>
            </a:r>
            <a:r>
              <a:rPr lang="en-US" altLang="ja-JP" dirty="0"/>
              <a:t>a</a:t>
            </a:r>
            <a:r>
              <a:rPr lang="ja-JP" altLang="en-US" dirty="0"/>
              <a:t>がある。</a:t>
            </a:r>
            <a:br>
              <a:rPr lang="en-US" altLang="ja-JP" dirty="0"/>
            </a:br>
            <a:r>
              <a:rPr lang="ja-JP" altLang="en-US" sz="2400" dirty="0"/>
              <a:t>（</a:t>
            </a:r>
            <a:r>
              <a:rPr lang="en-US" altLang="ja-JP" sz="2400" dirty="0"/>
              <a:t>short </a:t>
            </a:r>
            <a:r>
              <a:rPr lang="en-US" altLang="ja-JP" sz="2400" dirty="0" err="1"/>
              <a:t>int</a:t>
            </a:r>
            <a:r>
              <a:rPr lang="ja-JP" altLang="en-US" sz="2400" dirty="0"/>
              <a:t>型変数がとりうる範囲：　</a:t>
            </a:r>
            <a:r>
              <a:rPr lang="ja-JP" altLang="en-US" sz="2400" dirty="0" err="1"/>
              <a:t>ｰ</a:t>
            </a:r>
            <a:r>
              <a:rPr lang="en-US" altLang="ja-JP" sz="2400" dirty="0"/>
              <a:t>32768</a:t>
            </a:r>
            <a:r>
              <a:rPr lang="ja-JP" altLang="en-US" sz="2400" dirty="0"/>
              <a:t>～</a:t>
            </a:r>
            <a:r>
              <a:rPr lang="en-US" altLang="ja-JP" sz="2400" dirty="0"/>
              <a:t>+32767</a:t>
            </a:r>
            <a:r>
              <a:rPr lang="ja-JP" altLang="en-US" sz="2400" dirty="0"/>
              <a:t>）</a:t>
            </a:r>
          </a:p>
          <a:p>
            <a:pPr lvl="1" eaLnBrk="1" hangingPunct="1">
              <a:buFont typeface="Wingdings" panose="05000000000000000000" pitchFamily="2" charset="2"/>
              <a:buChar char="ü"/>
            </a:pPr>
            <a:r>
              <a:rPr lang="ja-JP" altLang="en-US" dirty="0"/>
              <a:t>モジュール内には</a:t>
            </a:r>
            <a:r>
              <a:rPr lang="en-US" altLang="ja-JP" dirty="0"/>
              <a:t>if (a&lt;0) </a:t>
            </a:r>
            <a:r>
              <a:rPr lang="ja-JP" altLang="en-US" dirty="0"/>
              <a:t>と </a:t>
            </a:r>
            <a:r>
              <a:rPr lang="en-US" altLang="ja-JP" dirty="0"/>
              <a:t>if (7&lt;a)</a:t>
            </a:r>
            <a:r>
              <a:rPr lang="ja-JP" altLang="en-US" dirty="0"/>
              <a:t>という</a:t>
            </a:r>
            <a:br>
              <a:rPr lang="ja-JP" altLang="en-US" dirty="0"/>
            </a:br>
            <a:r>
              <a:rPr lang="en-US" altLang="ja-JP" dirty="0"/>
              <a:t>2</a:t>
            </a:r>
            <a:r>
              <a:rPr lang="ja-JP" altLang="en-US" dirty="0"/>
              <a:t>個の条件文がある。</a:t>
            </a:r>
          </a:p>
          <a:p>
            <a:pPr eaLnBrk="1" hangingPunct="1"/>
            <a:r>
              <a:rPr lang="ja-JP" altLang="en-US" dirty="0"/>
              <a:t>同値パーティションを挙げなさい。</a:t>
            </a:r>
          </a:p>
          <a:p>
            <a:pPr eaLnBrk="1" hangingPunct="1"/>
            <a:r>
              <a:rPr lang="ja-JP" altLang="en-US" dirty="0"/>
              <a:t>各同値パーティションの境界値を挙げなさい。</a:t>
            </a:r>
            <a:endParaRPr lang="en-US" altLang="ja-JP" dirty="0"/>
          </a:p>
          <a:p>
            <a:pPr eaLnBrk="1" hangingPunct="1"/>
            <a:r>
              <a:rPr lang="ja-JP" altLang="en-US" dirty="0"/>
              <a:t>見つかる可能性のある欠陥の例を挙げなさい。</a:t>
            </a:r>
          </a:p>
          <a:p>
            <a:pPr eaLnBrk="1" hangingPunct="1"/>
            <a:endParaRPr lang="ja-JP" altLang="en-US" dirty="0"/>
          </a:p>
          <a:p>
            <a:pPr marL="0" indent="0" eaLnBrk="1" hangingPunct="1">
              <a:buNone/>
            </a:pPr>
            <a:endParaRPr lang="ja-JP" altLang="en-US" dirty="0"/>
          </a:p>
        </p:txBody>
      </p:sp>
      <p:grpSp>
        <p:nvGrpSpPr>
          <p:cNvPr id="65541" name="Group 4"/>
          <p:cNvGrpSpPr>
            <a:grpSpLocks/>
          </p:cNvGrpSpPr>
          <p:nvPr/>
        </p:nvGrpSpPr>
        <p:grpSpPr bwMode="auto">
          <a:xfrm>
            <a:off x="8367317" y="2780928"/>
            <a:ext cx="1187846" cy="1471439"/>
            <a:chOff x="4752" y="2401"/>
            <a:chExt cx="587" cy="1268"/>
          </a:xfrm>
        </p:grpSpPr>
        <p:grpSp>
          <p:nvGrpSpPr>
            <p:cNvPr id="65543" name="Group 5"/>
            <p:cNvGrpSpPr>
              <a:grpSpLocks/>
            </p:cNvGrpSpPr>
            <p:nvPr/>
          </p:nvGrpSpPr>
          <p:grpSpPr bwMode="auto">
            <a:xfrm flipH="1">
              <a:off x="4752" y="2498"/>
              <a:ext cx="587" cy="1171"/>
              <a:chOff x="4548" y="2498"/>
              <a:chExt cx="587" cy="1171"/>
            </a:xfrm>
          </p:grpSpPr>
          <p:sp>
            <p:nvSpPr>
              <p:cNvPr id="65547" name="Freeform 6"/>
              <p:cNvSpPr>
                <a:spLocks/>
              </p:cNvSpPr>
              <p:nvPr/>
            </p:nvSpPr>
            <p:spPr bwMode="black">
              <a:xfrm>
                <a:off x="4735" y="2564"/>
                <a:ext cx="230" cy="255"/>
              </a:xfrm>
              <a:custGeom>
                <a:avLst/>
                <a:gdLst>
                  <a:gd name="T0" fmla="*/ 1 w 460"/>
                  <a:gd name="T1" fmla="*/ 0 h 511"/>
                  <a:gd name="T2" fmla="*/ 1 w 460"/>
                  <a:gd name="T3" fmla="*/ 0 h 511"/>
                  <a:gd name="T4" fmla="*/ 1 w 460"/>
                  <a:gd name="T5" fmla="*/ 0 h 511"/>
                  <a:gd name="T6" fmla="*/ 1 w 460"/>
                  <a:gd name="T7" fmla="*/ 0 h 511"/>
                  <a:gd name="T8" fmla="*/ 1 w 460"/>
                  <a:gd name="T9" fmla="*/ 0 h 511"/>
                  <a:gd name="T10" fmla="*/ 1 w 460"/>
                  <a:gd name="T11" fmla="*/ 0 h 511"/>
                  <a:gd name="T12" fmla="*/ 0 w 460"/>
                  <a:gd name="T13" fmla="*/ 0 h 511"/>
                  <a:gd name="T14" fmla="*/ 1 w 460"/>
                  <a:gd name="T15" fmla="*/ 0 h 511"/>
                  <a:gd name="T16" fmla="*/ 1 w 460"/>
                  <a:gd name="T17" fmla="*/ 0 h 511"/>
                  <a:gd name="T18" fmla="*/ 1 w 460"/>
                  <a:gd name="T19" fmla="*/ 0 h 511"/>
                  <a:gd name="T20" fmla="*/ 1 w 460"/>
                  <a:gd name="T21" fmla="*/ 0 h 511"/>
                  <a:gd name="T22" fmla="*/ 1 w 460"/>
                  <a:gd name="T23" fmla="*/ 0 h 511"/>
                  <a:gd name="T24" fmla="*/ 1 w 460"/>
                  <a:gd name="T25" fmla="*/ 0 h 511"/>
                  <a:gd name="T26" fmla="*/ 1 w 460"/>
                  <a:gd name="T27" fmla="*/ 0 h 511"/>
                  <a:gd name="T28" fmla="*/ 1 w 460"/>
                  <a:gd name="T29" fmla="*/ 0 h 511"/>
                  <a:gd name="T30" fmla="*/ 1 w 460"/>
                  <a:gd name="T31" fmla="*/ 0 h 511"/>
                  <a:gd name="T32" fmla="*/ 1 w 460"/>
                  <a:gd name="T33" fmla="*/ 0 h 511"/>
                  <a:gd name="T34" fmla="*/ 1 w 460"/>
                  <a:gd name="T35" fmla="*/ 0 h 511"/>
                  <a:gd name="T36" fmla="*/ 1 w 460"/>
                  <a:gd name="T37" fmla="*/ 0 h 511"/>
                  <a:gd name="T38" fmla="*/ 1 w 460"/>
                  <a:gd name="T39" fmla="*/ 0 h 511"/>
                  <a:gd name="T40" fmla="*/ 1 w 460"/>
                  <a:gd name="T41" fmla="*/ 0 h 511"/>
                  <a:gd name="T42" fmla="*/ 1 w 460"/>
                  <a:gd name="T43" fmla="*/ 0 h 51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60"/>
                  <a:gd name="T67" fmla="*/ 0 h 511"/>
                  <a:gd name="T68" fmla="*/ 460 w 460"/>
                  <a:gd name="T69" fmla="*/ 511 h 51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60" h="511">
                    <a:moveTo>
                      <a:pt x="239" y="118"/>
                    </a:moveTo>
                    <a:lnTo>
                      <a:pt x="199" y="65"/>
                    </a:lnTo>
                    <a:lnTo>
                      <a:pt x="143" y="26"/>
                    </a:lnTo>
                    <a:lnTo>
                      <a:pt x="92" y="0"/>
                    </a:lnTo>
                    <a:lnTo>
                      <a:pt x="52" y="7"/>
                    </a:lnTo>
                    <a:lnTo>
                      <a:pt x="23" y="36"/>
                    </a:lnTo>
                    <a:lnTo>
                      <a:pt x="0" y="125"/>
                    </a:lnTo>
                    <a:lnTo>
                      <a:pt x="9" y="227"/>
                    </a:lnTo>
                    <a:lnTo>
                      <a:pt x="33" y="324"/>
                    </a:lnTo>
                    <a:lnTo>
                      <a:pt x="59" y="400"/>
                    </a:lnTo>
                    <a:lnTo>
                      <a:pt x="109" y="479"/>
                    </a:lnTo>
                    <a:lnTo>
                      <a:pt x="153" y="511"/>
                    </a:lnTo>
                    <a:lnTo>
                      <a:pt x="212" y="511"/>
                    </a:lnTo>
                    <a:lnTo>
                      <a:pt x="272" y="489"/>
                    </a:lnTo>
                    <a:lnTo>
                      <a:pt x="303" y="432"/>
                    </a:lnTo>
                    <a:lnTo>
                      <a:pt x="319" y="361"/>
                    </a:lnTo>
                    <a:lnTo>
                      <a:pt x="313" y="272"/>
                    </a:lnTo>
                    <a:lnTo>
                      <a:pt x="453" y="282"/>
                    </a:lnTo>
                    <a:lnTo>
                      <a:pt x="460" y="243"/>
                    </a:lnTo>
                    <a:lnTo>
                      <a:pt x="300" y="227"/>
                    </a:lnTo>
                    <a:lnTo>
                      <a:pt x="259" y="135"/>
                    </a:lnTo>
                    <a:lnTo>
                      <a:pt x="239" y="118"/>
                    </a:lnTo>
                    <a:close/>
                  </a:path>
                </a:pathLst>
              </a:custGeom>
              <a:solidFill>
                <a:srgbClr val="FF9900"/>
              </a:solidFill>
              <a:ln w="9525">
                <a:noFill/>
                <a:round/>
                <a:headEnd/>
                <a:tailEnd/>
              </a:ln>
            </p:spPr>
            <p:txBody>
              <a:bodyPr/>
              <a:lstStyle/>
              <a:p>
                <a:endParaRPr lang="ja-JP" altLang="en-US"/>
              </a:p>
            </p:txBody>
          </p:sp>
          <p:sp>
            <p:nvSpPr>
              <p:cNvPr id="65548" name="Freeform 7"/>
              <p:cNvSpPr>
                <a:spLocks/>
              </p:cNvSpPr>
              <p:nvPr/>
            </p:nvSpPr>
            <p:spPr bwMode="black">
              <a:xfrm>
                <a:off x="4548" y="2498"/>
                <a:ext cx="265" cy="410"/>
              </a:xfrm>
              <a:custGeom>
                <a:avLst/>
                <a:gdLst>
                  <a:gd name="T0" fmla="*/ 1 w 530"/>
                  <a:gd name="T1" fmla="*/ 1 h 819"/>
                  <a:gd name="T2" fmla="*/ 1 w 530"/>
                  <a:gd name="T3" fmla="*/ 0 h 819"/>
                  <a:gd name="T4" fmla="*/ 1 w 530"/>
                  <a:gd name="T5" fmla="*/ 1 h 819"/>
                  <a:gd name="T6" fmla="*/ 1 w 530"/>
                  <a:gd name="T7" fmla="*/ 1 h 819"/>
                  <a:gd name="T8" fmla="*/ 1 w 530"/>
                  <a:gd name="T9" fmla="*/ 1 h 819"/>
                  <a:gd name="T10" fmla="*/ 1 w 530"/>
                  <a:gd name="T11" fmla="*/ 1 h 819"/>
                  <a:gd name="T12" fmla="*/ 1 w 530"/>
                  <a:gd name="T13" fmla="*/ 1 h 819"/>
                  <a:gd name="T14" fmla="*/ 1 w 530"/>
                  <a:gd name="T15" fmla="*/ 1 h 819"/>
                  <a:gd name="T16" fmla="*/ 1 w 530"/>
                  <a:gd name="T17" fmla="*/ 1 h 819"/>
                  <a:gd name="T18" fmla="*/ 1 w 530"/>
                  <a:gd name="T19" fmla="*/ 1 h 819"/>
                  <a:gd name="T20" fmla="*/ 1 w 530"/>
                  <a:gd name="T21" fmla="*/ 1 h 819"/>
                  <a:gd name="T22" fmla="*/ 1 w 530"/>
                  <a:gd name="T23" fmla="*/ 1 h 819"/>
                  <a:gd name="T24" fmla="*/ 1 w 530"/>
                  <a:gd name="T25" fmla="*/ 1 h 819"/>
                  <a:gd name="T26" fmla="*/ 1 w 530"/>
                  <a:gd name="T27" fmla="*/ 1 h 819"/>
                  <a:gd name="T28" fmla="*/ 1 w 530"/>
                  <a:gd name="T29" fmla="*/ 1 h 819"/>
                  <a:gd name="T30" fmla="*/ 1 w 530"/>
                  <a:gd name="T31" fmla="*/ 1 h 819"/>
                  <a:gd name="T32" fmla="*/ 1 w 530"/>
                  <a:gd name="T33" fmla="*/ 1 h 819"/>
                  <a:gd name="T34" fmla="*/ 1 w 530"/>
                  <a:gd name="T35" fmla="*/ 1 h 819"/>
                  <a:gd name="T36" fmla="*/ 1 w 530"/>
                  <a:gd name="T37" fmla="*/ 1 h 819"/>
                  <a:gd name="T38" fmla="*/ 1 w 530"/>
                  <a:gd name="T39" fmla="*/ 1 h 819"/>
                  <a:gd name="T40" fmla="*/ 1 w 530"/>
                  <a:gd name="T41" fmla="*/ 1 h 819"/>
                  <a:gd name="T42" fmla="*/ 1 w 530"/>
                  <a:gd name="T43" fmla="*/ 1 h 819"/>
                  <a:gd name="T44" fmla="*/ 1 w 530"/>
                  <a:gd name="T45" fmla="*/ 1 h 819"/>
                  <a:gd name="T46" fmla="*/ 1 w 530"/>
                  <a:gd name="T47" fmla="*/ 1 h 819"/>
                  <a:gd name="T48" fmla="*/ 1 w 530"/>
                  <a:gd name="T49" fmla="*/ 1 h 819"/>
                  <a:gd name="T50" fmla="*/ 1 w 530"/>
                  <a:gd name="T51" fmla="*/ 1 h 819"/>
                  <a:gd name="T52" fmla="*/ 1 w 530"/>
                  <a:gd name="T53" fmla="*/ 1 h 819"/>
                  <a:gd name="T54" fmla="*/ 1 w 530"/>
                  <a:gd name="T55" fmla="*/ 1 h 819"/>
                  <a:gd name="T56" fmla="*/ 1 w 530"/>
                  <a:gd name="T57" fmla="*/ 1 h 819"/>
                  <a:gd name="T58" fmla="*/ 1 w 530"/>
                  <a:gd name="T59" fmla="*/ 1 h 819"/>
                  <a:gd name="T60" fmla="*/ 1 w 530"/>
                  <a:gd name="T61" fmla="*/ 1 h 819"/>
                  <a:gd name="T62" fmla="*/ 1 w 530"/>
                  <a:gd name="T63" fmla="*/ 1 h 819"/>
                  <a:gd name="T64" fmla="*/ 1 w 530"/>
                  <a:gd name="T65" fmla="*/ 1 h 819"/>
                  <a:gd name="T66" fmla="*/ 1 w 530"/>
                  <a:gd name="T67" fmla="*/ 1 h 819"/>
                  <a:gd name="T68" fmla="*/ 1 w 530"/>
                  <a:gd name="T69" fmla="*/ 1 h 819"/>
                  <a:gd name="T70" fmla="*/ 1 w 530"/>
                  <a:gd name="T71" fmla="*/ 1 h 819"/>
                  <a:gd name="T72" fmla="*/ 1 w 530"/>
                  <a:gd name="T73" fmla="*/ 1 h 819"/>
                  <a:gd name="T74" fmla="*/ 0 w 530"/>
                  <a:gd name="T75" fmla="*/ 1 h 819"/>
                  <a:gd name="T76" fmla="*/ 1 w 530"/>
                  <a:gd name="T77" fmla="*/ 1 h 819"/>
                  <a:gd name="T78" fmla="*/ 1 w 530"/>
                  <a:gd name="T79" fmla="*/ 1 h 819"/>
                  <a:gd name="T80" fmla="*/ 1 w 530"/>
                  <a:gd name="T81" fmla="*/ 1 h 819"/>
                  <a:gd name="T82" fmla="*/ 1 w 530"/>
                  <a:gd name="T83" fmla="*/ 1 h 819"/>
                  <a:gd name="T84" fmla="*/ 1 w 530"/>
                  <a:gd name="T85" fmla="*/ 1 h 819"/>
                  <a:gd name="T86" fmla="*/ 1 w 530"/>
                  <a:gd name="T87" fmla="*/ 1 h 819"/>
                  <a:gd name="T88" fmla="*/ 1 w 530"/>
                  <a:gd name="T89" fmla="*/ 1 h 81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30"/>
                  <a:gd name="T136" fmla="*/ 0 h 819"/>
                  <a:gd name="T137" fmla="*/ 530 w 530"/>
                  <a:gd name="T138" fmla="*/ 819 h 819"/>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30" h="819">
                    <a:moveTo>
                      <a:pt x="309" y="19"/>
                    </a:moveTo>
                    <a:lnTo>
                      <a:pt x="376" y="0"/>
                    </a:lnTo>
                    <a:lnTo>
                      <a:pt x="429" y="3"/>
                    </a:lnTo>
                    <a:lnTo>
                      <a:pt x="469" y="32"/>
                    </a:lnTo>
                    <a:lnTo>
                      <a:pt x="496" y="78"/>
                    </a:lnTo>
                    <a:lnTo>
                      <a:pt x="486" y="127"/>
                    </a:lnTo>
                    <a:lnTo>
                      <a:pt x="449" y="127"/>
                    </a:lnTo>
                    <a:lnTo>
                      <a:pt x="459" y="87"/>
                    </a:lnTo>
                    <a:lnTo>
                      <a:pt x="429" y="52"/>
                    </a:lnTo>
                    <a:lnTo>
                      <a:pt x="400" y="39"/>
                    </a:lnTo>
                    <a:lnTo>
                      <a:pt x="349" y="52"/>
                    </a:lnTo>
                    <a:lnTo>
                      <a:pt x="370" y="91"/>
                    </a:lnTo>
                    <a:lnTo>
                      <a:pt x="376" y="127"/>
                    </a:lnTo>
                    <a:lnTo>
                      <a:pt x="370" y="157"/>
                    </a:lnTo>
                    <a:lnTo>
                      <a:pt x="319" y="170"/>
                    </a:lnTo>
                    <a:lnTo>
                      <a:pt x="266" y="160"/>
                    </a:lnTo>
                    <a:lnTo>
                      <a:pt x="256" y="137"/>
                    </a:lnTo>
                    <a:lnTo>
                      <a:pt x="199" y="199"/>
                    </a:lnTo>
                    <a:lnTo>
                      <a:pt x="166" y="268"/>
                    </a:lnTo>
                    <a:lnTo>
                      <a:pt x="120" y="357"/>
                    </a:lnTo>
                    <a:lnTo>
                      <a:pt x="90" y="435"/>
                    </a:lnTo>
                    <a:lnTo>
                      <a:pt x="77" y="511"/>
                    </a:lnTo>
                    <a:lnTo>
                      <a:pt x="87" y="550"/>
                    </a:lnTo>
                    <a:lnTo>
                      <a:pt x="140" y="600"/>
                    </a:lnTo>
                    <a:lnTo>
                      <a:pt x="250" y="642"/>
                    </a:lnTo>
                    <a:lnTo>
                      <a:pt x="309" y="661"/>
                    </a:lnTo>
                    <a:lnTo>
                      <a:pt x="370" y="671"/>
                    </a:lnTo>
                    <a:lnTo>
                      <a:pt x="459" y="707"/>
                    </a:lnTo>
                    <a:lnTo>
                      <a:pt x="526" y="731"/>
                    </a:lnTo>
                    <a:lnTo>
                      <a:pt x="530" y="776"/>
                    </a:lnTo>
                    <a:lnTo>
                      <a:pt x="496" y="809"/>
                    </a:lnTo>
                    <a:lnTo>
                      <a:pt x="456" y="819"/>
                    </a:lnTo>
                    <a:lnTo>
                      <a:pt x="396" y="789"/>
                    </a:lnTo>
                    <a:lnTo>
                      <a:pt x="256" y="718"/>
                    </a:lnTo>
                    <a:lnTo>
                      <a:pt x="140" y="668"/>
                    </a:lnTo>
                    <a:lnTo>
                      <a:pt x="59" y="613"/>
                    </a:lnTo>
                    <a:lnTo>
                      <a:pt x="6" y="563"/>
                    </a:lnTo>
                    <a:lnTo>
                      <a:pt x="0" y="504"/>
                    </a:lnTo>
                    <a:lnTo>
                      <a:pt x="29" y="425"/>
                    </a:lnTo>
                    <a:lnTo>
                      <a:pt x="90" y="307"/>
                    </a:lnTo>
                    <a:lnTo>
                      <a:pt x="146" y="209"/>
                    </a:lnTo>
                    <a:lnTo>
                      <a:pt x="216" y="108"/>
                    </a:lnTo>
                    <a:lnTo>
                      <a:pt x="270" y="48"/>
                    </a:lnTo>
                    <a:lnTo>
                      <a:pt x="336" y="19"/>
                    </a:lnTo>
                    <a:lnTo>
                      <a:pt x="309" y="19"/>
                    </a:lnTo>
                    <a:close/>
                  </a:path>
                </a:pathLst>
              </a:custGeom>
              <a:solidFill>
                <a:srgbClr val="FF9900"/>
              </a:solidFill>
              <a:ln w="9525">
                <a:noFill/>
                <a:round/>
                <a:headEnd/>
                <a:tailEnd/>
              </a:ln>
            </p:spPr>
            <p:txBody>
              <a:bodyPr/>
              <a:lstStyle/>
              <a:p>
                <a:endParaRPr lang="ja-JP" altLang="en-US"/>
              </a:p>
            </p:txBody>
          </p:sp>
          <p:sp>
            <p:nvSpPr>
              <p:cNvPr id="65549" name="Freeform 8"/>
              <p:cNvSpPr>
                <a:spLocks/>
              </p:cNvSpPr>
              <p:nvPr/>
            </p:nvSpPr>
            <p:spPr bwMode="black">
              <a:xfrm>
                <a:off x="4798" y="2838"/>
                <a:ext cx="138" cy="385"/>
              </a:xfrm>
              <a:custGeom>
                <a:avLst/>
                <a:gdLst>
                  <a:gd name="T0" fmla="*/ 0 w 277"/>
                  <a:gd name="T1" fmla="*/ 1 h 770"/>
                  <a:gd name="T2" fmla="*/ 0 w 277"/>
                  <a:gd name="T3" fmla="*/ 1 h 770"/>
                  <a:gd name="T4" fmla="*/ 0 w 277"/>
                  <a:gd name="T5" fmla="*/ 0 h 770"/>
                  <a:gd name="T6" fmla="*/ 0 w 277"/>
                  <a:gd name="T7" fmla="*/ 0 h 770"/>
                  <a:gd name="T8" fmla="*/ 0 w 277"/>
                  <a:gd name="T9" fmla="*/ 1 h 770"/>
                  <a:gd name="T10" fmla="*/ 0 w 277"/>
                  <a:gd name="T11" fmla="*/ 1 h 770"/>
                  <a:gd name="T12" fmla="*/ 0 w 277"/>
                  <a:gd name="T13" fmla="*/ 1 h 770"/>
                  <a:gd name="T14" fmla="*/ 0 w 277"/>
                  <a:gd name="T15" fmla="*/ 1 h 770"/>
                  <a:gd name="T16" fmla="*/ 0 w 277"/>
                  <a:gd name="T17" fmla="*/ 1 h 770"/>
                  <a:gd name="T18" fmla="*/ 0 w 277"/>
                  <a:gd name="T19" fmla="*/ 1 h 770"/>
                  <a:gd name="T20" fmla="*/ 0 w 277"/>
                  <a:gd name="T21" fmla="*/ 1 h 770"/>
                  <a:gd name="T22" fmla="*/ 0 w 277"/>
                  <a:gd name="T23" fmla="*/ 1 h 770"/>
                  <a:gd name="T24" fmla="*/ 0 w 277"/>
                  <a:gd name="T25" fmla="*/ 1 h 770"/>
                  <a:gd name="T26" fmla="*/ 0 w 277"/>
                  <a:gd name="T27" fmla="*/ 1 h 770"/>
                  <a:gd name="T28" fmla="*/ 0 w 277"/>
                  <a:gd name="T29" fmla="*/ 1 h 770"/>
                  <a:gd name="T30" fmla="*/ 0 w 277"/>
                  <a:gd name="T31" fmla="*/ 1 h 770"/>
                  <a:gd name="T32" fmla="*/ 0 w 277"/>
                  <a:gd name="T33" fmla="*/ 1 h 770"/>
                  <a:gd name="T34" fmla="*/ 0 w 277"/>
                  <a:gd name="T35" fmla="*/ 1 h 770"/>
                  <a:gd name="T36" fmla="*/ 0 w 277"/>
                  <a:gd name="T37" fmla="*/ 1 h 770"/>
                  <a:gd name="T38" fmla="*/ 0 w 277"/>
                  <a:gd name="T39" fmla="*/ 1 h 770"/>
                  <a:gd name="T40" fmla="*/ 0 w 277"/>
                  <a:gd name="T41" fmla="*/ 1 h 770"/>
                  <a:gd name="T42" fmla="*/ 0 w 277"/>
                  <a:gd name="T43" fmla="*/ 1 h 770"/>
                  <a:gd name="T44" fmla="*/ 0 w 277"/>
                  <a:gd name="T45" fmla="*/ 1 h 77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77"/>
                  <a:gd name="T70" fmla="*/ 0 h 770"/>
                  <a:gd name="T71" fmla="*/ 277 w 277"/>
                  <a:gd name="T72" fmla="*/ 770 h 77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77" h="770">
                    <a:moveTo>
                      <a:pt x="18" y="60"/>
                    </a:moveTo>
                    <a:lnTo>
                      <a:pt x="28" y="20"/>
                    </a:lnTo>
                    <a:lnTo>
                      <a:pt x="71" y="0"/>
                    </a:lnTo>
                    <a:lnTo>
                      <a:pt x="110" y="0"/>
                    </a:lnTo>
                    <a:lnTo>
                      <a:pt x="160" y="29"/>
                    </a:lnTo>
                    <a:lnTo>
                      <a:pt x="208" y="99"/>
                    </a:lnTo>
                    <a:lnTo>
                      <a:pt x="241" y="171"/>
                    </a:lnTo>
                    <a:lnTo>
                      <a:pt x="257" y="268"/>
                    </a:lnTo>
                    <a:lnTo>
                      <a:pt x="271" y="383"/>
                    </a:lnTo>
                    <a:lnTo>
                      <a:pt x="277" y="494"/>
                    </a:lnTo>
                    <a:lnTo>
                      <a:pt x="277" y="639"/>
                    </a:lnTo>
                    <a:lnTo>
                      <a:pt x="257" y="727"/>
                    </a:lnTo>
                    <a:lnTo>
                      <a:pt x="221" y="760"/>
                    </a:lnTo>
                    <a:lnTo>
                      <a:pt x="157" y="770"/>
                    </a:lnTo>
                    <a:lnTo>
                      <a:pt x="91" y="767"/>
                    </a:lnTo>
                    <a:lnTo>
                      <a:pt x="57" y="727"/>
                    </a:lnTo>
                    <a:lnTo>
                      <a:pt x="38" y="659"/>
                    </a:lnTo>
                    <a:lnTo>
                      <a:pt x="21" y="590"/>
                    </a:lnTo>
                    <a:lnTo>
                      <a:pt x="7" y="465"/>
                    </a:lnTo>
                    <a:lnTo>
                      <a:pt x="0" y="325"/>
                    </a:lnTo>
                    <a:lnTo>
                      <a:pt x="0" y="161"/>
                    </a:lnTo>
                    <a:lnTo>
                      <a:pt x="18" y="89"/>
                    </a:lnTo>
                    <a:lnTo>
                      <a:pt x="18" y="60"/>
                    </a:lnTo>
                    <a:close/>
                  </a:path>
                </a:pathLst>
              </a:custGeom>
              <a:solidFill>
                <a:srgbClr val="FF9900"/>
              </a:solidFill>
              <a:ln w="9525">
                <a:noFill/>
                <a:round/>
                <a:headEnd/>
                <a:tailEnd/>
              </a:ln>
            </p:spPr>
            <p:txBody>
              <a:bodyPr/>
              <a:lstStyle/>
              <a:p>
                <a:endParaRPr lang="ja-JP" altLang="en-US"/>
              </a:p>
            </p:txBody>
          </p:sp>
          <p:sp>
            <p:nvSpPr>
              <p:cNvPr id="65550" name="Freeform 9"/>
              <p:cNvSpPr>
                <a:spLocks/>
              </p:cNvSpPr>
              <p:nvPr/>
            </p:nvSpPr>
            <p:spPr bwMode="black">
              <a:xfrm>
                <a:off x="4862" y="2849"/>
                <a:ext cx="211" cy="295"/>
              </a:xfrm>
              <a:custGeom>
                <a:avLst/>
                <a:gdLst>
                  <a:gd name="T0" fmla="*/ 0 w 423"/>
                  <a:gd name="T1" fmla="*/ 0 h 591"/>
                  <a:gd name="T2" fmla="*/ 0 w 423"/>
                  <a:gd name="T3" fmla="*/ 0 h 591"/>
                  <a:gd name="T4" fmla="*/ 0 w 423"/>
                  <a:gd name="T5" fmla="*/ 0 h 591"/>
                  <a:gd name="T6" fmla="*/ 0 w 423"/>
                  <a:gd name="T7" fmla="*/ 0 h 591"/>
                  <a:gd name="T8" fmla="*/ 0 w 423"/>
                  <a:gd name="T9" fmla="*/ 0 h 591"/>
                  <a:gd name="T10" fmla="*/ 0 w 423"/>
                  <a:gd name="T11" fmla="*/ 0 h 591"/>
                  <a:gd name="T12" fmla="*/ 0 w 423"/>
                  <a:gd name="T13" fmla="*/ 0 h 591"/>
                  <a:gd name="T14" fmla="*/ 0 w 423"/>
                  <a:gd name="T15" fmla="*/ 0 h 591"/>
                  <a:gd name="T16" fmla="*/ 0 w 423"/>
                  <a:gd name="T17" fmla="*/ 0 h 591"/>
                  <a:gd name="T18" fmla="*/ 0 w 423"/>
                  <a:gd name="T19" fmla="*/ 0 h 591"/>
                  <a:gd name="T20" fmla="*/ 0 w 423"/>
                  <a:gd name="T21" fmla="*/ 0 h 591"/>
                  <a:gd name="T22" fmla="*/ 0 w 423"/>
                  <a:gd name="T23" fmla="*/ 0 h 591"/>
                  <a:gd name="T24" fmla="*/ 0 w 423"/>
                  <a:gd name="T25" fmla="*/ 0 h 591"/>
                  <a:gd name="T26" fmla="*/ 0 w 423"/>
                  <a:gd name="T27" fmla="*/ 0 h 591"/>
                  <a:gd name="T28" fmla="*/ 0 w 423"/>
                  <a:gd name="T29" fmla="*/ 0 h 591"/>
                  <a:gd name="T30" fmla="*/ 0 w 423"/>
                  <a:gd name="T31" fmla="*/ 0 h 591"/>
                  <a:gd name="T32" fmla="*/ 0 w 423"/>
                  <a:gd name="T33" fmla="*/ 0 h 591"/>
                  <a:gd name="T34" fmla="*/ 0 w 423"/>
                  <a:gd name="T35" fmla="*/ 0 h 591"/>
                  <a:gd name="T36" fmla="*/ 0 w 423"/>
                  <a:gd name="T37" fmla="*/ 0 h 591"/>
                  <a:gd name="T38" fmla="*/ 0 w 423"/>
                  <a:gd name="T39" fmla="*/ 0 h 591"/>
                  <a:gd name="T40" fmla="*/ 0 w 423"/>
                  <a:gd name="T41" fmla="*/ 0 h 591"/>
                  <a:gd name="T42" fmla="*/ 0 w 423"/>
                  <a:gd name="T43" fmla="*/ 0 h 591"/>
                  <a:gd name="T44" fmla="*/ 0 w 423"/>
                  <a:gd name="T45" fmla="*/ 0 h 591"/>
                  <a:gd name="T46" fmla="*/ 0 w 423"/>
                  <a:gd name="T47" fmla="*/ 0 h 591"/>
                  <a:gd name="T48" fmla="*/ 0 w 423"/>
                  <a:gd name="T49" fmla="*/ 0 h 591"/>
                  <a:gd name="T50" fmla="*/ 0 w 423"/>
                  <a:gd name="T51" fmla="*/ 0 h 591"/>
                  <a:gd name="T52" fmla="*/ 0 w 423"/>
                  <a:gd name="T53" fmla="*/ 0 h 591"/>
                  <a:gd name="T54" fmla="*/ 0 w 423"/>
                  <a:gd name="T55" fmla="*/ 0 h 591"/>
                  <a:gd name="T56" fmla="*/ 0 w 423"/>
                  <a:gd name="T57" fmla="*/ 0 h 591"/>
                  <a:gd name="T58" fmla="*/ 0 w 423"/>
                  <a:gd name="T59" fmla="*/ 0 h 591"/>
                  <a:gd name="T60" fmla="*/ 0 w 423"/>
                  <a:gd name="T61" fmla="*/ 0 h 591"/>
                  <a:gd name="T62" fmla="*/ 0 w 423"/>
                  <a:gd name="T63" fmla="*/ 0 h 591"/>
                  <a:gd name="T64" fmla="*/ 0 w 423"/>
                  <a:gd name="T65" fmla="*/ 0 h 591"/>
                  <a:gd name="T66" fmla="*/ 0 w 423"/>
                  <a:gd name="T67" fmla="*/ 0 h 591"/>
                  <a:gd name="T68" fmla="*/ 0 w 423"/>
                  <a:gd name="T69" fmla="*/ 0 h 59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23"/>
                  <a:gd name="T106" fmla="*/ 0 h 591"/>
                  <a:gd name="T107" fmla="*/ 423 w 423"/>
                  <a:gd name="T108" fmla="*/ 591 h 59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23" h="591">
                    <a:moveTo>
                      <a:pt x="23" y="0"/>
                    </a:moveTo>
                    <a:lnTo>
                      <a:pt x="110" y="11"/>
                    </a:lnTo>
                    <a:lnTo>
                      <a:pt x="200" y="27"/>
                    </a:lnTo>
                    <a:lnTo>
                      <a:pt x="293" y="79"/>
                    </a:lnTo>
                    <a:lnTo>
                      <a:pt x="360" y="118"/>
                    </a:lnTo>
                    <a:lnTo>
                      <a:pt x="403" y="175"/>
                    </a:lnTo>
                    <a:lnTo>
                      <a:pt x="423" y="207"/>
                    </a:lnTo>
                    <a:lnTo>
                      <a:pt x="383" y="303"/>
                    </a:lnTo>
                    <a:lnTo>
                      <a:pt x="319" y="361"/>
                    </a:lnTo>
                    <a:lnTo>
                      <a:pt x="243" y="404"/>
                    </a:lnTo>
                    <a:lnTo>
                      <a:pt x="203" y="430"/>
                    </a:lnTo>
                    <a:lnTo>
                      <a:pt x="133" y="443"/>
                    </a:lnTo>
                    <a:lnTo>
                      <a:pt x="130" y="469"/>
                    </a:lnTo>
                    <a:lnTo>
                      <a:pt x="184" y="492"/>
                    </a:lnTo>
                    <a:lnTo>
                      <a:pt x="260" y="513"/>
                    </a:lnTo>
                    <a:lnTo>
                      <a:pt x="333" y="552"/>
                    </a:lnTo>
                    <a:lnTo>
                      <a:pt x="303" y="581"/>
                    </a:lnTo>
                    <a:lnTo>
                      <a:pt x="273" y="591"/>
                    </a:lnTo>
                    <a:lnTo>
                      <a:pt x="230" y="548"/>
                    </a:lnTo>
                    <a:lnTo>
                      <a:pt x="163" y="522"/>
                    </a:lnTo>
                    <a:lnTo>
                      <a:pt x="110" y="503"/>
                    </a:lnTo>
                    <a:lnTo>
                      <a:pt x="110" y="463"/>
                    </a:lnTo>
                    <a:lnTo>
                      <a:pt x="120" y="421"/>
                    </a:lnTo>
                    <a:lnTo>
                      <a:pt x="153" y="404"/>
                    </a:lnTo>
                    <a:lnTo>
                      <a:pt x="260" y="361"/>
                    </a:lnTo>
                    <a:lnTo>
                      <a:pt x="319" y="296"/>
                    </a:lnTo>
                    <a:lnTo>
                      <a:pt x="363" y="227"/>
                    </a:lnTo>
                    <a:lnTo>
                      <a:pt x="353" y="194"/>
                    </a:lnTo>
                    <a:lnTo>
                      <a:pt x="319" y="155"/>
                    </a:lnTo>
                    <a:lnTo>
                      <a:pt x="240" y="99"/>
                    </a:lnTo>
                    <a:lnTo>
                      <a:pt x="143" y="79"/>
                    </a:lnTo>
                    <a:lnTo>
                      <a:pt x="80" y="76"/>
                    </a:lnTo>
                    <a:lnTo>
                      <a:pt x="23" y="76"/>
                    </a:lnTo>
                    <a:lnTo>
                      <a:pt x="0" y="40"/>
                    </a:lnTo>
                    <a:lnTo>
                      <a:pt x="23" y="0"/>
                    </a:lnTo>
                    <a:close/>
                  </a:path>
                </a:pathLst>
              </a:custGeom>
              <a:solidFill>
                <a:srgbClr val="FF9900"/>
              </a:solidFill>
              <a:ln w="9525">
                <a:noFill/>
                <a:round/>
                <a:headEnd/>
                <a:tailEnd/>
              </a:ln>
            </p:spPr>
            <p:txBody>
              <a:bodyPr/>
              <a:lstStyle/>
              <a:p>
                <a:endParaRPr lang="ja-JP" altLang="en-US"/>
              </a:p>
            </p:txBody>
          </p:sp>
          <p:sp>
            <p:nvSpPr>
              <p:cNvPr id="65551" name="Freeform 10"/>
              <p:cNvSpPr>
                <a:spLocks/>
              </p:cNvSpPr>
              <p:nvPr/>
            </p:nvSpPr>
            <p:spPr bwMode="black">
              <a:xfrm>
                <a:off x="4878" y="3183"/>
                <a:ext cx="257" cy="478"/>
              </a:xfrm>
              <a:custGeom>
                <a:avLst/>
                <a:gdLst>
                  <a:gd name="T0" fmla="*/ 0 w 515"/>
                  <a:gd name="T1" fmla="*/ 0 h 955"/>
                  <a:gd name="T2" fmla="*/ 0 w 515"/>
                  <a:gd name="T3" fmla="*/ 0 h 955"/>
                  <a:gd name="T4" fmla="*/ 0 w 515"/>
                  <a:gd name="T5" fmla="*/ 1 h 955"/>
                  <a:gd name="T6" fmla="*/ 0 w 515"/>
                  <a:gd name="T7" fmla="*/ 1 h 955"/>
                  <a:gd name="T8" fmla="*/ 0 w 515"/>
                  <a:gd name="T9" fmla="*/ 1 h 955"/>
                  <a:gd name="T10" fmla="*/ 0 w 515"/>
                  <a:gd name="T11" fmla="*/ 1 h 955"/>
                  <a:gd name="T12" fmla="*/ 0 w 515"/>
                  <a:gd name="T13" fmla="*/ 1 h 955"/>
                  <a:gd name="T14" fmla="*/ 0 w 515"/>
                  <a:gd name="T15" fmla="*/ 1 h 955"/>
                  <a:gd name="T16" fmla="*/ 0 w 515"/>
                  <a:gd name="T17" fmla="*/ 1 h 955"/>
                  <a:gd name="T18" fmla="*/ 0 w 515"/>
                  <a:gd name="T19" fmla="*/ 1 h 955"/>
                  <a:gd name="T20" fmla="*/ 0 w 515"/>
                  <a:gd name="T21" fmla="*/ 1 h 955"/>
                  <a:gd name="T22" fmla="*/ 0 w 515"/>
                  <a:gd name="T23" fmla="*/ 1 h 955"/>
                  <a:gd name="T24" fmla="*/ 0 w 515"/>
                  <a:gd name="T25" fmla="*/ 1 h 955"/>
                  <a:gd name="T26" fmla="*/ 0 w 515"/>
                  <a:gd name="T27" fmla="*/ 1 h 955"/>
                  <a:gd name="T28" fmla="*/ 0 w 515"/>
                  <a:gd name="T29" fmla="*/ 1 h 955"/>
                  <a:gd name="T30" fmla="*/ 0 w 515"/>
                  <a:gd name="T31" fmla="*/ 1 h 955"/>
                  <a:gd name="T32" fmla="*/ 0 w 515"/>
                  <a:gd name="T33" fmla="*/ 1 h 955"/>
                  <a:gd name="T34" fmla="*/ 0 w 515"/>
                  <a:gd name="T35" fmla="*/ 1 h 955"/>
                  <a:gd name="T36" fmla="*/ 0 w 515"/>
                  <a:gd name="T37" fmla="*/ 1 h 955"/>
                  <a:gd name="T38" fmla="*/ 0 w 515"/>
                  <a:gd name="T39" fmla="*/ 1 h 955"/>
                  <a:gd name="T40" fmla="*/ 0 w 515"/>
                  <a:gd name="T41" fmla="*/ 1 h 955"/>
                  <a:gd name="T42" fmla="*/ 0 w 515"/>
                  <a:gd name="T43" fmla="*/ 1 h 955"/>
                  <a:gd name="T44" fmla="*/ 0 w 515"/>
                  <a:gd name="T45" fmla="*/ 1 h 955"/>
                  <a:gd name="T46" fmla="*/ 0 w 515"/>
                  <a:gd name="T47" fmla="*/ 1 h 955"/>
                  <a:gd name="T48" fmla="*/ 0 w 515"/>
                  <a:gd name="T49" fmla="*/ 1 h 955"/>
                  <a:gd name="T50" fmla="*/ 0 w 515"/>
                  <a:gd name="T51" fmla="*/ 1 h 955"/>
                  <a:gd name="T52" fmla="*/ 0 w 515"/>
                  <a:gd name="T53" fmla="*/ 1 h 955"/>
                  <a:gd name="T54" fmla="*/ 0 w 515"/>
                  <a:gd name="T55" fmla="*/ 1 h 955"/>
                  <a:gd name="T56" fmla="*/ 0 w 515"/>
                  <a:gd name="T57" fmla="*/ 1 h 955"/>
                  <a:gd name="T58" fmla="*/ 0 w 515"/>
                  <a:gd name="T59" fmla="*/ 1 h 955"/>
                  <a:gd name="T60" fmla="*/ 0 w 515"/>
                  <a:gd name="T61" fmla="*/ 1 h 955"/>
                  <a:gd name="T62" fmla="*/ 0 w 515"/>
                  <a:gd name="T63" fmla="*/ 1 h 955"/>
                  <a:gd name="T64" fmla="*/ 0 w 515"/>
                  <a:gd name="T65" fmla="*/ 1 h 955"/>
                  <a:gd name="T66" fmla="*/ 0 w 515"/>
                  <a:gd name="T67" fmla="*/ 0 h 95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15"/>
                  <a:gd name="T103" fmla="*/ 0 h 955"/>
                  <a:gd name="T104" fmla="*/ 515 w 515"/>
                  <a:gd name="T105" fmla="*/ 955 h 95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15" h="955">
                    <a:moveTo>
                      <a:pt x="60" y="0"/>
                    </a:moveTo>
                    <a:lnTo>
                      <a:pt x="14" y="0"/>
                    </a:lnTo>
                    <a:lnTo>
                      <a:pt x="0" y="69"/>
                    </a:lnTo>
                    <a:lnTo>
                      <a:pt x="34" y="109"/>
                    </a:lnTo>
                    <a:lnTo>
                      <a:pt x="140" y="204"/>
                    </a:lnTo>
                    <a:lnTo>
                      <a:pt x="234" y="325"/>
                    </a:lnTo>
                    <a:lnTo>
                      <a:pt x="294" y="450"/>
                    </a:lnTo>
                    <a:lnTo>
                      <a:pt x="304" y="531"/>
                    </a:lnTo>
                    <a:lnTo>
                      <a:pt x="301" y="591"/>
                    </a:lnTo>
                    <a:lnTo>
                      <a:pt x="274" y="725"/>
                    </a:lnTo>
                    <a:lnTo>
                      <a:pt x="240" y="834"/>
                    </a:lnTo>
                    <a:lnTo>
                      <a:pt x="211" y="896"/>
                    </a:lnTo>
                    <a:lnTo>
                      <a:pt x="204" y="936"/>
                    </a:lnTo>
                    <a:lnTo>
                      <a:pt x="234" y="936"/>
                    </a:lnTo>
                    <a:lnTo>
                      <a:pt x="280" y="923"/>
                    </a:lnTo>
                    <a:lnTo>
                      <a:pt x="294" y="926"/>
                    </a:lnTo>
                    <a:lnTo>
                      <a:pt x="391" y="932"/>
                    </a:lnTo>
                    <a:lnTo>
                      <a:pt x="465" y="955"/>
                    </a:lnTo>
                    <a:lnTo>
                      <a:pt x="491" y="942"/>
                    </a:lnTo>
                    <a:lnTo>
                      <a:pt x="515" y="892"/>
                    </a:lnTo>
                    <a:lnTo>
                      <a:pt x="491" y="866"/>
                    </a:lnTo>
                    <a:lnTo>
                      <a:pt x="381" y="863"/>
                    </a:lnTo>
                    <a:lnTo>
                      <a:pt x="304" y="873"/>
                    </a:lnTo>
                    <a:lnTo>
                      <a:pt x="264" y="892"/>
                    </a:lnTo>
                    <a:lnTo>
                      <a:pt x="270" y="847"/>
                    </a:lnTo>
                    <a:lnTo>
                      <a:pt x="311" y="777"/>
                    </a:lnTo>
                    <a:lnTo>
                      <a:pt x="344" y="670"/>
                    </a:lnTo>
                    <a:lnTo>
                      <a:pt x="371" y="578"/>
                    </a:lnTo>
                    <a:lnTo>
                      <a:pt x="351" y="473"/>
                    </a:lnTo>
                    <a:lnTo>
                      <a:pt x="321" y="361"/>
                    </a:lnTo>
                    <a:lnTo>
                      <a:pt x="260" y="233"/>
                    </a:lnTo>
                    <a:lnTo>
                      <a:pt x="174" y="115"/>
                    </a:lnTo>
                    <a:lnTo>
                      <a:pt x="100" y="29"/>
                    </a:lnTo>
                    <a:lnTo>
                      <a:pt x="60" y="0"/>
                    </a:lnTo>
                    <a:close/>
                  </a:path>
                </a:pathLst>
              </a:custGeom>
              <a:solidFill>
                <a:srgbClr val="FF9900"/>
              </a:solidFill>
              <a:ln w="9525">
                <a:noFill/>
                <a:round/>
                <a:headEnd/>
                <a:tailEnd/>
              </a:ln>
            </p:spPr>
            <p:txBody>
              <a:bodyPr/>
              <a:lstStyle/>
              <a:p>
                <a:endParaRPr lang="ja-JP" altLang="en-US"/>
              </a:p>
            </p:txBody>
          </p:sp>
          <p:sp>
            <p:nvSpPr>
              <p:cNvPr id="65552" name="Freeform 11"/>
              <p:cNvSpPr>
                <a:spLocks/>
              </p:cNvSpPr>
              <p:nvPr/>
            </p:nvSpPr>
            <p:spPr bwMode="black">
              <a:xfrm>
                <a:off x="4717" y="3182"/>
                <a:ext cx="173" cy="487"/>
              </a:xfrm>
              <a:custGeom>
                <a:avLst/>
                <a:gdLst>
                  <a:gd name="T0" fmla="*/ 0 w 347"/>
                  <a:gd name="T1" fmla="*/ 0 h 973"/>
                  <a:gd name="T2" fmla="*/ 0 w 347"/>
                  <a:gd name="T3" fmla="*/ 1 h 973"/>
                  <a:gd name="T4" fmla="*/ 0 w 347"/>
                  <a:gd name="T5" fmla="*/ 1 h 973"/>
                  <a:gd name="T6" fmla="*/ 0 w 347"/>
                  <a:gd name="T7" fmla="*/ 1 h 973"/>
                  <a:gd name="T8" fmla="*/ 0 w 347"/>
                  <a:gd name="T9" fmla="*/ 1 h 973"/>
                  <a:gd name="T10" fmla="*/ 0 w 347"/>
                  <a:gd name="T11" fmla="*/ 1 h 973"/>
                  <a:gd name="T12" fmla="*/ 0 w 347"/>
                  <a:gd name="T13" fmla="*/ 1 h 973"/>
                  <a:gd name="T14" fmla="*/ 0 w 347"/>
                  <a:gd name="T15" fmla="*/ 1 h 973"/>
                  <a:gd name="T16" fmla="*/ 0 w 347"/>
                  <a:gd name="T17" fmla="*/ 1 h 973"/>
                  <a:gd name="T18" fmla="*/ 0 w 347"/>
                  <a:gd name="T19" fmla="*/ 1 h 973"/>
                  <a:gd name="T20" fmla="*/ 0 w 347"/>
                  <a:gd name="T21" fmla="*/ 1 h 973"/>
                  <a:gd name="T22" fmla="*/ 0 w 347"/>
                  <a:gd name="T23" fmla="*/ 1 h 973"/>
                  <a:gd name="T24" fmla="*/ 0 w 347"/>
                  <a:gd name="T25" fmla="*/ 1 h 973"/>
                  <a:gd name="T26" fmla="*/ 0 w 347"/>
                  <a:gd name="T27" fmla="*/ 1 h 973"/>
                  <a:gd name="T28" fmla="*/ 0 w 347"/>
                  <a:gd name="T29" fmla="*/ 1 h 973"/>
                  <a:gd name="T30" fmla="*/ 0 w 347"/>
                  <a:gd name="T31" fmla="*/ 1 h 973"/>
                  <a:gd name="T32" fmla="*/ 0 w 347"/>
                  <a:gd name="T33" fmla="*/ 1 h 973"/>
                  <a:gd name="T34" fmla="*/ 0 w 347"/>
                  <a:gd name="T35" fmla="*/ 1 h 973"/>
                  <a:gd name="T36" fmla="*/ 0 w 347"/>
                  <a:gd name="T37" fmla="*/ 1 h 973"/>
                  <a:gd name="T38" fmla="*/ 0 w 347"/>
                  <a:gd name="T39" fmla="*/ 1 h 973"/>
                  <a:gd name="T40" fmla="*/ 0 w 347"/>
                  <a:gd name="T41" fmla="*/ 1 h 973"/>
                  <a:gd name="T42" fmla="*/ 0 w 347"/>
                  <a:gd name="T43" fmla="*/ 1 h 973"/>
                  <a:gd name="T44" fmla="*/ 0 w 347"/>
                  <a:gd name="T45" fmla="*/ 1 h 973"/>
                  <a:gd name="T46" fmla="*/ 0 w 347"/>
                  <a:gd name="T47" fmla="*/ 1 h 973"/>
                  <a:gd name="T48" fmla="*/ 0 w 347"/>
                  <a:gd name="T49" fmla="*/ 1 h 973"/>
                  <a:gd name="T50" fmla="*/ 0 w 347"/>
                  <a:gd name="T51" fmla="*/ 1 h 973"/>
                  <a:gd name="T52" fmla="*/ 0 w 347"/>
                  <a:gd name="T53" fmla="*/ 1 h 973"/>
                  <a:gd name="T54" fmla="*/ 0 w 347"/>
                  <a:gd name="T55" fmla="*/ 1 h 973"/>
                  <a:gd name="T56" fmla="*/ 0 w 347"/>
                  <a:gd name="T57" fmla="*/ 1 h 973"/>
                  <a:gd name="T58" fmla="*/ 0 w 347"/>
                  <a:gd name="T59" fmla="*/ 1 h 973"/>
                  <a:gd name="T60" fmla="*/ 0 w 347"/>
                  <a:gd name="T61" fmla="*/ 0 h 973"/>
                  <a:gd name="T62" fmla="*/ 0 w 347"/>
                  <a:gd name="T63" fmla="*/ 0 h 97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47"/>
                  <a:gd name="T97" fmla="*/ 0 h 973"/>
                  <a:gd name="T98" fmla="*/ 347 w 347"/>
                  <a:gd name="T99" fmla="*/ 973 h 97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47" h="973">
                    <a:moveTo>
                      <a:pt x="240" y="0"/>
                    </a:moveTo>
                    <a:lnTo>
                      <a:pt x="197" y="92"/>
                    </a:lnTo>
                    <a:lnTo>
                      <a:pt x="166" y="226"/>
                    </a:lnTo>
                    <a:lnTo>
                      <a:pt x="130" y="374"/>
                    </a:lnTo>
                    <a:lnTo>
                      <a:pt x="97" y="524"/>
                    </a:lnTo>
                    <a:lnTo>
                      <a:pt x="97" y="580"/>
                    </a:lnTo>
                    <a:lnTo>
                      <a:pt x="130" y="679"/>
                    </a:lnTo>
                    <a:lnTo>
                      <a:pt x="177" y="731"/>
                    </a:lnTo>
                    <a:lnTo>
                      <a:pt x="220" y="797"/>
                    </a:lnTo>
                    <a:lnTo>
                      <a:pt x="250" y="845"/>
                    </a:lnTo>
                    <a:lnTo>
                      <a:pt x="237" y="868"/>
                    </a:lnTo>
                    <a:lnTo>
                      <a:pt x="160" y="878"/>
                    </a:lnTo>
                    <a:lnTo>
                      <a:pt x="37" y="897"/>
                    </a:lnTo>
                    <a:lnTo>
                      <a:pt x="0" y="928"/>
                    </a:lnTo>
                    <a:lnTo>
                      <a:pt x="31" y="954"/>
                    </a:lnTo>
                    <a:lnTo>
                      <a:pt x="100" y="973"/>
                    </a:lnTo>
                    <a:lnTo>
                      <a:pt x="181" y="934"/>
                    </a:lnTo>
                    <a:lnTo>
                      <a:pt x="240" y="907"/>
                    </a:lnTo>
                    <a:lnTo>
                      <a:pt x="316" y="897"/>
                    </a:lnTo>
                    <a:lnTo>
                      <a:pt x="347" y="888"/>
                    </a:lnTo>
                    <a:lnTo>
                      <a:pt x="337" y="855"/>
                    </a:lnTo>
                    <a:lnTo>
                      <a:pt x="250" y="770"/>
                    </a:lnTo>
                    <a:lnTo>
                      <a:pt x="200" y="682"/>
                    </a:lnTo>
                    <a:lnTo>
                      <a:pt x="156" y="622"/>
                    </a:lnTo>
                    <a:lnTo>
                      <a:pt x="150" y="564"/>
                    </a:lnTo>
                    <a:lnTo>
                      <a:pt x="170" y="466"/>
                    </a:lnTo>
                    <a:lnTo>
                      <a:pt x="217" y="364"/>
                    </a:lnTo>
                    <a:lnTo>
                      <a:pt x="267" y="191"/>
                    </a:lnTo>
                    <a:lnTo>
                      <a:pt x="310" y="89"/>
                    </a:lnTo>
                    <a:lnTo>
                      <a:pt x="306" y="29"/>
                    </a:lnTo>
                    <a:lnTo>
                      <a:pt x="267" y="0"/>
                    </a:lnTo>
                    <a:lnTo>
                      <a:pt x="240" y="0"/>
                    </a:lnTo>
                    <a:close/>
                  </a:path>
                </a:pathLst>
              </a:custGeom>
              <a:solidFill>
                <a:srgbClr val="FF9900"/>
              </a:solidFill>
              <a:ln w="9525">
                <a:noFill/>
                <a:round/>
                <a:headEnd/>
                <a:tailEnd/>
              </a:ln>
            </p:spPr>
            <p:txBody>
              <a:bodyPr/>
              <a:lstStyle/>
              <a:p>
                <a:endParaRPr lang="ja-JP" altLang="en-US"/>
              </a:p>
            </p:txBody>
          </p:sp>
        </p:grpSp>
        <p:grpSp>
          <p:nvGrpSpPr>
            <p:cNvPr id="65544" name="Group 12"/>
            <p:cNvGrpSpPr>
              <a:grpSpLocks/>
            </p:cNvGrpSpPr>
            <p:nvPr/>
          </p:nvGrpSpPr>
          <p:grpSpPr bwMode="auto">
            <a:xfrm rot="-2330066">
              <a:off x="4902" y="2401"/>
              <a:ext cx="106" cy="144"/>
              <a:chOff x="4902" y="2401"/>
              <a:chExt cx="106" cy="144"/>
            </a:xfrm>
          </p:grpSpPr>
          <p:sp>
            <p:nvSpPr>
              <p:cNvPr id="65545" name="Freeform 13"/>
              <p:cNvSpPr>
                <a:spLocks/>
              </p:cNvSpPr>
              <p:nvPr/>
            </p:nvSpPr>
            <p:spPr bwMode="black">
              <a:xfrm>
                <a:off x="4923" y="2401"/>
                <a:ext cx="85" cy="100"/>
              </a:xfrm>
              <a:custGeom>
                <a:avLst/>
                <a:gdLst>
                  <a:gd name="T0" fmla="*/ 0 w 171"/>
                  <a:gd name="T1" fmla="*/ 1 h 200"/>
                  <a:gd name="T2" fmla="*/ 0 w 171"/>
                  <a:gd name="T3" fmla="*/ 0 h 200"/>
                  <a:gd name="T4" fmla="*/ 0 w 171"/>
                  <a:gd name="T5" fmla="*/ 1 h 200"/>
                  <a:gd name="T6" fmla="*/ 0 w 171"/>
                  <a:gd name="T7" fmla="*/ 1 h 200"/>
                  <a:gd name="T8" fmla="*/ 0 w 171"/>
                  <a:gd name="T9" fmla="*/ 1 h 200"/>
                  <a:gd name="T10" fmla="*/ 0 w 171"/>
                  <a:gd name="T11" fmla="*/ 1 h 200"/>
                  <a:gd name="T12" fmla="*/ 0 w 171"/>
                  <a:gd name="T13" fmla="*/ 1 h 200"/>
                  <a:gd name="T14" fmla="*/ 0 w 171"/>
                  <a:gd name="T15" fmla="*/ 1 h 200"/>
                  <a:gd name="T16" fmla="*/ 0 w 171"/>
                  <a:gd name="T17" fmla="*/ 1 h 200"/>
                  <a:gd name="T18" fmla="*/ 0 w 171"/>
                  <a:gd name="T19" fmla="*/ 1 h 200"/>
                  <a:gd name="T20" fmla="*/ 0 w 171"/>
                  <a:gd name="T21" fmla="*/ 1 h 200"/>
                  <a:gd name="T22" fmla="*/ 0 w 171"/>
                  <a:gd name="T23" fmla="*/ 1 h 200"/>
                  <a:gd name="T24" fmla="*/ 0 w 171"/>
                  <a:gd name="T25" fmla="*/ 1 h 200"/>
                  <a:gd name="T26" fmla="*/ 0 w 171"/>
                  <a:gd name="T27" fmla="*/ 1 h 200"/>
                  <a:gd name="T28" fmla="*/ 0 w 171"/>
                  <a:gd name="T29" fmla="*/ 1 h 200"/>
                  <a:gd name="T30" fmla="*/ 0 w 171"/>
                  <a:gd name="T31" fmla="*/ 1 h 200"/>
                  <a:gd name="T32" fmla="*/ 0 w 171"/>
                  <a:gd name="T33" fmla="*/ 1 h 200"/>
                  <a:gd name="T34" fmla="*/ 0 w 171"/>
                  <a:gd name="T35" fmla="*/ 1 h 200"/>
                  <a:gd name="T36" fmla="*/ 0 w 171"/>
                  <a:gd name="T37" fmla="*/ 1 h 200"/>
                  <a:gd name="T38" fmla="*/ 0 w 171"/>
                  <a:gd name="T39" fmla="*/ 1 h 200"/>
                  <a:gd name="T40" fmla="*/ 0 w 171"/>
                  <a:gd name="T41" fmla="*/ 1 h 200"/>
                  <a:gd name="T42" fmla="*/ 0 w 171"/>
                  <a:gd name="T43" fmla="*/ 1 h 2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71"/>
                  <a:gd name="T67" fmla="*/ 0 h 200"/>
                  <a:gd name="T68" fmla="*/ 171 w 171"/>
                  <a:gd name="T69" fmla="*/ 200 h 2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71" h="200">
                    <a:moveTo>
                      <a:pt x="20" y="9"/>
                    </a:moveTo>
                    <a:lnTo>
                      <a:pt x="67" y="0"/>
                    </a:lnTo>
                    <a:lnTo>
                      <a:pt x="111" y="3"/>
                    </a:lnTo>
                    <a:lnTo>
                      <a:pt x="151" y="22"/>
                    </a:lnTo>
                    <a:lnTo>
                      <a:pt x="171" y="59"/>
                    </a:lnTo>
                    <a:lnTo>
                      <a:pt x="171" y="88"/>
                    </a:lnTo>
                    <a:lnTo>
                      <a:pt x="151" y="127"/>
                    </a:lnTo>
                    <a:lnTo>
                      <a:pt x="117" y="150"/>
                    </a:lnTo>
                    <a:lnTo>
                      <a:pt x="67" y="150"/>
                    </a:lnTo>
                    <a:lnTo>
                      <a:pt x="36" y="169"/>
                    </a:lnTo>
                    <a:lnTo>
                      <a:pt x="26" y="200"/>
                    </a:lnTo>
                    <a:lnTo>
                      <a:pt x="0" y="190"/>
                    </a:lnTo>
                    <a:lnTo>
                      <a:pt x="10" y="150"/>
                    </a:lnTo>
                    <a:lnTo>
                      <a:pt x="46" y="127"/>
                    </a:lnTo>
                    <a:lnTo>
                      <a:pt x="107" y="121"/>
                    </a:lnTo>
                    <a:lnTo>
                      <a:pt x="131" y="98"/>
                    </a:lnTo>
                    <a:lnTo>
                      <a:pt x="137" y="62"/>
                    </a:lnTo>
                    <a:lnTo>
                      <a:pt x="111" y="29"/>
                    </a:lnTo>
                    <a:lnTo>
                      <a:pt x="71" y="29"/>
                    </a:lnTo>
                    <a:lnTo>
                      <a:pt x="26" y="39"/>
                    </a:lnTo>
                    <a:lnTo>
                      <a:pt x="10" y="29"/>
                    </a:lnTo>
                    <a:lnTo>
                      <a:pt x="20" y="9"/>
                    </a:lnTo>
                    <a:close/>
                  </a:path>
                </a:pathLst>
              </a:custGeom>
              <a:solidFill>
                <a:srgbClr val="FF9900"/>
              </a:solidFill>
              <a:ln w="9525">
                <a:noFill/>
                <a:round/>
                <a:headEnd/>
                <a:tailEnd/>
              </a:ln>
            </p:spPr>
            <p:txBody>
              <a:bodyPr/>
              <a:lstStyle/>
              <a:p>
                <a:endParaRPr lang="ja-JP" altLang="en-US"/>
              </a:p>
            </p:txBody>
          </p:sp>
          <p:sp>
            <p:nvSpPr>
              <p:cNvPr id="65546" name="Freeform 14"/>
              <p:cNvSpPr>
                <a:spLocks/>
              </p:cNvSpPr>
              <p:nvPr/>
            </p:nvSpPr>
            <p:spPr bwMode="black">
              <a:xfrm>
                <a:off x="4902" y="2517"/>
                <a:ext cx="27" cy="28"/>
              </a:xfrm>
              <a:custGeom>
                <a:avLst/>
                <a:gdLst>
                  <a:gd name="T0" fmla="*/ 1 w 53"/>
                  <a:gd name="T1" fmla="*/ 1 h 54"/>
                  <a:gd name="T2" fmla="*/ 1 w 53"/>
                  <a:gd name="T3" fmla="*/ 0 h 54"/>
                  <a:gd name="T4" fmla="*/ 1 w 53"/>
                  <a:gd name="T5" fmla="*/ 1 h 54"/>
                  <a:gd name="T6" fmla="*/ 0 w 53"/>
                  <a:gd name="T7" fmla="*/ 1 h 54"/>
                  <a:gd name="T8" fmla="*/ 1 w 53"/>
                  <a:gd name="T9" fmla="*/ 1 h 54"/>
                  <a:gd name="T10" fmla="*/ 1 w 53"/>
                  <a:gd name="T11" fmla="*/ 1 h 54"/>
                  <a:gd name="T12" fmla="*/ 1 w 53"/>
                  <a:gd name="T13" fmla="*/ 1 h 54"/>
                  <a:gd name="T14" fmla="*/ 0 60000 65536"/>
                  <a:gd name="T15" fmla="*/ 0 60000 65536"/>
                  <a:gd name="T16" fmla="*/ 0 60000 65536"/>
                  <a:gd name="T17" fmla="*/ 0 60000 65536"/>
                  <a:gd name="T18" fmla="*/ 0 60000 65536"/>
                  <a:gd name="T19" fmla="*/ 0 60000 65536"/>
                  <a:gd name="T20" fmla="*/ 0 60000 65536"/>
                  <a:gd name="T21" fmla="*/ 0 w 53"/>
                  <a:gd name="T22" fmla="*/ 0 h 54"/>
                  <a:gd name="T23" fmla="*/ 53 w 53"/>
                  <a:gd name="T24" fmla="*/ 54 h 5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3" h="54">
                    <a:moveTo>
                      <a:pt x="53" y="3"/>
                    </a:moveTo>
                    <a:lnTo>
                      <a:pt x="26" y="0"/>
                    </a:lnTo>
                    <a:lnTo>
                      <a:pt x="8" y="20"/>
                    </a:lnTo>
                    <a:lnTo>
                      <a:pt x="0" y="51"/>
                    </a:lnTo>
                    <a:lnTo>
                      <a:pt x="26" y="54"/>
                    </a:lnTo>
                    <a:lnTo>
                      <a:pt x="48" y="40"/>
                    </a:lnTo>
                    <a:lnTo>
                      <a:pt x="53" y="3"/>
                    </a:lnTo>
                    <a:close/>
                  </a:path>
                </a:pathLst>
              </a:custGeom>
              <a:solidFill>
                <a:srgbClr val="FF9900"/>
              </a:solidFill>
              <a:ln w="9525">
                <a:noFill/>
                <a:round/>
                <a:headEnd/>
                <a:tailEnd/>
              </a:ln>
            </p:spPr>
            <p:txBody>
              <a:bodyPr/>
              <a:lstStyle/>
              <a:p>
                <a:endParaRPr lang="ja-JP" altLang="en-US"/>
              </a:p>
            </p:txBody>
          </p:sp>
        </p:grpSp>
      </p:grpSp>
      <p:sp>
        <p:nvSpPr>
          <p:cNvPr id="65542"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978880722"/>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スライド番号プレースホルダ 5"/>
          <p:cNvSpPr txBox="1">
            <a:spLocks noGrp="1"/>
          </p:cNvSpPr>
          <p:nvPr/>
        </p:nvSpPr>
        <p:spPr bwMode="auto">
          <a:xfrm>
            <a:off x="7099300" y="6245225"/>
            <a:ext cx="2311400" cy="476250"/>
          </a:xfrm>
          <a:prstGeom prst="rect">
            <a:avLst/>
          </a:prstGeom>
          <a:noFill/>
          <a:ln w="9525">
            <a:noFill/>
            <a:miter lim="800000"/>
            <a:headEnd/>
            <a:tailEnd/>
          </a:ln>
        </p:spPr>
        <p:txBody>
          <a:bodyPr/>
          <a:lstStyle/>
          <a:p>
            <a:pPr algn="r"/>
            <a:fld id="{B273CF67-57FB-4FFB-9564-F490EFD24C25}" type="slidenum">
              <a:rPr lang="ja-JP" altLang="en-US" sz="1400"/>
              <a:pPr algn="r"/>
              <a:t>102</a:t>
            </a:fld>
            <a:endParaRPr lang="en-US" altLang="ja-JP" sz="1400"/>
          </a:p>
        </p:txBody>
      </p:sp>
      <p:sp>
        <p:nvSpPr>
          <p:cNvPr id="76803" name="Rectangle 2"/>
          <p:cNvSpPr>
            <a:spLocks noGrp="1" noChangeArrowheads="1"/>
          </p:cNvSpPr>
          <p:nvPr>
            <p:ph type="title" idx="4294967295"/>
          </p:nvPr>
        </p:nvSpPr>
        <p:spPr/>
        <p:txBody>
          <a:bodyPr/>
          <a:lstStyle/>
          <a:p>
            <a:pPr eaLnBrk="1" hangingPunct="1"/>
            <a:r>
              <a:rPr lang="ja-JP" altLang="en-US" dirty="0"/>
              <a:t>③　デシジョンテーブル（具体例）</a:t>
            </a:r>
          </a:p>
        </p:txBody>
      </p:sp>
      <p:sp>
        <p:nvSpPr>
          <p:cNvPr id="76804" name="Rectangle 3"/>
          <p:cNvSpPr>
            <a:spLocks noGrp="1" noChangeArrowheads="1"/>
          </p:cNvSpPr>
          <p:nvPr>
            <p:ph type="body" idx="4294967295"/>
          </p:nvPr>
        </p:nvSpPr>
        <p:spPr>
          <a:xfrm>
            <a:off x="344488" y="1412875"/>
            <a:ext cx="8985250" cy="574675"/>
          </a:xfrm>
        </p:spPr>
        <p:txBody>
          <a:bodyPr/>
          <a:lstStyle/>
          <a:p>
            <a:pPr eaLnBrk="1" hangingPunct="1">
              <a:lnSpc>
                <a:spcPct val="90000"/>
              </a:lnSpc>
            </a:pPr>
            <a:r>
              <a:rPr lang="ja-JP" altLang="en-US" sz="2400" dirty="0"/>
              <a:t>ロジックを条件と動作に分けて、マトリクスで表現した表をデシジョンテーブルと呼び、デシジョンテーブルをテスト設計に使用するテスト技法をデシジョンテーブルテストと呼ぶ。</a:t>
            </a:r>
          </a:p>
        </p:txBody>
      </p:sp>
      <p:graphicFrame>
        <p:nvGraphicFramePr>
          <p:cNvPr id="142342" name="Group 6"/>
          <p:cNvGraphicFramePr>
            <a:graphicFrameLocks noGrp="1"/>
          </p:cNvGraphicFramePr>
          <p:nvPr>
            <p:extLst>
              <p:ext uri="{D42A27DB-BD31-4B8C-83A1-F6EECF244321}">
                <p14:modId xmlns:p14="http://schemas.microsoft.com/office/powerpoint/2010/main" val="3710705784"/>
              </p:ext>
            </p:extLst>
          </p:nvPr>
        </p:nvGraphicFramePr>
        <p:xfrm>
          <a:off x="415925" y="2623809"/>
          <a:ext cx="4248150" cy="2193960"/>
        </p:xfrm>
        <a:graphic>
          <a:graphicData uri="http://schemas.openxmlformats.org/drawingml/2006/table">
            <a:tbl>
              <a:tblPr/>
              <a:tblGrid>
                <a:gridCol w="374650">
                  <a:extLst>
                    <a:ext uri="{9D8B030D-6E8A-4147-A177-3AD203B41FA5}">
                      <a16:colId xmlns:a16="http://schemas.microsoft.com/office/drawing/2014/main" val="20000"/>
                    </a:ext>
                  </a:extLst>
                </a:gridCol>
                <a:gridCol w="2063750">
                  <a:extLst>
                    <a:ext uri="{9D8B030D-6E8A-4147-A177-3AD203B41FA5}">
                      <a16:colId xmlns:a16="http://schemas.microsoft.com/office/drawing/2014/main" val="20001"/>
                    </a:ext>
                  </a:extLst>
                </a:gridCol>
                <a:gridCol w="442913">
                  <a:extLst>
                    <a:ext uri="{9D8B030D-6E8A-4147-A177-3AD203B41FA5}">
                      <a16:colId xmlns:a16="http://schemas.microsoft.com/office/drawing/2014/main" val="20002"/>
                    </a:ext>
                  </a:extLst>
                </a:gridCol>
                <a:gridCol w="431800">
                  <a:extLst>
                    <a:ext uri="{9D8B030D-6E8A-4147-A177-3AD203B41FA5}">
                      <a16:colId xmlns:a16="http://schemas.microsoft.com/office/drawing/2014/main" val="20003"/>
                    </a:ext>
                  </a:extLst>
                </a:gridCol>
                <a:gridCol w="431800">
                  <a:extLst>
                    <a:ext uri="{9D8B030D-6E8A-4147-A177-3AD203B41FA5}">
                      <a16:colId xmlns:a16="http://schemas.microsoft.com/office/drawing/2014/main" val="20004"/>
                    </a:ext>
                  </a:extLst>
                </a:gridCol>
                <a:gridCol w="503237">
                  <a:extLst>
                    <a:ext uri="{9D8B030D-6E8A-4147-A177-3AD203B41FA5}">
                      <a16:colId xmlns:a16="http://schemas.microsoft.com/office/drawing/2014/main" val="20005"/>
                    </a:ext>
                  </a:extLst>
                </a:gridCol>
              </a:tblGrid>
              <a:tr h="3651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670" marB="4567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Arial" charset="0"/>
                          <a:ea typeface="ＭＳ Ｐゴシック" charset="-128"/>
                        </a:rPr>
                        <a:t>三角形判定表</a:t>
                      </a:r>
                    </a:p>
                  </a:txBody>
                  <a:tcPr marT="45670" marB="4567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1</a:t>
                      </a:r>
                    </a:p>
                  </a:txBody>
                  <a:tcPr marT="45670" marB="4567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2</a:t>
                      </a:r>
                    </a:p>
                  </a:txBody>
                  <a:tcPr marT="45670" marB="4567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3</a:t>
                      </a:r>
                    </a:p>
                  </a:txBody>
                  <a:tcPr marT="45670" marB="4567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4</a:t>
                      </a:r>
                    </a:p>
                  </a:txBody>
                  <a:tcPr marT="45670" marB="4567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65125">
                <a:tc row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Arial" charset="0"/>
                          <a:ea typeface="ＭＳ Ｐゴシック" charset="-128"/>
                        </a:rPr>
                        <a:t>条件</a:t>
                      </a:r>
                    </a:p>
                  </a:txBody>
                  <a:tcPr marT="45670" marB="4567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A&lt;B+C</a:t>
                      </a:r>
                    </a:p>
                  </a:txBody>
                  <a:tcPr marT="45670" marB="4567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N</a:t>
                      </a:r>
                    </a:p>
                  </a:txBody>
                  <a:tcPr marT="45670" marB="4567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Y</a:t>
                      </a:r>
                    </a:p>
                  </a:txBody>
                  <a:tcPr marT="45670" marB="4567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Y</a:t>
                      </a:r>
                    </a:p>
                  </a:txBody>
                  <a:tcPr marT="45670" marB="4567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Y</a:t>
                      </a:r>
                    </a:p>
                  </a:txBody>
                  <a:tcPr marT="45670" marB="4567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65125">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B&lt;A+C</a:t>
                      </a:r>
                    </a:p>
                  </a:txBody>
                  <a:tcPr marT="45670" marB="4567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Arial" charset="0"/>
                          <a:ea typeface="ＭＳ Ｐゴシック" charset="-128"/>
                        </a:rPr>
                        <a:t>－</a:t>
                      </a:r>
                      <a:endParaRPr kumimoji="1" lang="en-US" altLang="ja-JP" sz="1800" b="0" i="0" u="none" strike="noStrike" cap="none" normalizeH="0" baseline="0">
                        <a:ln>
                          <a:noFill/>
                        </a:ln>
                        <a:solidFill>
                          <a:schemeClr val="tx1"/>
                        </a:solidFill>
                        <a:effectLst/>
                        <a:latin typeface="Arial" charset="0"/>
                        <a:ea typeface="ＭＳ Ｐゴシック" charset="-128"/>
                      </a:endParaRPr>
                    </a:p>
                  </a:txBody>
                  <a:tcPr marT="45670" marB="4567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N</a:t>
                      </a:r>
                    </a:p>
                  </a:txBody>
                  <a:tcPr marT="45670" marB="4567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Y</a:t>
                      </a:r>
                    </a:p>
                  </a:txBody>
                  <a:tcPr marT="45670" marB="4567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Y</a:t>
                      </a:r>
                    </a:p>
                  </a:txBody>
                  <a:tcPr marT="45670" marB="4567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65125">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C&lt;A+B</a:t>
                      </a:r>
                    </a:p>
                  </a:txBody>
                  <a:tcPr marT="45670" marB="4567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Arial" charset="0"/>
                          <a:ea typeface="ＭＳ Ｐゴシック" charset="-128"/>
                        </a:rPr>
                        <a:t>－</a:t>
                      </a:r>
                      <a:endParaRPr kumimoji="1" lang="en-US" altLang="ja-JP" sz="1800" b="0" i="0" u="none" strike="noStrike" cap="none" normalizeH="0" baseline="0">
                        <a:ln>
                          <a:noFill/>
                        </a:ln>
                        <a:solidFill>
                          <a:schemeClr val="tx1"/>
                        </a:solidFill>
                        <a:effectLst/>
                        <a:latin typeface="Arial" charset="0"/>
                        <a:ea typeface="ＭＳ Ｐゴシック" charset="-128"/>
                      </a:endParaRPr>
                    </a:p>
                  </a:txBody>
                  <a:tcPr marT="45670" marB="4567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Arial" charset="0"/>
                          <a:ea typeface="ＭＳ Ｐゴシック" charset="-128"/>
                        </a:rPr>
                        <a:t>－</a:t>
                      </a:r>
                      <a:endParaRPr kumimoji="1" lang="en-US" altLang="ja-JP" sz="1800" b="0" i="0" u="none" strike="noStrike" cap="none" normalizeH="0" baseline="0">
                        <a:ln>
                          <a:noFill/>
                        </a:ln>
                        <a:solidFill>
                          <a:schemeClr val="tx1"/>
                        </a:solidFill>
                        <a:effectLst/>
                        <a:latin typeface="Arial" charset="0"/>
                        <a:ea typeface="ＭＳ Ｐゴシック" charset="-128"/>
                      </a:endParaRPr>
                    </a:p>
                  </a:txBody>
                  <a:tcPr marT="45670" marB="4567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N</a:t>
                      </a:r>
                    </a:p>
                  </a:txBody>
                  <a:tcPr marT="45670" marB="4567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Y</a:t>
                      </a:r>
                    </a:p>
                  </a:txBody>
                  <a:tcPr marT="45670" marB="4567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65125">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Arial" charset="0"/>
                          <a:ea typeface="ＭＳ Ｐゴシック" charset="-128"/>
                        </a:rPr>
                        <a:t>動作</a:t>
                      </a:r>
                    </a:p>
                  </a:txBody>
                  <a:tcPr marT="45670" marB="4567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a:ln>
                            <a:noFill/>
                          </a:ln>
                          <a:solidFill>
                            <a:schemeClr val="tx1"/>
                          </a:solidFill>
                          <a:effectLst/>
                          <a:latin typeface="Arial" charset="0"/>
                          <a:ea typeface="ＭＳ Ｐゴシック" charset="-128"/>
                        </a:rPr>
                        <a:t>三角形ではない</a:t>
                      </a:r>
                    </a:p>
                  </a:txBody>
                  <a:tcPr marT="45670" marB="4567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X</a:t>
                      </a: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670" marB="4567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X</a:t>
                      </a: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670" marB="4567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X</a:t>
                      </a: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670" marB="4567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a:txBody>
                  <a:tcPr marT="45670" marB="4567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F7F7F"/>
                    </a:solidFill>
                  </a:tcPr>
                </a:tc>
                <a:extLst>
                  <a:ext uri="{0D108BD9-81ED-4DB2-BD59-A6C34878D82A}">
                    <a16:rowId xmlns:a16="http://schemas.microsoft.com/office/drawing/2014/main" val="10004"/>
                  </a:ext>
                </a:extLst>
              </a:tr>
              <a:tr h="365125">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Arial" charset="0"/>
                          <a:ea typeface="ＭＳ Ｐゴシック" charset="-128"/>
                        </a:rPr>
                        <a:t>種別判定表へ行け</a:t>
                      </a:r>
                    </a:p>
                  </a:txBody>
                  <a:tcPr marT="45670" marB="4567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a:txBody>
                  <a:tcPr marT="45670" marB="4567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7F7F7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a:txBody>
                  <a:tcPr marT="45670" marB="4567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7F7F7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670" marB="4567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7F7F7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X</a:t>
                      </a: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670" marB="4567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
        <p:nvSpPr>
          <p:cNvPr id="76853" name="Text Box 199"/>
          <p:cNvSpPr txBox="1">
            <a:spLocks noChangeArrowheads="1"/>
          </p:cNvSpPr>
          <p:nvPr/>
        </p:nvSpPr>
        <p:spPr bwMode="auto">
          <a:xfrm>
            <a:off x="432506" y="5148966"/>
            <a:ext cx="2484526" cy="646331"/>
          </a:xfrm>
          <a:prstGeom prst="rect">
            <a:avLst/>
          </a:prstGeom>
          <a:noFill/>
          <a:ln w="9525">
            <a:noFill/>
            <a:miter lim="800000"/>
            <a:headEnd/>
            <a:tailEnd/>
          </a:ln>
        </p:spPr>
        <p:txBody>
          <a:bodyPr wrap="none">
            <a:spAutoFit/>
          </a:bodyPr>
          <a:lstStyle/>
          <a:p>
            <a:r>
              <a:rPr lang="en-US" altLang="ja-JP" dirty="0">
                <a:latin typeface="Verdana" pitchFamily="34" charset="0"/>
              </a:rPr>
              <a:t>Myers</a:t>
            </a:r>
            <a:r>
              <a:rPr lang="ja-JP" altLang="en-US" dirty="0">
                <a:latin typeface="Verdana" pitchFamily="34" charset="0"/>
              </a:rPr>
              <a:t>の三角形の判定</a:t>
            </a:r>
          </a:p>
          <a:p>
            <a:r>
              <a:rPr lang="ja-JP" altLang="en-US" dirty="0">
                <a:latin typeface="Verdana" pitchFamily="34" charset="0"/>
              </a:rPr>
              <a:t>プログラムの場合。</a:t>
            </a:r>
          </a:p>
        </p:txBody>
      </p:sp>
      <p:grpSp>
        <p:nvGrpSpPr>
          <p:cNvPr id="76854" name="Group 209"/>
          <p:cNvGrpSpPr>
            <a:grpSpLocks/>
          </p:cNvGrpSpPr>
          <p:nvPr/>
        </p:nvGrpSpPr>
        <p:grpSpPr bwMode="auto">
          <a:xfrm>
            <a:off x="3152800" y="5085358"/>
            <a:ext cx="1128713" cy="1223962"/>
            <a:chOff x="481" y="2614"/>
            <a:chExt cx="711" cy="771"/>
          </a:xfrm>
        </p:grpSpPr>
        <p:sp>
          <p:nvSpPr>
            <p:cNvPr id="76925" name="Line 200"/>
            <p:cNvSpPr>
              <a:spLocks noChangeShapeType="1"/>
            </p:cNvSpPr>
            <p:nvPr/>
          </p:nvSpPr>
          <p:spPr bwMode="auto">
            <a:xfrm>
              <a:off x="798" y="2614"/>
              <a:ext cx="394" cy="499"/>
            </a:xfrm>
            <a:prstGeom prst="line">
              <a:avLst/>
            </a:prstGeom>
            <a:noFill/>
            <a:ln w="9525">
              <a:solidFill>
                <a:schemeClr val="tx1"/>
              </a:solidFill>
              <a:round/>
              <a:headEnd/>
              <a:tailEnd/>
            </a:ln>
          </p:spPr>
          <p:txBody>
            <a:bodyPr/>
            <a:lstStyle/>
            <a:p>
              <a:endParaRPr lang="ja-JP" altLang="en-US"/>
            </a:p>
          </p:txBody>
        </p:sp>
        <p:sp>
          <p:nvSpPr>
            <p:cNvPr id="76926" name="Line 201"/>
            <p:cNvSpPr>
              <a:spLocks noChangeShapeType="1"/>
            </p:cNvSpPr>
            <p:nvPr/>
          </p:nvSpPr>
          <p:spPr bwMode="auto">
            <a:xfrm flipH="1">
              <a:off x="504" y="2614"/>
              <a:ext cx="294" cy="771"/>
            </a:xfrm>
            <a:prstGeom prst="line">
              <a:avLst/>
            </a:prstGeom>
            <a:noFill/>
            <a:ln w="9525">
              <a:solidFill>
                <a:schemeClr val="tx1"/>
              </a:solidFill>
              <a:round/>
              <a:headEnd/>
              <a:tailEnd/>
            </a:ln>
          </p:spPr>
          <p:txBody>
            <a:bodyPr/>
            <a:lstStyle/>
            <a:p>
              <a:endParaRPr lang="ja-JP" altLang="en-US"/>
            </a:p>
          </p:txBody>
        </p:sp>
        <p:sp>
          <p:nvSpPr>
            <p:cNvPr id="76927" name="Line 202"/>
            <p:cNvSpPr>
              <a:spLocks noChangeShapeType="1"/>
            </p:cNvSpPr>
            <p:nvPr/>
          </p:nvSpPr>
          <p:spPr bwMode="auto">
            <a:xfrm flipV="1">
              <a:off x="504" y="3113"/>
              <a:ext cx="688" cy="272"/>
            </a:xfrm>
            <a:prstGeom prst="line">
              <a:avLst/>
            </a:prstGeom>
            <a:noFill/>
            <a:ln w="9525">
              <a:solidFill>
                <a:schemeClr val="tx1"/>
              </a:solidFill>
              <a:round/>
              <a:headEnd/>
              <a:tailEnd/>
            </a:ln>
          </p:spPr>
          <p:txBody>
            <a:bodyPr/>
            <a:lstStyle/>
            <a:p>
              <a:endParaRPr lang="ja-JP" altLang="en-US"/>
            </a:p>
          </p:txBody>
        </p:sp>
        <p:sp>
          <p:nvSpPr>
            <p:cNvPr id="76928" name="Text Box 203"/>
            <p:cNvSpPr txBox="1">
              <a:spLocks noChangeArrowheads="1"/>
            </p:cNvSpPr>
            <p:nvPr/>
          </p:nvSpPr>
          <p:spPr bwMode="auto">
            <a:xfrm>
              <a:off x="481" y="2791"/>
              <a:ext cx="202" cy="231"/>
            </a:xfrm>
            <a:prstGeom prst="rect">
              <a:avLst/>
            </a:prstGeom>
            <a:noFill/>
            <a:ln w="9525">
              <a:noFill/>
              <a:miter lim="800000"/>
              <a:headEnd/>
              <a:tailEnd/>
            </a:ln>
          </p:spPr>
          <p:txBody>
            <a:bodyPr wrap="none">
              <a:spAutoFit/>
            </a:bodyPr>
            <a:lstStyle/>
            <a:p>
              <a:r>
                <a:rPr lang="en-US" altLang="ja-JP">
                  <a:latin typeface="Tahoma" pitchFamily="34" charset="0"/>
                </a:rPr>
                <a:t>A</a:t>
              </a:r>
            </a:p>
          </p:txBody>
        </p:sp>
        <p:sp>
          <p:nvSpPr>
            <p:cNvPr id="76929" name="Text Box 204"/>
            <p:cNvSpPr txBox="1">
              <a:spLocks noChangeArrowheads="1"/>
            </p:cNvSpPr>
            <p:nvPr/>
          </p:nvSpPr>
          <p:spPr bwMode="auto">
            <a:xfrm>
              <a:off x="973" y="2704"/>
              <a:ext cx="201" cy="231"/>
            </a:xfrm>
            <a:prstGeom prst="rect">
              <a:avLst/>
            </a:prstGeom>
            <a:noFill/>
            <a:ln w="9525">
              <a:noFill/>
              <a:miter lim="800000"/>
              <a:headEnd/>
              <a:tailEnd/>
            </a:ln>
          </p:spPr>
          <p:txBody>
            <a:bodyPr wrap="none">
              <a:spAutoFit/>
            </a:bodyPr>
            <a:lstStyle/>
            <a:p>
              <a:r>
                <a:rPr lang="en-US" altLang="ja-JP">
                  <a:latin typeface="Tahoma" pitchFamily="34" charset="0"/>
                </a:rPr>
                <a:t>B</a:t>
              </a:r>
            </a:p>
          </p:txBody>
        </p:sp>
        <p:sp>
          <p:nvSpPr>
            <p:cNvPr id="76930" name="Text Box 205"/>
            <p:cNvSpPr txBox="1">
              <a:spLocks noChangeArrowheads="1"/>
            </p:cNvSpPr>
            <p:nvPr/>
          </p:nvSpPr>
          <p:spPr bwMode="auto">
            <a:xfrm>
              <a:off x="896" y="3154"/>
              <a:ext cx="202" cy="231"/>
            </a:xfrm>
            <a:prstGeom prst="rect">
              <a:avLst/>
            </a:prstGeom>
            <a:noFill/>
            <a:ln w="9525">
              <a:noFill/>
              <a:miter lim="800000"/>
              <a:headEnd/>
              <a:tailEnd/>
            </a:ln>
          </p:spPr>
          <p:txBody>
            <a:bodyPr wrap="none">
              <a:spAutoFit/>
            </a:bodyPr>
            <a:lstStyle/>
            <a:p>
              <a:r>
                <a:rPr lang="en-US" altLang="ja-JP">
                  <a:latin typeface="Tahoma" pitchFamily="34" charset="0"/>
                </a:rPr>
                <a:t>C</a:t>
              </a:r>
            </a:p>
          </p:txBody>
        </p:sp>
      </p:grpSp>
      <p:graphicFrame>
        <p:nvGraphicFramePr>
          <p:cNvPr id="142398" name="Group 62"/>
          <p:cNvGraphicFramePr>
            <a:graphicFrameLocks noGrp="1"/>
          </p:cNvGraphicFramePr>
          <p:nvPr>
            <p:extLst>
              <p:ext uri="{D42A27DB-BD31-4B8C-83A1-F6EECF244321}">
                <p14:modId xmlns:p14="http://schemas.microsoft.com/office/powerpoint/2010/main" val="14043564"/>
              </p:ext>
            </p:extLst>
          </p:nvPr>
        </p:nvGraphicFramePr>
        <p:xfrm>
          <a:off x="4808538" y="2623809"/>
          <a:ext cx="4392612" cy="2927103"/>
        </p:xfrm>
        <a:graphic>
          <a:graphicData uri="http://schemas.openxmlformats.org/drawingml/2006/table">
            <a:tbl>
              <a:tblPr/>
              <a:tblGrid>
                <a:gridCol w="508000">
                  <a:extLst>
                    <a:ext uri="{9D8B030D-6E8A-4147-A177-3AD203B41FA5}">
                      <a16:colId xmlns:a16="http://schemas.microsoft.com/office/drawing/2014/main" val="20000"/>
                    </a:ext>
                  </a:extLst>
                </a:gridCol>
                <a:gridCol w="1685925">
                  <a:extLst>
                    <a:ext uri="{9D8B030D-6E8A-4147-A177-3AD203B41FA5}">
                      <a16:colId xmlns:a16="http://schemas.microsoft.com/office/drawing/2014/main" val="20001"/>
                    </a:ext>
                  </a:extLst>
                </a:gridCol>
                <a:gridCol w="398462">
                  <a:extLst>
                    <a:ext uri="{9D8B030D-6E8A-4147-A177-3AD203B41FA5}">
                      <a16:colId xmlns:a16="http://schemas.microsoft.com/office/drawing/2014/main" val="20002"/>
                    </a:ext>
                  </a:extLst>
                </a:gridCol>
                <a:gridCol w="431800">
                  <a:extLst>
                    <a:ext uri="{9D8B030D-6E8A-4147-A177-3AD203B41FA5}">
                      <a16:colId xmlns:a16="http://schemas.microsoft.com/office/drawing/2014/main" val="20003"/>
                    </a:ext>
                  </a:extLst>
                </a:gridCol>
                <a:gridCol w="433388">
                  <a:extLst>
                    <a:ext uri="{9D8B030D-6E8A-4147-A177-3AD203B41FA5}">
                      <a16:colId xmlns:a16="http://schemas.microsoft.com/office/drawing/2014/main" val="20004"/>
                    </a:ext>
                  </a:extLst>
                </a:gridCol>
                <a:gridCol w="431800">
                  <a:extLst>
                    <a:ext uri="{9D8B030D-6E8A-4147-A177-3AD203B41FA5}">
                      <a16:colId xmlns:a16="http://schemas.microsoft.com/office/drawing/2014/main" val="20005"/>
                    </a:ext>
                  </a:extLst>
                </a:gridCol>
                <a:gridCol w="503237">
                  <a:extLst>
                    <a:ext uri="{9D8B030D-6E8A-4147-A177-3AD203B41FA5}">
                      <a16:colId xmlns:a16="http://schemas.microsoft.com/office/drawing/2014/main" val="20006"/>
                    </a:ext>
                  </a:extLst>
                </a:gridCol>
              </a:tblGrid>
              <a:tr h="3651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L="91433" marR="91433" marT="45725" marB="4572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Arial" charset="0"/>
                          <a:ea typeface="ＭＳ Ｐゴシック" charset="-128"/>
                        </a:rPr>
                        <a:t>種別判定表</a:t>
                      </a:r>
                    </a:p>
                  </a:txBody>
                  <a:tcPr marL="91433" marR="91433"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1</a:t>
                      </a:r>
                    </a:p>
                  </a:txBody>
                  <a:tcPr marL="91433" marR="91433" marT="45725" marB="4572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2</a:t>
                      </a:r>
                    </a:p>
                  </a:txBody>
                  <a:tcPr marL="91433" marR="91433"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3</a:t>
                      </a:r>
                    </a:p>
                  </a:txBody>
                  <a:tcPr marL="91433" marR="91433"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4</a:t>
                      </a:r>
                    </a:p>
                  </a:txBody>
                  <a:tcPr marL="91433" marR="91433"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5</a:t>
                      </a:r>
                    </a:p>
                  </a:txBody>
                  <a:tcPr marL="91433" marR="91433"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65125">
                <a:tc row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Arial" charset="0"/>
                          <a:ea typeface="ＭＳ Ｐゴシック" charset="-128"/>
                        </a:rPr>
                        <a:t>条件</a:t>
                      </a:r>
                    </a:p>
                  </a:txBody>
                  <a:tcPr marL="91433" marR="91433" marT="45725" marB="4572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A=B=C</a:t>
                      </a:r>
                    </a:p>
                  </a:txBody>
                  <a:tcPr marL="91433" marR="91433"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Y</a:t>
                      </a:r>
                    </a:p>
                  </a:txBody>
                  <a:tcPr marL="91433" marR="91433" marT="45725" marB="4572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N</a:t>
                      </a:r>
                      <a:endParaRPr kumimoji="1" lang="ja-JP" altLang="en-US" sz="1800" b="0" i="0" u="none" strike="noStrike" cap="none" normalizeH="0" baseline="0">
                        <a:ln>
                          <a:noFill/>
                        </a:ln>
                        <a:solidFill>
                          <a:schemeClr val="tx1"/>
                        </a:solidFill>
                        <a:effectLst/>
                        <a:latin typeface="Arial" charset="0"/>
                        <a:ea typeface="ＭＳ Ｐゴシック" charset="-128"/>
                      </a:endParaRPr>
                    </a:p>
                  </a:txBody>
                  <a:tcPr marL="91433" marR="91433"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N</a:t>
                      </a:r>
                      <a:endParaRPr kumimoji="1" lang="ja-JP" altLang="en-US" sz="1800" b="0" i="0" u="none" strike="noStrike" cap="none" normalizeH="0" baseline="0">
                        <a:ln>
                          <a:noFill/>
                        </a:ln>
                        <a:solidFill>
                          <a:schemeClr val="tx1"/>
                        </a:solidFill>
                        <a:effectLst/>
                        <a:latin typeface="Arial" charset="0"/>
                        <a:ea typeface="ＭＳ Ｐゴシック" charset="-128"/>
                      </a:endParaRPr>
                    </a:p>
                  </a:txBody>
                  <a:tcPr marL="91433" marR="91433"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N</a:t>
                      </a:r>
                      <a:endParaRPr kumimoji="1" lang="ja-JP" altLang="en-US" sz="1800" b="0" i="0" u="none" strike="noStrike" cap="none" normalizeH="0" baseline="0">
                        <a:ln>
                          <a:noFill/>
                        </a:ln>
                        <a:solidFill>
                          <a:schemeClr val="tx1"/>
                        </a:solidFill>
                        <a:effectLst/>
                        <a:latin typeface="Arial" charset="0"/>
                        <a:ea typeface="ＭＳ Ｐゴシック" charset="-128"/>
                      </a:endParaRPr>
                    </a:p>
                  </a:txBody>
                  <a:tcPr marL="91433" marR="91433"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N</a:t>
                      </a:r>
                    </a:p>
                  </a:txBody>
                  <a:tcPr marL="91433" marR="91433"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65125">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A=B &amp;&amp; B≠C</a:t>
                      </a:r>
                    </a:p>
                  </a:txBody>
                  <a:tcPr marL="91433" marR="91433"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L="91433" marR="91433" marT="45725" marB="4572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F7F7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Y</a:t>
                      </a:r>
                    </a:p>
                  </a:txBody>
                  <a:tcPr marL="91433" marR="91433"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N</a:t>
                      </a:r>
                    </a:p>
                  </a:txBody>
                  <a:tcPr marL="91433" marR="91433"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N</a:t>
                      </a:r>
                    </a:p>
                  </a:txBody>
                  <a:tcPr marL="91433" marR="91433"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N</a:t>
                      </a:r>
                    </a:p>
                  </a:txBody>
                  <a:tcPr marL="91433" marR="91433"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65125">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A=C &amp;&amp; C≠B</a:t>
                      </a:r>
                    </a:p>
                  </a:txBody>
                  <a:tcPr marL="91433" marR="91433"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L="91433" marR="91433" marT="45725" marB="4572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F7F7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N</a:t>
                      </a:r>
                    </a:p>
                  </a:txBody>
                  <a:tcPr marL="91433" marR="91433"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Y</a:t>
                      </a:r>
                    </a:p>
                  </a:txBody>
                  <a:tcPr marL="91433" marR="91433"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N</a:t>
                      </a:r>
                    </a:p>
                  </a:txBody>
                  <a:tcPr marL="91433" marR="91433"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N</a:t>
                      </a:r>
                    </a:p>
                  </a:txBody>
                  <a:tcPr marL="91433" marR="91433"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65125">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B=C &amp;&amp; C≠A</a:t>
                      </a:r>
                    </a:p>
                  </a:txBody>
                  <a:tcPr marL="91433" marR="91433"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L="91433" marR="91433" marT="45725" marB="4572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7F7F7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N</a:t>
                      </a:r>
                    </a:p>
                  </a:txBody>
                  <a:tcPr marL="91433" marR="91433"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N</a:t>
                      </a:r>
                    </a:p>
                  </a:txBody>
                  <a:tcPr marL="91433" marR="91433"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Y</a:t>
                      </a:r>
                    </a:p>
                  </a:txBody>
                  <a:tcPr marL="91433" marR="91433"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Arial" charset="0"/>
                          <a:ea typeface="ＭＳ Ｐゴシック" charset="-128"/>
                        </a:rPr>
                        <a:t>N</a:t>
                      </a:r>
                    </a:p>
                  </a:txBody>
                  <a:tcPr marL="91433" marR="91433"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65125">
                <a:tc row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Arial" charset="0"/>
                          <a:ea typeface="ＭＳ Ｐゴシック" charset="-128"/>
                        </a:rPr>
                        <a:t>動作</a:t>
                      </a:r>
                    </a:p>
                  </a:txBody>
                  <a:tcPr marL="91433" marR="91433" marT="45725" marB="4572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Arial" charset="0"/>
                          <a:ea typeface="ＭＳ Ｐゴシック" charset="-128"/>
                        </a:rPr>
                        <a:t>正三角形</a:t>
                      </a:r>
                    </a:p>
                  </a:txBody>
                  <a:tcPr marL="91433" marR="91433"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X</a:t>
                      </a: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L="91433" marR="91433" marT="45725" marB="4572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a:txBody>
                  <a:tcPr marL="91433" marR="91433"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F7F7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a:txBody>
                  <a:tcPr marL="91433" marR="91433"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F7F7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a:txBody>
                  <a:tcPr marL="91433" marR="91433"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F7F7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a:txBody>
                  <a:tcPr marL="91433" marR="91433"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F7F7F"/>
                    </a:solidFill>
                  </a:tcPr>
                </a:tc>
                <a:extLst>
                  <a:ext uri="{0D108BD9-81ED-4DB2-BD59-A6C34878D82A}">
                    <a16:rowId xmlns:a16="http://schemas.microsoft.com/office/drawing/2014/main" val="10005"/>
                  </a:ext>
                </a:extLst>
              </a:tr>
              <a:tr h="365125">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Arial" charset="0"/>
                          <a:ea typeface="ＭＳ Ｐゴシック" charset="-128"/>
                        </a:rPr>
                        <a:t>二等辺三角形</a:t>
                      </a:r>
                    </a:p>
                  </a:txBody>
                  <a:tcPr marL="91433" marR="91433"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L="91433" marR="91433" marT="45725" marB="4572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F7F7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X</a:t>
                      </a: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670" marB="4567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X</a:t>
                      </a: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670" marB="4567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X</a:t>
                      </a: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670" marB="4567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a:txBody>
                  <a:tcPr marL="91433" marR="91433"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F7F7F"/>
                    </a:solidFill>
                  </a:tcPr>
                </a:tc>
                <a:extLst>
                  <a:ext uri="{0D108BD9-81ED-4DB2-BD59-A6C34878D82A}">
                    <a16:rowId xmlns:a16="http://schemas.microsoft.com/office/drawing/2014/main" val="10006"/>
                  </a:ext>
                </a:extLst>
              </a:tr>
              <a:tr h="366713">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Arial" charset="0"/>
                          <a:ea typeface="ＭＳ Ｐゴシック" charset="-128"/>
                        </a:rPr>
                        <a:t>不等辺三角形</a:t>
                      </a:r>
                    </a:p>
                  </a:txBody>
                  <a:tcPr marL="91433" marR="91433"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a:txBody>
                  <a:tcPr marL="91433" marR="91433" marT="45725" marB="4572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7F7F7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a:txBody>
                  <a:tcPr marL="91433" marR="91433"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7F7F7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a:txBody>
                  <a:tcPr marL="91433" marR="91433"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7F7F7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L="91433" marR="91433"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7F7F7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X</a:t>
                      </a: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L="91433" marR="91433"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bl>
          </a:graphicData>
        </a:graphic>
      </p:graphicFrame>
      <p:sp>
        <p:nvSpPr>
          <p:cNvPr id="76924"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16" name="Text Box 199"/>
          <p:cNvSpPr txBox="1">
            <a:spLocks noChangeArrowheads="1"/>
          </p:cNvSpPr>
          <p:nvPr/>
        </p:nvSpPr>
        <p:spPr bwMode="auto">
          <a:xfrm>
            <a:off x="5950010" y="5697339"/>
            <a:ext cx="2909771" cy="369332"/>
          </a:xfrm>
          <a:prstGeom prst="rect">
            <a:avLst/>
          </a:prstGeom>
          <a:solidFill>
            <a:srgbClr val="FFFFCC"/>
          </a:solidFill>
          <a:ln w="9525">
            <a:noFill/>
            <a:miter lim="800000"/>
            <a:headEnd/>
            <a:tailEnd/>
          </a:ln>
        </p:spPr>
        <p:txBody>
          <a:bodyPr wrap="none">
            <a:spAutoFit/>
          </a:bodyPr>
          <a:lstStyle/>
          <a:p>
            <a:r>
              <a:rPr lang="ja-JP" altLang="en-US" dirty="0">
                <a:latin typeface="Verdana" pitchFamily="34" charset="0"/>
              </a:rPr>
              <a:t>各列のことをルールと呼ぶ。</a:t>
            </a:r>
          </a:p>
        </p:txBody>
      </p:sp>
    </p:spTree>
    <p:extLst>
      <p:ext uri="{BB962C8B-B14F-4D97-AF65-F5344CB8AC3E}">
        <p14:creationId xmlns:p14="http://schemas.microsoft.com/office/powerpoint/2010/main" val="722447835"/>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スライド番号プレースホルダ 5"/>
          <p:cNvSpPr>
            <a:spLocks noGrp="1"/>
          </p:cNvSpPr>
          <p:nvPr>
            <p:ph type="sldNum" sz="quarter" idx="12"/>
          </p:nvPr>
        </p:nvSpPr>
        <p:spPr>
          <a:noFill/>
        </p:spPr>
        <p:txBody>
          <a:bodyPr/>
          <a:lstStyle/>
          <a:p>
            <a:fld id="{C5745528-5256-47D7-88D8-432E7DAA5367}" type="slidenum">
              <a:rPr lang="ja-JP" altLang="en-US" smtClean="0">
                <a:ea typeface="ＭＳ Ｐゴシック" charset="-128"/>
              </a:rPr>
              <a:pPr/>
              <a:t>103</a:t>
            </a:fld>
            <a:endParaRPr lang="en-US" altLang="ja-JP" dirty="0">
              <a:ea typeface="ＭＳ Ｐゴシック" charset="-128"/>
            </a:endParaRPr>
          </a:p>
        </p:txBody>
      </p:sp>
      <p:sp>
        <p:nvSpPr>
          <p:cNvPr id="77827" name="Rectangle 2"/>
          <p:cNvSpPr>
            <a:spLocks noGrp="1" noChangeArrowheads="1"/>
          </p:cNvSpPr>
          <p:nvPr>
            <p:ph type="title"/>
          </p:nvPr>
        </p:nvSpPr>
        <p:spPr/>
        <p:txBody>
          <a:bodyPr/>
          <a:lstStyle/>
          <a:p>
            <a:pPr eaLnBrk="1" hangingPunct="1"/>
            <a:r>
              <a:rPr lang="ja-JP" altLang="en-US" dirty="0"/>
              <a:t>③　デシジョンテーブルテスト</a:t>
            </a:r>
          </a:p>
        </p:txBody>
      </p:sp>
      <p:sp>
        <p:nvSpPr>
          <p:cNvPr id="52228" name="Rectangle 3"/>
          <p:cNvSpPr>
            <a:spLocks noGrp="1" noChangeArrowheads="1"/>
          </p:cNvSpPr>
          <p:nvPr>
            <p:ph type="body" idx="1"/>
          </p:nvPr>
        </p:nvSpPr>
        <p:spPr>
          <a:xfrm>
            <a:off x="415925" y="1628775"/>
            <a:ext cx="9361611" cy="4752975"/>
          </a:xfrm>
        </p:spPr>
        <p:txBody>
          <a:bodyPr/>
          <a:lstStyle/>
          <a:p>
            <a:pPr eaLnBrk="1" hangingPunct="1">
              <a:lnSpc>
                <a:spcPct val="80000"/>
              </a:lnSpc>
              <a:defRPr/>
            </a:pPr>
            <a:r>
              <a:rPr lang="ja-JP" altLang="en-US" sz="2800" dirty="0"/>
              <a:t>デシジョンテーブルテストのポイント</a:t>
            </a:r>
          </a:p>
          <a:p>
            <a:pPr lvl="1" eaLnBrk="1" hangingPunct="1">
              <a:lnSpc>
                <a:spcPct val="80000"/>
              </a:lnSpc>
              <a:buFont typeface="Wingdings" panose="05000000000000000000" pitchFamily="2" charset="2"/>
              <a:buChar char="ü"/>
              <a:defRPr/>
            </a:pPr>
            <a:r>
              <a:rPr lang="ja-JP" altLang="en-US" sz="2400" dirty="0"/>
              <a:t>考えられる条件の組合せを作るという点において、</a:t>
            </a:r>
            <a:r>
              <a:rPr lang="ja-JP" altLang="en-US" sz="2400" dirty="0">
                <a:solidFill>
                  <a:srgbClr val="FF0000"/>
                </a:solidFill>
              </a:rPr>
              <a:t>漏れや抜けがなくなる。</a:t>
            </a:r>
          </a:p>
          <a:p>
            <a:pPr lvl="1" eaLnBrk="1" hangingPunct="1">
              <a:lnSpc>
                <a:spcPct val="80000"/>
              </a:lnSpc>
              <a:buFont typeface="Wingdings" panose="05000000000000000000" pitchFamily="2" charset="2"/>
              <a:buChar char="ü"/>
              <a:defRPr/>
            </a:pPr>
            <a:r>
              <a:rPr lang="ja-JP" altLang="en-US" sz="2400" dirty="0"/>
              <a:t>入力条件が複雑に（</a:t>
            </a:r>
            <a:r>
              <a:rPr lang="en-US" altLang="ja-JP" sz="2400" dirty="0"/>
              <a:t>AND</a:t>
            </a:r>
            <a:r>
              <a:rPr lang="ja-JP" altLang="en-US" sz="2400" dirty="0"/>
              <a:t>や</a:t>
            </a:r>
            <a:r>
              <a:rPr lang="en-US" altLang="ja-JP" sz="2400" dirty="0"/>
              <a:t>OR</a:t>
            </a:r>
            <a:r>
              <a:rPr lang="ja-JP" altLang="en-US" sz="2400" dirty="0"/>
              <a:t>で）絡み合う場合に有効。</a:t>
            </a:r>
          </a:p>
          <a:p>
            <a:pPr lvl="1" eaLnBrk="1" hangingPunct="1">
              <a:lnSpc>
                <a:spcPct val="80000"/>
              </a:lnSpc>
              <a:buFont typeface="Wingdings" panose="05000000000000000000" pitchFamily="2" charset="2"/>
              <a:buChar char="ü"/>
              <a:defRPr/>
            </a:pPr>
            <a:r>
              <a:rPr lang="ja-JP" altLang="en-US" sz="2400" dirty="0"/>
              <a:t>テスト実施の進捗状況が分かり、他者にも伝えやすい。</a:t>
            </a:r>
          </a:p>
          <a:p>
            <a:pPr lvl="1" eaLnBrk="1" hangingPunct="1">
              <a:lnSpc>
                <a:spcPct val="80000"/>
              </a:lnSpc>
              <a:buFont typeface="Wingdings" panose="05000000000000000000" pitchFamily="2" charset="2"/>
              <a:buChar char="ü"/>
              <a:defRPr/>
            </a:pPr>
            <a:r>
              <a:rPr lang="ja-JP" altLang="en-US" sz="2400" dirty="0"/>
              <a:t>テスト実施を分業できる。</a:t>
            </a:r>
            <a:endParaRPr lang="en-US" altLang="ja-JP" sz="2400" dirty="0"/>
          </a:p>
          <a:p>
            <a:pPr lvl="1" eaLnBrk="1" hangingPunct="1">
              <a:lnSpc>
                <a:spcPct val="80000"/>
              </a:lnSpc>
              <a:buFont typeface="Wingdings" panose="05000000000000000000" pitchFamily="2" charset="2"/>
              <a:buChar char="ü"/>
              <a:defRPr/>
            </a:pPr>
            <a:r>
              <a:rPr lang="ja-JP" altLang="en-US" sz="2400" dirty="0"/>
              <a:t>デシジョンテーブルを「</a:t>
            </a:r>
            <a:r>
              <a:rPr lang="en-US" altLang="ja-JP" sz="2400" dirty="0"/>
              <a:t>DT</a:t>
            </a:r>
            <a:r>
              <a:rPr lang="ja-JP" altLang="en-US" sz="2400" dirty="0"/>
              <a:t>」と略すことがある。</a:t>
            </a:r>
          </a:p>
          <a:p>
            <a:pPr lvl="1" eaLnBrk="1" hangingPunct="1">
              <a:lnSpc>
                <a:spcPct val="80000"/>
              </a:lnSpc>
              <a:buFont typeface="Wingdings" panose="05000000000000000000" pitchFamily="2" charset="2"/>
              <a:buChar char="ü"/>
              <a:defRPr/>
            </a:pPr>
            <a:endParaRPr lang="ja-JP" altLang="en-US" sz="2400" dirty="0"/>
          </a:p>
          <a:p>
            <a:pPr lvl="1" eaLnBrk="1" hangingPunct="1">
              <a:lnSpc>
                <a:spcPct val="80000"/>
              </a:lnSpc>
              <a:buFont typeface="Wingdings" panose="05000000000000000000" pitchFamily="2" charset="2"/>
              <a:buChar char="ü"/>
              <a:defRPr/>
            </a:pPr>
            <a:r>
              <a:rPr lang="ja-JP" altLang="en-US" sz="2400" dirty="0"/>
              <a:t>一方で、</a:t>
            </a:r>
            <a:r>
              <a:rPr lang="ja-JP" altLang="en-US" sz="2400" dirty="0">
                <a:solidFill>
                  <a:srgbClr val="0000FF"/>
                </a:solidFill>
              </a:rPr>
              <a:t>以下には弱い。</a:t>
            </a:r>
          </a:p>
          <a:p>
            <a:pPr lvl="2" eaLnBrk="1" hangingPunct="1">
              <a:lnSpc>
                <a:spcPct val="80000"/>
              </a:lnSpc>
              <a:defRPr/>
            </a:pPr>
            <a:r>
              <a:rPr lang="ja-JP" altLang="en-US" sz="2000" dirty="0"/>
              <a:t>条件そのものが間違っている。</a:t>
            </a:r>
          </a:p>
          <a:p>
            <a:pPr lvl="2" eaLnBrk="1" hangingPunct="1">
              <a:lnSpc>
                <a:spcPct val="80000"/>
              </a:lnSpc>
              <a:defRPr/>
            </a:pPr>
            <a:r>
              <a:rPr lang="ja-JP" altLang="en-US" sz="2000" dirty="0"/>
              <a:t>条件の洗い出しが難しい（抜け漏れしやすい条件がある場合など）。</a:t>
            </a:r>
            <a:br>
              <a:rPr lang="en-US" altLang="ja-JP" sz="2000" dirty="0"/>
            </a:br>
            <a:r>
              <a:rPr lang="ja-JP" altLang="en-US" sz="2000" dirty="0"/>
              <a:t>→ 条件の洗い出しに失敗（条件の抜け漏れなど）。</a:t>
            </a:r>
          </a:p>
          <a:p>
            <a:pPr lvl="2" eaLnBrk="1" hangingPunct="1">
              <a:lnSpc>
                <a:spcPct val="80000"/>
              </a:lnSpc>
              <a:defRPr/>
            </a:pPr>
            <a:r>
              <a:rPr lang="ja-JP" altLang="en-US" sz="2000" dirty="0">
                <a:solidFill>
                  <a:srgbClr val="FF0000"/>
                </a:solidFill>
              </a:rPr>
              <a:t>条件の数が多い。</a:t>
            </a:r>
          </a:p>
          <a:p>
            <a:pPr lvl="2" eaLnBrk="1" hangingPunct="1">
              <a:lnSpc>
                <a:spcPct val="80000"/>
              </a:lnSpc>
              <a:buFontTx/>
              <a:buNone/>
              <a:defRPr/>
            </a:pPr>
            <a:r>
              <a:rPr lang="ja-JP" altLang="en-US" sz="2000" dirty="0">
                <a:solidFill>
                  <a:srgbClr val="FF0000"/>
                </a:solidFill>
              </a:rPr>
              <a:t>	→ </a:t>
            </a:r>
            <a:r>
              <a:rPr lang="en-US" altLang="ja-JP" sz="2000" dirty="0">
                <a:solidFill>
                  <a:srgbClr val="FF0000"/>
                </a:solidFill>
              </a:rPr>
              <a:t>DT</a:t>
            </a:r>
            <a:r>
              <a:rPr lang="ja-JP" altLang="en-US" sz="2000" dirty="0">
                <a:solidFill>
                  <a:srgbClr val="FF0000"/>
                </a:solidFill>
              </a:rPr>
              <a:t>の作成に時間がかる（テスト実装・実行に時間がかかる）。</a:t>
            </a:r>
          </a:p>
        </p:txBody>
      </p:sp>
      <p:pic>
        <p:nvPicPr>
          <p:cNvPr id="77829" name="Picture 4" descr="j0195812"/>
          <p:cNvPicPr>
            <a:picLocks noChangeAspect="1" noChangeArrowheads="1"/>
          </p:cNvPicPr>
          <p:nvPr/>
        </p:nvPicPr>
        <p:blipFill>
          <a:blip r:embed="rId3" cstate="print"/>
          <a:srcRect/>
          <a:stretch>
            <a:fillRect/>
          </a:stretch>
        </p:blipFill>
        <p:spPr bwMode="auto">
          <a:xfrm>
            <a:off x="7977336" y="3573016"/>
            <a:ext cx="1433364" cy="1360291"/>
          </a:xfrm>
          <a:prstGeom prst="rect">
            <a:avLst/>
          </a:prstGeom>
          <a:noFill/>
          <a:ln w="9525">
            <a:noFill/>
            <a:miter lim="800000"/>
            <a:headEnd/>
            <a:tailEnd/>
          </a:ln>
        </p:spPr>
      </p:pic>
      <p:sp>
        <p:nvSpPr>
          <p:cNvPr id="77830"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2949163920"/>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スライド番号プレースホルダ 5"/>
          <p:cNvSpPr>
            <a:spLocks noGrp="1"/>
          </p:cNvSpPr>
          <p:nvPr>
            <p:ph type="sldNum" sz="quarter" idx="12"/>
          </p:nvPr>
        </p:nvSpPr>
        <p:spPr>
          <a:noFill/>
        </p:spPr>
        <p:txBody>
          <a:bodyPr/>
          <a:lstStyle/>
          <a:p>
            <a:fld id="{BD5795C5-CCF7-4FC2-827D-3060BE10AF06}" type="slidenum">
              <a:rPr lang="ja-JP" altLang="en-US" smtClean="0">
                <a:ea typeface="ＭＳ Ｐゴシック" charset="-128"/>
              </a:rPr>
              <a:pPr/>
              <a:t>104</a:t>
            </a:fld>
            <a:endParaRPr lang="en-US" altLang="ja-JP">
              <a:ea typeface="ＭＳ Ｐゴシック" charset="-128"/>
            </a:endParaRPr>
          </a:p>
        </p:txBody>
      </p:sp>
      <p:sp>
        <p:nvSpPr>
          <p:cNvPr id="78851" name="Rectangle 2"/>
          <p:cNvSpPr>
            <a:spLocks noGrp="1" noChangeArrowheads="1"/>
          </p:cNvSpPr>
          <p:nvPr>
            <p:ph type="title"/>
          </p:nvPr>
        </p:nvSpPr>
        <p:spPr>
          <a:xfrm>
            <a:off x="631825" y="260350"/>
            <a:ext cx="8420100" cy="1143000"/>
          </a:xfrm>
        </p:spPr>
        <p:txBody>
          <a:bodyPr/>
          <a:lstStyle/>
          <a:p>
            <a:pPr eaLnBrk="1" hangingPunct="1"/>
            <a:r>
              <a:rPr lang="ja-JP" altLang="en-US" dirty="0"/>
              <a:t>③　デシジョンテーブルの記入法</a:t>
            </a:r>
          </a:p>
        </p:txBody>
      </p:sp>
      <p:graphicFrame>
        <p:nvGraphicFramePr>
          <p:cNvPr id="72746" name="Group 42"/>
          <p:cNvGraphicFramePr>
            <a:graphicFrameLocks noGrp="1"/>
          </p:cNvGraphicFramePr>
          <p:nvPr>
            <p:ph idx="1"/>
            <p:extLst>
              <p:ext uri="{D42A27DB-BD31-4B8C-83A1-F6EECF244321}">
                <p14:modId xmlns:p14="http://schemas.microsoft.com/office/powerpoint/2010/main" val="3029074823"/>
              </p:ext>
            </p:extLst>
          </p:nvPr>
        </p:nvGraphicFramePr>
        <p:xfrm>
          <a:off x="273050" y="1268760"/>
          <a:ext cx="9363075" cy="4951276"/>
        </p:xfrm>
        <a:graphic>
          <a:graphicData uri="http://schemas.openxmlformats.org/drawingml/2006/table">
            <a:tbl>
              <a:tblPr/>
              <a:tblGrid>
                <a:gridCol w="517525">
                  <a:extLst>
                    <a:ext uri="{9D8B030D-6E8A-4147-A177-3AD203B41FA5}">
                      <a16:colId xmlns:a16="http://schemas.microsoft.com/office/drawing/2014/main" val="20000"/>
                    </a:ext>
                  </a:extLst>
                </a:gridCol>
                <a:gridCol w="1355725">
                  <a:extLst>
                    <a:ext uri="{9D8B030D-6E8A-4147-A177-3AD203B41FA5}">
                      <a16:colId xmlns:a16="http://schemas.microsoft.com/office/drawing/2014/main" val="20001"/>
                    </a:ext>
                  </a:extLst>
                </a:gridCol>
                <a:gridCol w="7489825">
                  <a:extLst>
                    <a:ext uri="{9D8B030D-6E8A-4147-A177-3AD203B41FA5}">
                      <a16:colId xmlns:a16="http://schemas.microsoft.com/office/drawing/2014/main" val="20002"/>
                    </a:ext>
                  </a:extLst>
                </a:gridCol>
              </a:tblGrid>
              <a:tr h="32823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ＭＳ Ｐゴシック" pitchFamily="50" charset="-128"/>
                        <a:ea typeface="ＭＳ Ｐゴシック" pitchFamily="50" charset="-128"/>
                      </a:endParaRPr>
                    </a:p>
                  </a:txBody>
                  <a:tcPr marT="45709" marB="45709" horzOverflow="overflow">
                    <a:lnL w="19050" cap="flat" cmpd="sng" algn="ctr">
                      <a:solidFill>
                        <a:schemeClr val="bg2"/>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Tx/>
                        <a:buSzTx/>
                        <a:buFontTx/>
                        <a:buNone/>
                        <a:tabLst/>
                      </a:pPr>
                      <a:r>
                        <a:rPr kumimoji="1" lang="ja-JP" altLang="en-US" sz="2000" b="1" i="0" u="none" strike="noStrike" cap="none" normalizeH="0" baseline="0" dirty="0">
                          <a:ln>
                            <a:noFill/>
                          </a:ln>
                          <a:solidFill>
                            <a:schemeClr val="tx1"/>
                          </a:solidFill>
                          <a:effectLst/>
                          <a:latin typeface="ＭＳ Ｐゴシック" pitchFamily="50" charset="-128"/>
                          <a:ea typeface="ＭＳ Ｐゴシック" pitchFamily="50" charset="-128"/>
                        </a:rPr>
                        <a:t>指定形式</a:t>
                      </a:r>
                    </a:p>
                  </a:txBody>
                  <a:tcPr marT="45709" marB="45709" horzOverflow="overflow">
                    <a:lnL w="19050" cap="flat" cmpd="sng" algn="ctr">
                      <a:solidFill>
                        <a:schemeClr val="bg2"/>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Tx/>
                        <a:buSzTx/>
                        <a:buFontTx/>
                        <a:buNone/>
                        <a:tabLst/>
                      </a:pPr>
                      <a:r>
                        <a:rPr kumimoji="1" lang="ja-JP" altLang="en-US" sz="2000" b="1" i="0" u="none" strike="noStrike" cap="none" normalizeH="0" baseline="0" dirty="0">
                          <a:ln>
                            <a:noFill/>
                          </a:ln>
                          <a:solidFill>
                            <a:schemeClr val="tx1"/>
                          </a:solidFill>
                          <a:effectLst/>
                          <a:latin typeface="ＭＳ Ｐゴシック" pitchFamily="50" charset="-128"/>
                          <a:ea typeface="ＭＳ Ｐゴシック" pitchFamily="50" charset="-128"/>
                        </a:rPr>
                        <a:t>意味又は内容</a:t>
                      </a:r>
                    </a:p>
                  </a:txBody>
                  <a:tcPr marT="45709" marB="45709" horzOverflow="overflow">
                    <a:lnL w="19050" cap="flat" cmpd="sng" algn="ctr">
                      <a:solidFill>
                        <a:schemeClr val="bg2"/>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47070">
                <a:tc row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2000" b="0" i="0" u="none" strike="noStrike" cap="none" normalizeH="0" baseline="0">
                          <a:ln>
                            <a:noFill/>
                          </a:ln>
                          <a:solidFill>
                            <a:schemeClr val="tx1"/>
                          </a:solidFill>
                          <a:effectLst/>
                          <a:latin typeface="ＭＳ Ｐゴシック" pitchFamily="50" charset="-128"/>
                          <a:ea typeface="ＭＳ Ｐゴシック" pitchFamily="50" charset="-128"/>
                        </a:rPr>
                        <a:t>条件の指定</a:t>
                      </a:r>
                    </a:p>
                  </a:txBody>
                  <a:tcPr marT="45709" marB="45709" horzOverflow="overflow">
                    <a:lnL w="19050" cap="flat" cmpd="sng" algn="ctr">
                      <a:solidFill>
                        <a:schemeClr val="bg2"/>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ＭＳ Ｐゴシック" pitchFamily="50" charset="-128"/>
                          <a:ea typeface="ＭＳ Ｐゴシック" pitchFamily="50" charset="-128"/>
                        </a:rPr>
                        <a:t>Y or ○</a:t>
                      </a:r>
                    </a:p>
                    <a:p>
                      <a:pPr marL="0" marR="0" lvl="0" indent="0" algn="ctr" defTabSz="914400" rtl="0" eaLnBrk="1" fontAlgn="base" latinLnBrk="0" hangingPunct="1">
                        <a:lnSpc>
                          <a:spcPct val="85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ＭＳ Ｐゴシック" pitchFamily="50" charset="-128"/>
                          <a:ea typeface="ＭＳ Ｐゴシック" pitchFamily="50" charset="-128"/>
                        </a:rPr>
                        <a:t>or </a:t>
                      </a:r>
                      <a:r>
                        <a:rPr kumimoji="1" lang="en-US" altLang="ja-JP" sz="2000" b="0" i="0" u="sng" strike="noStrike" cap="none" normalizeH="0" baseline="0" dirty="0">
                          <a:ln>
                            <a:noFill/>
                          </a:ln>
                          <a:solidFill>
                            <a:schemeClr val="tx1"/>
                          </a:solidFill>
                          <a:effectLst/>
                          <a:latin typeface="ＭＳ Ｐゴシック" pitchFamily="50" charset="-128"/>
                          <a:ea typeface="ＭＳ Ｐゴシック" pitchFamily="50" charset="-128"/>
                        </a:rPr>
                        <a:t>T</a:t>
                      </a:r>
                      <a:r>
                        <a:rPr kumimoji="1" lang="en-US" altLang="ja-JP" sz="2000" b="0" i="0" u="none" strike="noStrike" cap="none" normalizeH="0" baseline="0" dirty="0">
                          <a:ln>
                            <a:noFill/>
                          </a:ln>
                          <a:solidFill>
                            <a:schemeClr val="tx1"/>
                          </a:solidFill>
                          <a:effectLst/>
                          <a:latin typeface="ＭＳ Ｐゴシック" pitchFamily="50" charset="-128"/>
                          <a:ea typeface="ＭＳ Ｐゴシック" pitchFamily="50" charset="-128"/>
                        </a:rPr>
                        <a:t>rue</a:t>
                      </a:r>
                    </a:p>
                  </a:txBody>
                  <a:tcPr marT="45709" marB="45709" horzOverflow="overflow">
                    <a:lnL w="19050" cap="flat" cmpd="sng" algn="ctr">
                      <a:solidFill>
                        <a:schemeClr val="bg2"/>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5000"/>
                        </a:lnSpc>
                        <a:spcBef>
                          <a:spcPct val="20000"/>
                        </a:spcBef>
                        <a:spcAft>
                          <a:spcPct val="0"/>
                        </a:spcAft>
                        <a:buClrTx/>
                        <a:buSzTx/>
                        <a:buFontTx/>
                        <a:buNone/>
                        <a:tabLst/>
                      </a:pPr>
                      <a:r>
                        <a:rPr kumimoji="1" lang="ja-JP" altLang="en-US" sz="2000" b="0" i="0" u="none" strike="noStrike" cap="none" normalizeH="0" baseline="0">
                          <a:ln>
                            <a:noFill/>
                          </a:ln>
                          <a:solidFill>
                            <a:schemeClr val="tx1"/>
                          </a:solidFill>
                          <a:effectLst/>
                          <a:latin typeface="ＭＳ Ｐゴシック" pitchFamily="50" charset="-128"/>
                          <a:ea typeface="ＭＳ Ｐゴシック" pitchFamily="50" charset="-128"/>
                        </a:rPr>
                        <a:t>規則を満足するには、この「</a:t>
                      </a:r>
                      <a:r>
                        <a:rPr kumimoji="1" lang="en-US" altLang="ja-JP" sz="2000" b="0" i="0" u="none" strike="noStrike" cap="none" normalizeH="0" baseline="0">
                          <a:ln>
                            <a:noFill/>
                          </a:ln>
                          <a:solidFill>
                            <a:schemeClr val="tx1"/>
                          </a:solidFill>
                          <a:effectLst/>
                          <a:latin typeface="ＭＳ Ｐゴシック" pitchFamily="50" charset="-128"/>
                          <a:ea typeface="ＭＳ Ｐゴシック" pitchFamily="50" charset="-128"/>
                        </a:rPr>
                        <a:t>Y</a:t>
                      </a:r>
                      <a:r>
                        <a:rPr kumimoji="1" lang="ja-JP" altLang="en-US" sz="2000" b="0" i="0" u="none" strike="noStrike" cap="none" normalizeH="0" baseline="0">
                          <a:ln>
                            <a:noFill/>
                          </a:ln>
                          <a:solidFill>
                            <a:schemeClr val="tx1"/>
                          </a:solidFill>
                          <a:effectLst/>
                          <a:latin typeface="ＭＳ Ｐゴシック" pitchFamily="50" charset="-128"/>
                          <a:ea typeface="ＭＳ Ｐゴシック" pitchFamily="50" charset="-128"/>
                        </a:rPr>
                        <a:t>」に対応する条件が満たされなければならない。（条件成立）</a:t>
                      </a:r>
                    </a:p>
                  </a:txBody>
                  <a:tcPr marT="45709" marB="45709" horzOverflow="overflow">
                    <a:lnL w="19050" cap="flat" cmpd="sng" algn="ctr">
                      <a:solidFill>
                        <a:schemeClr val="bg2"/>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47070">
                <a:tc vMerge="1">
                  <a:txBody>
                    <a:bodyPr/>
                    <a:lstStyle/>
                    <a:p>
                      <a:endParaRPr kumimoji="1" lang="ja-JP" altLang="en-US"/>
                    </a:p>
                  </a:txBody>
                  <a:tcPr/>
                </a:tc>
                <a:tc>
                  <a:txBody>
                    <a:bodyPr/>
                    <a:lstStyle/>
                    <a:p>
                      <a:pPr marL="0" marR="0" lvl="0" indent="0" algn="ctr" defTabSz="914400" rtl="0" eaLnBrk="1" fontAlgn="base" latinLnBrk="0" hangingPunct="1">
                        <a:lnSpc>
                          <a:spcPct val="85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ＭＳ Ｐゴシック" pitchFamily="50" charset="-128"/>
                          <a:ea typeface="ＭＳ Ｐゴシック" pitchFamily="50" charset="-128"/>
                        </a:rPr>
                        <a:t>N or ×</a:t>
                      </a:r>
                    </a:p>
                    <a:p>
                      <a:pPr marL="0" marR="0" lvl="0" indent="0" algn="ctr" defTabSz="914400" rtl="0" eaLnBrk="1" fontAlgn="base" latinLnBrk="0" hangingPunct="1">
                        <a:lnSpc>
                          <a:spcPct val="85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ＭＳ Ｐゴシック" pitchFamily="50" charset="-128"/>
                          <a:ea typeface="ＭＳ Ｐゴシック" pitchFamily="50" charset="-128"/>
                        </a:rPr>
                        <a:t>or </a:t>
                      </a:r>
                      <a:r>
                        <a:rPr kumimoji="1" lang="en-US" altLang="ja-JP" sz="2000" b="0" i="0" u="sng" strike="noStrike" cap="none" normalizeH="0" baseline="0" dirty="0">
                          <a:ln>
                            <a:noFill/>
                          </a:ln>
                          <a:solidFill>
                            <a:schemeClr val="tx1"/>
                          </a:solidFill>
                          <a:effectLst/>
                          <a:latin typeface="ＭＳ Ｐゴシック" pitchFamily="50" charset="-128"/>
                          <a:ea typeface="ＭＳ Ｐゴシック" pitchFamily="50" charset="-128"/>
                        </a:rPr>
                        <a:t>F</a:t>
                      </a:r>
                      <a:r>
                        <a:rPr kumimoji="1" lang="en-US" altLang="ja-JP" sz="2000" b="0" i="0" u="none" strike="noStrike" cap="none" normalizeH="0" baseline="0" dirty="0">
                          <a:ln>
                            <a:noFill/>
                          </a:ln>
                          <a:solidFill>
                            <a:schemeClr val="tx1"/>
                          </a:solidFill>
                          <a:effectLst/>
                          <a:latin typeface="ＭＳ Ｐゴシック" pitchFamily="50" charset="-128"/>
                          <a:ea typeface="ＭＳ Ｐゴシック" pitchFamily="50" charset="-128"/>
                        </a:rPr>
                        <a:t>alse</a:t>
                      </a:r>
                    </a:p>
                  </a:txBody>
                  <a:tcPr marT="45709" marB="45709" horzOverflow="overflow">
                    <a:lnL w="19050" cap="flat" cmpd="sng" algn="ctr">
                      <a:solidFill>
                        <a:schemeClr val="bg2"/>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5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ＭＳ Ｐゴシック" pitchFamily="50" charset="-128"/>
                          <a:ea typeface="ＭＳ Ｐゴシック" pitchFamily="50" charset="-128"/>
                        </a:rPr>
                        <a:t>規則を満足するには、この「</a:t>
                      </a:r>
                      <a:r>
                        <a:rPr kumimoji="1" lang="en-US" altLang="ja-JP" sz="2000" b="0" i="0" u="none" strike="noStrike" cap="none" normalizeH="0" baseline="0" dirty="0">
                          <a:ln>
                            <a:noFill/>
                          </a:ln>
                          <a:solidFill>
                            <a:schemeClr val="tx1"/>
                          </a:solidFill>
                          <a:effectLst/>
                          <a:latin typeface="ＭＳ Ｐゴシック" pitchFamily="50" charset="-128"/>
                          <a:ea typeface="ＭＳ Ｐゴシック" pitchFamily="50" charset="-128"/>
                        </a:rPr>
                        <a:t>N</a:t>
                      </a:r>
                      <a:r>
                        <a:rPr kumimoji="1" lang="ja-JP" altLang="en-US" sz="2000" b="0" i="0" u="none" strike="noStrike" cap="none" normalizeH="0" baseline="0" dirty="0">
                          <a:ln>
                            <a:noFill/>
                          </a:ln>
                          <a:solidFill>
                            <a:schemeClr val="tx1"/>
                          </a:solidFill>
                          <a:effectLst/>
                          <a:latin typeface="ＭＳ Ｐゴシック" pitchFamily="50" charset="-128"/>
                          <a:ea typeface="ＭＳ Ｐゴシック" pitchFamily="50" charset="-128"/>
                        </a:rPr>
                        <a:t>」に対応する条件が満たされてはならない。（条件不成立）</a:t>
                      </a:r>
                    </a:p>
                  </a:txBody>
                  <a:tcPr marT="45709" marB="45709" horzOverflow="overflow">
                    <a:lnL w="19050" cap="flat" cmpd="sng" algn="ctr">
                      <a:solidFill>
                        <a:schemeClr val="bg2"/>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80546">
                <a:tc vMerge="1">
                  <a:txBody>
                    <a:bodyPr/>
                    <a:lstStyle/>
                    <a:p>
                      <a:endParaRPr kumimoji="1" lang="ja-JP" altLang="en-US"/>
                    </a:p>
                  </a:txBody>
                  <a:tcPr/>
                </a:tc>
                <a:tc>
                  <a:txBody>
                    <a:bodyPr/>
                    <a:lstStyle/>
                    <a:p>
                      <a:pPr marL="0" marR="0" lvl="0" indent="0" algn="ctr" defTabSz="914400" rtl="0" eaLnBrk="1" fontAlgn="base" latinLnBrk="0" hangingPunct="1">
                        <a:lnSpc>
                          <a:spcPct val="85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ＭＳ Ｐゴシック" pitchFamily="50" charset="-128"/>
                          <a:ea typeface="ＭＳ Ｐゴシック" pitchFamily="50" charset="-128"/>
                        </a:rPr>
                        <a:t>語句、値</a:t>
                      </a:r>
                      <a:br>
                        <a:rPr kumimoji="1" lang="en-US" altLang="ja-JP" sz="2000" b="0" i="0" u="none" strike="noStrike" cap="none" normalizeH="0" baseline="0" dirty="0">
                          <a:ln>
                            <a:noFill/>
                          </a:ln>
                          <a:solidFill>
                            <a:schemeClr val="tx1"/>
                          </a:solidFill>
                          <a:effectLst/>
                          <a:latin typeface="ＭＳ Ｐゴシック" pitchFamily="50" charset="-128"/>
                          <a:ea typeface="ＭＳ Ｐゴシック" pitchFamily="50" charset="-128"/>
                        </a:rPr>
                      </a:br>
                      <a:r>
                        <a:rPr kumimoji="1" lang="ja-JP" altLang="en-US" sz="2000" b="0" i="0" u="none" strike="noStrike" cap="none" normalizeH="0" baseline="0" dirty="0">
                          <a:ln>
                            <a:noFill/>
                          </a:ln>
                          <a:solidFill>
                            <a:schemeClr val="tx1"/>
                          </a:solidFill>
                          <a:effectLst/>
                          <a:latin typeface="ＭＳ Ｐゴシック" pitchFamily="50" charset="-128"/>
                          <a:ea typeface="ＭＳ Ｐゴシック" pitchFamily="50" charset="-128"/>
                        </a:rPr>
                        <a:t>または</a:t>
                      </a:r>
                      <a:br>
                        <a:rPr kumimoji="1" lang="en-US" altLang="ja-JP" sz="2000" b="0" i="0" u="none" strike="noStrike" cap="none" normalizeH="0" baseline="0" dirty="0">
                          <a:ln>
                            <a:noFill/>
                          </a:ln>
                          <a:solidFill>
                            <a:schemeClr val="tx1"/>
                          </a:solidFill>
                          <a:effectLst/>
                          <a:latin typeface="ＭＳ Ｐゴシック" pitchFamily="50" charset="-128"/>
                          <a:ea typeface="ＭＳ Ｐゴシック" pitchFamily="50" charset="-128"/>
                        </a:rPr>
                      </a:br>
                      <a:r>
                        <a:rPr kumimoji="1" lang="ja-JP" altLang="en-US" sz="2000" b="0" i="0" u="none" strike="noStrike" cap="none" normalizeH="0" baseline="0" dirty="0">
                          <a:ln>
                            <a:noFill/>
                          </a:ln>
                          <a:solidFill>
                            <a:schemeClr val="tx1"/>
                          </a:solidFill>
                          <a:effectLst/>
                          <a:latin typeface="ＭＳ Ｐゴシック" pitchFamily="50" charset="-128"/>
                          <a:ea typeface="ＭＳ Ｐゴシック" pitchFamily="50" charset="-128"/>
                        </a:rPr>
                        <a:t>コード</a:t>
                      </a:r>
                    </a:p>
                  </a:txBody>
                  <a:tcPr marT="45709" marB="45709" horzOverflow="overflow">
                    <a:lnL w="19050" cap="flat" cmpd="sng" algn="ctr">
                      <a:solidFill>
                        <a:schemeClr val="bg2"/>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5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ＭＳ Ｐゴシック" pitchFamily="50" charset="-128"/>
                          <a:ea typeface="ＭＳ Ｐゴシック" pitchFamily="50" charset="-128"/>
                        </a:rPr>
                        <a:t>条件記述部を補足する形で、この語句、値又はコードによって完成させる。この完成した条件が満たされなければならない。コードを用いる場合、その意味を注記する。（条件成立）</a:t>
                      </a:r>
                    </a:p>
                  </a:txBody>
                  <a:tcPr marT="45709" marB="45709" horzOverflow="overflow">
                    <a:lnL w="19050" cap="flat" cmpd="sng" algn="ctr">
                      <a:solidFill>
                        <a:schemeClr val="bg2"/>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47070">
                <a:tc vMerge="1">
                  <a:txBody>
                    <a:bodyPr/>
                    <a:lstStyle/>
                    <a:p>
                      <a:endParaRPr kumimoji="1" lang="ja-JP" altLang="en-US"/>
                    </a:p>
                  </a:txBody>
                  <a:tcPr/>
                </a:tc>
                <a:tc>
                  <a:txBody>
                    <a:bodyPr/>
                    <a:lstStyle/>
                    <a:p>
                      <a:pPr marL="0" marR="0" lvl="0" indent="0" algn="ctr" defTabSz="914400" rtl="0" eaLnBrk="1" fontAlgn="base" latinLnBrk="0" hangingPunct="1">
                        <a:lnSpc>
                          <a:spcPct val="85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ＭＳ Ｐゴシック" pitchFamily="50" charset="-128"/>
                          <a:ea typeface="ＭＳ Ｐゴシック" pitchFamily="50" charset="-128"/>
                        </a:rPr>
                        <a:t>－又は＃</a:t>
                      </a:r>
                    </a:p>
                  </a:txBody>
                  <a:tcPr marT="45709" marB="45709" horzOverflow="overflow">
                    <a:lnL w="19050" cap="flat" cmpd="sng" algn="ctr">
                      <a:solidFill>
                        <a:schemeClr val="bg2"/>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5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ＭＳ Ｐゴシック" pitchFamily="50" charset="-128"/>
                          <a:ea typeface="ＭＳ Ｐゴシック" pitchFamily="50" charset="-128"/>
                        </a:rPr>
                        <a:t>規則を満足するには、「－」か「＃」に対応する条件は無関係又は論理的に成立しない。（条件無関係）</a:t>
                      </a:r>
                    </a:p>
                  </a:txBody>
                  <a:tcPr marT="45709" marB="45709" horzOverflow="overflow">
                    <a:lnL w="19050" cap="flat" cmpd="sng" algn="ctr">
                      <a:solidFill>
                        <a:schemeClr val="bg2"/>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14784">
                <a:tc row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2000" b="0" i="0" u="none" strike="noStrike" cap="none" normalizeH="0" baseline="0">
                          <a:ln>
                            <a:noFill/>
                          </a:ln>
                          <a:solidFill>
                            <a:schemeClr val="tx1"/>
                          </a:solidFill>
                          <a:effectLst/>
                          <a:latin typeface="ＭＳ Ｐゴシック" pitchFamily="50" charset="-128"/>
                          <a:ea typeface="ＭＳ Ｐゴシック" pitchFamily="50" charset="-128"/>
                        </a:rPr>
                        <a:t>動作の指定</a:t>
                      </a:r>
                    </a:p>
                  </a:txBody>
                  <a:tcPr marT="45709" marB="45709" horzOverflow="overflow">
                    <a:lnL w="19050" cap="flat" cmpd="sng" algn="ctr">
                      <a:solidFill>
                        <a:schemeClr val="bg2"/>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ＭＳ Ｐゴシック" pitchFamily="50" charset="-128"/>
                          <a:ea typeface="ＭＳ Ｐゴシック" pitchFamily="50" charset="-128"/>
                        </a:rPr>
                        <a:t>X</a:t>
                      </a:r>
                      <a:r>
                        <a:rPr kumimoji="1" lang="ja-JP" altLang="en-US" sz="2000" b="0" i="0" u="none" strike="noStrike" cap="none" normalizeH="0" baseline="0" dirty="0">
                          <a:ln>
                            <a:noFill/>
                          </a:ln>
                          <a:solidFill>
                            <a:schemeClr val="tx1"/>
                          </a:solidFill>
                          <a:effectLst/>
                          <a:latin typeface="ＭＳ Ｐゴシック" pitchFamily="50" charset="-128"/>
                          <a:ea typeface="ＭＳ Ｐゴシック" pitchFamily="50" charset="-128"/>
                        </a:rPr>
                        <a:t>（大文字）</a:t>
                      </a:r>
                      <a:endParaRPr kumimoji="1" lang="en-US" altLang="ja-JP" sz="2000" b="0" i="0" u="none" strike="noStrike" cap="none" normalizeH="0" baseline="0" dirty="0">
                        <a:ln>
                          <a:noFill/>
                        </a:ln>
                        <a:solidFill>
                          <a:schemeClr val="tx1"/>
                        </a:solidFill>
                        <a:effectLst/>
                        <a:latin typeface="ＭＳ Ｐゴシック" pitchFamily="50" charset="-128"/>
                        <a:ea typeface="ＭＳ Ｐゴシック" pitchFamily="50" charset="-128"/>
                      </a:endParaRPr>
                    </a:p>
                  </a:txBody>
                  <a:tcPr marT="45709" marB="45709" horzOverflow="overflow">
                    <a:lnL w="19050" cap="flat" cmpd="sng" algn="ctr">
                      <a:solidFill>
                        <a:schemeClr val="bg2"/>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5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ＭＳ Ｐゴシック" pitchFamily="50" charset="-128"/>
                          <a:ea typeface="ＭＳ Ｐゴシック" pitchFamily="50" charset="-128"/>
                        </a:rPr>
                        <a:t>規則が満足されると、記述された動作を実行する。（動作）</a:t>
                      </a:r>
                    </a:p>
                  </a:txBody>
                  <a:tcPr marT="45709" marB="45709" horzOverflow="overflow">
                    <a:lnL w="19050" cap="flat" cmpd="sng" algn="ctr">
                      <a:solidFill>
                        <a:schemeClr val="bg2"/>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780546">
                <a:tc vMerge="1">
                  <a:txBody>
                    <a:bodyPr/>
                    <a:lstStyle/>
                    <a:p>
                      <a:endParaRPr kumimoji="1" lang="ja-JP" altLang="en-US"/>
                    </a:p>
                  </a:txBody>
                  <a:tcPr/>
                </a:tc>
                <a:tc>
                  <a:txBody>
                    <a:bodyPr/>
                    <a:lstStyle/>
                    <a:p>
                      <a:pPr marL="0" marR="0" lvl="0" indent="0" algn="ctr" defTabSz="914400" rtl="0" eaLnBrk="1" fontAlgn="base" latinLnBrk="0" hangingPunct="1">
                        <a:lnSpc>
                          <a:spcPct val="85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ＭＳ Ｐゴシック" pitchFamily="50" charset="-128"/>
                          <a:ea typeface="ＭＳ Ｐゴシック" pitchFamily="50" charset="-128"/>
                        </a:rPr>
                        <a:t>語句、値又はコード</a:t>
                      </a:r>
                    </a:p>
                  </a:txBody>
                  <a:tcPr marT="45709" marB="45709" horzOverflow="overflow">
                    <a:lnL w="19050" cap="flat" cmpd="sng" algn="ctr">
                      <a:solidFill>
                        <a:schemeClr val="bg2"/>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5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ＭＳ Ｐゴシック" pitchFamily="50" charset="-128"/>
                          <a:ea typeface="ＭＳ Ｐゴシック" pitchFamily="50" charset="-128"/>
                        </a:rPr>
                        <a:t>動作記述部を補足する形で、語句、値又はコードによって完成させる。この完成した動作が実行され、コードを用いる場合、その意味を注記する。（動作）</a:t>
                      </a:r>
                    </a:p>
                  </a:txBody>
                  <a:tcPr marT="45709" marB="45709" horzOverflow="overflow">
                    <a:lnL w="19050" cap="flat" cmpd="sng" algn="ctr">
                      <a:solidFill>
                        <a:schemeClr val="bg2"/>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547070">
                <a:tc vMerge="1">
                  <a:txBody>
                    <a:bodyPr/>
                    <a:lstStyle/>
                    <a:p>
                      <a:endParaRPr kumimoji="1" lang="ja-JP" altLang="en-US"/>
                    </a:p>
                  </a:txBody>
                  <a:tcPr/>
                </a:tc>
                <a:tc>
                  <a:txBody>
                    <a:bodyPr/>
                    <a:lstStyle/>
                    <a:p>
                      <a:pPr marL="0" marR="0" lvl="0" indent="0" algn="ctr" defTabSz="914400" rtl="0" eaLnBrk="1" fontAlgn="base" latinLnBrk="0" hangingPunct="1">
                        <a:lnSpc>
                          <a:spcPct val="85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ＭＳ Ｐゴシック" pitchFamily="50" charset="-128"/>
                          <a:ea typeface="ＭＳ Ｐゴシック" pitchFamily="50" charset="-128"/>
                        </a:rPr>
                        <a:t>－又は＃</a:t>
                      </a:r>
                    </a:p>
                  </a:txBody>
                  <a:tcPr marT="45709" marB="45709" horzOverflow="overflow">
                    <a:lnL w="19050" cap="flat" cmpd="sng" algn="ctr">
                      <a:solidFill>
                        <a:schemeClr val="bg2"/>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5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ＭＳ Ｐゴシック" pitchFamily="50" charset="-128"/>
                          <a:ea typeface="ＭＳ Ｐゴシック" pitchFamily="50" charset="-128"/>
                        </a:rPr>
                        <a:t>規則が満足されると、記述された動作は実行されない。（無実行）</a:t>
                      </a:r>
                    </a:p>
                  </a:txBody>
                  <a:tcPr marT="45709" marB="45709" horzOverflow="overflow">
                    <a:lnL w="19050" cap="flat" cmpd="sng" algn="ctr">
                      <a:solidFill>
                        <a:schemeClr val="bg2"/>
                      </a:solidFill>
                      <a:prstDash val="solid"/>
                      <a:round/>
                      <a:headEnd type="none" w="med" len="med"/>
                      <a:tailEnd type="none" w="med" len="med"/>
                    </a:lnL>
                    <a:lnR w="19050" cap="flat" cmpd="sng" algn="ctr">
                      <a:solidFill>
                        <a:schemeClr val="bg2"/>
                      </a:solidFill>
                      <a:prstDash val="solid"/>
                      <a:round/>
                      <a:headEnd type="none" w="med" len="med"/>
                      <a:tailEnd type="none" w="med" len="med"/>
                    </a:lnR>
                    <a:lnT w="19050" cap="flat" cmpd="sng" algn="ctr">
                      <a:solidFill>
                        <a:schemeClr val="bg2"/>
                      </a:solidFill>
                      <a:prstDash val="solid"/>
                      <a:round/>
                      <a:headEnd type="none" w="med" len="med"/>
                      <a:tailEnd type="none" w="med" len="med"/>
                    </a:lnT>
                    <a:lnB w="19050"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bl>
          </a:graphicData>
        </a:graphic>
      </p:graphicFrame>
      <p:sp>
        <p:nvSpPr>
          <p:cNvPr id="78885"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3974188877"/>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noFill/>
        </p:spPr>
        <p:txBody>
          <a:bodyPr>
            <a:normAutofit/>
          </a:bodyPr>
          <a:lstStyle/>
          <a:p>
            <a:r>
              <a:rPr lang="ja-JP" altLang="en-US" dirty="0"/>
              <a:t>③　デシジョンテーブルの簡単化</a:t>
            </a:r>
            <a:endParaRPr kumimoji="1" lang="ja-JP" altLang="en-US" dirty="0"/>
          </a:p>
        </p:txBody>
      </p:sp>
      <p:graphicFrame>
        <p:nvGraphicFramePr>
          <p:cNvPr id="25" name="表 24"/>
          <p:cNvGraphicFramePr>
            <a:graphicFrameLocks noGrp="1"/>
          </p:cNvGraphicFramePr>
          <p:nvPr>
            <p:extLst>
              <p:ext uri="{D42A27DB-BD31-4B8C-83A1-F6EECF244321}">
                <p14:modId xmlns:p14="http://schemas.microsoft.com/office/powerpoint/2010/main" val="3874936461"/>
              </p:ext>
            </p:extLst>
          </p:nvPr>
        </p:nvGraphicFramePr>
        <p:xfrm>
          <a:off x="1328860" y="1340768"/>
          <a:ext cx="6960249" cy="2160242"/>
        </p:xfrm>
        <a:graphic>
          <a:graphicData uri="http://schemas.openxmlformats.org/drawingml/2006/table">
            <a:tbl>
              <a:tblPr firstRow="1" bandRow="1">
                <a:tableStyleId>{5940675A-B579-460E-94D1-54222C63F5DA}</a:tableStyleId>
              </a:tblPr>
              <a:tblGrid>
                <a:gridCol w="1840065">
                  <a:extLst>
                    <a:ext uri="{9D8B030D-6E8A-4147-A177-3AD203B41FA5}">
                      <a16:colId xmlns:a16="http://schemas.microsoft.com/office/drawing/2014/main" val="20000"/>
                    </a:ext>
                  </a:extLst>
                </a:gridCol>
                <a:gridCol w="640023">
                  <a:extLst>
                    <a:ext uri="{9D8B030D-6E8A-4147-A177-3AD203B41FA5}">
                      <a16:colId xmlns:a16="http://schemas.microsoft.com/office/drawing/2014/main" val="20001"/>
                    </a:ext>
                  </a:extLst>
                </a:gridCol>
                <a:gridCol w="640023">
                  <a:extLst>
                    <a:ext uri="{9D8B030D-6E8A-4147-A177-3AD203B41FA5}">
                      <a16:colId xmlns:a16="http://schemas.microsoft.com/office/drawing/2014/main" val="20002"/>
                    </a:ext>
                  </a:extLst>
                </a:gridCol>
                <a:gridCol w="640023">
                  <a:extLst>
                    <a:ext uri="{9D8B030D-6E8A-4147-A177-3AD203B41FA5}">
                      <a16:colId xmlns:a16="http://schemas.microsoft.com/office/drawing/2014/main" val="20003"/>
                    </a:ext>
                  </a:extLst>
                </a:gridCol>
                <a:gridCol w="640023">
                  <a:extLst>
                    <a:ext uri="{9D8B030D-6E8A-4147-A177-3AD203B41FA5}">
                      <a16:colId xmlns:a16="http://schemas.microsoft.com/office/drawing/2014/main" val="20004"/>
                    </a:ext>
                  </a:extLst>
                </a:gridCol>
                <a:gridCol w="640023">
                  <a:extLst>
                    <a:ext uri="{9D8B030D-6E8A-4147-A177-3AD203B41FA5}">
                      <a16:colId xmlns:a16="http://schemas.microsoft.com/office/drawing/2014/main" val="20005"/>
                    </a:ext>
                  </a:extLst>
                </a:gridCol>
                <a:gridCol w="640023">
                  <a:extLst>
                    <a:ext uri="{9D8B030D-6E8A-4147-A177-3AD203B41FA5}">
                      <a16:colId xmlns:a16="http://schemas.microsoft.com/office/drawing/2014/main" val="20006"/>
                    </a:ext>
                  </a:extLst>
                </a:gridCol>
                <a:gridCol w="640023">
                  <a:extLst>
                    <a:ext uri="{9D8B030D-6E8A-4147-A177-3AD203B41FA5}">
                      <a16:colId xmlns:a16="http://schemas.microsoft.com/office/drawing/2014/main" val="20007"/>
                    </a:ext>
                  </a:extLst>
                </a:gridCol>
                <a:gridCol w="640023">
                  <a:extLst>
                    <a:ext uri="{9D8B030D-6E8A-4147-A177-3AD203B41FA5}">
                      <a16:colId xmlns:a16="http://schemas.microsoft.com/office/drawing/2014/main" val="20008"/>
                    </a:ext>
                  </a:extLst>
                </a:gridCol>
              </a:tblGrid>
              <a:tr h="308606">
                <a:tc>
                  <a:txBody>
                    <a:bodyPr/>
                    <a:lstStyle/>
                    <a:p>
                      <a:endParaRPr kumimoji="1" lang="ja-JP" altLang="en-US" sz="1400" dirty="0"/>
                    </a:p>
                  </a:txBody>
                  <a:tcPr/>
                </a:tc>
                <a:tc>
                  <a:txBody>
                    <a:bodyPr/>
                    <a:lstStyle/>
                    <a:p>
                      <a:pPr algn="ctr"/>
                      <a:r>
                        <a:rPr kumimoji="1" lang="en-US" altLang="ja-JP" sz="1400" dirty="0"/>
                        <a:t>1</a:t>
                      </a:r>
                      <a:endParaRPr kumimoji="1" lang="ja-JP" altLang="en-US" sz="1400" dirty="0"/>
                    </a:p>
                  </a:txBody>
                  <a:tcPr anchor="ctr" anchorCtr="1"/>
                </a:tc>
                <a:tc>
                  <a:txBody>
                    <a:bodyPr/>
                    <a:lstStyle/>
                    <a:p>
                      <a:pPr algn="ctr"/>
                      <a:r>
                        <a:rPr kumimoji="1" lang="en-US" altLang="ja-JP" sz="1400" dirty="0"/>
                        <a:t>2</a:t>
                      </a:r>
                      <a:endParaRPr kumimoji="1" lang="ja-JP" altLang="en-US" sz="1400" dirty="0"/>
                    </a:p>
                  </a:txBody>
                  <a:tcPr anchor="ctr" anchorCtr="1"/>
                </a:tc>
                <a:tc>
                  <a:txBody>
                    <a:bodyPr/>
                    <a:lstStyle/>
                    <a:p>
                      <a:pPr algn="ctr"/>
                      <a:r>
                        <a:rPr kumimoji="1" lang="en-US" altLang="ja-JP" sz="1400" dirty="0"/>
                        <a:t>3</a:t>
                      </a:r>
                      <a:endParaRPr kumimoji="1" lang="ja-JP" altLang="en-US" sz="1400" dirty="0"/>
                    </a:p>
                  </a:txBody>
                  <a:tcPr anchor="ctr" anchorCtr="1"/>
                </a:tc>
                <a:tc>
                  <a:txBody>
                    <a:bodyPr/>
                    <a:lstStyle/>
                    <a:p>
                      <a:pPr algn="ctr"/>
                      <a:r>
                        <a:rPr kumimoji="1" lang="en-US" altLang="ja-JP" sz="1400" dirty="0"/>
                        <a:t>4</a:t>
                      </a:r>
                      <a:endParaRPr kumimoji="1" lang="ja-JP" altLang="en-US" sz="1400" dirty="0"/>
                    </a:p>
                  </a:txBody>
                  <a:tcPr anchor="ctr" anchorCtr="1"/>
                </a:tc>
                <a:tc>
                  <a:txBody>
                    <a:bodyPr/>
                    <a:lstStyle/>
                    <a:p>
                      <a:pPr algn="ctr"/>
                      <a:r>
                        <a:rPr kumimoji="1" lang="en-US" altLang="ja-JP" sz="1400" dirty="0"/>
                        <a:t>5</a:t>
                      </a:r>
                      <a:endParaRPr kumimoji="1" lang="ja-JP" altLang="en-US" sz="1400" dirty="0"/>
                    </a:p>
                  </a:txBody>
                  <a:tcPr anchor="ctr" anchorCtr="1"/>
                </a:tc>
                <a:tc>
                  <a:txBody>
                    <a:bodyPr/>
                    <a:lstStyle/>
                    <a:p>
                      <a:pPr algn="ctr"/>
                      <a:r>
                        <a:rPr kumimoji="1" lang="en-US" altLang="ja-JP" sz="1400" dirty="0"/>
                        <a:t>6</a:t>
                      </a:r>
                      <a:endParaRPr kumimoji="1" lang="ja-JP" altLang="en-US" sz="1400" dirty="0"/>
                    </a:p>
                  </a:txBody>
                  <a:tcPr anchor="ctr" anchorCtr="1"/>
                </a:tc>
                <a:tc>
                  <a:txBody>
                    <a:bodyPr/>
                    <a:lstStyle/>
                    <a:p>
                      <a:pPr algn="ctr"/>
                      <a:r>
                        <a:rPr kumimoji="1" lang="en-US" altLang="ja-JP" sz="1400" dirty="0"/>
                        <a:t>7</a:t>
                      </a:r>
                      <a:endParaRPr kumimoji="1" lang="ja-JP" altLang="en-US" sz="1400" dirty="0"/>
                    </a:p>
                  </a:txBody>
                  <a:tcPr anchor="ctr" anchorCtr="1"/>
                </a:tc>
                <a:tc>
                  <a:txBody>
                    <a:bodyPr/>
                    <a:lstStyle/>
                    <a:p>
                      <a:pPr algn="ctr"/>
                      <a:r>
                        <a:rPr kumimoji="1" lang="en-US" altLang="ja-JP" sz="1400" dirty="0"/>
                        <a:t>8</a:t>
                      </a:r>
                      <a:endParaRPr kumimoji="1" lang="ja-JP" altLang="en-US" sz="1400" dirty="0"/>
                    </a:p>
                  </a:txBody>
                  <a:tcPr anchor="ctr" anchorCtr="1"/>
                </a:tc>
                <a:extLst>
                  <a:ext uri="{0D108BD9-81ED-4DB2-BD59-A6C34878D82A}">
                    <a16:rowId xmlns:a16="http://schemas.microsoft.com/office/drawing/2014/main" val="10000"/>
                  </a:ext>
                </a:extLst>
              </a:tr>
              <a:tr h="30860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b="1" dirty="0"/>
                        <a:t>[</a:t>
                      </a:r>
                      <a:r>
                        <a:rPr kumimoji="1" lang="ja-JP" altLang="en-US" sz="1400" b="1" dirty="0"/>
                        <a:t>条件</a:t>
                      </a:r>
                      <a:r>
                        <a:rPr kumimoji="1" lang="en-US" altLang="ja-JP" sz="1400" b="1" dirty="0"/>
                        <a:t>]</a:t>
                      </a:r>
                      <a:endParaRPr kumimoji="1" lang="ja-JP" altLang="en-US" sz="1400" b="1" dirty="0"/>
                    </a:p>
                  </a:txBody>
                  <a:tcPr/>
                </a:tc>
                <a:tc>
                  <a:txBody>
                    <a:bodyPr/>
                    <a:lstStyle/>
                    <a:p>
                      <a:pPr algn="ctr"/>
                      <a:endParaRPr kumimoji="1" lang="ja-JP" altLang="en-US" sz="1400" dirty="0"/>
                    </a:p>
                  </a:txBody>
                  <a:tcPr/>
                </a:tc>
                <a:tc>
                  <a:txBody>
                    <a:bodyPr/>
                    <a:lstStyle/>
                    <a:p>
                      <a:pPr algn="ctr"/>
                      <a:endParaRPr kumimoji="1" lang="ja-JP" altLang="en-US" sz="1400" dirty="0"/>
                    </a:p>
                  </a:txBody>
                  <a:tcPr/>
                </a:tc>
                <a:tc>
                  <a:txBody>
                    <a:bodyPr/>
                    <a:lstStyle/>
                    <a:p>
                      <a:pPr algn="ctr"/>
                      <a:endParaRPr kumimoji="1" lang="ja-JP" altLang="en-US" sz="1400" dirty="0"/>
                    </a:p>
                  </a:txBody>
                  <a:tcPr/>
                </a:tc>
                <a:tc>
                  <a:txBody>
                    <a:bodyPr/>
                    <a:lstStyle/>
                    <a:p>
                      <a:pPr algn="ctr"/>
                      <a:endParaRPr kumimoji="1" lang="ja-JP" altLang="en-US" sz="1400" dirty="0"/>
                    </a:p>
                  </a:txBody>
                  <a:tcPr/>
                </a:tc>
                <a:tc>
                  <a:txBody>
                    <a:bodyPr/>
                    <a:lstStyle/>
                    <a:p>
                      <a:pPr algn="ctr"/>
                      <a:endParaRPr kumimoji="1" lang="ja-JP" altLang="en-US" sz="1400" dirty="0"/>
                    </a:p>
                  </a:txBody>
                  <a:tcPr/>
                </a:tc>
                <a:tc>
                  <a:txBody>
                    <a:bodyPr/>
                    <a:lstStyle/>
                    <a:p>
                      <a:pPr algn="ctr"/>
                      <a:endParaRPr kumimoji="1" lang="ja-JP" altLang="en-US" sz="1400" dirty="0"/>
                    </a:p>
                  </a:txBody>
                  <a:tcPr/>
                </a:tc>
                <a:tc>
                  <a:txBody>
                    <a:bodyPr/>
                    <a:lstStyle/>
                    <a:p>
                      <a:pPr algn="ctr"/>
                      <a:endParaRPr kumimoji="1" lang="ja-JP" altLang="en-US" sz="1400" dirty="0"/>
                    </a:p>
                  </a:txBody>
                  <a:tcPr/>
                </a:tc>
                <a:tc>
                  <a:txBody>
                    <a:bodyPr/>
                    <a:lstStyle/>
                    <a:p>
                      <a:pPr algn="ctr"/>
                      <a:endParaRPr kumimoji="1" lang="ja-JP" altLang="en-US" sz="1400" dirty="0"/>
                    </a:p>
                  </a:txBody>
                  <a:tcPr/>
                </a:tc>
                <a:extLst>
                  <a:ext uri="{0D108BD9-81ED-4DB2-BD59-A6C34878D82A}">
                    <a16:rowId xmlns:a16="http://schemas.microsoft.com/office/drawing/2014/main" val="10001"/>
                  </a:ext>
                </a:extLst>
              </a:tr>
              <a:tr h="308606">
                <a:tc>
                  <a:txBody>
                    <a:bodyPr/>
                    <a:lstStyle/>
                    <a:p>
                      <a:r>
                        <a:rPr kumimoji="1" lang="ja-JP" altLang="en-US" sz="1400" dirty="0"/>
                        <a:t>満</a:t>
                      </a:r>
                      <a:r>
                        <a:rPr kumimoji="1" lang="en-US" altLang="ja-JP" sz="1400" dirty="0"/>
                        <a:t>30</a:t>
                      </a:r>
                      <a:r>
                        <a:rPr kumimoji="1" lang="ja-JP" altLang="en-US" sz="1400" dirty="0"/>
                        <a:t>歳以上</a:t>
                      </a:r>
                    </a:p>
                  </a:txBody>
                  <a:tcPr/>
                </a:tc>
                <a:tc>
                  <a:txBody>
                    <a:bodyPr/>
                    <a:lstStyle/>
                    <a:p>
                      <a:pPr algn="ctr"/>
                      <a:r>
                        <a:rPr kumimoji="1" lang="en-US" altLang="ja-JP" sz="1400" b="1" dirty="0"/>
                        <a:t>Y</a:t>
                      </a:r>
                      <a:endParaRPr kumimoji="1" lang="ja-JP" altLang="en-US" sz="1400" b="1" dirty="0"/>
                    </a:p>
                  </a:txBody>
                  <a:tcPr/>
                </a:tc>
                <a:tc>
                  <a:txBody>
                    <a:bodyPr/>
                    <a:lstStyle/>
                    <a:p>
                      <a:pPr algn="ctr"/>
                      <a:r>
                        <a:rPr kumimoji="1" lang="en-US" altLang="ja-JP" sz="1400" b="1" dirty="0"/>
                        <a:t>Y</a:t>
                      </a:r>
                      <a:endParaRPr kumimoji="1" lang="ja-JP" altLang="en-US" sz="1400" b="1" dirty="0"/>
                    </a:p>
                  </a:txBody>
                  <a:tcPr/>
                </a:tc>
                <a:tc>
                  <a:txBody>
                    <a:bodyPr/>
                    <a:lstStyle/>
                    <a:p>
                      <a:pPr algn="ctr"/>
                      <a:r>
                        <a:rPr kumimoji="1" lang="en-US" altLang="ja-JP" sz="1400" b="1" dirty="0"/>
                        <a:t>Y</a:t>
                      </a:r>
                      <a:endParaRPr kumimoji="1" lang="ja-JP" altLang="en-US" sz="1400" b="1" dirty="0"/>
                    </a:p>
                  </a:txBody>
                  <a:tcPr/>
                </a:tc>
                <a:tc>
                  <a:txBody>
                    <a:bodyPr/>
                    <a:lstStyle/>
                    <a:p>
                      <a:pPr algn="ctr"/>
                      <a:r>
                        <a:rPr kumimoji="1" lang="en-US" altLang="ja-JP" sz="1400" b="1" dirty="0"/>
                        <a:t>Y</a:t>
                      </a:r>
                      <a:endParaRPr kumimoji="1" lang="ja-JP" altLang="en-US" sz="1400" b="1" dirty="0"/>
                    </a:p>
                  </a:txBody>
                  <a:tcPr/>
                </a:tc>
                <a:tc>
                  <a:txBody>
                    <a:bodyPr/>
                    <a:lstStyle/>
                    <a:p>
                      <a:pPr algn="ctr"/>
                      <a:r>
                        <a:rPr kumimoji="1" lang="en-US" altLang="ja-JP" sz="1400" b="1" dirty="0"/>
                        <a:t>N</a:t>
                      </a:r>
                      <a:endParaRPr kumimoji="1" lang="ja-JP" altLang="en-US" sz="1400" b="1" dirty="0"/>
                    </a:p>
                  </a:txBody>
                  <a:tcPr/>
                </a:tc>
                <a:tc>
                  <a:txBody>
                    <a:bodyPr/>
                    <a:lstStyle/>
                    <a:p>
                      <a:pPr algn="ctr"/>
                      <a:r>
                        <a:rPr kumimoji="1" lang="en-US" altLang="ja-JP" sz="1400" b="1" dirty="0"/>
                        <a:t>N</a:t>
                      </a:r>
                      <a:endParaRPr kumimoji="1" lang="ja-JP" altLang="en-US" sz="1400" b="1" dirty="0"/>
                    </a:p>
                  </a:txBody>
                  <a:tcPr/>
                </a:tc>
                <a:tc>
                  <a:txBody>
                    <a:bodyPr/>
                    <a:lstStyle/>
                    <a:p>
                      <a:pPr algn="ctr"/>
                      <a:r>
                        <a:rPr kumimoji="1" lang="en-US" altLang="ja-JP" sz="1400" b="1" dirty="0"/>
                        <a:t>N</a:t>
                      </a:r>
                      <a:endParaRPr kumimoji="1" lang="ja-JP" altLang="en-US" sz="1400" b="1" dirty="0"/>
                    </a:p>
                  </a:txBody>
                  <a:tcPr/>
                </a:tc>
                <a:tc>
                  <a:txBody>
                    <a:bodyPr/>
                    <a:lstStyle/>
                    <a:p>
                      <a:pPr algn="ctr"/>
                      <a:r>
                        <a:rPr kumimoji="1" lang="en-US" altLang="ja-JP" sz="1400" b="1" dirty="0"/>
                        <a:t>N</a:t>
                      </a:r>
                      <a:endParaRPr kumimoji="1" lang="ja-JP" altLang="en-US" sz="1400" b="1" dirty="0"/>
                    </a:p>
                  </a:txBody>
                  <a:tcPr/>
                </a:tc>
                <a:extLst>
                  <a:ext uri="{0D108BD9-81ED-4DB2-BD59-A6C34878D82A}">
                    <a16:rowId xmlns:a16="http://schemas.microsoft.com/office/drawing/2014/main" val="10002"/>
                  </a:ext>
                </a:extLst>
              </a:tr>
              <a:tr h="3086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t>年間</a:t>
                      </a:r>
                      <a:r>
                        <a:rPr kumimoji="1" lang="en-US" altLang="ja-JP" sz="1400" dirty="0"/>
                        <a:t>50</a:t>
                      </a:r>
                      <a:r>
                        <a:rPr kumimoji="1" lang="ja-JP" altLang="en-US" sz="1400" dirty="0"/>
                        <a:t>万円以上購入</a:t>
                      </a:r>
                    </a:p>
                  </a:txBody>
                  <a:tcPr/>
                </a:tc>
                <a:tc>
                  <a:txBody>
                    <a:bodyPr/>
                    <a:lstStyle/>
                    <a:p>
                      <a:pPr algn="ctr"/>
                      <a:r>
                        <a:rPr kumimoji="1" lang="en-US" altLang="ja-JP" sz="1400" b="1" dirty="0"/>
                        <a:t>Y</a:t>
                      </a:r>
                      <a:endParaRPr kumimoji="1" lang="ja-JP" altLang="en-US" sz="1400" b="1" dirty="0"/>
                    </a:p>
                  </a:txBody>
                  <a:tcPr/>
                </a:tc>
                <a:tc>
                  <a:txBody>
                    <a:bodyPr/>
                    <a:lstStyle/>
                    <a:p>
                      <a:pPr algn="ctr"/>
                      <a:r>
                        <a:rPr kumimoji="1" lang="en-US" altLang="ja-JP" sz="1400" b="1" dirty="0"/>
                        <a:t>Y</a:t>
                      </a:r>
                      <a:endParaRPr kumimoji="1" lang="ja-JP" altLang="en-US" sz="1400" b="1" dirty="0"/>
                    </a:p>
                  </a:txBody>
                  <a:tcPr/>
                </a:tc>
                <a:tc>
                  <a:txBody>
                    <a:bodyPr/>
                    <a:lstStyle/>
                    <a:p>
                      <a:pPr algn="ctr"/>
                      <a:r>
                        <a:rPr kumimoji="1" lang="en-US" altLang="ja-JP" sz="1400" b="1" dirty="0"/>
                        <a:t>N</a:t>
                      </a:r>
                      <a:endParaRPr kumimoji="1" lang="ja-JP" altLang="en-US" sz="1400" b="1" dirty="0"/>
                    </a:p>
                  </a:txBody>
                  <a:tcPr/>
                </a:tc>
                <a:tc>
                  <a:txBody>
                    <a:bodyPr/>
                    <a:lstStyle/>
                    <a:p>
                      <a:pPr algn="ctr"/>
                      <a:r>
                        <a:rPr kumimoji="1" lang="en-US" altLang="ja-JP" sz="1400" b="1" dirty="0"/>
                        <a:t>N</a:t>
                      </a:r>
                      <a:endParaRPr kumimoji="1" lang="ja-JP" altLang="en-US" sz="1400" b="1" dirty="0"/>
                    </a:p>
                  </a:txBody>
                  <a:tcPr/>
                </a:tc>
                <a:tc>
                  <a:txBody>
                    <a:bodyPr/>
                    <a:lstStyle/>
                    <a:p>
                      <a:pPr algn="ctr"/>
                      <a:r>
                        <a:rPr kumimoji="1" lang="en-US" altLang="ja-JP" sz="1400" b="1" dirty="0"/>
                        <a:t>Y</a:t>
                      </a:r>
                      <a:endParaRPr kumimoji="1" lang="ja-JP" altLang="en-US" sz="1400" b="1" dirty="0"/>
                    </a:p>
                  </a:txBody>
                  <a:tcPr/>
                </a:tc>
                <a:tc>
                  <a:txBody>
                    <a:bodyPr/>
                    <a:lstStyle/>
                    <a:p>
                      <a:pPr algn="ctr"/>
                      <a:r>
                        <a:rPr kumimoji="1" lang="en-US" altLang="ja-JP" sz="1400" b="1" dirty="0"/>
                        <a:t>Y</a:t>
                      </a:r>
                      <a:endParaRPr kumimoji="1" lang="ja-JP" altLang="en-US" sz="1400" b="1" dirty="0"/>
                    </a:p>
                  </a:txBody>
                  <a:tcPr/>
                </a:tc>
                <a:tc>
                  <a:txBody>
                    <a:bodyPr/>
                    <a:lstStyle/>
                    <a:p>
                      <a:pPr algn="ctr"/>
                      <a:r>
                        <a:rPr kumimoji="1" lang="en-US" altLang="ja-JP" sz="1400" b="1" dirty="0"/>
                        <a:t>N</a:t>
                      </a:r>
                      <a:endParaRPr kumimoji="1" lang="ja-JP" altLang="en-US" sz="1400" b="1" dirty="0"/>
                    </a:p>
                  </a:txBody>
                  <a:tcPr/>
                </a:tc>
                <a:tc>
                  <a:txBody>
                    <a:bodyPr/>
                    <a:lstStyle/>
                    <a:p>
                      <a:pPr algn="ctr"/>
                      <a:r>
                        <a:rPr kumimoji="1" lang="en-US" altLang="ja-JP" sz="1400" b="1" dirty="0"/>
                        <a:t>N</a:t>
                      </a:r>
                      <a:endParaRPr kumimoji="1" lang="ja-JP" altLang="en-US" sz="1400" b="1" dirty="0"/>
                    </a:p>
                  </a:txBody>
                  <a:tcPr/>
                </a:tc>
                <a:extLst>
                  <a:ext uri="{0D108BD9-81ED-4DB2-BD59-A6C34878D82A}">
                    <a16:rowId xmlns:a16="http://schemas.microsoft.com/office/drawing/2014/main" val="10003"/>
                  </a:ext>
                </a:extLst>
              </a:tr>
              <a:tr h="308606">
                <a:tc>
                  <a:txBody>
                    <a:bodyPr/>
                    <a:lstStyle/>
                    <a:p>
                      <a:r>
                        <a:rPr kumimoji="1" lang="ja-JP" altLang="en-US" sz="1400" dirty="0"/>
                        <a:t>指定地域在住</a:t>
                      </a:r>
                    </a:p>
                  </a:txBody>
                  <a:tcPr/>
                </a:tc>
                <a:tc>
                  <a:txBody>
                    <a:bodyPr/>
                    <a:lstStyle/>
                    <a:p>
                      <a:pPr algn="ctr"/>
                      <a:r>
                        <a:rPr kumimoji="1" lang="en-US" altLang="ja-JP" sz="1400" b="1" dirty="0"/>
                        <a:t>Y</a:t>
                      </a:r>
                      <a:endParaRPr kumimoji="1" lang="ja-JP" altLang="en-US" sz="1400" b="1" dirty="0"/>
                    </a:p>
                  </a:txBody>
                  <a:tcPr/>
                </a:tc>
                <a:tc>
                  <a:txBody>
                    <a:bodyPr/>
                    <a:lstStyle/>
                    <a:p>
                      <a:pPr algn="ctr"/>
                      <a:r>
                        <a:rPr kumimoji="1" lang="en-US" altLang="ja-JP" sz="1400" b="1" dirty="0"/>
                        <a:t>N</a:t>
                      </a:r>
                      <a:endParaRPr kumimoji="1" lang="ja-JP" altLang="en-US" sz="1400" b="1" dirty="0"/>
                    </a:p>
                  </a:txBody>
                  <a:tcPr/>
                </a:tc>
                <a:tc>
                  <a:txBody>
                    <a:bodyPr/>
                    <a:lstStyle/>
                    <a:p>
                      <a:pPr algn="ctr"/>
                      <a:r>
                        <a:rPr kumimoji="1" lang="en-US" altLang="ja-JP" sz="1400" b="1" dirty="0"/>
                        <a:t>Y</a:t>
                      </a:r>
                      <a:endParaRPr kumimoji="1" lang="ja-JP" altLang="en-US" sz="1400" b="1" dirty="0"/>
                    </a:p>
                  </a:txBody>
                  <a:tcPr/>
                </a:tc>
                <a:tc>
                  <a:txBody>
                    <a:bodyPr/>
                    <a:lstStyle/>
                    <a:p>
                      <a:pPr algn="ctr"/>
                      <a:r>
                        <a:rPr kumimoji="1" lang="en-US" altLang="ja-JP" sz="1400" b="1" dirty="0"/>
                        <a:t>N</a:t>
                      </a:r>
                      <a:endParaRPr kumimoji="1" lang="ja-JP" altLang="en-US" sz="1400" b="1" dirty="0"/>
                    </a:p>
                  </a:txBody>
                  <a:tcPr/>
                </a:tc>
                <a:tc>
                  <a:txBody>
                    <a:bodyPr/>
                    <a:lstStyle/>
                    <a:p>
                      <a:pPr algn="ctr"/>
                      <a:r>
                        <a:rPr kumimoji="1" lang="en-US" altLang="ja-JP" sz="1400" b="1" dirty="0"/>
                        <a:t>Y</a:t>
                      </a:r>
                      <a:endParaRPr kumimoji="1" lang="ja-JP" altLang="en-US" sz="1400" b="1" dirty="0"/>
                    </a:p>
                  </a:txBody>
                  <a:tcPr/>
                </a:tc>
                <a:tc>
                  <a:txBody>
                    <a:bodyPr/>
                    <a:lstStyle/>
                    <a:p>
                      <a:pPr algn="ctr"/>
                      <a:r>
                        <a:rPr kumimoji="1" lang="en-US" altLang="ja-JP" sz="1400" b="1" dirty="0"/>
                        <a:t>N</a:t>
                      </a:r>
                      <a:endParaRPr kumimoji="1" lang="ja-JP" altLang="en-US" sz="1400" b="1" dirty="0"/>
                    </a:p>
                  </a:txBody>
                  <a:tcPr/>
                </a:tc>
                <a:tc>
                  <a:txBody>
                    <a:bodyPr/>
                    <a:lstStyle/>
                    <a:p>
                      <a:pPr algn="ctr"/>
                      <a:r>
                        <a:rPr kumimoji="1" lang="en-US" altLang="ja-JP" sz="1400" b="1" dirty="0"/>
                        <a:t>Y</a:t>
                      </a:r>
                      <a:endParaRPr kumimoji="1" lang="ja-JP" altLang="en-US" sz="1400" b="1" dirty="0"/>
                    </a:p>
                  </a:txBody>
                  <a:tcPr/>
                </a:tc>
                <a:tc>
                  <a:txBody>
                    <a:bodyPr/>
                    <a:lstStyle/>
                    <a:p>
                      <a:pPr algn="ctr"/>
                      <a:r>
                        <a:rPr kumimoji="1" lang="en-US" altLang="ja-JP" sz="1400" b="1" dirty="0"/>
                        <a:t>N</a:t>
                      </a:r>
                      <a:endParaRPr kumimoji="1" lang="ja-JP" altLang="en-US" sz="1400" b="1" dirty="0"/>
                    </a:p>
                  </a:txBody>
                  <a:tcPr/>
                </a:tc>
                <a:extLst>
                  <a:ext uri="{0D108BD9-81ED-4DB2-BD59-A6C34878D82A}">
                    <a16:rowId xmlns:a16="http://schemas.microsoft.com/office/drawing/2014/main" val="10004"/>
                  </a:ext>
                </a:extLst>
              </a:tr>
              <a:tr h="308606">
                <a:tc>
                  <a:txBody>
                    <a:bodyPr/>
                    <a:lstStyle/>
                    <a:p>
                      <a:r>
                        <a:rPr kumimoji="1" lang="en-US" altLang="ja-JP" sz="1400" b="1" dirty="0"/>
                        <a:t>[</a:t>
                      </a:r>
                      <a:r>
                        <a:rPr kumimoji="1" lang="ja-JP" altLang="en-US" sz="1400" b="1" dirty="0"/>
                        <a:t>期待結果</a:t>
                      </a:r>
                      <a:r>
                        <a:rPr kumimoji="1" lang="en-US" altLang="ja-JP" sz="1400" b="1" dirty="0"/>
                        <a:t>]</a:t>
                      </a:r>
                      <a:endParaRPr kumimoji="1" lang="ja-JP" altLang="en-US" sz="1400" b="1" dirty="0"/>
                    </a:p>
                  </a:txBody>
                  <a:tcPr>
                    <a:solidFill>
                      <a:schemeClr val="accent6">
                        <a:lumMod val="20000"/>
                        <a:lumOff val="80000"/>
                      </a:schemeClr>
                    </a:solidFill>
                  </a:tcPr>
                </a:tc>
                <a:tc>
                  <a:txBody>
                    <a:bodyPr/>
                    <a:lstStyle/>
                    <a:p>
                      <a:pPr algn="ctr"/>
                      <a:endParaRPr kumimoji="1" lang="ja-JP" altLang="en-US" sz="1400" b="1" dirty="0"/>
                    </a:p>
                  </a:txBody>
                  <a:tcPr>
                    <a:solidFill>
                      <a:schemeClr val="accent6">
                        <a:lumMod val="20000"/>
                        <a:lumOff val="80000"/>
                      </a:schemeClr>
                    </a:solidFill>
                  </a:tcPr>
                </a:tc>
                <a:tc>
                  <a:txBody>
                    <a:bodyPr/>
                    <a:lstStyle/>
                    <a:p>
                      <a:pPr algn="ctr"/>
                      <a:endParaRPr kumimoji="1" lang="ja-JP" altLang="en-US" sz="1400" b="1" dirty="0"/>
                    </a:p>
                  </a:txBody>
                  <a:tcPr>
                    <a:solidFill>
                      <a:schemeClr val="accent6">
                        <a:lumMod val="20000"/>
                        <a:lumOff val="80000"/>
                      </a:schemeClr>
                    </a:solidFill>
                  </a:tcPr>
                </a:tc>
                <a:tc>
                  <a:txBody>
                    <a:bodyPr/>
                    <a:lstStyle/>
                    <a:p>
                      <a:pPr algn="ctr"/>
                      <a:endParaRPr kumimoji="1" lang="ja-JP" altLang="en-US" sz="1400" b="1" dirty="0"/>
                    </a:p>
                  </a:txBody>
                  <a:tcPr>
                    <a:solidFill>
                      <a:schemeClr val="accent6">
                        <a:lumMod val="20000"/>
                        <a:lumOff val="80000"/>
                      </a:schemeClr>
                    </a:solidFill>
                  </a:tcPr>
                </a:tc>
                <a:tc>
                  <a:txBody>
                    <a:bodyPr/>
                    <a:lstStyle/>
                    <a:p>
                      <a:pPr algn="ctr"/>
                      <a:endParaRPr kumimoji="1" lang="ja-JP" altLang="en-US" sz="1400" b="1" dirty="0"/>
                    </a:p>
                  </a:txBody>
                  <a:tcPr>
                    <a:solidFill>
                      <a:schemeClr val="accent6">
                        <a:lumMod val="20000"/>
                        <a:lumOff val="80000"/>
                      </a:schemeClr>
                    </a:solidFill>
                  </a:tcPr>
                </a:tc>
                <a:tc>
                  <a:txBody>
                    <a:bodyPr/>
                    <a:lstStyle/>
                    <a:p>
                      <a:pPr algn="ctr"/>
                      <a:endParaRPr kumimoji="1" lang="ja-JP" altLang="en-US" sz="1400" b="1" dirty="0"/>
                    </a:p>
                  </a:txBody>
                  <a:tcPr>
                    <a:solidFill>
                      <a:schemeClr val="accent6">
                        <a:lumMod val="20000"/>
                        <a:lumOff val="80000"/>
                      </a:schemeClr>
                    </a:solidFill>
                  </a:tcPr>
                </a:tc>
                <a:tc>
                  <a:txBody>
                    <a:bodyPr/>
                    <a:lstStyle/>
                    <a:p>
                      <a:pPr algn="ctr"/>
                      <a:endParaRPr kumimoji="1" lang="ja-JP" altLang="en-US" sz="1400" b="1" dirty="0"/>
                    </a:p>
                  </a:txBody>
                  <a:tcPr>
                    <a:solidFill>
                      <a:schemeClr val="accent6">
                        <a:lumMod val="20000"/>
                        <a:lumOff val="80000"/>
                      </a:schemeClr>
                    </a:solidFill>
                  </a:tcPr>
                </a:tc>
                <a:tc>
                  <a:txBody>
                    <a:bodyPr/>
                    <a:lstStyle/>
                    <a:p>
                      <a:pPr algn="ctr"/>
                      <a:endParaRPr kumimoji="1" lang="ja-JP" altLang="en-US" sz="1400" b="1" dirty="0"/>
                    </a:p>
                  </a:txBody>
                  <a:tcPr>
                    <a:solidFill>
                      <a:schemeClr val="accent6">
                        <a:lumMod val="20000"/>
                        <a:lumOff val="80000"/>
                      </a:schemeClr>
                    </a:solidFill>
                  </a:tcPr>
                </a:tc>
                <a:tc>
                  <a:txBody>
                    <a:bodyPr/>
                    <a:lstStyle/>
                    <a:p>
                      <a:pPr algn="ctr"/>
                      <a:endParaRPr kumimoji="1" lang="ja-JP" altLang="en-US" sz="1400" b="1" dirty="0"/>
                    </a:p>
                  </a:txBody>
                  <a:tcPr>
                    <a:solidFill>
                      <a:schemeClr val="accent6">
                        <a:lumMod val="20000"/>
                        <a:lumOff val="80000"/>
                      </a:schemeClr>
                    </a:solidFill>
                  </a:tcPr>
                </a:tc>
                <a:extLst>
                  <a:ext uri="{0D108BD9-81ED-4DB2-BD59-A6C34878D82A}">
                    <a16:rowId xmlns:a16="http://schemas.microsoft.com/office/drawing/2014/main" val="10005"/>
                  </a:ext>
                </a:extLst>
              </a:tr>
              <a:tr h="308606">
                <a:tc>
                  <a:txBody>
                    <a:bodyPr/>
                    <a:lstStyle/>
                    <a:p>
                      <a:r>
                        <a:rPr kumimoji="1" lang="ja-JP" altLang="en-US" sz="1400" dirty="0"/>
                        <a:t>特別会員</a:t>
                      </a:r>
                    </a:p>
                  </a:txBody>
                  <a:tcPr>
                    <a:solidFill>
                      <a:schemeClr val="accent6">
                        <a:lumMod val="20000"/>
                        <a:lumOff val="80000"/>
                      </a:schemeClr>
                    </a:solidFill>
                  </a:tcPr>
                </a:tc>
                <a:tc>
                  <a:txBody>
                    <a:bodyPr/>
                    <a:lstStyle/>
                    <a:p>
                      <a:pPr algn="ctr"/>
                      <a:r>
                        <a:rPr kumimoji="1" lang="en-US" altLang="ja-JP" sz="1400" b="1" dirty="0"/>
                        <a:t>X</a:t>
                      </a:r>
                      <a:endParaRPr kumimoji="1" lang="ja-JP" altLang="en-US" sz="1400" b="1" dirty="0"/>
                    </a:p>
                  </a:txBody>
                  <a:tcPr>
                    <a:solidFill>
                      <a:schemeClr val="accent6">
                        <a:lumMod val="20000"/>
                        <a:lumOff val="80000"/>
                      </a:schemeClr>
                    </a:solidFill>
                  </a:tcPr>
                </a:tc>
                <a:tc>
                  <a:txBody>
                    <a:bodyPr/>
                    <a:lstStyle/>
                    <a:p>
                      <a:pPr algn="ctr"/>
                      <a:r>
                        <a:rPr kumimoji="1" lang="en-US" altLang="ja-JP" sz="1400" b="1" dirty="0"/>
                        <a:t>#</a:t>
                      </a:r>
                      <a:endParaRPr kumimoji="1" lang="ja-JP" altLang="en-US" sz="1400" b="1" dirty="0"/>
                    </a:p>
                  </a:txBody>
                  <a:tcPr>
                    <a:solidFill>
                      <a:schemeClr val="accent6">
                        <a:lumMod val="20000"/>
                        <a:lumOff val="80000"/>
                      </a:schemeClr>
                    </a:solidFill>
                  </a:tcPr>
                </a:tc>
                <a:tc>
                  <a:txBody>
                    <a:bodyPr/>
                    <a:lstStyle/>
                    <a:p>
                      <a:pPr algn="ctr"/>
                      <a:r>
                        <a:rPr kumimoji="1" lang="en-US" altLang="ja-JP" sz="1400" b="1" dirty="0"/>
                        <a:t>#</a:t>
                      </a:r>
                      <a:endParaRPr kumimoji="1" lang="ja-JP" altLang="en-US" sz="1400" b="1" dirty="0"/>
                    </a:p>
                  </a:txBody>
                  <a:tcPr>
                    <a:solidFill>
                      <a:schemeClr val="accent6">
                        <a:lumMod val="20000"/>
                        <a:lumOff val="80000"/>
                      </a:schemeClr>
                    </a:solidFill>
                  </a:tcPr>
                </a:tc>
                <a:tc>
                  <a:txBody>
                    <a:bodyPr/>
                    <a:lstStyle/>
                    <a:p>
                      <a:pPr algn="ctr"/>
                      <a:r>
                        <a:rPr kumimoji="1" lang="en-US" altLang="ja-JP" sz="1400" b="1" dirty="0"/>
                        <a:t>#</a:t>
                      </a:r>
                      <a:endParaRPr kumimoji="1" lang="ja-JP" altLang="en-US" sz="1400" b="1" dirty="0"/>
                    </a:p>
                  </a:txBody>
                  <a:tcPr>
                    <a:solidFill>
                      <a:schemeClr val="accent6">
                        <a:lumMod val="20000"/>
                        <a:lumOff val="80000"/>
                      </a:schemeClr>
                    </a:solidFill>
                  </a:tcPr>
                </a:tc>
                <a:tc>
                  <a:txBody>
                    <a:bodyPr/>
                    <a:lstStyle/>
                    <a:p>
                      <a:pPr algn="ctr"/>
                      <a:r>
                        <a:rPr kumimoji="1" lang="en-US" altLang="ja-JP" sz="1400" b="1" dirty="0"/>
                        <a:t>#</a:t>
                      </a:r>
                      <a:endParaRPr kumimoji="1" lang="ja-JP" altLang="en-US" sz="1400" b="1" dirty="0"/>
                    </a:p>
                  </a:txBody>
                  <a:tcPr>
                    <a:solidFill>
                      <a:schemeClr val="accent6">
                        <a:lumMod val="20000"/>
                        <a:lumOff val="80000"/>
                      </a:schemeClr>
                    </a:solidFill>
                  </a:tcPr>
                </a:tc>
                <a:tc>
                  <a:txBody>
                    <a:bodyPr/>
                    <a:lstStyle/>
                    <a:p>
                      <a:pPr algn="ctr"/>
                      <a:r>
                        <a:rPr kumimoji="1" lang="en-US" altLang="ja-JP" sz="1400" b="1" dirty="0"/>
                        <a:t>#</a:t>
                      </a:r>
                      <a:endParaRPr kumimoji="1" lang="ja-JP" altLang="en-US" sz="1400" b="1" dirty="0"/>
                    </a:p>
                  </a:txBody>
                  <a:tcPr>
                    <a:solidFill>
                      <a:schemeClr val="accent6">
                        <a:lumMod val="20000"/>
                        <a:lumOff val="80000"/>
                      </a:schemeClr>
                    </a:solidFill>
                  </a:tcPr>
                </a:tc>
                <a:tc>
                  <a:txBody>
                    <a:bodyPr/>
                    <a:lstStyle/>
                    <a:p>
                      <a:pPr algn="ctr"/>
                      <a:r>
                        <a:rPr kumimoji="1" lang="en-US" altLang="ja-JP" sz="1400" b="1" dirty="0"/>
                        <a:t>#</a:t>
                      </a:r>
                      <a:endParaRPr kumimoji="1" lang="ja-JP" altLang="en-US" sz="1400" b="1" dirty="0"/>
                    </a:p>
                  </a:txBody>
                  <a:tcPr>
                    <a:solidFill>
                      <a:schemeClr val="accent6">
                        <a:lumMod val="20000"/>
                        <a:lumOff val="80000"/>
                      </a:schemeClr>
                    </a:solidFill>
                  </a:tcPr>
                </a:tc>
                <a:tc>
                  <a:txBody>
                    <a:bodyPr/>
                    <a:lstStyle/>
                    <a:p>
                      <a:pPr algn="ctr"/>
                      <a:r>
                        <a:rPr kumimoji="1" lang="en-US" altLang="ja-JP" sz="1400" b="1" dirty="0"/>
                        <a:t>#</a:t>
                      </a:r>
                      <a:endParaRPr kumimoji="1" lang="ja-JP" altLang="en-US" sz="1400" b="1" dirty="0"/>
                    </a:p>
                  </a:txBody>
                  <a:tcPr>
                    <a:solidFill>
                      <a:schemeClr val="accent6">
                        <a:lumMod val="20000"/>
                        <a:lumOff val="80000"/>
                      </a:schemeClr>
                    </a:solidFill>
                  </a:tcPr>
                </a:tc>
                <a:extLst>
                  <a:ext uri="{0D108BD9-81ED-4DB2-BD59-A6C34878D82A}">
                    <a16:rowId xmlns:a16="http://schemas.microsoft.com/office/drawing/2014/main" val="10006"/>
                  </a:ext>
                </a:extLst>
              </a:tr>
            </a:tbl>
          </a:graphicData>
        </a:graphic>
      </p:graphicFrame>
      <p:graphicFrame>
        <p:nvGraphicFramePr>
          <p:cNvPr id="13" name="表 12"/>
          <p:cNvGraphicFramePr>
            <a:graphicFrameLocks noGrp="1"/>
          </p:cNvGraphicFramePr>
          <p:nvPr>
            <p:extLst>
              <p:ext uri="{D42A27DB-BD31-4B8C-83A1-F6EECF244321}">
                <p14:modId xmlns:p14="http://schemas.microsoft.com/office/powerpoint/2010/main" val="78777049"/>
              </p:ext>
            </p:extLst>
          </p:nvPr>
        </p:nvGraphicFramePr>
        <p:xfrm>
          <a:off x="2772235" y="4317925"/>
          <a:ext cx="4400157" cy="2160242"/>
        </p:xfrm>
        <a:graphic>
          <a:graphicData uri="http://schemas.openxmlformats.org/drawingml/2006/table">
            <a:tbl>
              <a:tblPr firstRow="1" bandRow="1">
                <a:tableStyleId>{5940675A-B579-460E-94D1-54222C63F5DA}</a:tableStyleId>
              </a:tblPr>
              <a:tblGrid>
                <a:gridCol w="1840065">
                  <a:extLst>
                    <a:ext uri="{9D8B030D-6E8A-4147-A177-3AD203B41FA5}">
                      <a16:colId xmlns:a16="http://schemas.microsoft.com/office/drawing/2014/main" val="20000"/>
                    </a:ext>
                  </a:extLst>
                </a:gridCol>
                <a:gridCol w="640023">
                  <a:extLst>
                    <a:ext uri="{9D8B030D-6E8A-4147-A177-3AD203B41FA5}">
                      <a16:colId xmlns:a16="http://schemas.microsoft.com/office/drawing/2014/main" val="20001"/>
                    </a:ext>
                  </a:extLst>
                </a:gridCol>
                <a:gridCol w="640023">
                  <a:extLst>
                    <a:ext uri="{9D8B030D-6E8A-4147-A177-3AD203B41FA5}">
                      <a16:colId xmlns:a16="http://schemas.microsoft.com/office/drawing/2014/main" val="20002"/>
                    </a:ext>
                  </a:extLst>
                </a:gridCol>
                <a:gridCol w="640023">
                  <a:extLst>
                    <a:ext uri="{9D8B030D-6E8A-4147-A177-3AD203B41FA5}">
                      <a16:colId xmlns:a16="http://schemas.microsoft.com/office/drawing/2014/main" val="20003"/>
                    </a:ext>
                  </a:extLst>
                </a:gridCol>
                <a:gridCol w="640023">
                  <a:extLst>
                    <a:ext uri="{9D8B030D-6E8A-4147-A177-3AD203B41FA5}">
                      <a16:colId xmlns:a16="http://schemas.microsoft.com/office/drawing/2014/main" val="20004"/>
                    </a:ext>
                  </a:extLst>
                </a:gridCol>
              </a:tblGrid>
              <a:tr h="308606">
                <a:tc>
                  <a:txBody>
                    <a:bodyPr/>
                    <a:lstStyle/>
                    <a:p>
                      <a:endParaRPr kumimoji="1" lang="ja-JP" altLang="en-US" sz="1400" dirty="0"/>
                    </a:p>
                  </a:txBody>
                  <a:tcPr/>
                </a:tc>
                <a:tc>
                  <a:txBody>
                    <a:bodyPr/>
                    <a:lstStyle/>
                    <a:p>
                      <a:pPr algn="ctr"/>
                      <a:r>
                        <a:rPr kumimoji="1" lang="en-US" altLang="ja-JP" sz="1400" dirty="0"/>
                        <a:t>1</a:t>
                      </a:r>
                      <a:endParaRPr kumimoji="1" lang="ja-JP" altLang="en-US" sz="1400" dirty="0"/>
                    </a:p>
                  </a:txBody>
                  <a:tcPr anchor="ctr" anchorCtr="1"/>
                </a:tc>
                <a:tc>
                  <a:txBody>
                    <a:bodyPr/>
                    <a:lstStyle/>
                    <a:p>
                      <a:pPr algn="ctr"/>
                      <a:r>
                        <a:rPr kumimoji="1" lang="en-US" altLang="ja-JP" sz="1400" dirty="0"/>
                        <a:t>2</a:t>
                      </a:r>
                      <a:endParaRPr kumimoji="1" lang="ja-JP" altLang="en-US" sz="1400" dirty="0"/>
                    </a:p>
                  </a:txBody>
                  <a:tcPr anchor="ctr" anchorCtr="1"/>
                </a:tc>
                <a:tc>
                  <a:txBody>
                    <a:bodyPr/>
                    <a:lstStyle/>
                    <a:p>
                      <a:pPr algn="ctr"/>
                      <a:r>
                        <a:rPr kumimoji="1" lang="en-US" altLang="ja-JP" sz="1400" dirty="0"/>
                        <a:t>3</a:t>
                      </a:r>
                      <a:endParaRPr kumimoji="1" lang="ja-JP" altLang="en-US" sz="1400" dirty="0"/>
                    </a:p>
                  </a:txBody>
                  <a:tcPr anchor="ctr" anchorCtr="1"/>
                </a:tc>
                <a:tc>
                  <a:txBody>
                    <a:bodyPr/>
                    <a:lstStyle/>
                    <a:p>
                      <a:pPr algn="ctr"/>
                      <a:r>
                        <a:rPr kumimoji="1" lang="en-US" altLang="ja-JP" sz="1400" dirty="0"/>
                        <a:t>4</a:t>
                      </a:r>
                      <a:endParaRPr kumimoji="1" lang="ja-JP" altLang="en-US" sz="1400" dirty="0"/>
                    </a:p>
                  </a:txBody>
                  <a:tcPr anchor="ctr" anchorCtr="1"/>
                </a:tc>
                <a:extLst>
                  <a:ext uri="{0D108BD9-81ED-4DB2-BD59-A6C34878D82A}">
                    <a16:rowId xmlns:a16="http://schemas.microsoft.com/office/drawing/2014/main" val="10000"/>
                  </a:ext>
                </a:extLst>
              </a:tr>
              <a:tr h="30860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b="1" dirty="0"/>
                        <a:t>[</a:t>
                      </a:r>
                      <a:r>
                        <a:rPr kumimoji="1" lang="ja-JP" altLang="en-US" sz="1400" b="1" dirty="0"/>
                        <a:t>条件</a:t>
                      </a:r>
                      <a:r>
                        <a:rPr kumimoji="1" lang="en-US" altLang="ja-JP" sz="1400" b="1" dirty="0"/>
                        <a:t>]</a:t>
                      </a:r>
                      <a:endParaRPr kumimoji="1" lang="ja-JP" altLang="en-US" sz="1400" b="1" dirty="0"/>
                    </a:p>
                  </a:txBody>
                  <a:tcPr/>
                </a:tc>
                <a:tc>
                  <a:txBody>
                    <a:bodyPr/>
                    <a:lstStyle/>
                    <a:p>
                      <a:pPr algn="ctr"/>
                      <a:endParaRPr kumimoji="1" lang="ja-JP" altLang="en-US" sz="1400" dirty="0"/>
                    </a:p>
                  </a:txBody>
                  <a:tcPr/>
                </a:tc>
                <a:tc>
                  <a:txBody>
                    <a:bodyPr/>
                    <a:lstStyle/>
                    <a:p>
                      <a:pPr algn="ctr"/>
                      <a:endParaRPr kumimoji="1" lang="ja-JP" altLang="en-US" sz="1400" dirty="0"/>
                    </a:p>
                  </a:txBody>
                  <a:tcPr/>
                </a:tc>
                <a:tc>
                  <a:txBody>
                    <a:bodyPr/>
                    <a:lstStyle/>
                    <a:p>
                      <a:pPr algn="ctr"/>
                      <a:endParaRPr kumimoji="1" lang="ja-JP" altLang="en-US" sz="1400" dirty="0"/>
                    </a:p>
                  </a:txBody>
                  <a:tcPr/>
                </a:tc>
                <a:tc>
                  <a:txBody>
                    <a:bodyPr/>
                    <a:lstStyle/>
                    <a:p>
                      <a:pPr algn="ctr"/>
                      <a:endParaRPr kumimoji="1" lang="ja-JP" altLang="en-US" sz="1400" dirty="0"/>
                    </a:p>
                  </a:txBody>
                  <a:tcPr/>
                </a:tc>
                <a:extLst>
                  <a:ext uri="{0D108BD9-81ED-4DB2-BD59-A6C34878D82A}">
                    <a16:rowId xmlns:a16="http://schemas.microsoft.com/office/drawing/2014/main" val="10001"/>
                  </a:ext>
                </a:extLst>
              </a:tr>
              <a:tr h="308606">
                <a:tc>
                  <a:txBody>
                    <a:bodyPr/>
                    <a:lstStyle/>
                    <a:p>
                      <a:r>
                        <a:rPr kumimoji="1" lang="ja-JP" altLang="en-US" sz="1400" dirty="0"/>
                        <a:t>満</a:t>
                      </a:r>
                      <a:r>
                        <a:rPr kumimoji="1" lang="en-US" altLang="ja-JP" sz="1400" dirty="0"/>
                        <a:t>30</a:t>
                      </a:r>
                      <a:r>
                        <a:rPr kumimoji="1" lang="ja-JP" altLang="en-US" sz="1400" dirty="0"/>
                        <a:t>歳以上</a:t>
                      </a:r>
                    </a:p>
                  </a:txBody>
                  <a:tcPr/>
                </a:tc>
                <a:tc>
                  <a:txBody>
                    <a:bodyPr/>
                    <a:lstStyle/>
                    <a:p>
                      <a:pPr algn="ctr"/>
                      <a:r>
                        <a:rPr kumimoji="1" lang="en-US" altLang="ja-JP" sz="1400" b="1" dirty="0"/>
                        <a:t>Y</a:t>
                      </a:r>
                      <a:endParaRPr kumimoji="1" lang="ja-JP" altLang="en-US" sz="1400" b="1" dirty="0"/>
                    </a:p>
                  </a:txBody>
                  <a:tcPr/>
                </a:tc>
                <a:tc>
                  <a:txBody>
                    <a:bodyPr/>
                    <a:lstStyle/>
                    <a:p>
                      <a:pPr algn="ctr"/>
                      <a:r>
                        <a:rPr kumimoji="1" lang="en-US" altLang="ja-JP" sz="1400" b="1" dirty="0"/>
                        <a:t>Y</a:t>
                      </a:r>
                      <a:endParaRPr kumimoji="1" lang="ja-JP" altLang="en-US" sz="1400" b="1" dirty="0"/>
                    </a:p>
                  </a:txBody>
                  <a:tcPr/>
                </a:tc>
                <a:tc>
                  <a:txBody>
                    <a:bodyPr/>
                    <a:lstStyle/>
                    <a:p>
                      <a:pPr algn="ctr"/>
                      <a:r>
                        <a:rPr kumimoji="1" lang="en-US" altLang="ja-JP" sz="1400" b="1" dirty="0"/>
                        <a:t>Y</a:t>
                      </a:r>
                      <a:endParaRPr kumimoji="1" lang="ja-JP" altLang="en-US" sz="1400" b="1" dirty="0"/>
                    </a:p>
                  </a:txBody>
                  <a:tcPr/>
                </a:tc>
                <a:tc>
                  <a:txBody>
                    <a:bodyPr/>
                    <a:lstStyle/>
                    <a:p>
                      <a:pPr algn="ctr"/>
                      <a:r>
                        <a:rPr kumimoji="1" lang="en-US" altLang="ja-JP" sz="1400" b="1" dirty="0"/>
                        <a:t>N</a:t>
                      </a:r>
                      <a:endParaRPr kumimoji="1" lang="ja-JP" altLang="en-US" sz="1400" b="1" dirty="0"/>
                    </a:p>
                  </a:txBody>
                  <a:tcPr/>
                </a:tc>
                <a:extLst>
                  <a:ext uri="{0D108BD9-81ED-4DB2-BD59-A6C34878D82A}">
                    <a16:rowId xmlns:a16="http://schemas.microsoft.com/office/drawing/2014/main" val="10002"/>
                  </a:ext>
                </a:extLst>
              </a:tr>
              <a:tr h="3086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t>年間</a:t>
                      </a:r>
                      <a:r>
                        <a:rPr kumimoji="1" lang="en-US" altLang="ja-JP" sz="1400" dirty="0"/>
                        <a:t>50</a:t>
                      </a:r>
                      <a:r>
                        <a:rPr kumimoji="1" lang="ja-JP" altLang="en-US" sz="1400" dirty="0"/>
                        <a:t>万円以上購入</a:t>
                      </a:r>
                    </a:p>
                  </a:txBody>
                  <a:tcPr/>
                </a:tc>
                <a:tc>
                  <a:txBody>
                    <a:bodyPr/>
                    <a:lstStyle/>
                    <a:p>
                      <a:pPr algn="ctr"/>
                      <a:r>
                        <a:rPr kumimoji="1" lang="en-US" altLang="ja-JP" sz="1400" b="1" dirty="0"/>
                        <a:t>Y</a:t>
                      </a:r>
                      <a:endParaRPr kumimoji="1" lang="ja-JP" altLang="en-US" sz="1400" b="1" dirty="0"/>
                    </a:p>
                  </a:txBody>
                  <a:tcPr/>
                </a:tc>
                <a:tc>
                  <a:txBody>
                    <a:bodyPr/>
                    <a:lstStyle/>
                    <a:p>
                      <a:pPr algn="ctr"/>
                      <a:r>
                        <a:rPr kumimoji="1" lang="en-US" altLang="ja-JP" sz="1400" b="1" dirty="0"/>
                        <a:t>Y</a:t>
                      </a:r>
                      <a:endParaRPr kumimoji="1" lang="ja-JP" altLang="en-US" sz="1400" b="1" dirty="0"/>
                    </a:p>
                  </a:txBody>
                  <a:tcPr/>
                </a:tc>
                <a:tc>
                  <a:txBody>
                    <a:bodyPr/>
                    <a:lstStyle/>
                    <a:p>
                      <a:pPr algn="ctr"/>
                      <a:r>
                        <a:rPr kumimoji="1" lang="en-US" altLang="ja-JP" sz="1400" b="1" dirty="0"/>
                        <a:t>N</a:t>
                      </a:r>
                      <a:endParaRPr kumimoji="1" lang="ja-JP" altLang="en-US" sz="1400" b="1" dirty="0"/>
                    </a:p>
                  </a:txBody>
                  <a:tcPr/>
                </a:tc>
                <a:tc>
                  <a:txBody>
                    <a:bodyPr/>
                    <a:lstStyle/>
                    <a:p>
                      <a:pPr algn="ctr"/>
                      <a:r>
                        <a:rPr kumimoji="1" lang="ja-JP" altLang="en-US" sz="1400" b="1" dirty="0"/>
                        <a:t>－</a:t>
                      </a:r>
                    </a:p>
                  </a:txBody>
                  <a:tcPr/>
                </a:tc>
                <a:extLst>
                  <a:ext uri="{0D108BD9-81ED-4DB2-BD59-A6C34878D82A}">
                    <a16:rowId xmlns:a16="http://schemas.microsoft.com/office/drawing/2014/main" val="10003"/>
                  </a:ext>
                </a:extLst>
              </a:tr>
              <a:tr h="308606">
                <a:tc>
                  <a:txBody>
                    <a:bodyPr/>
                    <a:lstStyle/>
                    <a:p>
                      <a:r>
                        <a:rPr kumimoji="1" lang="ja-JP" altLang="en-US" sz="1400" dirty="0"/>
                        <a:t>指定地域在住</a:t>
                      </a:r>
                    </a:p>
                  </a:txBody>
                  <a:tcPr/>
                </a:tc>
                <a:tc>
                  <a:txBody>
                    <a:bodyPr/>
                    <a:lstStyle/>
                    <a:p>
                      <a:pPr algn="ctr"/>
                      <a:r>
                        <a:rPr kumimoji="1" lang="en-US" altLang="ja-JP" sz="1400" b="1" dirty="0"/>
                        <a:t>Y</a:t>
                      </a:r>
                      <a:endParaRPr kumimoji="1" lang="ja-JP" altLang="en-US" sz="1400" b="1" dirty="0"/>
                    </a:p>
                  </a:txBody>
                  <a:tcPr/>
                </a:tc>
                <a:tc>
                  <a:txBody>
                    <a:bodyPr/>
                    <a:lstStyle/>
                    <a:p>
                      <a:pPr algn="ctr"/>
                      <a:r>
                        <a:rPr kumimoji="1" lang="en-US" altLang="ja-JP" sz="1400" b="1" dirty="0"/>
                        <a:t>N</a:t>
                      </a:r>
                      <a:endParaRPr kumimoji="1" lang="ja-JP" altLang="en-US" sz="1400" b="1" dirty="0"/>
                    </a:p>
                  </a:txBody>
                  <a:tcPr/>
                </a:tc>
                <a:tc>
                  <a:txBody>
                    <a:bodyPr/>
                    <a:lstStyle/>
                    <a:p>
                      <a:pPr algn="ctr"/>
                      <a:r>
                        <a:rPr kumimoji="1" lang="ja-JP" altLang="en-US" sz="1400" b="1" dirty="0"/>
                        <a:t>－</a:t>
                      </a:r>
                    </a:p>
                  </a:txBody>
                  <a:tcPr/>
                </a:tc>
                <a:tc>
                  <a:txBody>
                    <a:bodyPr/>
                    <a:lstStyle/>
                    <a:p>
                      <a:pPr algn="ctr"/>
                      <a:r>
                        <a:rPr kumimoji="1" lang="ja-JP" altLang="en-US" sz="1400" b="1" dirty="0"/>
                        <a:t>－</a:t>
                      </a:r>
                    </a:p>
                  </a:txBody>
                  <a:tcPr/>
                </a:tc>
                <a:extLst>
                  <a:ext uri="{0D108BD9-81ED-4DB2-BD59-A6C34878D82A}">
                    <a16:rowId xmlns:a16="http://schemas.microsoft.com/office/drawing/2014/main" val="10004"/>
                  </a:ext>
                </a:extLst>
              </a:tr>
              <a:tr h="308606">
                <a:tc>
                  <a:txBody>
                    <a:bodyPr/>
                    <a:lstStyle/>
                    <a:p>
                      <a:r>
                        <a:rPr kumimoji="1" lang="en-US" altLang="ja-JP" sz="1400" b="1" dirty="0"/>
                        <a:t>[</a:t>
                      </a:r>
                      <a:r>
                        <a:rPr kumimoji="1" lang="ja-JP" altLang="en-US" sz="1400" b="1" dirty="0"/>
                        <a:t>期待結果</a:t>
                      </a:r>
                      <a:r>
                        <a:rPr kumimoji="1" lang="en-US" altLang="ja-JP" sz="1400" b="1" dirty="0"/>
                        <a:t>]</a:t>
                      </a:r>
                      <a:endParaRPr kumimoji="1" lang="ja-JP" altLang="en-US" sz="1400" b="1" dirty="0"/>
                    </a:p>
                  </a:txBody>
                  <a:tcPr>
                    <a:solidFill>
                      <a:schemeClr val="accent6">
                        <a:lumMod val="20000"/>
                        <a:lumOff val="80000"/>
                      </a:schemeClr>
                    </a:solidFill>
                  </a:tcPr>
                </a:tc>
                <a:tc>
                  <a:txBody>
                    <a:bodyPr/>
                    <a:lstStyle/>
                    <a:p>
                      <a:pPr algn="ctr"/>
                      <a:endParaRPr kumimoji="1" lang="ja-JP" altLang="en-US" sz="1400" b="1" dirty="0"/>
                    </a:p>
                  </a:txBody>
                  <a:tcPr>
                    <a:solidFill>
                      <a:schemeClr val="accent6">
                        <a:lumMod val="20000"/>
                        <a:lumOff val="80000"/>
                      </a:schemeClr>
                    </a:solidFill>
                  </a:tcPr>
                </a:tc>
                <a:tc>
                  <a:txBody>
                    <a:bodyPr/>
                    <a:lstStyle/>
                    <a:p>
                      <a:pPr algn="ctr"/>
                      <a:endParaRPr kumimoji="1" lang="ja-JP" altLang="en-US" sz="1400" b="1" dirty="0"/>
                    </a:p>
                  </a:txBody>
                  <a:tcPr>
                    <a:solidFill>
                      <a:schemeClr val="accent6">
                        <a:lumMod val="20000"/>
                        <a:lumOff val="80000"/>
                      </a:schemeClr>
                    </a:solidFill>
                  </a:tcPr>
                </a:tc>
                <a:tc>
                  <a:txBody>
                    <a:bodyPr/>
                    <a:lstStyle/>
                    <a:p>
                      <a:pPr algn="ctr"/>
                      <a:endParaRPr kumimoji="1" lang="ja-JP" altLang="en-US" sz="1400" b="1" dirty="0"/>
                    </a:p>
                  </a:txBody>
                  <a:tcPr>
                    <a:solidFill>
                      <a:schemeClr val="accent6">
                        <a:lumMod val="20000"/>
                        <a:lumOff val="80000"/>
                      </a:schemeClr>
                    </a:solidFill>
                  </a:tcPr>
                </a:tc>
                <a:tc>
                  <a:txBody>
                    <a:bodyPr/>
                    <a:lstStyle/>
                    <a:p>
                      <a:pPr algn="ctr"/>
                      <a:endParaRPr kumimoji="1" lang="ja-JP" altLang="en-US" sz="1400" b="1" dirty="0"/>
                    </a:p>
                  </a:txBody>
                  <a:tcPr>
                    <a:solidFill>
                      <a:schemeClr val="accent6">
                        <a:lumMod val="20000"/>
                        <a:lumOff val="80000"/>
                      </a:schemeClr>
                    </a:solidFill>
                  </a:tcPr>
                </a:tc>
                <a:extLst>
                  <a:ext uri="{0D108BD9-81ED-4DB2-BD59-A6C34878D82A}">
                    <a16:rowId xmlns:a16="http://schemas.microsoft.com/office/drawing/2014/main" val="10005"/>
                  </a:ext>
                </a:extLst>
              </a:tr>
              <a:tr h="308606">
                <a:tc>
                  <a:txBody>
                    <a:bodyPr/>
                    <a:lstStyle/>
                    <a:p>
                      <a:r>
                        <a:rPr kumimoji="1" lang="ja-JP" altLang="en-US" sz="1400" dirty="0"/>
                        <a:t>特別会員</a:t>
                      </a:r>
                    </a:p>
                  </a:txBody>
                  <a:tcPr>
                    <a:solidFill>
                      <a:schemeClr val="accent6">
                        <a:lumMod val="20000"/>
                        <a:lumOff val="80000"/>
                      </a:schemeClr>
                    </a:solidFill>
                  </a:tcPr>
                </a:tc>
                <a:tc>
                  <a:txBody>
                    <a:bodyPr/>
                    <a:lstStyle/>
                    <a:p>
                      <a:pPr algn="ctr"/>
                      <a:r>
                        <a:rPr kumimoji="1" lang="en-US" altLang="ja-JP" sz="1400" b="1" dirty="0"/>
                        <a:t>X</a:t>
                      </a:r>
                      <a:endParaRPr kumimoji="1" lang="ja-JP" altLang="en-US" sz="1400" b="1" dirty="0"/>
                    </a:p>
                  </a:txBody>
                  <a:tcPr>
                    <a:solidFill>
                      <a:schemeClr val="accent6">
                        <a:lumMod val="20000"/>
                        <a:lumOff val="80000"/>
                      </a:schemeClr>
                    </a:solidFill>
                  </a:tcPr>
                </a:tc>
                <a:tc>
                  <a:txBody>
                    <a:bodyPr/>
                    <a:lstStyle/>
                    <a:p>
                      <a:pPr algn="ctr"/>
                      <a:r>
                        <a:rPr kumimoji="1" lang="en-US" altLang="ja-JP" sz="1400" b="1" dirty="0"/>
                        <a:t>#</a:t>
                      </a:r>
                      <a:endParaRPr kumimoji="1" lang="ja-JP" altLang="en-US" sz="1400" b="1" dirty="0"/>
                    </a:p>
                  </a:txBody>
                  <a:tcPr>
                    <a:solidFill>
                      <a:schemeClr val="accent6">
                        <a:lumMod val="20000"/>
                        <a:lumOff val="80000"/>
                      </a:schemeClr>
                    </a:solidFill>
                  </a:tcPr>
                </a:tc>
                <a:tc>
                  <a:txBody>
                    <a:bodyPr/>
                    <a:lstStyle/>
                    <a:p>
                      <a:pPr algn="ctr"/>
                      <a:r>
                        <a:rPr kumimoji="1" lang="en-US" altLang="ja-JP" sz="1400" b="1" dirty="0"/>
                        <a:t>#</a:t>
                      </a:r>
                      <a:endParaRPr kumimoji="1" lang="ja-JP" altLang="en-US" sz="1400" b="1" dirty="0"/>
                    </a:p>
                  </a:txBody>
                  <a:tcPr>
                    <a:solidFill>
                      <a:schemeClr val="accent6">
                        <a:lumMod val="20000"/>
                        <a:lumOff val="80000"/>
                      </a:schemeClr>
                    </a:solidFill>
                  </a:tcPr>
                </a:tc>
                <a:tc>
                  <a:txBody>
                    <a:bodyPr/>
                    <a:lstStyle/>
                    <a:p>
                      <a:pPr algn="ctr"/>
                      <a:r>
                        <a:rPr kumimoji="1" lang="en-US" altLang="ja-JP" sz="1400" b="1" dirty="0"/>
                        <a:t>#</a:t>
                      </a:r>
                      <a:endParaRPr kumimoji="1" lang="ja-JP" altLang="en-US" sz="1400" b="1" dirty="0"/>
                    </a:p>
                  </a:txBody>
                  <a:tcPr>
                    <a:solidFill>
                      <a:schemeClr val="accent6">
                        <a:lumMod val="20000"/>
                        <a:lumOff val="80000"/>
                      </a:schemeClr>
                    </a:solidFill>
                  </a:tcPr>
                </a:tc>
                <a:extLst>
                  <a:ext uri="{0D108BD9-81ED-4DB2-BD59-A6C34878D82A}">
                    <a16:rowId xmlns:a16="http://schemas.microsoft.com/office/drawing/2014/main" val="10006"/>
                  </a:ext>
                </a:extLst>
              </a:tr>
            </a:tbl>
          </a:graphicData>
        </a:graphic>
      </p:graphicFrame>
      <p:sp>
        <p:nvSpPr>
          <p:cNvPr id="37" name="下矢印 36"/>
          <p:cNvSpPr/>
          <p:nvPr/>
        </p:nvSpPr>
        <p:spPr>
          <a:xfrm>
            <a:off x="4409480" y="3560688"/>
            <a:ext cx="1728192" cy="660400"/>
          </a:xfrm>
          <a:prstGeom prst="downArrow">
            <a:avLst>
              <a:gd name="adj1" fmla="val 77792"/>
              <a:gd name="adj2" fmla="val 50000"/>
            </a:avLst>
          </a:prstGeom>
        </p:spPr>
        <p:style>
          <a:lnRef idx="1">
            <a:schemeClr val="accent3"/>
          </a:lnRef>
          <a:fillRef idx="2">
            <a:schemeClr val="accent3"/>
          </a:fillRef>
          <a:effectRef idx="1">
            <a:schemeClr val="accent3"/>
          </a:effectRef>
          <a:fontRef idx="minor">
            <a:schemeClr val="dk1"/>
          </a:fontRef>
        </p:style>
        <p:txBody>
          <a:bodyPr rtlCol="0" anchor="ctr"/>
          <a:lstStyle/>
          <a:p>
            <a:pPr algn="ctr" fontAlgn="auto">
              <a:spcBef>
                <a:spcPts val="0"/>
              </a:spcBef>
              <a:spcAft>
                <a:spcPts val="0"/>
              </a:spcAft>
            </a:pPr>
            <a:r>
              <a:rPr lang="ja-JP" altLang="en-US" sz="2400" b="1" dirty="0">
                <a:solidFill>
                  <a:srgbClr val="FF0000"/>
                </a:solidFill>
              </a:rPr>
              <a:t>簡単化</a:t>
            </a:r>
          </a:p>
        </p:txBody>
      </p:sp>
      <p:sp>
        <p:nvSpPr>
          <p:cNvPr id="38" name="テキスト ボックス 37"/>
          <p:cNvSpPr txBox="1"/>
          <p:nvPr/>
        </p:nvSpPr>
        <p:spPr>
          <a:xfrm>
            <a:off x="6249144" y="3636313"/>
            <a:ext cx="2592288" cy="584775"/>
          </a:xfrm>
          <a:prstGeom prst="rect">
            <a:avLst/>
          </a:prstGeom>
          <a:noFill/>
        </p:spPr>
        <p:txBody>
          <a:bodyPr wrap="square" rtlCol="0">
            <a:spAutoFit/>
          </a:bodyPr>
          <a:lstStyle/>
          <a:p>
            <a:pPr fontAlgn="auto">
              <a:spcBef>
                <a:spcPts val="0"/>
              </a:spcBef>
              <a:spcAft>
                <a:spcPts val="0"/>
              </a:spcAft>
            </a:pPr>
            <a:r>
              <a:rPr lang="ja-JP" altLang="en-US" sz="1600" dirty="0">
                <a:solidFill>
                  <a:prstClr val="black"/>
                </a:solidFill>
                <a:latin typeface="Calibri"/>
                <a:ea typeface="ＭＳ Ｐゴシック" panose="020B0600070205080204" pitchFamily="50" charset="-128"/>
              </a:rPr>
              <a:t>当初</a:t>
            </a:r>
            <a:r>
              <a:rPr lang="en-US" altLang="ja-JP" sz="1600" dirty="0">
                <a:solidFill>
                  <a:prstClr val="black"/>
                </a:solidFill>
                <a:latin typeface="Calibri"/>
                <a:ea typeface="ＭＳ Ｐゴシック" panose="020B0600070205080204" pitchFamily="50" charset="-128"/>
              </a:rPr>
              <a:t>3</a:t>
            </a:r>
            <a:r>
              <a:rPr lang="ja-JP" altLang="en-US" sz="1600" dirty="0">
                <a:solidFill>
                  <a:prstClr val="black"/>
                </a:solidFill>
                <a:latin typeface="Calibri"/>
                <a:ea typeface="ＭＳ Ｐゴシック" panose="020B0600070205080204" pitchFamily="50" charset="-128"/>
              </a:rPr>
              <a:t>・</a:t>
            </a:r>
            <a:r>
              <a:rPr lang="en-US" altLang="ja-JP" sz="1600" dirty="0">
                <a:solidFill>
                  <a:prstClr val="black"/>
                </a:solidFill>
                <a:latin typeface="Calibri"/>
                <a:ea typeface="ＭＳ Ｐゴシック" panose="020B0600070205080204" pitchFamily="50" charset="-128"/>
              </a:rPr>
              <a:t>4 </a:t>
            </a:r>
            <a:r>
              <a:rPr lang="ja-JP" altLang="en-US" sz="1600" dirty="0">
                <a:solidFill>
                  <a:prstClr val="black"/>
                </a:solidFill>
                <a:latin typeface="Calibri"/>
                <a:ea typeface="ＭＳ Ｐゴシック" panose="020B0600070205080204" pitchFamily="50" charset="-128"/>
              </a:rPr>
              <a:t>→簡単化後</a:t>
            </a:r>
            <a:r>
              <a:rPr lang="en-US" altLang="ja-JP" sz="1600" dirty="0">
                <a:solidFill>
                  <a:prstClr val="black"/>
                </a:solidFill>
                <a:latin typeface="Calibri"/>
                <a:ea typeface="ＭＳ Ｐゴシック" panose="020B0600070205080204" pitchFamily="50" charset="-128"/>
              </a:rPr>
              <a:t>3</a:t>
            </a:r>
          </a:p>
          <a:p>
            <a:pPr fontAlgn="auto">
              <a:spcBef>
                <a:spcPts val="0"/>
              </a:spcBef>
              <a:spcAft>
                <a:spcPts val="0"/>
              </a:spcAft>
            </a:pPr>
            <a:r>
              <a:rPr lang="ja-JP" altLang="en-US" sz="1600" dirty="0">
                <a:solidFill>
                  <a:prstClr val="black"/>
                </a:solidFill>
                <a:latin typeface="Calibri"/>
                <a:ea typeface="ＭＳ Ｐゴシック" panose="020B0600070205080204" pitchFamily="50" charset="-128"/>
              </a:rPr>
              <a:t>当初</a:t>
            </a:r>
            <a:r>
              <a:rPr lang="en-US" altLang="ja-JP" sz="1600" dirty="0">
                <a:solidFill>
                  <a:prstClr val="black"/>
                </a:solidFill>
                <a:latin typeface="Calibri"/>
                <a:ea typeface="ＭＳ Ｐゴシック" panose="020B0600070205080204" pitchFamily="50" charset="-128"/>
              </a:rPr>
              <a:t>5</a:t>
            </a:r>
            <a:r>
              <a:rPr lang="ja-JP" altLang="en-US" sz="1600" dirty="0">
                <a:solidFill>
                  <a:prstClr val="black"/>
                </a:solidFill>
                <a:latin typeface="Calibri"/>
                <a:ea typeface="ＭＳ Ｐゴシック" panose="020B0600070205080204" pitchFamily="50" charset="-128"/>
              </a:rPr>
              <a:t>・</a:t>
            </a:r>
            <a:r>
              <a:rPr lang="en-US" altLang="ja-JP" sz="1600" dirty="0">
                <a:solidFill>
                  <a:prstClr val="black"/>
                </a:solidFill>
                <a:latin typeface="Calibri"/>
                <a:ea typeface="ＭＳ Ｐゴシック" panose="020B0600070205080204" pitchFamily="50" charset="-128"/>
              </a:rPr>
              <a:t>6</a:t>
            </a:r>
            <a:r>
              <a:rPr lang="ja-JP" altLang="en-US" sz="1600" dirty="0">
                <a:solidFill>
                  <a:prstClr val="black"/>
                </a:solidFill>
                <a:latin typeface="Calibri"/>
                <a:ea typeface="ＭＳ Ｐゴシック" panose="020B0600070205080204" pitchFamily="50" charset="-128"/>
              </a:rPr>
              <a:t>・</a:t>
            </a:r>
            <a:r>
              <a:rPr lang="en-US" altLang="ja-JP" sz="1600" dirty="0">
                <a:solidFill>
                  <a:prstClr val="black"/>
                </a:solidFill>
                <a:latin typeface="Calibri"/>
                <a:ea typeface="ＭＳ Ｐゴシック" panose="020B0600070205080204" pitchFamily="50" charset="-128"/>
              </a:rPr>
              <a:t>7</a:t>
            </a:r>
            <a:r>
              <a:rPr lang="ja-JP" altLang="en-US" sz="1600" dirty="0">
                <a:solidFill>
                  <a:prstClr val="black"/>
                </a:solidFill>
                <a:latin typeface="Calibri"/>
                <a:ea typeface="ＭＳ Ｐゴシック" panose="020B0600070205080204" pitchFamily="50" charset="-128"/>
              </a:rPr>
              <a:t>・</a:t>
            </a:r>
            <a:r>
              <a:rPr lang="en-US" altLang="ja-JP" sz="1600" dirty="0">
                <a:solidFill>
                  <a:prstClr val="black"/>
                </a:solidFill>
                <a:latin typeface="Calibri"/>
                <a:ea typeface="ＭＳ Ｐゴシック" panose="020B0600070205080204" pitchFamily="50" charset="-128"/>
              </a:rPr>
              <a:t>8</a:t>
            </a:r>
            <a:r>
              <a:rPr lang="ja-JP" altLang="en-US" sz="1600" dirty="0">
                <a:solidFill>
                  <a:prstClr val="black"/>
                </a:solidFill>
                <a:latin typeface="Calibri"/>
                <a:ea typeface="ＭＳ Ｐゴシック" panose="020B0600070205080204" pitchFamily="50" charset="-128"/>
              </a:rPr>
              <a:t>→簡単化後</a:t>
            </a:r>
            <a:r>
              <a:rPr lang="en-US" altLang="ja-JP" sz="1600" dirty="0">
                <a:solidFill>
                  <a:prstClr val="black"/>
                </a:solidFill>
                <a:latin typeface="Calibri"/>
                <a:ea typeface="ＭＳ Ｐゴシック" panose="020B0600070205080204" pitchFamily="50" charset="-128"/>
              </a:rPr>
              <a:t>4</a:t>
            </a:r>
          </a:p>
        </p:txBody>
      </p:sp>
      <p:sp>
        <p:nvSpPr>
          <p:cNvPr id="39" name="テキスト ボックス 38"/>
          <p:cNvSpPr txBox="1"/>
          <p:nvPr/>
        </p:nvSpPr>
        <p:spPr>
          <a:xfrm>
            <a:off x="272480" y="3639508"/>
            <a:ext cx="3816424" cy="584775"/>
          </a:xfrm>
          <a:prstGeom prst="rect">
            <a:avLst/>
          </a:prstGeom>
          <a:solidFill>
            <a:srgbClr val="FFFF00"/>
          </a:solidFill>
        </p:spPr>
        <p:txBody>
          <a:bodyPr wrap="square" rtlCol="0">
            <a:spAutoFit/>
          </a:bodyPr>
          <a:lstStyle/>
          <a:p>
            <a:pPr fontAlgn="auto">
              <a:spcBef>
                <a:spcPts val="0"/>
              </a:spcBef>
              <a:spcAft>
                <a:spcPts val="0"/>
              </a:spcAft>
            </a:pPr>
            <a:r>
              <a:rPr lang="ja-JP" altLang="en-US" sz="1600" dirty="0">
                <a:solidFill>
                  <a:prstClr val="black"/>
                </a:solidFill>
                <a:latin typeface="Calibri"/>
                <a:ea typeface="ＭＳ Ｐゴシック" panose="020B0600070205080204" pitchFamily="50" charset="-128"/>
              </a:rPr>
              <a:t>同じ結果になる共通条件を持つルールは簡単化できる可能性がある。</a:t>
            </a:r>
          </a:p>
        </p:txBody>
      </p:sp>
      <p:sp>
        <p:nvSpPr>
          <p:cNvPr id="40" name="正方形/長方形 39"/>
          <p:cNvSpPr/>
          <p:nvPr/>
        </p:nvSpPr>
        <p:spPr>
          <a:xfrm>
            <a:off x="7257255" y="4968468"/>
            <a:ext cx="2481653" cy="1200329"/>
          </a:xfrm>
          <a:prstGeom prst="rect">
            <a:avLst/>
          </a:prstGeom>
          <a:solidFill>
            <a:srgbClr val="FFFF00"/>
          </a:solidFill>
        </p:spPr>
        <p:txBody>
          <a:bodyPr wrap="square">
            <a:spAutoFit/>
          </a:bodyPr>
          <a:lstStyle/>
          <a:p>
            <a:pPr algn="ctr" fontAlgn="auto">
              <a:spcBef>
                <a:spcPts val="0"/>
              </a:spcBef>
              <a:spcAft>
                <a:spcPts val="0"/>
              </a:spcAft>
            </a:pPr>
            <a:r>
              <a:rPr lang="ja-JP" altLang="en-US" dirty="0">
                <a:solidFill>
                  <a:prstClr val="black"/>
                </a:solidFill>
                <a:latin typeface="Calibri"/>
                <a:ea typeface="ＭＳ Ｐゴシック" panose="020B0600070205080204" pitchFamily="50" charset="-128"/>
              </a:rPr>
              <a:t>－：任意</a:t>
            </a:r>
            <a:endParaRPr lang="en-US" altLang="ja-JP" dirty="0">
              <a:solidFill>
                <a:prstClr val="black"/>
              </a:solidFill>
              <a:latin typeface="Calibri"/>
              <a:ea typeface="ＭＳ Ｐゴシック" panose="020B0600070205080204" pitchFamily="50" charset="-128"/>
            </a:endParaRPr>
          </a:p>
          <a:p>
            <a:pPr fontAlgn="auto">
              <a:spcBef>
                <a:spcPts val="0"/>
              </a:spcBef>
              <a:spcAft>
                <a:spcPts val="0"/>
              </a:spcAft>
            </a:pPr>
            <a:r>
              <a:rPr lang="ja-JP" altLang="en-US" dirty="0">
                <a:solidFill>
                  <a:prstClr val="black"/>
                </a:solidFill>
                <a:latin typeface="Calibri"/>
                <a:ea typeface="ＭＳ Ｐゴシック" panose="020B0600070205080204" pitchFamily="50" charset="-128"/>
              </a:rPr>
              <a:t>（任意とは、</a:t>
            </a:r>
            <a:r>
              <a:rPr lang="en-US" altLang="ja-JP" dirty="0">
                <a:solidFill>
                  <a:prstClr val="black"/>
                </a:solidFill>
                <a:latin typeface="Calibri"/>
                <a:ea typeface="ＭＳ Ｐゴシック" panose="020B0600070205080204" pitchFamily="50" charset="-128"/>
              </a:rPr>
              <a:t>Y</a:t>
            </a:r>
            <a:r>
              <a:rPr lang="ja-JP" altLang="en-US" dirty="0">
                <a:solidFill>
                  <a:prstClr val="black"/>
                </a:solidFill>
                <a:latin typeface="Calibri"/>
                <a:ea typeface="ＭＳ Ｐゴシック" panose="020B0600070205080204" pitchFamily="50" charset="-128"/>
              </a:rPr>
              <a:t>でも</a:t>
            </a:r>
            <a:r>
              <a:rPr lang="en-US" altLang="ja-JP" dirty="0">
                <a:solidFill>
                  <a:prstClr val="black"/>
                </a:solidFill>
                <a:latin typeface="Calibri"/>
                <a:ea typeface="ＭＳ Ｐゴシック" panose="020B0600070205080204" pitchFamily="50" charset="-128"/>
              </a:rPr>
              <a:t>N</a:t>
            </a:r>
            <a:r>
              <a:rPr lang="ja-JP" altLang="en-US" dirty="0">
                <a:solidFill>
                  <a:prstClr val="black"/>
                </a:solidFill>
                <a:latin typeface="Calibri"/>
                <a:ea typeface="ＭＳ Ｐゴシック" panose="020B0600070205080204" pitchFamily="50" charset="-128"/>
              </a:rPr>
              <a:t>でも動作は変わらないということ。）</a:t>
            </a:r>
          </a:p>
        </p:txBody>
      </p:sp>
      <p:sp>
        <p:nvSpPr>
          <p:cNvPr id="3" name="テキスト ボックス 2"/>
          <p:cNvSpPr txBox="1"/>
          <p:nvPr/>
        </p:nvSpPr>
        <p:spPr>
          <a:xfrm>
            <a:off x="167091" y="4506803"/>
            <a:ext cx="2520280" cy="1938992"/>
          </a:xfrm>
          <a:prstGeom prst="rect">
            <a:avLst/>
          </a:prstGeom>
          <a:noFill/>
        </p:spPr>
        <p:txBody>
          <a:bodyPr wrap="square" rtlCol="0">
            <a:spAutoFit/>
          </a:bodyPr>
          <a:lstStyle/>
          <a:p>
            <a:pPr fontAlgn="auto">
              <a:spcBef>
                <a:spcPts val="0"/>
              </a:spcBef>
              <a:spcAft>
                <a:spcPts val="0"/>
              </a:spcAft>
            </a:pPr>
            <a:r>
              <a:rPr lang="en-US" altLang="ja-JP" sz="2000" b="1" dirty="0">
                <a:solidFill>
                  <a:srgbClr val="FF0000"/>
                </a:solidFill>
                <a:latin typeface="Calibri"/>
                <a:ea typeface="ＭＳ Ｐゴシック" panose="020B0600070205080204" pitchFamily="50" charset="-128"/>
              </a:rPr>
              <a:t>※</a:t>
            </a:r>
            <a:r>
              <a:rPr lang="ja-JP" altLang="en-US" sz="2000" b="1" dirty="0">
                <a:solidFill>
                  <a:srgbClr val="FF0000"/>
                </a:solidFill>
                <a:latin typeface="Calibri"/>
                <a:ea typeface="ＭＳ Ｐゴシック" panose="020B0600070205080204" pitchFamily="50" charset="-128"/>
              </a:rPr>
              <a:t>簡単化時の注意事項</a:t>
            </a:r>
            <a:endParaRPr lang="en-US" altLang="ja-JP" sz="2000" b="1" dirty="0">
              <a:solidFill>
                <a:srgbClr val="FF0000"/>
              </a:solidFill>
              <a:latin typeface="Calibri"/>
              <a:ea typeface="ＭＳ Ｐゴシック" panose="020B0600070205080204" pitchFamily="50" charset="-128"/>
            </a:endParaRPr>
          </a:p>
          <a:p>
            <a:pPr fontAlgn="auto">
              <a:spcBef>
                <a:spcPts val="0"/>
              </a:spcBef>
              <a:spcAft>
                <a:spcPts val="0"/>
              </a:spcAft>
            </a:pPr>
            <a:r>
              <a:rPr lang="ja-JP" altLang="en-US" sz="1600" b="1" dirty="0">
                <a:solidFill>
                  <a:srgbClr val="FF0000"/>
                </a:solidFill>
                <a:latin typeface="Calibri"/>
                <a:ea typeface="ＭＳ Ｐゴシック" panose="020B0600070205080204" pitchFamily="50" charset="-128"/>
              </a:rPr>
              <a:t>条件の処理順が条件欄の記載順と同一であること。</a:t>
            </a:r>
            <a:endParaRPr lang="en-US" altLang="ja-JP" sz="1600" b="1" dirty="0">
              <a:solidFill>
                <a:srgbClr val="FF0000"/>
              </a:solidFill>
              <a:latin typeface="Calibri"/>
              <a:ea typeface="ＭＳ Ｐゴシック" panose="020B0600070205080204" pitchFamily="50" charset="-128"/>
            </a:endParaRPr>
          </a:p>
          <a:p>
            <a:pPr fontAlgn="auto">
              <a:spcBef>
                <a:spcPts val="0"/>
              </a:spcBef>
              <a:spcAft>
                <a:spcPts val="0"/>
              </a:spcAft>
            </a:pPr>
            <a:endParaRPr lang="en-US" altLang="ja-JP" sz="1600" b="1" dirty="0">
              <a:solidFill>
                <a:srgbClr val="FF0000"/>
              </a:solidFill>
              <a:latin typeface="Calibri"/>
              <a:ea typeface="ＭＳ Ｐゴシック" panose="020B0600070205080204" pitchFamily="50" charset="-128"/>
            </a:endParaRPr>
          </a:p>
          <a:p>
            <a:pPr fontAlgn="auto">
              <a:spcBef>
                <a:spcPts val="0"/>
              </a:spcBef>
              <a:spcAft>
                <a:spcPts val="0"/>
              </a:spcAft>
            </a:pPr>
            <a:r>
              <a:rPr lang="ja-JP" altLang="en-US" sz="1600" b="1" dirty="0">
                <a:solidFill>
                  <a:srgbClr val="FF0000"/>
                </a:solidFill>
                <a:latin typeface="Calibri"/>
                <a:ea typeface="ＭＳ Ｐゴシック" panose="020B0600070205080204" pitchFamily="50" charset="-128"/>
              </a:rPr>
              <a:t>不明の場合は単純に簡単化できない。</a:t>
            </a:r>
            <a:endParaRPr lang="en-US" altLang="ja-JP" sz="1600" b="1" dirty="0">
              <a:solidFill>
                <a:srgbClr val="FF0000"/>
              </a:solidFill>
              <a:latin typeface="Calibri"/>
              <a:ea typeface="ＭＳ Ｐゴシック" panose="020B0600070205080204" pitchFamily="50" charset="-128"/>
            </a:endParaRPr>
          </a:p>
        </p:txBody>
      </p:sp>
      <p:sp>
        <p:nvSpPr>
          <p:cNvPr id="14" name="フッター プレースホルダ 4"/>
          <p:cNvSpPr txBox="1">
            <a:spLocks/>
          </p:cNvSpPr>
          <p:nvPr/>
        </p:nvSpPr>
        <p:spPr bwMode="auto">
          <a:xfrm>
            <a:off x="1423988" y="6453188"/>
            <a:ext cx="72009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ctr" rtl="0" fontAlgn="base">
              <a:spcBef>
                <a:spcPct val="0"/>
              </a:spcBef>
              <a:spcAft>
                <a:spcPct val="0"/>
              </a:spcAft>
              <a:defRPr kumimoji="1" sz="1400"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a:lstStyle>
          <a:p>
            <a:r>
              <a:rPr lang="en-US" altLang="ja-JP" dirty="0">
                <a:solidFill>
                  <a:srgbClr val="000000"/>
                </a:solidFill>
                <a:ea typeface="ＭＳ Ｐゴシック" charset="-128"/>
              </a:rPr>
              <a:t>Copyright Association of Software Test Engineering All rights reserved.  V3.1.2</a:t>
            </a:r>
          </a:p>
        </p:txBody>
      </p:sp>
      <p:sp>
        <p:nvSpPr>
          <p:cNvPr id="18" name="スライド番号プレースホルダー 4"/>
          <p:cNvSpPr txBox="1">
            <a:spLocks/>
          </p:cNvSpPr>
          <p:nvPr/>
        </p:nvSpPr>
        <p:spPr bwMode="auto">
          <a:xfrm>
            <a:off x="7099300" y="6245225"/>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fontAlgn="base">
              <a:spcBef>
                <a:spcPct val="0"/>
              </a:spcBef>
              <a:spcAft>
                <a:spcPct val="0"/>
              </a:spcAft>
              <a:defRPr kumimoji="1" sz="1400"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ADA0149F-9819-4236-9D67-A016FC15A303}" type="slidenum">
              <a:rPr kumimoji="1" lang="ja-JP" altLang="en-US" sz="1400" b="0" i="0" u="none" strike="noStrike" kern="1200" cap="none" spc="0" normalizeH="0" baseline="0" noProof="0" smtClean="0">
                <a:ln>
                  <a:noFill/>
                </a:ln>
                <a:solidFill>
                  <a:srgbClr val="000000"/>
                </a:solidFill>
                <a:effectLst/>
                <a:uLnTx/>
                <a:uFillTx/>
                <a:latin typeface="Arial" charset="0"/>
                <a:ea typeface="ＭＳ Ｐゴシック"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105</a:t>
            </a:fld>
            <a:endParaRPr kumimoji="1" lang="en-US" altLang="ja-JP" sz="1400" b="0" i="0" u="none" strike="noStrike" kern="1200" cap="none" spc="0" normalizeH="0" baseline="0" noProof="0" dirty="0">
              <a:ln>
                <a:noFill/>
              </a:ln>
              <a:solidFill>
                <a:srgbClr val="000000"/>
              </a:solidFill>
              <a:effectLst/>
              <a:uLnTx/>
              <a:uFillTx/>
              <a:latin typeface="Arial" charset="0"/>
              <a:ea typeface="ＭＳ Ｐゴシック" pitchFamily="50" charset="-128"/>
              <a:cs typeface="+mn-cs"/>
            </a:endParaRPr>
          </a:p>
        </p:txBody>
      </p:sp>
    </p:spTree>
    <p:extLst>
      <p:ext uri="{BB962C8B-B14F-4D97-AF65-F5344CB8AC3E}">
        <p14:creationId xmlns:p14="http://schemas.microsoft.com/office/powerpoint/2010/main" val="2178210943"/>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pPr>
              <a:defRPr/>
            </a:pPr>
            <a:fld id="{ADA0149F-9819-4236-9D67-A016FC15A303}" type="slidenum">
              <a:rPr lang="ja-JP" altLang="en-US" smtClean="0"/>
              <a:pPr>
                <a:defRPr/>
              </a:pPr>
              <a:t>106</a:t>
            </a:fld>
            <a:endParaRPr lang="en-US" altLang="ja-JP" dirty="0"/>
          </a:p>
        </p:txBody>
      </p:sp>
      <p:sp>
        <p:nvSpPr>
          <p:cNvPr id="7" name="Rectangle 2"/>
          <p:cNvSpPr>
            <a:spLocks noGrp="1" noChangeArrowheads="1"/>
          </p:cNvSpPr>
          <p:nvPr>
            <p:ph type="title"/>
          </p:nvPr>
        </p:nvSpPr>
        <p:spPr>
          <a:xfrm>
            <a:off x="495300" y="274638"/>
            <a:ext cx="8915400" cy="1143000"/>
          </a:xfrm>
          <a:solidFill>
            <a:srgbClr val="C0C0C0"/>
          </a:solidFill>
        </p:spPr>
        <p:txBody>
          <a:bodyPr/>
          <a:lstStyle/>
          <a:p>
            <a:pPr eaLnBrk="1" hangingPunct="1"/>
            <a:r>
              <a:rPr lang="ja-JP" altLang="en-US" sz="4000" dirty="0"/>
              <a:t>演習：デシジョンテーブルテスト（１）</a:t>
            </a:r>
          </a:p>
        </p:txBody>
      </p:sp>
      <p:sp>
        <p:nvSpPr>
          <p:cNvPr id="8" name="フッター プレースホルダ 4"/>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9" name="コンテンツ プレースホルダー 2">
            <a:extLst>
              <a:ext uri="{FF2B5EF4-FFF2-40B4-BE49-F238E27FC236}">
                <a16:creationId xmlns:a16="http://schemas.microsoft.com/office/drawing/2014/main" id="{C53AA57C-208C-4740-A8AD-C327EDAAFFF9}"/>
              </a:ext>
            </a:extLst>
          </p:cNvPr>
          <p:cNvSpPr txBox="1">
            <a:spLocks/>
          </p:cNvSpPr>
          <p:nvPr/>
        </p:nvSpPr>
        <p:spPr bwMode="auto">
          <a:xfrm>
            <a:off x="495300" y="1600200"/>
            <a:ext cx="9282236"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a:lstStyle>
          <a:p>
            <a:r>
              <a:rPr lang="ja-JP" altLang="en-US" sz="2800" kern="0" dirty="0"/>
              <a:t>「うるう年判定プログラム」の仕様は以下の通りである。</a:t>
            </a:r>
            <a:endParaRPr lang="en-US" altLang="ja-JP" sz="2800" kern="0" dirty="0"/>
          </a:p>
          <a:p>
            <a:pPr marL="971550" lvl="1" indent="-514350">
              <a:buFont typeface="+mj-lt"/>
              <a:buAutoNum type="arabicPeriod"/>
            </a:pPr>
            <a:r>
              <a:rPr lang="ja-JP" altLang="en-US" sz="2400" kern="0" dirty="0"/>
              <a:t>西暦年数が</a:t>
            </a:r>
            <a:r>
              <a:rPr lang="en-US" altLang="ja-JP" sz="2400" kern="0" dirty="0"/>
              <a:t>4</a:t>
            </a:r>
            <a:r>
              <a:rPr lang="ja-JP" altLang="en-US" sz="2400" kern="0" dirty="0"/>
              <a:t>で割り切れる年は、うるう年である。</a:t>
            </a:r>
          </a:p>
          <a:p>
            <a:pPr marL="971550" lvl="1" indent="-514350">
              <a:buFont typeface="+mj-lt"/>
              <a:buAutoNum type="arabicPeriod"/>
            </a:pPr>
            <a:r>
              <a:rPr lang="ja-JP" altLang="en-US" sz="2400" kern="0" dirty="0"/>
              <a:t>西暦年数が</a:t>
            </a:r>
            <a:r>
              <a:rPr lang="en-US" altLang="ja-JP" sz="2400" kern="0" dirty="0"/>
              <a:t>4</a:t>
            </a:r>
            <a:r>
              <a:rPr lang="ja-JP" altLang="en-US" sz="2400" kern="0" dirty="0"/>
              <a:t>で割り切れる年のうち、</a:t>
            </a:r>
            <a:r>
              <a:rPr lang="en-US" altLang="ja-JP" sz="2400" kern="0" dirty="0"/>
              <a:t>100</a:t>
            </a:r>
            <a:r>
              <a:rPr lang="ja-JP" altLang="en-US" sz="2400" kern="0" dirty="0"/>
              <a:t>で割り切れる年の場合は、うるう年ではない（平年である）。</a:t>
            </a:r>
          </a:p>
          <a:p>
            <a:pPr marL="971550" lvl="1" indent="-514350">
              <a:buFont typeface="+mj-lt"/>
              <a:buAutoNum type="arabicPeriod"/>
            </a:pPr>
            <a:r>
              <a:rPr lang="en-US" altLang="ja-JP" sz="2400" kern="0" dirty="0"/>
              <a:t>2.</a:t>
            </a:r>
            <a:r>
              <a:rPr lang="ja-JP" altLang="en-US" sz="2400" kern="0" dirty="0"/>
              <a:t>のケースであっても、</a:t>
            </a:r>
            <a:r>
              <a:rPr lang="en-US" altLang="ja-JP" sz="2400" kern="0" dirty="0"/>
              <a:t>400</a:t>
            </a:r>
            <a:r>
              <a:rPr lang="ja-JP" altLang="en-US" sz="2400" kern="0" dirty="0"/>
              <a:t>で割り切れる年の場合はうるう年とする。</a:t>
            </a:r>
          </a:p>
          <a:p>
            <a:endParaRPr lang="en-US" altLang="ja-JP" kern="0" dirty="0"/>
          </a:p>
          <a:p>
            <a:pPr marL="514350" indent="-514350">
              <a:buFont typeface="+mj-ea"/>
              <a:buAutoNum type="circleNumDbPlain"/>
            </a:pPr>
            <a:r>
              <a:rPr lang="ja-JP" altLang="en-US" sz="2400" kern="0" dirty="0"/>
              <a:t>上記の仕様について、デシジョンテーブルを作成しなさい。</a:t>
            </a:r>
            <a:endParaRPr lang="en-US" altLang="ja-JP" sz="2400" kern="0" dirty="0"/>
          </a:p>
          <a:p>
            <a:pPr marL="514350" indent="-514350">
              <a:buFont typeface="+mj-ea"/>
              <a:buAutoNum type="circleNumDbPlain"/>
            </a:pPr>
            <a:r>
              <a:rPr lang="ja-JP" altLang="en-US" sz="2400" kern="0" dirty="0"/>
              <a:t> ①で作成したデシジョンテーブルの各規則（ルール）に対して、テスト実行時に用いる具体的な入力値、期待結果を列挙しなさい。</a:t>
            </a:r>
          </a:p>
        </p:txBody>
      </p:sp>
    </p:spTree>
    <p:extLst>
      <p:ext uri="{BB962C8B-B14F-4D97-AF65-F5344CB8AC3E}">
        <p14:creationId xmlns:p14="http://schemas.microsoft.com/office/powerpoint/2010/main" val="1587959292"/>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スライド番号プレースホルダ 5"/>
          <p:cNvSpPr>
            <a:spLocks noGrp="1"/>
          </p:cNvSpPr>
          <p:nvPr>
            <p:ph type="sldNum" sz="quarter" idx="12"/>
          </p:nvPr>
        </p:nvSpPr>
        <p:spPr>
          <a:noFill/>
        </p:spPr>
        <p:txBody>
          <a:bodyPr/>
          <a:lstStyle/>
          <a:p>
            <a:fld id="{C270F99D-3BA1-414A-B363-1F6AF364B2B1}" type="slidenum">
              <a:rPr lang="ja-JP" altLang="en-US" smtClean="0">
                <a:ea typeface="ＭＳ Ｐゴシック" charset="-128"/>
              </a:rPr>
              <a:pPr/>
              <a:t>107</a:t>
            </a:fld>
            <a:endParaRPr lang="en-US" altLang="ja-JP">
              <a:ea typeface="ＭＳ Ｐゴシック" charset="-128"/>
            </a:endParaRPr>
          </a:p>
        </p:txBody>
      </p:sp>
      <p:sp>
        <p:nvSpPr>
          <p:cNvPr id="91139" name="Rectangle 2"/>
          <p:cNvSpPr>
            <a:spLocks noGrp="1" noChangeArrowheads="1"/>
          </p:cNvSpPr>
          <p:nvPr>
            <p:ph type="title"/>
          </p:nvPr>
        </p:nvSpPr>
        <p:spPr>
          <a:xfrm>
            <a:off x="488950" y="333375"/>
            <a:ext cx="8842375" cy="1143000"/>
          </a:xfrm>
          <a:solidFill>
            <a:srgbClr val="C0C0C0"/>
          </a:solidFill>
        </p:spPr>
        <p:txBody>
          <a:bodyPr/>
          <a:lstStyle/>
          <a:p>
            <a:pPr eaLnBrk="1" hangingPunct="1"/>
            <a:r>
              <a:rPr lang="ja-JP" altLang="en-US" dirty="0"/>
              <a:t>演習：デシジョンテーブルテスト（</a:t>
            </a:r>
            <a:r>
              <a:rPr lang="en-US" altLang="ja-JP" dirty="0"/>
              <a:t>2</a:t>
            </a:r>
            <a:r>
              <a:rPr lang="ja-JP" altLang="en-US" dirty="0"/>
              <a:t>）</a:t>
            </a:r>
          </a:p>
        </p:txBody>
      </p:sp>
      <p:sp>
        <p:nvSpPr>
          <p:cNvPr id="91140" name="Rectangle 3"/>
          <p:cNvSpPr>
            <a:spLocks noGrp="1" noChangeArrowheads="1"/>
          </p:cNvSpPr>
          <p:nvPr>
            <p:ph type="body" idx="1"/>
          </p:nvPr>
        </p:nvSpPr>
        <p:spPr/>
        <p:txBody>
          <a:bodyPr/>
          <a:lstStyle/>
          <a:p>
            <a:pPr eaLnBrk="1" hangingPunct="1">
              <a:lnSpc>
                <a:spcPct val="120000"/>
              </a:lnSpc>
            </a:pPr>
            <a:r>
              <a:rPr lang="ja-JP" altLang="en-US" dirty="0"/>
              <a:t>以下の仕様に関して、簡単化したデシジョンテーブルを作成しなさい。</a:t>
            </a:r>
            <a:endParaRPr lang="en-US" altLang="ja-JP" dirty="0"/>
          </a:p>
          <a:p>
            <a:pPr eaLnBrk="1" hangingPunct="1">
              <a:lnSpc>
                <a:spcPct val="120000"/>
              </a:lnSpc>
            </a:pPr>
            <a:r>
              <a:rPr lang="ja-JP" altLang="en-US" dirty="0"/>
              <a:t>次に、同値分割法、境界値分析を考慮し、テストデータ（テストする年齢）を作成しなさい。</a:t>
            </a:r>
          </a:p>
          <a:p>
            <a:pPr eaLnBrk="1" hangingPunct="1">
              <a:lnSpc>
                <a:spcPct val="120000"/>
              </a:lnSpc>
              <a:buFontTx/>
              <a:buNone/>
            </a:pPr>
            <a:r>
              <a:rPr lang="ja-JP" altLang="en-US" dirty="0"/>
              <a:t>　　　年齢が</a:t>
            </a:r>
            <a:r>
              <a:rPr lang="en-US" altLang="ja-JP" dirty="0"/>
              <a:t>6</a:t>
            </a:r>
            <a:r>
              <a:rPr lang="ja-JP" altLang="en-US" dirty="0"/>
              <a:t>歳以上</a:t>
            </a:r>
            <a:r>
              <a:rPr lang="en-US" altLang="ja-JP" dirty="0"/>
              <a:t>18</a:t>
            </a:r>
            <a:r>
              <a:rPr lang="ja-JP" altLang="en-US" dirty="0"/>
              <a:t>歳以下、</a:t>
            </a:r>
            <a:br>
              <a:rPr lang="ja-JP" altLang="en-US" dirty="0"/>
            </a:br>
            <a:r>
              <a:rPr lang="ja-JP" altLang="en-US" dirty="0"/>
              <a:t>　　現住所が埼玉県、</a:t>
            </a:r>
            <a:br>
              <a:rPr lang="ja-JP" altLang="en-US" dirty="0"/>
            </a:br>
            <a:r>
              <a:rPr lang="ja-JP" altLang="en-US" dirty="0"/>
              <a:t>　　学生証の提示ありの場合に、</a:t>
            </a:r>
            <a:br>
              <a:rPr lang="ja-JP" altLang="en-US" dirty="0"/>
            </a:br>
            <a:r>
              <a:rPr lang="ja-JP" altLang="en-US" dirty="0"/>
              <a:t>　　チケット代金を学生金額とする。</a:t>
            </a:r>
          </a:p>
        </p:txBody>
      </p:sp>
      <p:sp>
        <p:nvSpPr>
          <p:cNvPr id="91141"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6" name="テキスト ボックス 5">
            <a:extLst>
              <a:ext uri="{FF2B5EF4-FFF2-40B4-BE49-F238E27FC236}">
                <a16:creationId xmlns:a16="http://schemas.microsoft.com/office/drawing/2014/main" id="{FBCA0D8C-1502-4C28-A2EE-93AE2E2016F3}"/>
              </a:ext>
            </a:extLst>
          </p:cNvPr>
          <p:cNvSpPr txBox="1"/>
          <p:nvPr/>
        </p:nvSpPr>
        <p:spPr>
          <a:xfrm>
            <a:off x="6609184" y="4902259"/>
            <a:ext cx="3096344" cy="830997"/>
          </a:xfrm>
          <a:prstGeom prst="rect">
            <a:avLst/>
          </a:prstGeom>
          <a:solidFill>
            <a:srgbClr val="FFFFCC"/>
          </a:solidFill>
        </p:spPr>
        <p:txBody>
          <a:bodyPr wrap="square" rtlCol="0">
            <a:spAutoFit/>
          </a:bodyPr>
          <a:lstStyle/>
          <a:p>
            <a:pPr fontAlgn="auto">
              <a:spcBef>
                <a:spcPts val="0"/>
              </a:spcBef>
              <a:spcAft>
                <a:spcPts val="0"/>
              </a:spcAft>
            </a:pPr>
            <a:r>
              <a:rPr lang="ja-JP" altLang="en-US" sz="1600" dirty="0">
                <a:solidFill>
                  <a:prstClr val="black"/>
                </a:solidFill>
                <a:latin typeface="Calibri"/>
                <a:ea typeface="ＭＳ Ｐゴシック" panose="020B0600070205080204" pitchFamily="50" charset="-128"/>
              </a:rPr>
              <a:t>この問題は、湯本剛氏が作成されたことから「湯本の問題」としても知られています。</a:t>
            </a:r>
          </a:p>
        </p:txBody>
      </p:sp>
    </p:spTree>
    <p:extLst>
      <p:ext uri="{BB962C8B-B14F-4D97-AF65-F5344CB8AC3E}">
        <p14:creationId xmlns:p14="http://schemas.microsoft.com/office/powerpoint/2010/main" val="3612380508"/>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④状態遷移テスト</a:t>
            </a:r>
          </a:p>
        </p:txBody>
      </p:sp>
      <p:sp>
        <p:nvSpPr>
          <p:cNvPr id="3" name="コンテンツ プレースホルダー 2"/>
          <p:cNvSpPr>
            <a:spLocks noGrp="1"/>
          </p:cNvSpPr>
          <p:nvPr>
            <p:ph idx="1"/>
          </p:nvPr>
        </p:nvSpPr>
        <p:spPr>
          <a:xfrm>
            <a:off x="495300" y="1600200"/>
            <a:ext cx="9210228" cy="4525963"/>
          </a:xfrm>
        </p:spPr>
        <p:txBody>
          <a:bodyPr/>
          <a:lstStyle/>
          <a:p>
            <a:pPr lvl="2"/>
            <a:endParaRPr lang="en-US" altLang="ja-JP" dirty="0"/>
          </a:p>
          <a:p>
            <a:pPr lvl="2"/>
            <a:endParaRPr lang="en-US" altLang="ja-JP" dirty="0"/>
          </a:p>
          <a:p>
            <a:pPr lvl="2"/>
            <a:endParaRPr lang="en-US" altLang="ja-JP" dirty="0"/>
          </a:p>
          <a:p>
            <a:pPr marL="0" indent="0">
              <a:buNone/>
            </a:pPr>
            <a:r>
              <a:rPr lang="ja-JP" altLang="en-US" sz="2400" u="sng" dirty="0"/>
              <a:t>状態遷移テストが有効となる例</a:t>
            </a:r>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108</a:t>
            </a:fld>
            <a:endParaRPr lang="en-US" altLang="ja-JP" dirty="0"/>
          </a:p>
        </p:txBody>
      </p:sp>
      <p:sp>
        <p:nvSpPr>
          <p:cNvPr id="6" name="Oval 4"/>
          <p:cNvSpPr>
            <a:spLocks noChangeArrowheads="1"/>
          </p:cNvSpPr>
          <p:nvPr/>
        </p:nvSpPr>
        <p:spPr bwMode="auto">
          <a:xfrm>
            <a:off x="1052513" y="4577896"/>
            <a:ext cx="1014412" cy="719138"/>
          </a:xfrm>
          <a:prstGeom prst="ellipse">
            <a:avLst/>
          </a:prstGeom>
          <a:noFill/>
          <a:ln w="9525">
            <a:solidFill>
              <a:schemeClr val="tx1"/>
            </a:solidFill>
            <a:round/>
            <a:headEnd/>
            <a:tailEnd/>
          </a:ln>
        </p:spPr>
        <p:txBody>
          <a:bodyPr wrap="none" anchor="ctr"/>
          <a:lstStyle/>
          <a:p>
            <a:pPr algn="ctr"/>
            <a:r>
              <a:rPr lang="ja-JP" altLang="en-US" sz="1600">
                <a:latin typeface="Tahoma" pitchFamily="34" charset="0"/>
              </a:rPr>
              <a:t>待受状態</a:t>
            </a:r>
          </a:p>
        </p:txBody>
      </p:sp>
      <p:sp>
        <p:nvSpPr>
          <p:cNvPr id="8" name="Oval 6"/>
          <p:cNvSpPr>
            <a:spLocks noChangeArrowheads="1"/>
          </p:cNvSpPr>
          <p:nvPr/>
        </p:nvSpPr>
        <p:spPr bwMode="auto">
          <a:xfrm>
            <a:off x="2924175" y="4212746"/>
            <a:ext cx="1596776" cy="719138"/>
          </a:xfrm>
          <a:prstGeom prst="ellipse">
            <a:avLst/>
          </a:prstGeom>
          <a:noFill/>
          <a:ln w="9525">
            <a:solidFill>
              <a:schemeClr val="tx1"/>
            </a:solidFill>
            <a:round/>
            <a:headEnd/>
            <a:tailEnd/>
          </a:ln>
        </p:spPr>
        <p:txBody>
          <a:bodyPr wrap="none" anchor="ctr"/>
          <a:lstStyle/>
          <a:p>
            <a:pPr algn="ctr"/>
            <a:r>
              <a:rPr lang="ja-JP" altLang="en-US" sz="1600" dirty="0">
                <a:latin typeface="Tahoma" pitchFamily="34" charset="0"/>
              </a:rPr>
              <a:t>電話着信音</a:t>
            </a:r>
            <a:endParaRPr lang="en-US" altLang="ja-JP" sz="1600" dirty="0">
              <a:latin typeface="Tahoma" pitchFamily="34" charset="0"/>
            </a:endParaRPr>
          </a:p>
          <a:p>
            <a:pPr algn="ctr"/>
            <a:r>
              <a:rPr lang="ja-JP" altLang="en-US" sz="1600" dirty="0">
                <a:latin typeface="Tahoma" pitchFamily="34" charset="0"/>
              </a:rPr>
              <a:t>鳴動中状態</a:t>
            </a:r>
          </a:p>
        </p:txBody>
      </p:sp>
      <p:sp>
        <p:nvSpPr>
          <p:cNvPr id="9" name="Oval 7"/>
          <p:cNvSpPr>
            <a:spLocks noChangeArrowheads="1"/>
          </p:cNvSpPr>
          <p:nvPr/>
        </p:nvSpPr>
        <p:spPr bwMode="auto">
          <a:xfrm>
            <a:off x="2924174" y="5077934"/>
            <a:ext cx="1596777" cy="719137"/>
          </a:xfrm>
          <a:prstGeom prst="ellipse">
            <a:avLst/>
          </a:prstGeom>
          <a:noFill/>
          <a:ln w="9525">
            <a:solidFill>
              <a:schemeClr val="tx1"/>
            </a:solidFill>
            <a:round/>
            <a:headEnd/>
            <a:tailEnd/>
          </a:ln>
        </p:spPr>
        <p:txBody>
          <a:bodyPr wrap="none" anchor="ctr"/>
          <a:lstStyle/>
          <a:p>
            <a:pPr algn="ctr"/>
            <a:r>
              <a:rPr lang="ja-JP" altLang="en-US" sz="1600" dirty="0">
                <a:latin typeface="Tahoma" pitchFamily="34" charset="0"/>
              </a:rPr>
              <a:t>メール通知</a:t>
            </a:r>
            <a:endParaRPr lang="en-US" altLang="ja-JP" sz="1600" dirty="0">
              <a:latin typeface="Tahoma" pitchFamily="34" charset="0"/>
            </a:endParaRPr>
          </a:p>
          <a:p>
            <a:pPr algn="ctr"/>
            <a:r>
              <a:rPr lang="ja-JP" altLang="en-US" sz="1600" dirty="0">
                <a:latin typeface="Tahoma" pitchFamily="34" charset="0"/>
              </a:rPr>
              <a:t>表示状態</a:t>
            </a:r>
            <a:endParaRPr lang="en-US" altLang="ja-JP" sz="1600" dirty="0">
              <a:latin typeface="Tahoma" pitchFamily="34" charset="0"/>
            </a:endParaRPr>
          </a:p>
        </p:txBody>
      </p:sp>
      <p:sp>
        <p:nvSpPr>
          <p:cNvPr id="11" name="Oval 9"/>
          <p:cNvSpPr>
            <a:spLocks noChangeArrowheads="1"/>
          </p:cNvSpPr>
          <p:nvPr/>
        </p:nvSpPr>
        <p:spPr bwMode="auto">
          <a:xfrm>
            <a:off x="5576888" y="4220939"/>
            <a:ext cx="1014412" cy="719138"/>
          </a:xfrm>
          <a:prstGeom prst="ellipse">
            <a:avLst/>
          </a:prstGeom>
          <a:noFill/>
          <a:ln w="9525">
            <a:solidFill>
              <a:schemeClr val="tx1"/>
            </a:solidFill>
            <a:round/>
            <a:headEnd/>
            <a:tailEnd/>
          </a:ln>
        </p:spPr>
        <p:txBody>
          <a:bodyPr wrap="none" anchor="ctr"/>
          <a:lstStyle/>
          <a:p>
            <a:pPr algn="ctr"/>
            <a:r>
              <a:rPr lang="ja-JP" altLang="en-US" sz="1600">
                <a:latin typeface="Tahoma" pitchFamily="34" charset="0"/>
              </a:rPr>
              <a:t>待受状態</a:t>
            </a:r>
          </a:p>
        </p:txBody>
      </p:sp>
      <p:sp>
        <p:nvSpPr>
          <p:cNvPr id="12" name="Line 10"/>
          <p:cNvSpPr>
            <a:spLocks noChangeShapeType="1"/>
          </p:cNvSpPr>
          <p:nvPr/>
        </p:nvSpPr>
        <p:spPr bwMode="auto">
          <a:xfrm>
            <a:off x="6591300" y="4581302"/>
            <a:ext cx="858838" cy="0"/>
          </a:xfrm>
          <a:prstGeom prst="line">
            <a:avLst/>
          </a:prstGeom>
          <a:noFill/>
          <a:ln w="9525">
            <a:solidFill>
              <a:schemeClr val="tx1"/>
            </a:solidFill>
            <a:round/>
            <a:headEnd type="none" w="med" len="med"/>
            <a:tailEnd type="arrow" w="med" len="med"/>
          </a:ln>
        </p:spPr>
        <p:txBody>
          <a:bodyPr/>
          <a:lstStyle/>
          <a:p>
            <a:endParaRPr lang="ja-JP" altLang="en-US"/>
          </a:p>
        </p:txBody>
      </p:sp>
      <p:sp>
        <p:nvSpPr>
          <p:cNvPr id="13" name="Oval 11"/>
          <p:cNvSpPr>
            <a:spLocks noChangeArrowheads="1"/>
          </p:cNvSpPr>
          <p:nvPr/>
        </p:nvSpPr>
        <p:spPr bwMode="auto">
          <a:xfrm>
            <a:off x="7448549" y="4220939"/>
            <a:ext cx="1598400" cy="719138"/>
          </a:xfrm>
          <a:prstGeom prst="ellipse">
            <a:avLst/>
          </a:prstGeom>
          <a:noFill/>
          <a:ln w="9525">
            <a:solidFill>
              <a:schemeClr val="tx1"/>
            </a:solidFill>
            <a:round/>
            <a:headEnd/>
            <a:tailEnd/>
          </a:ln>
        </p:spPr>
        <p:txBody>
          <a:bodyPr wrap="none" anchor="ctr"/>
          <a:lstStyle/>
          <a:p>
            <a:pPr algn="ctr"/>
            <a:r>
              <a:rPr lang="ja-JP" altLang="en-US" sz="1600" dirty="0">
                <a:latin typeface="Tahoma" pitchFamily="34" charset="0"/>
              </a:rPr>
              <a:t>電話着信音</a:t>
            </a:r>
            <a:endParaRPr lang="en-US" altLang="ja-JP" sz="1600" dirty="0">
              <a:latin typeface="Tahoma" pitchFamily="34" charset="0"/>
            </a:endParaRPr>
          </a:p>
          <a:p>
            <a:pPr algn="ctr"/>
            <a:r>
              <a:rPr lang="ja-JP" altLang="en-US" sz="1600" dirty="0">
                <a:latin typeface="Tahoma" pitchFamily="34" charset="0"/>
              </a:rPr>
              <a:t>鳴動中状態</a:t>
            </a:r>
          </a:p>
        </p:txBody>
      </p:sp>
      <p:sp>
        <p:nvSpPr>
          <p:cNvPr id="14" name="Oval 12"/>
          <p:cNvSpPr>
            <a:spLocks noChangeArrowheads="1"/>
          </p:cNvSpPr>
          <p:nvPr/>
        </p:nvSpPr>
        <p:spPr bwMode="auto">
          <a:xfrm>
            <a:off x="7448549" y="5086127"/>
            <a:ext cx="1598400" cy="719137"/>
          </a:xfrm>
          <a:prstGeom prst="ellipse">
            <a:avLst/>
          </a:prstGeom>
          <a:noFill/>
          <a:ln w="9525">
            <a:solidFill>
              <a:schemeClr val="tx1"/>
            </a:solidFill>
            <a:round/>
            <a:headEnd/>
            <a:tailEnd/>
          </a:ln>
        </p:spPr>
        <p:txBody>
          <a:bodyPr wrap="none" anchor="ctr"/>
          <a:lstStyle/>
          <a:p>
            <a:pPr algn="ctr"/>
            <a:r>
              <a:rPr lang="ja-JP" altLang="en-US" sz="1600" dirty="0">
                <a:latin typeface="Tahoma" pitchFamily="34" charset="0"/>
              </a:rPr>
              <a:t>割込通話</a:t>
            </a:r>
            <a:endParaRPr lang="en-US" altLang="ja-JP" sz="1600" dirty="0">
              <a:latin typeface="Tahoma" pitchFamily="34" charset="0"/>
            </a:endParaRPr>
          </a:p>
          <a:p>
            <a:pPr algn="ctr"/>
            <a:r>
              <a:rPr lang="ja-JP" altLang="en-US" sz="1600" dirty="0">
                <a:latin typeface="Tahoma" pitchFamily="34" charset="0"/>
              </a:rPr>
              <a:t>状態</a:t>
            </a:r>
          </a:p>
        </p:txBody>
      </p:sp>
      <p:sp>
        <p:nvSpPr>
          <p:cNvPr id="15" name="Line 13"/>
          <p:cNvSpPr>
            <a:spLocks noChangeShapeType="1"/>
          </p:cNvSpPr>
          <p:nvPr/>
        </p:nvSpPr>
        <p:spPr bwMode="auto">
          <a:xfrm>
            <a:off x="6591300" y="5444902"/>
            <a:ext cx="857250" cy="0"/>
          </a:xfrm>
          <a:prstGeom prst="line">
            <a:avLst/>
          </a:prstGeom>
          <a:noFill/>
          <a:ln w="9525">
            <a:solidFill>
              <a:schemeClr val="tx1"/>
            </a:solidFill>
            <a:round/>
            <a:headEnd type="none" w="med" len="med"/>
            <a:tailEnd type="arrow" w="med" len="med"/>
          </a:ln>
        </p:spPr>
        <p:txBody>
          <a:bodyPr/>
          <a:lstStyle/>
          <a:p>
            <a:endParaRPr lang="ja-JP" altLang="en-US"/>
          </a:p>
        </p:txBody>
      </p:sp>
      <p:sp>
        <p:nvSpPr>
          <p:cNvPr id="16" name="Oval 14"/>
          <p:cNvSpPr>
            <a:spLocks noChangeArrowheads="1"/>
          </p:cNvSpPr>
          <p:nvPr/>
        </p:nvSpPr>
        <p:spPr bwMode="auto">
          <a:xfrm>
            <a:off x="5576888" y="5086127"/>
            <a:ext cx="1014412" cy="719137"/>
          </a:xfrm>
          <a:prstGeom prst="ellipse">
            <a:avLst/>
          </a:prstGeom>
          <a:noFill/>
          <a:ln w="9525">
            <a:solidFill>
              <a:schemeClr val="tx1"/>
            </a:solidFill>
            <a:round/>
            <a:headEnd/>
            <a:tailEnd/>
          </a:ln>
        </p:spPr>
        <p:txBody>
          <a:bodyPr wrap="none" anchor="ctr"/>
          <a:lstStyle/>
          <a:p>
            <a:pPr algn="ctr"/>
            <a:r>
              <a:rPr lang="ja-JP" altLang="en-US" sz="1600">
                <a:latin typeface="Tahoma" pitchFamily="34" charset="0"/>
              </a:rPr>
              <a:t>通話状態</a:t>
            </a:r>
          </a:p>
        </p:txBody>
      </p:sp>
      <p:sp>
        <p:nvSpPr>
          <p:cNvPr id="17" name="Text Box 15"/>
          <p:cNvSpPr txBox="1">
            <a:spLocks noChangeArrowheads="1"/>
          </p:cNvSpPr>
          <p:nvPr/>
        </p:nvSpPr>
        <p:spPr bwMode="auto">
          <a:xfrm>
            <a:off x="1064568" y="3356992"/>
            <a:ext cx="3720890" cy="646331"/>
          </a:xfrm>
          <a:prstGeom prst="rect">
            <a:avLst/>
          </a:prstGeom>
          <a:noFill/>
          <a:ln w="9525">
            <a:noFill/>
            <a:miter lim="800000"/>
            <a:headEnd/>
            <a:tailEnd/>
          </a:ln>
        </p:spPr>
        <p:txBody>
          <a:bodyPr wrap="none">
            <a:spAutoFit/>
          </a:bodyPr>
          <a:lstStyle/>
          <a:p>
            <a:r>
              <a:rPr lang="ja-JP" altLang="en-US" dirty="0">
                <a:latin typeface="Tahoma" pitchFamily="34" charset="0"/>
              </a:rPr>
              <a:t>同じ前状態でもイベントが異なれば、</a:t>
            </a:r>
          </a:p>
          <a:p>
            <a:r>
              <a:rPr lang="ja-JP" altLang="en-US" dirty="0">
                <a:latin typeface="Tahoma" pitchFamily="34" charset="0"/>
              </a:rPr>
              <a:t>異なる状態に遷移する。</a:t>
            </a:r>
          </a:p>
        </p:txBody>
      </p:sp>
      <p:sp>
        <p:nvSpPr>
          <p:cNvPr id="18" name="Text Box 16"/>
          <p:cNvSpPr txBox="1">
            <a:spLocks noChangeArrowheads="1"/>
          </p:cNvSpPr>
          <p:nvPr/>
        </p:nvSpPr>
        <p:spPr bwMode="auto">
          <a:xfrm>
            <a:off x="5407601" y="3356992"/>
            <a:ext cx="3951723" cy="646331"/>
          </a:xfrm>
          <a:prstGeom prst="rect">
            <a:avLst/>
          </a:prstGeom>
          <a:noFill/>
          <a:ln w="9525">
            <a:noFill/>
            <a:miter lim="800000"/>
            <a:headEnd/>
            <a:tailEnd/>
          </a:ln>
        </p:spPr>
        <p:txBody>
          <a:bodyPr wrap="none">
            <a:spAutoFit/>
          </a:bodyPr>
          <a:lstStyle/>
          <a:p>
            <a:r>
              <a:rPr lang="ja-JP" altLang="en-US" dirty="0">
                <a:latin typeface="Tahoma" pitchFamily="34" charset="0"/>
              </a:rPr>
              <a:t>イベントが同じでも前状態が異なれば、</a:t>
            </a:r>
          </a:p>
          <a:p>
            <a:r>
              <a:rPr lang="ja-JP" altLang="en-US" dirty="0">
                <a:latin typeface="Tahoma" pitchFamily="34" charset="0"/>
              </a:rPr>
              <a:t>異なる状態に遷移する。</a:t>
            </a:r>
          </a:p>
        </p:txBody>
      </p:sp>
      <p:sp>
        <p:nvSpPr>
          <p:cNvPr id="19" name="Text Box 17"/>
          <p:cNvSpPr txBox="1">
            <a:spLocks noChangeArrowheads="1"/>
          </p:cNvSpPr>
          <p:nvPr/>
        </p:nvSpPr>
        <p:spPr bwMode="auto">
          <a:xfrm>
            <a:off x="1942531" y="4172893"/>
            <a:ext cx="793750" cy="581025"/>
          </a:xfrm>
          <a:prstGeom prst="rect">
            <a:avLst/>
          </a:prstGeom>
          <a:noFill/>
          <a:ln w="9525">
            <a:noFill/>
            <a:miter lim="800000"/>
            <a:headEnd/>
            <a:tailEnd/>
          </a:ln>
        </p:spPr>
        <p:txBody>
          <a:bodyPr wrap="none">
            <a:spAutoFit/>
          </a:bodyPr>
          <a:lstStyle/>
          <a:p>
            <a:r>
              <a:rPr lang="ja-JP" altLang="en-US" sz="1600" dirty="0">
                <a:latin typeface="Tahoma" pitchFamily="34" charset="0"/>
              </a:rPr>
              <a:t>電話が</a:t>
            </a:r>
          </a:p>
          <a:p>
            <a:r>
              <a:rPr lang="ja-JP" altLang="en-US" sz="1600" dirty="0">
                <a:latin typeface="Tahoma" pitchFamily="34" charset="0"/>
              </a:rPr>
              <a:t>かかる</a:t>
            </a:r>
          </a:p>
        </p:txBody>
      </p:sp>
      <p:sp>
        <p:nvSpPr>
          <p:cNvPr id="20" name="Text Box 18"/>
          <p:cNvSpPr txBox="1">
            <a:spLocks noChangeArrowheads="1"/>
          </p:cNvSpPr>
          <p:nvPr/>
        </p:nvSpPr>
        <p:spPr bwMode="auto">
          <a:xfrm>
            <a:off x="6589713" y="4005039"/>
            <a:ext cx="793750" cy="581025"/>
          </a:xfrm>
          <a:prstGeom prst="rect">
            <a:avLst/>
          </a:prstGeom>
          <a:noFill/>
          <a:ln w="9525">
            <a:noFill/>
            <a:miter lim="800000"/>
            <a:headEnd/>
            <a:tailEnd/>
          </a:ln>
        </p:spPr>
        <p:txBody>
          <a:bodyPr wrap="none">
            <a:spAutoFit/>
          </a:bodyPr>
          <a:lstStyle/>
          <a:p>
            <a:r>
              <a:rPr lang="ja-JP" altLang="en-US" sz="1600">
                <a:latin typeface="Tahoma" pitchFamily="34" charset="0"/>
              </a:rPr>
              <a:t>電話が</a:t>
            </a:r>
          </a:p>
          <a:p>
            <a:r>
              <a:rPr lang="ja-JP" altLang="en-US" sz="1600">
                <a:latin typeface="Tahoma" pitchFamily="34" charset="0"/>
              </a:rPr>
              <a:t>かかる</a:t>
            </a:r>
          </a:p>
        </p:txBody>
      </p:sp>
      <p:sp>
        <p:nvSpPr>
          <p:cNvPr id="21" name="Text Box 19"/>
          <p:cNvSpPr txBox="1">
            <a:spLocks noChangeArrowheads="1"/>
          </p:cNvSpPr>
          <p:nvPr/>
        </p:nvSpPr>
        <p:spPr bwMode="auto">
          <a:xfrm>
            <a:off x="6589713" y="4868639"/>
            <a:ext cx="793750" cy="581025"/>
          </a:xfrm>
          <a:prstGeom prst="rect">
            <a:avLst/>
          </a:prstGeom>
          <a:noFill/>
          <a:ln w="9525">
            <a:noFill/>
            <a:miter lim="800000"/>
            <a:headEnd/>
            <a:tailEnd/>
          </a:ln>
        </p:spPr>
        <p:txBody>
          <a:bodyPr wrap="none">
            <a:spAutoFit/>
          </a:bodyPr>
          <a:lstStyle/>
          <a:p>
            <a:r>
              <a:rPr lang="ja-JP" altLang="en-US" sz="1600">
                <a:latin typeface="Tahoma" pitchFamily="34" charset="0"/>
              </a:rPr>
              <a:t>電話が</a:t>
            </a:r>
          </a:p>
          <a:p>
            <a:r>
              <a:rPr lang="ja-JP" altLang="en-US" sz="1600">
                <a:latin typeface="Tahoma" pitchFamily="34" charset="0"/>
              </a:rPr>
              <a:t>かかる</a:t>
            </a:r>
          </a:p>
        </p:txBody>
      </p:sp>
      <p:sp>
        <p:nvSpPr>
          <p:cNvPr id="22" name="Text Box 20"/>
          <p:cNvSpPr txBox="1">
            <a:spLocks noChangeArrowheads="1"/>
          </p:cNvSpPr>
          <p:nvPr/>
        </p:nvSpPr>
        <p:spPr bwMode="auto">
          <a:xfrm>
            <a:off x="1830387" y="5224214"/>
            <a:ext cx="931862" cy="581025"/>
          </a:xfrm>
          <a:prstGeom prst="rect">
            <a:avLst/>
          </a:prstGeom>
          <a:noFill/>
          <a:ln w="9525">
            <a:noFill/>
            <a:miter lim="800000"/>
            <a:headEnd/>
            <a:tailEnd/>
          </a:ln>
        </p:spPr>
        <p:txBody>
          <a:bodyPr wrap="none">
            <a:spAutoFit/>
          </a:bodyPr>
          <a:lstStyle/>
          <a:p>
            <a:r>
              <a:rPr lang="ja-JP" altLang="en-US" sz="1600" dirty="0">
                <a:latin typeface="Tahoma" pitchFamily="34" charset="0"/>
              </a:rPr>
              <a:t>メールが</a:t>
            </a:r>
          </a:p>
          <a:p>
            <a:r>
              <a:rPr lang="ja-JP" altLang="en-US" sz="1600" dirty="0">
                <a:latin typeface="Tahoma" pitchFamily="34" charset="0"/>
              </a:rPr>
              <a:t>届く</a:t>
            </a:r>
          </a:p>
        </p:txBody>
      </p:sp>
      <p:cxnSp>
        <p:nvCxnSpPr>
          <p:cNvPr id="24" name="直線矢印コネクタ 23"/>
          <p:cNvCxnSpPr>
            <a:stCxn id="6" idx="6"/>
            <a:endCxn id="8" idx="2"/>
          </p:cNvCxnSpPr>
          <p:nvPr/>
        </p:nvCxnSpPr>
        <p:spPr>
          <a:xfrm flipV="1">
            <a:off x="2066925" y="4572315"/>
            <a:ext cx="857250" cy="365150"/>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6" name="直線矢印コネクタ 25"/>
          <p:cNvCxnSpPr>
            <a:stCxn id="6" idx="6"/>
            <a:endCxn id="9" idx="2"/>
          </p:cNvCxnSpPr>
          <p:nvPr/>
        </p:nvCxnSpPr>
        <p:spPr>
          <a:xfrm>
            <a:off x="2066925" y="4937465"/>
            <a:ext cx="857249" cy="500038"/>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3" name="Rectangle 4"/>
          <p:cNvSpPr>
            <a:spLocks noChangeArrowheads="1"/>
          </p:cNvSpPr>
          <p:nvPr/>
        </p:nvSpPr>
        <p:spPr bwMode="auto">
          <a:xfrm>
            <a:off x="370614" y="1484784"/>
            <a:ext cx="9138220" cy="1229004"/>
          </a:xfrm>
          <a:prstGeom prst="rect">
            <a:avLst/>
          </a:prstGeom>
          <a:solidFill>
            <a:schemeClr val="bg1"/>
          </a:solidFill>
          <a:ln w="9525">
            <a:solidFill>
              <a:schemeClr val="bg2"/>
            </a:solidFill>
            <a:miter lim="800000"/>
            <a:headEnd/>
            <a:tailEnd/>
          </a:ln>
        </p:spPr>
        <p:txBody>
          <a:bodyPr wrap="square" anchor="ctr"/>
          <a:lstStyle/>
          <a:p>
            <a:pPr>
              <a:lnSpc>
                <a:spcPct val="120000"/>
              </a:lnSpc>
            </a:pPr>
            <a:r>
              <a:rPr lang="ja-JP" altLang="en-US" sz="2800" dirty="0"/>
              <a:t>ソフトウェアが、有効または無効な遷移を介して、定義された状態の開始および終了を実行できるかどうかをテストする。</a:t>
            </a:r>
          </a:p>
        </p:txBody>
      </p:sp>
      <p:sp>
        <p:nvSpPr>
          <p:cNvPr id="29" name="Text Box 15"/>
          <p:cNvSpPr txBox="1">
            <a:spLocks noChangeArrowheads="1"/>
          </p:cNvSpPr>
          <p:nvPr/>
        </p:nvSpPr>
        <p:spPr bwMode="auto">
          <a:xfrm>
            <a:off x="933615" y="5848605"/>
            <a:ext cx="4531433" cy="369332"/>
          </a:xfrm>
          <a:prstGeom prst="rect">
            <a:avLst/>
          </a:prstGeom>
          <a:noFill/>
          <a:ln w="9525">
            <a:noFill/>
            <a:miter lim="800000"/>
            <a:headEnd/>
            <a:tailEnd/>
          </a:ln>
        </p:spPr>
        <p:txBody>
          <a:bodyPr wrap="none">
            <a:spAutoFit/>
          </a:bodyPr>
          <a:lstStyle/>
          <a:p>
            <a:r>
              <a:rPr lang="ja-JP" altLang="en-US" dirty="0">
                <a:latin typeface="Tahoma" pitchFamily="34" charset="0"/>
              </a:rPr>
              <a:t>（他の例）画面の遷移（</a:t>
            </a:r>
            <a:r>
              <a:rPr lang="en-US" altLang="ja-JP" dirty="0">
                <a:latin typeface="Tahoma" pitchFamily="34" charset="0"/>
              </a:rPr>
              <a:t>GUI</a:t>
            </a:r>
            <a:r>
              <a:rPr lang="ja-JP" altLang="en-US" dirty="0">
                <a:latin typeface="Tahoma" pitchFamily="34" charset="0"/>
              </a:rPr>
              <a:t>アプリ、</a:t>
            </a:r>
            <a:r>
              <a:rPr lang="en-US" altLang="ja-JP" dirty="0">
                <a:latin typeface="Tahoma" pitchFamily="34" charset="0"/>
              </a:rPr>
              <a:t>Web</a:t>
            </a:r>
            <a:r>
              <a:rPr lang="ja-JP" altLang="en-US" dirty="0">
                <a:latin typeface="Tahoma" pitchFamily="34" charset="0"/>
              </a:rPr>
              <a:t>画面）</a:t>
            </a:r>
          </a:p>
        </p:txBody>
      </p:sp>
      <p:sp>
        <p:nvSpPr>
          <p:cNvPr id="27" name="テキスト ボックス 69">
            <a:extLst>
              <a:ext uri="{FF2B5EF4-FFF2-40B4-BE49-F238E27FC236}">
                <a16:creationId xmlns:a16="http://schemas.microsoft.com/office/drawing/2014/main" id="{B671AB10-961A-484A-8A7F-624C90A3D7E6}"/>
              </a:ext>
            </a:extLst>
          </p:cNvPr>
          <p:cNvSpPr txBox="1">
            <a:spLocks noChangeArrowheads="1"/>
          </p:cNvSpPr>
          <p:nvPr/>
        </p:nvSpPr>
        <p:spPr bwMode="auto">
          <a:xfrm>
            <a:off x="315913" y="6217567"/>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
        <p:nvSpPr>
          <p:cNvPr id="28" name="フッター プレースホルダ 4">
            <a:extLst>
              <a:ext uri="{FF2B5EF4-FFF2-40B4-BE49-F238E27FC236}">
                <a16:creationId xmlns:a16="http://schemas.microsoft.com/office/drawing/2014/main" id="{15039BB6-AF31-4280-BEE1-87356E35857E}"/>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215944679"/>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④状態遷移テスト</a:t>
            </a:r>
            <a:r>
              <a:rPr lang="ja-JP" altLang="en-US" dirty="0"/>
              <a:t>（続き）</a:t>
            </a:r>
            <a:endParaRPr kumimoji="1" lang="ja-JP" altLang="en-US" dirty="0"/>
          </a:p>
        </p:txBody>
      </p:sp>
      <p:sp>
        <p:nvSpPr>
          <p:cNvPr id="3" name="コンテンツ プレースホルダー 2"/>
          <p:cNvSpPr>
            <a:spLocks noGrp="1"/>
          </p:cNvSpPr>
          <p:nvPr>
            <p:ph idx="1"/>
          </p:nvPr>
        </p:nvSpPr>
        <p:spPr>
          <a:xfrm>
            <a:off x="495300" y="1600200"/>
            <a:ext cx="9066212" cy="4525963"/>
          </a:xfrm>
        </p:spPr>
        <p:txBody>
          <a:bodyPr/>
          <a:lstStyle/>
          <a:p>
            <a:r>
              <a:rPr kumimoji="1" lang="ja-JP" altLang="en-US" dirty="0"/>
              <a:t>状態遷移図</a:t>
            </a:r>
            <a:endParaRPr kumimoji="1" lang="en-US" altLang="ja-JP" dirty="0"/>
          </a:p>
          <a:p>
            <a:pPr lvl="1"/>
            <a:r>
              <a:rPr kumimoji="1" lang="ja-JP" altLang="en-US" dirty="0"/>
              <a:t>ソフトウェアの取り得る状態、ソフトウェアが開始および終了する方法、ソフトウェアが状態間で遷移する方法を示す</a:t>
            </a:r>
            <a:r>
              <a:rPr lang="ja-JP" altLang="en-US" dirty="0"/>
              <a:t>。</a:t>
            </a:r>
            <a:endParaRPr kumimoji="1" lang="en-US" altLang="ja-JP" dirty="0"/>
          </a:p>
          <a:p>
            <a:pPr lvl="2"/>
            <a:endParaRPr lang="en-US" altLang="ja-JP" dirty="0"/>
          </a:p>
          <a:p>
            <a:pPr lvl="2"/>
            <a:endParaRPr lang="en-US" altLang="ja-JP" dirty="0"/>
          </a:p>
          <a:p>
            <a:pPr lvl="3"/>
            <a:endParaRPr lang="en-US" altLang="ja-JP" dirty="0"/>
          </a:p>
          <a:p>
            <a:pPr lvl="3"/>
            <a:endParaRPr lang="en-US" altLang="ja-JP" dirty="0"/>
          </a:p>
          <a:p>
            <a:pPr lvl="3"/>
            <a:endParaRPr lang="en-US" altLang="ja-JP" dirty="0"/>
          </a:p>
          <a:p>
            <a:pPr marL="0" indent="0">
              <a:buNone/>
            </a:pPr>
            <a:endParaRPr kumimoji="1" lang="ja-JP" altLang="en-US"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109</a:t>
            </a:fld>
            <a:endParaRPr lang="en-US" altLang="ja-JP" dirty="0"/>
          </a:p>
        </p:txBody>
      </p:sp>
      <p:sp>
        <p:nvSpPr>
          <p:cNvPr id="8" name="Oval 4"/>
          <p:cNvSpPr>
            <a:spLocks noChangeArrowheads="1"/>
          </p:cNvSpPr>
          <p:nvPr/>
        </p:nvSpPr>
        <p:spPr bwMode="auto">
          <a:xfrm>
            <a:off x="7502701" y="3922633"/>
            <a:ext cx="1716088" cy="1079500"/>
          </a:xfrm>
          <a:prstGeom prst="ellipse">
            <a:avLst/>
          </a:prstGeom>
          <a:noFill/>
          <a:ln w="9525">
            <a:solidFill>
              <a:schemeClr val="tx1"/>
            </a:solidFill>
            <a:round/>
            <a:headEnd/>
            <a:tailEnd/>
          </a:ln>
        </p:spPr>
        <p:txBody>
          <a:bodyPr wrap="none" anchor="ctr"/>
          <a:lstStyle/>
          <a:p>
            <a:pPr algn="ctr"/>
            <a:r>
              <a:rPr lang="ja-JP" altLang="en-US" dirty="0">
                <a:latin typeface="Tahoma" pitchFamily="34" charset="0"/>
              </a:rPr>
              <a:t>一時停止中</a:t>
            </a:r>
          </a:p>
        </p:txBody>
      </p:sp>
      <p:sp>
        <p:nvSpPr>
          <p:cNvPr id="9" name="Oval 5"/>
          <p:cNvSpPr>
            <a:spLocks noChangeArrowheads="1"/>
          </p:cNvSpPr>
          <p:nvPr/>
        </p:nvSpPr>
        <p:spPr bwMode="auto">
          <a:xfrm>
            <a:off x="793853" y="3921045"/>
            <a:ext cx="1716088" cy="1079500"/>
          </a:xfrm>
          <a:prstGeom prst="ellipse">
            <a:avLst/>
          </a:prstGeom>
          <a:noFill/>
          <a:ln w="9525">
            <a:solidFill>
              <a:schemeClr val="tx1"/>
            </a:solidFill>
            <a:round/>
            <a:headEnd/>
            <a:tailEnd/>
          </a:ln>
        </p:spPr>
        <p:txBody>
          <a:bodyPr wrap="none" anchor="ctr"/>
          <a:lstStyle/>
          <a:p>
            <a:pPr algn="ctr"/>
            <a:r>
              <a:rPr lang="ja-JP" altLang="en-US" dirty="0">
                <a:latin typeface="Tahoma" pitchFamily="34" charset="0"/>
              </a:rPr>
              <a:t>計測準備中</a:t>
            </a:r>
          </a:p>
        </p:txBody>
      </p:sp>
      <p:sp>
        <p:nvSpPr>
          <p:cNvPr id="10" name="Oval 6"/>
          <p:cNvSpPr>
            <a:spLocks noChangeArrowheads="1"/>
          </p:cNvSpPr>
          <p:nvPr/>
        </p:nvSpPr>
        <p:spPr bwMode="auto">
          <a:xfrm>
            <a:off x="4172946" y="3921045"/>
            <a:ext cx="1717675" cy="1079500"/>
          </a:xfrm>
          <a:prstGeom prst="ellipse">
            <a:avLst/>
          </a:prstGeom>
          <a:noFill/>
          <a:ln w="9525">
            <a:solidFill>
              <a:schemeClr val="tx1"/>
            </a:solidFill>
            <a:round/>
            <a:headEnd/>
            <a:tailEnd/>
          </a:ln>
        </p:spPr>
        <p:txBody>
          <a:bodyPr wrap="none" anchor="ctr"/>
          <a:lstStyle/>
          <a:p>
            <a:pPr algn="ctr"/>
            <a:r>
              <a:rPr lang="ja-JP" altLang="en-US" dirty="0">
                <a:latin typeface="Tahoma" pitchFamily="34" charset="0"/>
              </a:rPr>
              <a:t>計測中</a:t>
            </a:r>
          </a:p>
        </p:txBody>
      </p:sp>
      <p:sp>
        <p:nvSpPr>
          <p:cNvPr id="11" name="Text Box 7"/>
          <p:cNvSpPr txBox="1">
            <a:spLocks noChangeArrowheads="1"/>
          </p:cNvSpPr>
          <p:nvPr/>
        </p:nvSpPr>
        <p:spPr bwMode="auto">
          <a:xfrm>
            <a:off x="2661489" y="3781542"/>
            <a:ext cx="1534394" cy="646331"/>
          </a:xfrm>
          <a:prstGeom prst="rect">
            <a:avLst/>
          </a:prstGeom>
          <a:noFill/>
          <a:ln w="9525">
            <a:noFill/>
            <a:miter lim="800000"/>
            <a:headEnd/>
            <a:tailEnd/>
          </a:ln>
        </p:spPr>
        <p:txBody>
          <a:bodyPr wrap="none">
            <a:spAutoFit/>
          </a:bodyPr>
          <a:lstStyle/>
          <a:p>
            <a:r>
              <a:rPr lang="ja-JP" altLang="en-US" dirty="0">
                <a:latin typeface="Tahoma" pitchFamily="34" charset="0"/>
              </a:rPr>
              <a:t>スタートボタン</a:t>
            </a:r>
            <a:endParaRPr lang="en-US" altLang="ja-JP" dirty="0">
              <a:latin typeface="Tahoma" pitchFamily="34" charset="0"/>
            </a:endParaRPr>
          </a:p>
          <a:p>
            <a:r>
              <a:rPr lang="ja-JP" altLang="en-US" dirty="0">
                <a:latin typeface="Tahoma" pitchFamily="34" charset="0"/>
              </a:rPr>
              <a:t>押下</a:t>
            </a:r>
          </a:p>
        </p:txBody>
      </p:sp>
      <p:sp>
        <p:nvSpPr>
          <p:cNvPr id="12" name="Line 8"/>
          <p:cNvSpPr>
            <a:spLocks noChangeShapeType="1"/>
          </p:cNvSpPr>
          <p:nvPr/>
        </p:nvSpPr>
        <p:spPr bwMode="auto">
          <a:xfrm>
            <a:off x="5890620" y="4352845"/>
            <a:ext cx="1620000" cy="0"/>
          </a:xfrm>
          <a:prstGeom prst="line">
            <a:avLst/>
          </a:prstGeom>
          <a:noFill/>
          <a:ln w="9525">
            <a:solidFill>
              <a:schemeClr val="tx1"/>
            </a:solidFill>
            <a:round/>
            <a:headEnd type="none" w="med" len="med"/>
            <a:tailEnd type="arrow" w="med" len="med"/>
          </a:ln>
        </p:spPr>
        <p:txBody>
          <a:bodyPr/>
          <a:lstStyle/>
          <a:p>
            <a:endParaRPr lang="ja-JP" altLang="en-US"/>
          </a:p>
        </p:txBody>
      </p:sp>
      <p:sp>
        <p:nvSpPr>
          <p:cNvPr id="14" name="Line 10"/>
          <p:cNvSpPr>
            <a:spLocks noChangeShapeType="1"/>
          </p:cNvSpPr>
          <p:nvPr/>
        </p:nvSpPr>
        <p:spPr bwMode="auto">
          <a:xfrm flipH="1">
            <a:off x="5890620" y="4570333"/>
            <a:ext cx="1620000" cy="0"/>
          </a:xfrm>
          <a:prstGeom prst="line">
            <a:avLst/>
          </a:prstGeom>
          <a:noFill/>
          <a:ln w="9525">
            <a:solidFill>
              <a:schemeClr val="tx1"/>
            </a:solidFill>
            <a:round/>
            <a:headEnd type="none" w="med" len="med"/>
            <a:tailEnd type="arrow" w="med" len="med"/>
          </a:ln>
        </p:spPr>
        <p:txBody>
          <a:bodyPr/>
          <a:lstStyle/>
          <a:p>
            <a:endParaRPr lang="ja-JP" altLang="en-US"/>
          </a:p>
        </p:txBody>
      </p:sp>
      <p:sp>
        <p:nvSpPr>
          <p:cNvPr id="15" name="Text Box 11"/>
          <p:cNvSpPr txBox="1">
            <a:spLocks noChangeArrowheads="1"/>
          </p:cNvSpPr>
          <p:nvPr/>
        </p:nvSpPr>
        <p:spPr bwMode="auto">
          <a:xfrm>
            <a:off x="4142783" y="5622054"/>
            <a:ext cx="1943100" cy="369888"/>
          </a:xfrm>
          <a:prstGeom prst="rect">
            <a:avLst/>
          </a:prstGeom>
          <a:noFill/>
          <a:ln w="9525">
            <a:noFill/>
            <a:miter lim="800000"/>
            <a:headEnd/>
            <a:tailEnd/>
          </a:ln>
        </p:spPr>
        <p:txBody>
          <a:bodyPr wrap="none">
            <a:spAutoFit/>
          </a:bodyPr>
          <a:lstStyle/>
          <a:p>
            <a:r>
              <a:rPr lang="ja-JP" altLang="en-US" dirty="0">
                <a:latin typeface="Tahoma" pitchFamily="34" charset="0"/>
              </a:rPr>
              <a:t>リセットボタン押下</a:t>
            </a:r>
          </a:p>
        </p:txBody>
      </p:sp>
      <p:sp>
        <p:nvSpPr>
          <p:cNvPr id="16" name="Text Box 12"/>
          <p:cNvSpPr txBox="1">
            <a:spLocks noChangeArrowheads="1"/>
          </p:cNvSpPr>
          <p:nvPr/>
        </p:nvSpPr>
        <p:spPr bwMode="auto">
          <a:xfrm>
            <a:off x="5920254" y="3594595"/>
            <a:ext cx="1534394" cy="646331"/>
          </a:xfrm>
          <a:prstGeom prst="rect">
            <a:avLst/>
          </a:prstGeom>
          <a:noFill/>
          <a:ln w="9525">
            <a:noFill/>
            <a:miter lim="800000"/>
            <a:headEnd/>
            <a:tailEnd/>
          </a:ln>
        </p:spPr>
        <p:txBody>
          <a:bodyPr wrap="none">
            <a:spAutoFit/>
          </a:bodyPr>
          <a:lstStyle/>
          <a:p>
            <a:r>
              <a:rPr lang="ja-JP" altLang="en-US" dirty="0">
                <a:latin typeface="Tahoma" pitchFamily="34" charset="0"/>
              </a:rPr>
              <a:t>スタートボタン</a:t>
            </a:r>
            <a:endParaRPr lang="en-US" altLang="ja-JP" dirty="0">
              <a:latin typeface="Tahoma" pitchFamily="34" charset="0"/>
            </a:endParaRPr>
          </a:p>
          <a:p>
            <a:r>
              <a:rPr lang="ja-JP" altLang="en-US" dirty="0">
                <a:latin typeface="Tahoma" pitchFamily="34" charset="0"/>
              </a:rPr>
              <a:t>押下</a:t>
            </a:r>
          </a:p>
        </p:txBody>
      </p:sp>
      <p:sp>
        <p:nvSpPr>
          <p:cNvPr id="17" name="Text Box 13"/>
          <p:cNvSpPr txBox="1">
            <a:spLocks noChangeArrowheads="1"/>
          </p:cNvSpPr>
          <p:nvPr/>
        </p:nvSpPr>
        <p:spPr bwMode="auto">
          <a:xfrm>
            <a:off x="5890621" y="4580298"/>
            <a:ext cx="1534394" cy="646331"/>
          </a:xfrm>
          <a:prstGeom prst="rect">
            <a:avLst/>
          </a:prstGeom>
          <a:noFill/>
          <a:ln w="9525">
            <a:noFill/>
            <a:miter lim="800000"/>
            <a:headEnd/>
            <a:tailEnd/>
          </a:ln>
        </p:spPr>
        <p:txBody>
          <a:bodyPr wrap="none">
            <a:spAutoFit/>
          </a:bodyPr>
          <a:lstStyle/>
          <a:p>
            <a:r>
              <a:rPr lang="ja-JP" altLang="en-US" dirty="0">
                <a:latin typeface="Tahoma" pitchFamily="34" charset="0"/>
              </a:rPr>
              <a:t>スタートボタン</a:t>
            </a:r>
            <a:endParaRPr lang="en-US" altLang="ja-JP" dirty="0">
              <a:latin typeface="Tahoma" pitchFamily="34" charset="0"/>
            </a:endParaRPr>
          </a:p>
          <a:p>
            <a:r>
              <a:rPr lang="ja-JP" altLang="en-US" dirty="0">
                <a:latin typeface="Tahoma" pitchFamily="34" charset="0"/>
              </a:rPr>
              <a:t>押下</a:t>
            </a:r>
          </a:p>
        </p:txBody>
      </p:sp>
      <p:sp>
        <p:nvSpPr>
          <p:cNvPr id="18" name="テキスト ボックス 17"/>
          <p:cNvSpPr txBox="1"/>
          <p:nvPr/>
        </p:nvSpPr>
        <p:spPr>
          <a:xfrm>
            <a:off x="445039" y="3396918"/>
            <a:ext cx="697627" cy="400110"/>
          </a:xfrm>
          <a:prstGeom prst="rect">
            <a:avLst/>
          </a:prstGeom>
          <a:noFill/>
        </p:spPr>
        <p:txBody>
          <a:bodyPr wrap="none" rtlCol="0">
            <a:spAutoFit/>
          </a:bodyPr>
          <a:lstStyle/>
          <a:p>
            <a:r>
              <a:rPr kumimoji="1" lang="ja-JP" altLang="en-US" sz="2000" dirty="0">
                <a:solidFill>
                  <a:srgbClr val="FF0000"/>
                </a:solidFill>
              </a:rPr>
              <a:t>状態</a:t>
            </a:r>
          </a:p>
        </p:txBody>
      </p:sp>
      <p:cxnSp>
        <p:nvCxnSpPr>
          <p:cNvPr id="20" name="直線コネクタ 19"/>
          <p:cNvCxnSpPr/>
          <p:nvPr/>
        </p:nvCxnSpPr>
        <p:spPr>
          <a:xfrm>
            <a:off x="1005914" y="3757102"/>
            <a:ext cx="260782" cy="244163"/>
          </a:xfrm>
          <a:prstGeom prst="line">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 name="テキスト ボックス 21"/>
          <p:cNvSpPr txBox="1"/>
          <p:nvPr/>
        </p:nvSpPr>
        <p:spPr>
          <a:xfrm>
            <a:off x="2628874" y="4613458"/>
            <a:ext cx="697627" cy="400110"/>
          </a:xfrm>
          <a:prstGeom prst="rect">
            <a:avLst/>
          </a:prstGeom>
          <a:noFill/>
        </p:spPr>
        <p:txBody>
          <a:bodyPr wrap="none" rtlCol="0">
            <a:spAutoFit/>
          </a:bodyPr>
          <a:lstStyle/>
          <a:p>
            <a:r>
              <a:rPr kumimoji="1" lang="ja-JP" altLang="en-US" sz="2000" dirty="0">
                <a:solidFill>
                  <a:srgbClr val="FF0000"/>
                </a:solidFill>
              </a:rPr>
              <a:t>遷移</a:t>
            </a:r>
          </a:p>
        </p:txBody>
      </p:sp>
      <p:cxnSp>
        <p:nvCxnSpPr>
          <p:cNvPr id="23" name="直線コネクタ 22"/>
          <p:cNvCxnSpPr/>
          <p:nvPr/>
        </p:nvCxnSpPr>
        <p:spPr>
          <a:xfrm flipV="1">
            <a:off x="3257968" y="4493718"/>
            <a:ext cx="187466" cy="314142"/>
          </a:xfrm>
          <a:prstGeom prst="line">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5" name="テキスト ボックス 24"/>
          <p:cNvSpPr txBox="1"/>
          <p:nvPr/>
        </p:nvSpPr>
        <p:spPr>
          <a:xfrm>
            <a:off x="4088090" y="3356992"/>
            <a:ext cx="1026243" cy="400110"/>
          </a:xfrm>
          <a:prstGeom prst="rect">
            <a:avLst/>
          </a:prstGeom>
          <a:noFill/>
        </p:spPr>
        <p:txBody>
          <a:bodyPr wrap="none" rtlCol="0">
            <a:spAutoFit/>
          </a:bodyPr>
          <a:lstStyle/>
          <a:p>
            <a:r>
              <a:rPr kumimoji="1" lang="ja-JP" altLang="en-US" sz="2000" dirty="0">
                <a:solidFill>
                  <a:srgbClr val="FF0000"/>
                </a:solidFill>
              </a:rPr>
              <a:t>イベント</a:t>
            </a:r>
          </a:p>
        </p:txBody>
      </p:sp>
      <p:cxnSp>
        <p:nvCxnSpPr>
          <p:cNvPr id="26" name="直線コネクタ 25"/>
          <p:cNvCxnSpPr/>
          <p:nvPr/>
        </p:nvCxnSpPr>
        <p:spPr>
          <a:xfrm flipH="1">
            <a:off x="4080151" y="3696131"/>
            <a:ext cx="267281" cy="201794"/>
          </a:xfrm>
          <a:prstGeom prst="line">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4" name="カギ線コネクタ 23"/>
          <p:cNvCxnSpPr>
            <a:stCxn id="8" idx="4"/>
            <a:endCxn id="9" idx="4"/>
          </p:cNvCxnSpPr>
          <p:nvPr/>
        </p:nvCxnSpPr>
        <p:spPr>
          <a:xfrm rot="5400000" flipH="1">
            <a:off x="5005527" y="1646915"/>
            <a:ext cx="1588" cy="6708848"/>
          </a:xfrm>
          <a:prstGeom prst="curvedConnector3">
            <a:avLst>
              <a:gd name="adj1" fmla="val -35782997"/>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8" name="カギ線コネクタ 27"/>
          <p:cNvCxnSpPr>
            <a:stCxn id="9" idx="6"/>
            <a:endCxn id="10" idx="2"/>
          </p:cNvCxnSpPr>
          <p:nvPr/>
        </p:nvCxnSpPr>
        <p:spPr>
          <a:xfrm>
            <a:off x="2509941" y="4460795"/>
            <a:ext cx="1663005" cy="0"/>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7" name="テキスト ボックス 69"/>
          <p:cNvSpPr txBox="1">
            <a:spLocks noChangeArrowheads="1"/>
          </p:cNvSpPr>
          <p:nvPr/>
        </p:nvSpPr>
        <p:spPr bwMode="auto">
          <a:xfrm>
            <a:off x="2432720" y="6002124"/>
            <a:ext cx="7136731" cy="307777"/>
          </a:xfrm>
          <a:prstGeom prst="rect">
            <a:avLst/>
          </a:prstGeom>
          <a:noFill/>
          <a:ln w="9525">
            <a:noFill/>
            <a:miter lim="800000"/>
            <a:headEnd/>
            <a:tailEnd/>
          </a:ln>
        </p:spPr>
        <p:txBody>
          <a:bodyPr wrap="square">
            <a:spAutoFit/>
          </a:bodyPr>
          <a:lstStyle/>
          <a:p>
            <a:r>
              <a:rPr lang="ja-JP" altLang="en-US" sz="1400" dirty="0"/>
              <a:t>出典：ソフトウェアテストの練習帳～技法編～</a:t>
            </a:r>
            <a:endParaRPr lang="en-US" altLang="ja-JP" sz="1200" dirty="0"/>
          </a:p>
        </p:txBody>
      </p:sp>
      <p:sp>
        <p:nvSpPr>
          <p:cNvPr id="30" name="フッター プレースホルダ 4">
            <a:extLst>
              <a:ext uri="{FF2B5EF4-FFF2-40B4-BE49-F238E27FC236}">
                <a16:creationId xmlns:a16="http://schemas.microsoft.com/office/drawing/2014/main" id="{8DE33451-8AD7-414B-A9C6-0D4F055E9A9E}"/>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pic>
        <p:nvPicPr>
          <p:cNvPr id="12290" name="Picture 2" descr="https://4.bp.blogspot.com/-OcSBsZzYmOA/VwIgZXSqs9I/AAAAAAAA5cA/vQuY7PQTPBosqEdAJ76dkxGjmRY5YBROQ/s800/stopwatch.png">
            <a:extLst>
              <a:ext uri="{FF2B5EF4-FFF2-40B4-BE49-F238E27FC236}">
                <a16:creationId xmlns:a16="http://schemas.microsoft.com/office/drawing/2014/main" id="{30467FAE-06E7-4646-B951-C1B72ECD585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24888" y="4810070"/>
            <a:ext cx="1226371" cy="14272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87821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3" name="フッター プレースホルダ 4"/>
          <p:cNvSpPr>
            <a:spLocks noGrp="1"/>
          </p:cNvSpPr>
          <p:nvPr>
            <p:ph type="ftr" sz="quarter" idx="11"/>
          </p:nvPr>
        </p:nvSpPr>
        <p:spPr>
          <a:solidFill>
            <a:schemeClr val="bg1"/>
          </a:solidFill>
        </p:spPr>
        <p:txBody>
          <a:bodyPr/>
          <a:lstStyle/>
          <a:p>
            <a:r>
              <a:rPr lang="en-US" altLang="ja-JP" dirty="0">
                <a:ea typeface="ＭＳ Ｐゴシック" charset="-128"/>
              </a:rPr>
              <a:t>Copyright Association of Software Test Engineering All rights reserved.  V3.1.2</a:t>
            </a:r>
          </a:p>
        </p:txBody>
      </p:sp>
      <p:sp>
        <p:nvSpPr>
          <p:cNvPr id="9" name="円/楕円 8"/>
          <p:cNvSpPr/>
          <p:nvPr/>
        </p:nvSpPr>
        <p:spPr>
          <a:xfrm>
            <a:off x="272480" y="1268413"/>
            <a:ext cx="9289032" cy="5184775"/>
          </a:xfrm>
          <a:prstGeom prst="ellipse">
            <a:avLst/>
          </a:prstGeom>
          <a:solidFill>
            <a:srgbClr val="FFCCCC"/>
          </a:solidFill>
        </p:spPr>
        <p:style>
          <a:lnRef idx="1">
            <a:schemeClr val="accent2"/>
          </a:lnRef>
          <a:fillRef idx="2">
            <a:schemeClr val="accent2"/>
          </a:fillRef>
          <a:effectRef idx="1">
            <a:schemeClr val="accent2"/>
          </a:effectRef>
          <a:fontRef idx="minor">
            <a:schemeClr val="dk1"/>
          </a:fontRef>
        </p:style>
        <p:txBody>
          <a:bodyPr anchor="ctr"/>
          <a:lstStyle/>
          <a:p>
            <a:pPr algn="ctr">
              <a:defRPr/>
            </a:pPr>
            <a:r>
              <a:rPr lang="ja-JP" altLang="en-US" dirty="0"/>
              <a:t>ソフトウェア・システムが他の要素と連携し、</a:t>
            </a:r>
            <a:endParaRPr lang="en-US" altLang="ja-JP" dirty="0"/>
          </a:p>
          <a:p>
            <a:pPr algn="ctr">
              <a:defRPr/>
            </a:pPr>
            <a:r>
              <a:rPr lang="ja-JP" altLang="en-US" b="1" dirty="0">
                <a:solidFill>
                  <a:srgbClr val="FF0000"/>
                </a:solidFill>
              </a:rPr>
              <a:t>ライフスタイルやビジネススタイルを変革</a:t>
            </a:r>
            <a:r>
              <a:rPr lang="ja-JP" altLang="en-US" dirty="0"/>
              <a:t>しているか把握すること。</a:t>
            </a: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ja-JP" altLang="en-US" dirty="0"/>
          </a:p>
        </p:txBody>
      </p:sp>
      <p:sp>
        <p:nvSpPr>
          <p:cNvPr id="8" name="円/楕円 7"/>
          <p:cNvSpPr/>
          <p:nvPr/>
        </p:nvSpPr>
        <p:spPr>
          <a:xfrm>
            <a:off x="1016509" y="2420939"/>
            <a:ext cx="7800975" cy="3824286"/>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ja-JP" altLang="en-US" dirty="0"/>
              <a:t>ソフトウェア・システムが目的を達成し、</a:t>
            </a:r>
            <a:endParaRPr lang="en-US" altLang="ja-JP" dirty="0"/>
          </a:p>
          <a:p>
            <a:pPr algn="ctr">
              <a:defRPr/>
            </a:pPr>
            <a:r>
              <a:rPr lang="ja-JP" altLang="en-US" b="1" dirty="0">
                <a:solidFill>
                  <a:srgbClr val="FF0000"/>
                </a:solidFill>
              </a:rPr>
              <a:t>顧客（利用者）が満足</a:t>
            </a:r>
            <a:r>
              <a:rPr lang="ja-JP" altLang="en-US" dirty="0"/>
              <a:t>しているかを把握すること。</a:t>
            </a: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ja-JP" altLang="en-US" dirty="0"/>
          </a:p>
        </p:txBody>
      </p:sp>
      <p:sp>
        <p:nvSpPr>
          <p:cNvPr id="21508" name="タイトル 1"/>
          <p:cNvSpPr>
            <a:spLocks noGrp="1"/>
          </p:cNvSpPr>
          <p:nvPr>
            <p:ph type="title"/>
          </p:nvPr>
        </p:nvSpPr>
        <p:spPr>
          <a:xfrm>
            <a:off x="495300" y="161478"/>
            <a:ext cx="8915400" cy="1077218"/>
          </a:xfrm>
        </p:spPr>
        <p:txBody>
          <a:bodyPr>
            <a:spAutoFit/>
          </a:bodyPr>
          <a:lstStyle/>
          <a:p>
            <a:r>
              <a:rPr lang="ja-JP" altLang="en-US" sz="4000" dirty="0"/>
              <a:t>テストの目的の拡大</a:t>
            </a:r>
            <a:r>
              <a:rPr lang="ja-JP" altLang="en-US" sz="2000" dirty="0"/>
              <a:t>（機能充足→目的達成→価値提供）</a:t>
            </a:r>
            <a:br>
              <a:rPr lang="en-US" altLang="ja-JP" sz="4000" dirty="0"/>
            </a:br>
            <a:r>
              <a:rPr lang="ja-JP" altLang="en-US" sz="2400" dirty="0"/>
              <a:t>品質～</a:t>
            </a:r>
            <a:r>
              <a:rPr lang="en-US" altLang="ja-JP" sz="2400" dirty="0"/>
              <a:t>Quality</a:t>
            </a:r>
            <a:r>
              <a:rPr lang="ja-JP" altLang="en-US" sz="2400" dirty="0"/>
              <a:t>～</a:t>
            </a:r>
            <a:r>
              <a:rPr lang="en-US" altLang="ja-JP" sz="2400" dirty="0"/>
              <a:t>QOL(Quality of Life)</a:t>
            </a:r>
            <a:r>
              <a:rPr lang="ja-JP" altLang="en-US" sz="2400" dirty="0"/>
              <a:t>へ</a:t>
            </a:r>
            <a:endParaRPr lang="ja-JP" altLang="en-US" sz="2800" dirty="0">
              <a:solidFill>
                <a:srgbClr val="FF0000"/>
              </a:solidFill>
            </a:endParaRPr>
          </a:p>
        </p:txBody>
      </p:sp>
      <p:sp>
        <p:nvSpPr>
          <p:cNvPr id="21509" name="スライド番号プレースホルダー 3"/>
          <p:cNvSpPr>
            <a:spLocks noGrp="1"/>
          </p:cNvSpPr>
          <p:nvPr>
            <p:ph type="sldNum" sz="quarter" idx="12"/>
          </p:nvPr>
        </p:nvSpPr>
        <p:spPr>
          <a:noFill/>
        </p:spPr>
        <p:txBody>
          <a:bodyPr/>
          <a:lstStyle/>
          <a:p>
            <a:fld id="{C8D38F9A-2734-426B-95C8-81228BC866F4}" type="slidenum">
              <a:rPr lang="ja-JP" altLang="en-US" smtClean="0">
                <a:ea typeface="ＭＳ Ｐゴシック" charset="-128"/>
              </a:rPr>
              <a:pPr/>
              <a:t>11</a:t>
            </a:fld>
            <a:endParaRPr lang="ja-JP" altLang="en-US">
              <a:ea typeface="ＭＳ Ｐゴシック" charset="-128"/>
            </a:endParaRPr>
          </a:p>
        </p:txBody>
      </p:sp>
      <p:sp>
        <p:nvSpPr>
          <p:cNvPr id="5" name="円/楕円 4"/>
          <p:cNvSpPr/>
          <p:nvPr/>
        </p:nvSpPr>
        <p:spPr>
          <a:xfrm>
            <a:off x="1712640" y="3277071"/>
            <a:ext cx="6408712" cy="2888233"/>
          </a:xfrm>
          <a:prstGeom prst="ellipse">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r>
              <a:rPr lang="ja-JP" altLang="en-US" b="1" dirty="0">
                <a:solidFill>
                  <a:srgbClr val="FF0000"/>
                </a:solidFill>
              </a:rPr>
              <a:t>非機能要件</a:t>
            </a:r>
            <a:r>
              <a:rPr lang="ja-JP" altLang="en-US" dirty="0"/>
              <a:t>を含めて</a:t>
            </a:r>
            <a:endParaRPr lang="en-US" altLang="ja-JP" dirty="0"/>
          </a:p>
          <a:p>
            <a:pPr algn="ctr">
              <a:defRPr/>
            </a:pPr>
            <a:r>
              <a:rPr lang="ja-JP" altLang="en-US" dirty="0"/>
              <a:t>ソフトウェアの品質情報を収集し、</a:t>
            </a:r>
            <a:endParaRPr lang="en-US" altLang="ja-JP" dirty="0"/>
          </a:p>
          <a:p>
            <a:pPr algn="ctr">
              <a:defRPr/>
            </a:pPr>
            <a:r>
              <a:rPr lang="ja-JP" altLang="en-US" dirty="0"/>
              <a:t>品質リスクを軽減する・より品質を高めること。</a:t>
            </a: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ja-JP" altLang="en-US" dirty="0"/>
          </a:p>
        </p:txBody>
      </p:sp>
      <p:sp>
        <p:nvSpPr>
          <p:cNvPr id="6" name="円/楕円 5"/>
          <p:cNvSpPr/>
          <p:nvPr/>
        </p:nvSpPr>
        <p:spPr>
          <a:xfrm>
            <a:off x="2360712" y="4293096"/>
            <a:ext cx="5112568" cy="1603922"/>
          </a:xfrm>
          <a:prstGeom prst="ellipse">
            <a:avLst/>
          </a:prstGeom>
        </p:spPr>
        <p:style>
          <a:lnRef idx="1">
            <a:schemeClr val="accent5"/>
          </a:lnRef>
          <a:fillRef idx="2">
            <a:schemeClr val="accent5"/>
          </a:fillRef>
          <a:effectRef idx="1">
            <a:schemeClr val="accent5"/>
          </a:effectRef>
          <a:fontRef idx="minor">
            <a:schemeClr val="dk1"/>
          </a:fontRef>
        </p:style>
        <p:txBody>
          <a:bodyPr anchor="ctr"/>
          <a:lstStyle/>
          <a:p>
            <a:pPr algn="ctr">
              <a:lnSpc>
                <a:spcPct val="300000"/>
              </a:lnSpc>
              <a:defRPr/>
            </a:pPr>
            <a:r>
              <a:rPr lang="ja-JP" altLang="en-US" b="1" dirty="0">
                <a:solidFill>
                  <a:srgbClr val="FF0000"/>
                </a:solidFill>
              </a:rPr>
              <a:t>機能</a:t>
            </a:r>
            <a:r>
              <a:rPr lang="ja-JP" altLang="en-US" dirty="0"/>
              <a:t>が仕様通り問題なく動くこと。</a:t>
            </a: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ja-JP" altLang="en-US" dirty="0"/>
          </a:p>
        </p:txBody>
      </p:sp>
      <p:sp>
        <p:nvSpPr>
          <p:cNvPr id="7" name="円/楕円 6"/>
          <p:cNvSpPr/>
          <p:nvPr/>
        </p:nvSpPr>
        <p:spPr>
          <a:xfrm>
            <a:off x="2864768" y="4797152"/>
            <a:ext cx="4104457" cy="928191"/>
          </a:xfrm>
          <a:prstGeom prst="ellipse">
            <a:avLst/>
          </a:prstGeom>
          <a:solidFill>
            <a:srgbClr val="FFFF00"/>
          </a:solidFill>
        </p:spPr>
        <p:style>
          <a:lnRef idx="1">
            <a:schemeClr val="accent3"/>
          </a:lnRef>
          <a:fillRef idx="2">
            <a:schemeClr val="accent3"/>
          </a:fillRef>
          <a:effectRef idx="1">
            <a:schemeClr val="accent3"/>
          </a:effectRef>
          <a:fontRef idx="minor">
            <a:schemeClr val="dk1"/>
          </a:fontRef>
        </p:style>
        <p:txBody>
          <a:bodyPr anchor="ctr"/>
          <a:lstStyle/>
          <a:p>
            <a:pPr algn="ctr">
              <a:defRPr/>
            </a:pPr>
            <a:r>
              <a:rPr lang="ja-JP" altLang="en-US" b="1" dirty="0">
                <a:solidFill>
                  <a:srgbClr val="FF0000"/>
                </a:solidFill>
              </a:rPr>
              <a:t>プログラム</a:t>
            </a:r>
            <a:r>
              <a:rPr lang="ja-JP" altLang="en-US" dirty="0"/>
              <a:t>に欠陥がないこと。</a:t>
            </a:r>
            <a:endParaRPr lang="en-US" altLang="ja-JP" dirty="0"/>
          </a:p>
          <a:p>
            <a:pPr algn="ctr">
              <a:defRPr/>
            </a:pPr>
            <a:r>
              <a:rPr lang="ja-JP" altLang="en-US" dirty="0"/>
              <a:t>＜欠陥を検出する。＞</a:t>
            </a:r>
          </a:p>
        </p:txBody>
      </p:sp>
    </p:spTree>
    <p:extLst>
      <p:ext uri="{BB962C8B-B14F-4D97-AF65-F5344CB8AC3E}">
        <p14:creationId xmlns:p14="http://schemas.microsoft.com/office/powerpoint/2010/main" val="2026346082"/>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④状態遷移テスト</a:t>
            </a:r>
            <a:r>
              <a:rPr lang="ja-JP" altLang="en-US" dirty="0"/>
              <a:t>（続き）</a:t>
            </a:r>
            <a:endParaRPr kumimoji="1" lang="ja-JP" altLang="en-US" dirty="0"/>
          </a:p>
        </p:txBody>
      </p:sp>
      <p:sp>
        <p:nvSpPr>
          <p:cNvPr id="3" name="コンテンツ プレースホルダー 2"/>
          <p:cNvSpPr>
            <a:spLocks noGrp="1"/>
          </p:cNvSpPr>
          <p:nvPr>
            <p:ph idx="1"/>
          </p:nvPr>
        </p:nvSpPr>
        <p:spPr>
          <a:xfrm>
            <a:off x="495300" y="1600200"/>
            <a:ext cx="9138220" cy="4525963"/>
          </a:xfrm>
        </p:spPr>
        <p:txBody>
          <a:bodyPr/>
          <a:lstStyle/>
          <a:p>
            <a:r>
              <a:rPr kumimoji="1" lang="ja-JP" altLang="en-US" dirty="0"/>
              <a:t>状態遷移表</a:t>
            </a:r>
            <a:endParaRPr kumimoji="1" lang="en-US" altLang="ja-JP" dirty="0"/>
          </a:p>
          <a:p>
            <a:pPr lvl="1"/>
            <a:r>
              <a:rPr lang="ja-JP" altLang="en-US" dirty="0"/>
              <a:t>状態間の有効な遷移と無効だと思われる遷移のすべてと、イベント、ガード条件、有効な遷移の際のアクションを示す。</a:t>
            </a:r>
            <a:endParaRPr kumimoji="1" lang="en-US" altLang="ja-JP" dirty="0"/>
          </a:p>
          <a:p>
            <a:pPr lvl="2"/>
            <a:endParaRPr lang="en-US" altLang="ja-JP" dirty="0"/>
          </a:p>
          <a:p>
            <a:pPr lvl="2"/>
            <a:endParaRPr kumimoji="1" lang="en-US" altLang="ja-JP" dirty="0"/>
          </a:p>
          <a:p>
            <a:pPr lvl="2"/>
            <a:endParaRPr lang="en-US" altLang="ja-JP" dirty="0"/>
          </a:p>
          <a:p>
            <a:pPr lvl="2"/>
            <a:endParaRPr kumimoji="1" lang="en-US" altLang="ja-JP" dirty="0"/>
          </a:p>
          <a:p>
            <a:pPr lvl="2"/>
            <a:endParaRPr lang="en-US" altLang="ja-JP" dirty="0"/>
          </a:p>
          <a:p>
            <a:pPr lvl="3"/>
            <a:endParaRPr lang="en-US" altLang="ja-JP" dirty="0"/>
          </a:p>
          <a:p>
            <a:pPr lvl="3"/>
            <a:endParaRPr lang="en-US" altLang="ja-JP"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110</a:t>
            </a:fld>
            <a:endParaRPr lang="en-US" altLang="ja-JP" dirty="0"/>
          </a:p>
        </p:txBody>
      </p:sp>
      <p:graphicFrame>
        <p:nvGraphicFramePr>
          <p:cNvPr id="6" name="Group 59"/>
          <p:cNvGraphicFramePr>
            <a:graphicFrameLocks noGrp="1"/>
          </p:cNvGraphicFramePr>
          <p:nvPr/>
        </p:nvGraphicFramePr>
        <p:xfrm>
          <a:off x="1497000" y="3573016"/>
          <a:ext cx="6912000" cy="1429777"/>
        </p:xfrm>
        <a:graphic>
          <a:graphicData uri="http://schemas.openxmlformats.org/drawingml/2006/table">
            <a:tbl>
              <a:tblPr/>
              <a:tblGrid>
                <a:gridCol w="1944000">
                  <a:extLst>
                    <a:ext uri="{9D8B030D-6E8A-4147-A177-3AD203B41FA5}">
                      <a16:colId xmlns:a16="http://schemas.microsoft.com/office/drawing/2014/main" val="20000"/>
                    </a:ext>
                  </a:extLst>
                </a:gridCol>
                <a:gridCol w="1656000">
                  <a:extLst>
                    <a:ext uri="{9D8B030D-6E8A-4147-A177-3AD203B41FA5}">
                      <a16:colId xmlns:a16="http://schemas.microsoft.com/office/drawing/2014/main" val="20001"/>
                    </a:ext>
                  </a:extLst>
                </a:gridCol>
                <a:gridCol w="1656000">
                  <a:extLst>
                    <a:ext uri="{9D8B030D-6E8A-4147-A177-3AD203B41FA5}">
                      <a16:colId xmlns:a16="http://schemas.microsoft.com/office/drawing/2014/main" val="20002"/>
                    </a:ext>
                  </a:extLst>
                </a:gridCol>
                <a:gridCol w="1656000">
                  <a:extLst>
                    <a:ext uri="{9D8B030D-6E8A-4147-A177-3AD203B41FA5}">
                      <a16:colId xmlns:a16="http://schemas.microsoft.com/office/drawing/2014/main" val="20003"/>
                    </a:ext>
                  </a:extLst>
                </a:gridCol>
              </a:tblGrid>
              <a:tr h="4491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               状態</a:t>
                      </a:r>
                      <a:endParaRPr kumimoji="1" lang="en-US" altLang="ja-JP" sz="1800" b="0" i="0" u="none" strike="noStrike" cap="none" normalizeH="0" baseline="0" dirty="0">
                        <a:ln>
                          <a:noFill/>
                        </a:ln>
                        <a:solidFill>
                          <a:schemeClr val="tx1"/>
                        </a:solidFill>
                        <a:effectLst/>
                        <a:latin typeface="Arial" charset="0"/>
                        <a:ea typeface="ＭＳ Ｐゴシック" charset="-128"/>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イベント</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L="36000" marR="36000" marT="36000" marB="360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ap="flat" cmpd="sng" algn="ctr">
                      <a:solidFill>
                        <a:schemeClr val="tx1"/>
                      </a:solidFill>
                      <a:prstDash val="solid"/>
                      <a:round/>
                      <a:headEnd type="none" w="med" len="med"/>
                      <a:tailEnd type="none" w="med" len="med"/>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計測準備中</a:t>
                      </a:r>
                    </a:p>
                  </a:txBody>
                  <a:tcPr marL="36000" marR="36000" marT="36000" marB="360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計測中</a:t>
                      </a:r>
                    </a:p>
                  </a:txBody>
                  <a:tcPr marL="36000" marR="36000" marT="36000" marB="360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一時停止中</a:t>
                      </a:r>
                    </a:p>
                  </a:txBody>
                  <a:tcPr marL="36000" marR="36000" marT="36000" marB="360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val="10000"/>
                  </a:ext>
                </a:extLst>
              </a:tr>
              <a:tr h="18859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スタートボタン押下</a:t>
                      </a:r>
                    </a:p>
                  </a:txBody>
                  <a:tcPr marL="36000" marR="36000" marT="36000" marB="360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計測中</a:t>
                      </a:r>
                    </a:p>
                  </a:txBody>
                  <a:tcPr marL="36000" marR="36000" marT="36000" marB="360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一時停止中</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L="36000" marR="36000" marT="36000" marB="360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計測中</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L="36000" marR="36000" marT="36000" marB="360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0795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リセットボタン押下</a:t>
                      </a:r>
                    </a:p>
                  </a:txBody>
                  <a:tcPr marL="36000" marR="36000" marT="36000" marB="360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N/A</a:t>
                      </a:r>
                    </a:p>
                  </a:txBody>
                  <a:tcPr marL="36000" marR="36000" marT="36000" marB="360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N/A</a:t>
                      </a: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L="36000" marR="36000" marT="36000" marB="360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計測準備中</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L="36000" marR="36000" marT="36000" marB="360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30" name="テキスト ボックス 29"/>
          <p:cNvSpPr txBox="1"/>
          <p:nvPr/>
        </p:nvSpPr>
        <p:spPr>
          <a:xfrm>
            <a:off x="2076896" y="5056708"/>
            <a:ext cx="2952328" cy="646331"/>
          </a:xfrm>
          <a:prstGeom prst="rect">
            <a:avLst/>
          </a:prstGeom>
          <a:noFill/>
        </p:spPr>
        <p:txBody>
          <a:bodyPr wrap="square" rtlCol="0">
            <a:spAutoFit/>
          </a:bodyPr>
          <a:lstStyle/>
          <a:p>
            <a:r>
              <a:rPr kumimoji="1" lang="ja-JP" altLang="en-US" dirty="0"/>
              <a:t>上の状態で左のイベントが発生したときに遷移する状態</a:t>
            </a:r>
          </a:p>
        </p:txBody>
      </p:sp>
      <p:cxnSp>
        <p:nvCxnSpPr>
          <p:cNvPr id="32" name="直線コネクタ 31"/>
          <p:cNvCxnSpPr/>
          <p:nvPr/>
        </p:nvCxnSpPr>
        <p:spPr>
          <a:xfrm flipV="1">
            <a:off x="3553060" y="4510578"/>
            <a:ext cx="319820" cy="674777"/>
          </a:xfrm>
          <a:prstGeom prst="line">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3" name="テキスト ボックス 82"/>
          <p:cNvSpPr txBox="1"/>
          <p:nvPr/>
        </p:nvSpPr>
        <p:spPr>
          <a:xfrm>
            <a:off x="5838810" y="5116535"/>
            <a:ext cx="2470548" cy="369332"/>
          </a:xfrm>
          <a:prstGeom prst="rect">
            <a:avLst/>
          </a:prstGeom>
          <a:noFill/>
        </p:spPr>
        <p:txBody>
          <a:bodyPr wrap="none" rtlCol="0">
            <a:spAutoFit/>
          </a:bodyPr>
          <a:lstStyle/>
          <a:p>
            <a:r>
              <a:rPr kumimoji="1" lang="ja-JP" altLang="en-US" dirty="0"/>
              <a:t>適用不可（無効な遷移）</a:t>
            </a:r>
          </a:p>
        </p:txBody>
      </p:sp>
      <p:cxnSp>
        <p:nvCxnSpPr>
          <p:cNvPr id="84" name="直線コネクタ 83"/>
          <p:cNvCxnSpPr/>
          <p:nvPr/>
        </p:nvCxnSpPr>
        <p:spPr>
          <a:xfrm flipH="1" flipV="1">
            <a:off x="6177136" y="4806416"/>
            <a:ext cx="216024" cy="309023"/>
          </a:xfrm>
          <a:prstGeom prst="line">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 name="テキスト ボックス 11"/>
          <p:cNvSpPr txBox="1"/>
          <p:nvPr/>
        </p:nvSpPr>
        <p:spPr>
          <a:xfrm>
            <a:off x="1497000" y="5631696"/>
            <a:ext cx="7768473" cy="369332"/>
          </a:xfrm>
          <a:prstGeom prst="rect">
            <a:avLst/>
          </a:prstGeom>
          <a:noFill/>
        </p:spPr>
        <p:txBody>
          <a:bodyPr wrap="none" rtlCol="0">
            <a:spAutoFit/>
          </a:bodyPr>
          <a:lstStyle/>
          <a:p>
            <a:r>
              <a:rPr kumimoji="1" lang="ja-JP" altLang="en-US" dirty="0"/>
              <a:t>（注）この例では、アクションは省略しています。また、ガード条件はありません。</a:t>
            </a:r>
          </a:p>
        </p:txBody>
      </p:sp>
      <p:sp>
        <p:nvSpPr>
          <p:cNvPr id="19" name="テキスト ボックス 69"/>
          <p:cNvSpPr txBox="1">
            <a:spLocks noChangeArrowheads="1"/>
          </p:cNvSpPr>
          <p:nvPr/>
        </p:nvSpPr>
        <p:spPr bwMode="auto">
          <a:xfrm>
            <a:off x="2432720" y="6002124"/>
            <a:ext cx="7136731" cy="307777"/>
          </a:xfrm>
          <a:prstGeom prst="rect">
            <a:avLst/>
          </a:prstGeom>
          <a:noFill/>
          <a:ln w="9525">
            <a:noFill/>
            <a:miter lim="800000"/>
            <a:headEnd/>
            <a:tailEnd/>
          </a:ln>
        </p:spPr>
        <p:txBody>
          <a:bodyPr wrap="square">
            <a:spAutoFit/>
          </a:bodyPr>
          <a:lstStyle/>
          <a:p>
            <a:r>
              <a:rPr lang="ja-JP" altLang="en-US" sz="1400" dirty="0"/>
              <a:t>出典：ソフトウェアテストの練習帳～技法編～</a:t>
            </a:r>
            <a:endParaRPr lang="en-US" altLang="ja-JP" sz="1200" dirty="0"/>
          </a:p>
        </p:txBody>
      </p:sp>
      <p:sp>
        <p:nvSpPr>
          <p:cNvPr id="15" name="フッター プレースホルダ 4">
            <a:extLst>
              <a:ext uri="{FF2B5EF4-FFF2-40B4-BE49-F238E27FC236}">
                <a16:creationId xmlns:a16="http://schemas.microsoft.com/office/drawing/2014/main" id="{472F5B9C-27F2-4B5C-8AFF-E5B00C8000C2}"/>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2273473857"/>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④状態遷移テスト</a:t>
            </a:r>
            <a:r>
              <a:rPr lang="ja-JP" altLang="en-US" dirty="0"/>
              <a:t>（続き）</a:t>
            </a:r>
            <a:endParaRPr kumimoji="1" lang="ja-JP" altLang="en-US" dirty="0"/>
          </a:p>
        </p:txBody>
      </p:sp>
      <p:sp>
        <p:nvSpPr>
          <p:cNvPr id="3" name="コンテンツ プレースホルダー 2"/>
          <p:cNvSpPr>
            <a:spLocks noGrp="1"/>
          </p:cNvSpPr>
          <p:nvPr>
            <p:ph idx="1"/>
          </p:nvPr>
        </p:nvSpPr>
        <p:spPr/>
        <p:txBody>
          <a:bodyPr/>
          <a:lstStyle/>
          <a:p>
            <a:pPr>
              <a:buClr>
                <a:schemeClr val="tx1"/>
              </a:buClr>
            </a:pPr>
            <a:r>
              <a:rPr lang="ja-JP" altLang="en-US" dirty="0"/>
              <a:t>テストケースの作成</a:t>
            </a:r>
            <a:endParaRPr lang="en-US" altLang="ja-JP" dirty="0"/>
          </a:p>
          <a:p>
            <a:pPr lvl="1" eaLnBrk="1" hangingPunct="1">
              <a:buClr>
                <a:schemeClr val="tx1"/>
              </a:buClr>
            </a:pPr>
            <a:r>
              <a:rPr lang="ja-JP" altLang="en-US" dirty="0"/>
              <a:t>状態の典型的な順序をカバーする。</a:t>
            </a:r>
            <a:endParaRPr lang="en-US" altLang="ja-JP" dirty="0"/>
          </a:p>
          <a:p>
            <a:pPr lvl="1" eaLnBrk="1" hangingPunct="1">
              <a:buClr>
                <a:schemeClr val="tx1"/>
              </a:buClr>
            </a:pPr>
            <a:r>
              <a:rPr lang="ja-JP" altLang="en-US" dirty="0"/>
              <a:t>すべての状態をテストする。</a:t>
            </a:r>
            <a:endParaRPr lang="en-US" altLang="ja-JP" dirty="0"/>
          </a:p>
          <a:p>
            <a:pPr lvl="1" eaLnBrk="1" hangingPunct="1">
              <a:buClr>
                <a:schemeClr val="tx1"/>
              </a:buClr>
            </a:pPr>
            <a:r>
              <a:rPr lang="ja-JP" altLang="en-US" dirty="0"/>
              <a:t>すべての遷移をテストする。</a:t>
            </a:r>
            <a:endParaRPr lang="en-US" altLang="ja-JP" dirty="0"/>
          </a:p>
          <a:p>
            <a:pPr lvl="1" eaLnBrk="1" hangingPunct="1">
              <a:buClr>
                <a:schemeClr val="tx1"/>
              </a:buClr>
            </a:pPr>
            <a:r>
              <a:rPr lang="ja-JP" altLang="en-US" dirty="0"/>
              <a:t>遷移を特定の順序でテストする。</a:t>
            </a:r>
            <a:endParaRPr lang="en-US" altLang="ja-JP" dirty="0"/>
          </a:p>
          <a:p>
            <a:pPr lvl="1" eaLnBrk="1" hangingPunct="1">
              <a:buClr>
                <a:schemeClr val="tx1"/>
              </a:buClr>
            </a:pPr>
            <a:r>
              <a:rPr lang="ja-JP" altLang="en-US" u="sng" dirty="0">
                <a:solidFill>
                  <a:srgbClr val="FF0000"/>
                </a:solidFill>
              </a:rPr>
              <a:t>無効な遷移</a:t>
            </a:r>
            <a:r>
              <a:rPr lang="ja-JP" altLang="en-US" dirty="0"/>
              <a:t>をテストする。</a:t>
            </a:r>
            <a:endParaRPr lang="en-US" altLang="ja-JP" dirty="0"/>
          </a:p>
          <a:p>
            <a:pPr marL="0" indent="0">
              <a:buNone/>
            </a:pPr>
            <a:endParaRPr kumimoji="1" lang="ja-JP" altLang="en-US"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111</a:t>
            </a:fld>
            <a:endParaRPr lang="en-US" altLang="ja-JP" dirty="0"/>
          </a:p>
        </p:txBody>
      </p:sp>
      <p:sp>
        <p:nvSpPr>
          <p:cNvPr id="24" name="角丸四角形吹き出し 23"/>
          <p:cNvSpPr/>
          <p:nvPr/>
        </p:nvSpPr>
        <p:spPr>
          <a:xfrm flipH="1">
            <a:off x="1136576" y="5148814"/>
            <a:ext cx="5544616" cy="907220"/>
          </a:xfrm>
          <a:prstGeom prst="wedgeRoundRectCallout">
            <a:avLst>
              <a:gd name="adj1" fmla="val 30658"/>
              <a:gd name="adj2" fmla="val -93626"/>
              <a:gd name="adj3" fmla="val 16667"/>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vert="horz" rtlCol="0" anchor="t"/>
          <a:lstStyle/>
          <a:p>
            <a:r>
              <a:rPr lang="ja-JP" altLang="en-US" sz="2400" dirty="0"/>
              <a:t>状態遷移図にはあらわれないため、</a:t>
            </a:r>
            <a:br>
              <a:rPr lang="en-US" altLang="ja-JP" sz="2400" dirty="0"/>
            </a:br>
            <a:r>
              <a:rPr lang="ja-JP" altLang="en-US" sz="2400" dirty="0"/>
              <a:t>状態遷移表を書いて明らかにする。</a:t>
            </a:r>
            <a:endParaRPr lang="en-US" altLang="ja-JP" sz="2400" dirty="0"/>
          </a:p>
        </p:txBody>
      </p:sp>
      <p:sp>
        <p:nvSpPr>
          <p:cNvPr id="7" name="テキスト ボックス 69">
            <a:extLst>
              <a:ext uri="{FF2B5EF4-FFF2-40B4-BE49-F238E27FC236}">
                <a16:creationId xmlns:a16="http://schemas.microsoft.com/office/drawing/2014/main" id="{435B604C-75C5-41A3-9243-FBA06B4B58AE}"/>
              </a:ext>
            </a:extLst>
          </p:cNvPr>
          <p:cNvSpPr txBox="1">
            <a:spLocks noChangeArrowheads="1"/>
          </p:cNvSpPr>
          <p:nvPr/>
        </p:nvSpPr>
        <p:spPr bwMode="auto">
          <a:xfrm>
            <a:off x="315913" y="6217567"/>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
        <p:nvSpPr>
          <p:cNvPr id="9" name="フッター プレースホルダ 4">
            <a:extLst>
              <a:ext uri="{FF2B5EF4-FFF2-40B4-BE49-F238E27FC236}">
                <a16:creationId xmlns:a16="http://schemas.microsoft.com/office/drawing/2014/main" id="{4F9E04F3-DDAA-4CD6-8BC9-2CD8EA77DF1C}"/>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935690311"/>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④状態遷移テストのポイント</a:t>
            </a:r>
          </a:p>
        </p:txBody>
      </p:sp>
      <p:sp>
        <p:nvSpPr>
          <p:cNvPr id="3" name="コンテンツ プレースホルダー 2"/>
          <p:cNvSpPr>
            <a:spLocks noGrp="1"/>
          </p:cNvSpPr>
          <p:nvPr>
            <p:ph idx="1"/>
          </p:nvPr>
        </p:nvSpPr>
        <p:spPr>
          <a:xfrm>
            <a:off x="495300" y="1600200"/>
            <a:ext cx="8915400" cy="4852988"/>
          </a:xfrm>
        </p:spPr>
        <p:txBody>
          <a:bodyPr/>
          <a:lstStyle/>
          <a:p>
            <a:r>
              <a:rPr lang="ja-JP" altLang="en-US" dirty="0"/>
              <a:t>メリット</a:t>
            </a:r>
            <a:endParaRPr lang="en-US" altLang="ja-JP" dirty="0"/>
          </a:p>
          <a:p>
            <a:pPr lvl="1"/>
            <a:r>
              <a:rPr lang="ja-JP" altLang="en-US" dirty="0"/>
              <a:t>期待通りに遷移できない欠陥を見つけられる。</a:t>
            </a:r>
            <a:endParaRPr lang="en-US" altLang="ja-JP" dirty="0"/>
          </a:p>
          <a:p>
            <a:pPr lvl="1"/>
            <a:r>
              <a:rPr lang="ja-JP" altLang="en-US" dirty="0"/>
              <a:t>状態遷移図とあわせて状態遷移表を使うことで、テストの漏れ・抜け防止とともに、仕様や設計の誤りを見つけられる。</a:t>
            </a:r>
            <a:endParaRPr lang="en-US" altLang="ja-JP" dirty="0"/>
          </a:p>
          <a:p>
            <a:r>
              <a:rPr lang="ja-JP" altLang="en-US" dirty="0"/>
              <a:t>デメリット</a:t>
            </a:r>
            <a:endParaRPr lang="en-US" altLang="ja-JP" dirty="0"/>
          </a:p>
          <a:p>
            <a:pPr lvl="1"/>
            <a:r>
              <a:rPr lang="ja-JP" altLang="en-US" dirty="0"/>
              <a:t>状態の定義が曖昧だと期待する効果が得られない。</a:t>
            </a:r>
          </a:p>
          <a:p>
            <a:pPr lvl="1"/>
            <a:r>
              <a:rPr lang="ja-JP" altLang="en-US" dirty="0"/>
              <a:t>状態や遷移の数が多いと状態遷移図や状態遷移表が複雑になる。</a:t>
            </a:r>
          </a:p>
          <a:p>
            <a:endParaRPr kumimoji="1" lang="ja-JP" altLang="en-US"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112</a:t>
            </a:fld>
            <a:endParaRPr lang="en-US" altLang="ja-JP" dirty="0"/>
          </a:p>
        </p:txBody>
      </p:sp>
      <p:sp>
        <p:nvSpPr>
          <p:cNvPr id="7" name="テキスト ボックス 69">
            <a:extLst>
              <a:ext uri="{FF2B5EF4-FFF2-40B4-BE49-F238E27FC236}">
                <a16:creationId xmlns:a16="http://schemas.microsoft.com/office/drawing/2014/main" id="{D00BAB6E-C558-4E92-9774-C610C27D3799}"/>
              </a:ext>
            </a:extLst>
          </p:cNvPr>
          <p:cNvSpPr txBox="1">
            <a:spLocks noChangeArrowheads="1"/>
          </p:cNvSpPr>
          <p:nvPr/>
        </p:nvSpPr>
        <p:spPr bwMode="auto">
          <a:xfrm>
            <a:off x="315913" y="6217567"/>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
        <p:nvSpPr>
          <p:cNvPr id="8" name="フッター プレースホルダ 4">
            <a:extLst>
              <a:ext uri="{FF2B5EF4-FFF2-40B4-BE49-F238E27FC236}">
                <a16:creationId xmlns:a16="http://schemas.microsoft.com/office/drawing/2014/main" id="{06B1B2FB-EBF0-446F-8BD9-441E7C26879A}"/>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2089330431"/>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スライド番号プレースホルダ 5"/>
          <p:cNvSpPr>
            <a:spLocks noGrp="1"/>
          </p:cNvSpPr>
          <p:nvPr>
            <p:ph type="sldNum" sz="quarter" idx="12"/>
          </p:nvPr>
        </p:nvSpPr>
        <p:spPr>
          <a:noFill/>
        </p:spPr>
        <p:txBody>
          <a:bodyPr/>
          <a:lstStyle/>
          <a:p>
            <a:fld id="{EA81F3FB-2724-45CB-9D8C-A212B4936153}" type="slidenum">
              <a:rPr lang="ja-JP" altLang="en-US" smtClean="0">
                <a:ea typeface="ＭＳ Ｐゴシック" charset="-128"/>
              </a:rPr>
              <a:pPr/>
              <a:t>113</a:t>
            </a:fld>
            <a:endParaRPr lang="en-US" altLang="ja-JP">
              <a:ea typeface="ＭＳ Ｐゴシック" charset="-128"/>
            </a:endParaRPr>
          </a:p>
        </p:txBody>
      </p:sp>
      <p:sp>
        <p:nvSpPr>
          <p:cNvPr id="83971" name="Rectangle 2"/>
          <p:cNvSpPr>
            <a:spLocks noGrp="1" noChangeArrowheads="1"/>
          </p:cNvSpPr>
          <p:nvPr>
            <p:ph type="title"/>
          </p:nvPr>
        </p:nvSpPr>
        <p:spPr>
          <a:xfrm>
            <a:off x="488950" y="333375"/>
            <a:ext cx="8915400" cy="1143000"/>
          </a:xfrm>
          <a:solidFill>
            <a:srgbClr val="C0C0C0"/>
          </a:solidFill>
        </p:spPr>
        <p:txBody>
          <a:bodyPr/>
          <a:lstStyle/>
          <a:p>
            <a:pPr eaLnBrk="1" hangingPunct="1"/>
            <a:r>
              <a:rPr lang="ja-JP" altLang="en-US" dirty="0"/>
              <a:t>演習：状態遷移図の作成</a:t>
            </a:r>
          </a:p>
        </p:txBody>
      </p:sp>
      <p:sp>
        <p:nvSpPr>
          <p:cNvPr id="83972" name="Rectangle 3"/>
          <p:cNvSpPr>
            <a:spLocks noGrp="1" noChangeArrowheads="1"/>
          </p:cNvSpPr>
          <p:nvPr>
            <p:ph type="body" idx="1"/>
          </p:nvPr>
        </p:nvSpPr>
        <p:spPr>
          <a:xfrm>
            <a:off x="631825" y="1628775"/>
            <a:ext cx="8713788" cy="4537075"/>
          </a:xfrm>
        </p:spPr>
        <p:txBody>
          <a:bodyPr/>
          <a:lstStyle/>
          <a:p>
            <a:pPr eaLnBrk="1" hangingPunct="1">
              <a:lnSpc>
                <a:spcPct val="90000"/>
              </a:lnSpc>
            </a:pPr>
            <a:r>
              <a:rPr lang="ja-JP" altLang="en-US" sz="2800" dirty="0"/>
              <a:t>自動販売機</a:t>
            </a:r>
          </a:p>
          <a:p>
            <a:pPr lvl="1" eaLnBrk="1" hangingPunct="1">
              <a:lnSpc>
                <a:spcPct val="90000"/>
              </a:lnSpc>
              <a:buFont typeface="Wingdings" panose="05000000000000000000" pitchFamily="2" charset="2"/>
              <a:buChar char="ü"/>
            </a:pPr>
            <a:r>
              <a:rPr lang="en-US" altLang="ja-JP" sz="2400" dirty="0"/>
              <a:t>100</a:t>
            </a:r>
            <a:r>
              <a:rPr lang="ja-JP" altLang="en-US" sz="2400" dirty="0"/>
              <a:t>円硬貨のみ受け付ける。</a:t>
            </a:r>
          </a:p>
          <a:p>
            <a:pPr lvl="1" eaLnBrk="1" hangingPunct="1">
              <a:lnSpc>
                <a:spcPct val="90000"/>
              </a:lnSpc>
              <a:buFont typeface="Wingdings" panose="05000000000000000000" pitchFamily="2" charset="2"/>
              <a:buChar char="ü"/>
            </a:pPr>
            <a:r>
              <a:rPr lang="ja-JP" altLang="en-US" sz="2400" dirty="0"/>
              <a:t>ジュースは</a:t>
            </a:r>
            <a:r>
              <a:rPr lang="en-US" altLang="ja-JP" sz="2400" dirty="0"/>
              <a:t>100</a:t>
            </a:r>
            <a:r>
              <a:rPr lang="ja-JP" altLang="en-US" sz="2400" dirty="0"/>
              <a:t>円と</a:t>
            </a:r>
            <a:r>
              <a:rPr lang="en-US" altLang="ja-JP" sz="2400" dirty="0"/>
              <a:t>150</a:t>
            </a:r>
            <a:r>
              <a:rPr lang="ja-JP" altLang="en-US" sz="2400" dirty="0"/>
              <a:t>円の</a:t>
            </a:r>
            <a:r>
              <a:rPr lang="en-US" altLang="ja-JP" sz="2400" dirty="0"/>
              <a:t>2</a:t>
            </a:r>
            <a:r>
              <a:rPr lang="ja-JP" altLang="en-US" sz="2400" dirty="0"/>
              <a:t>種類のみである。</a:t>
            </a:r>
            <a:br>
              <a:rPr lang="en-US" altLang="ja-JP" sz="2400" dirty="0"/>
            </a:br>
            <a:r>
              <a:rPr lang="ja-JP" altLang="en-US" sz="2400" dirty="0"/>
              <a:t>（ジュースボタンが</a:t>
            </a:r>
            <a:r>
              <a:rPr lang="en-US" altLang="ja-JP" sz="2400" dirty="0"/>
              <a:t>2</a:t>
            </a:r>
            <a:r>
              <a:rPr lang="ja-JP" altLang="en-US" sz="2400" dirty="0"/>
              <a:t>個ある。）</a:t>
            </a:r>
            <a:endParaRPr lang="en-US" altLang="ja-JP" sz="2400" dirty="0"/>
          </a:p>
          <a:p>
            <a:pPr lvl="1" eaLnBrk="1" hangingPunct="1">
              <a:lnSpc>
                <a:spcPct val="90000"/>
              </a:lnSpc>
              <a:buFont typeface="Wingdings" panose="05000000000000000000" pitchFamily="2" charset="2"/>
              <a:buChar char="ü"/>
            </a:pPr>
            <a:r>
              <a:rPr lang="ja-JP" altLang="en-US" sz="2400" dirty="0"/>
              <a:t>ジュースボタンを押して購入後に残高があれば、おつりとして商品と同時に返却される。</a:t>
            </a:r>
          </a:p>
          <a:p>
            <a:pPr lvl="1" eaLnBrk="1" hangingPunct="1">
              <a:lnSpc>
                <a:spcPct val="90000"/>
              </a:lnSpc>
              <a:buFont typeface="Wingdings" panose="05000000000000000000" pitchFamily="2" charset="2"/>
              <a:buChar char="ü"/>
            </a:pPr>
            <a:r>
              <a:rPr lang="ja-JP" altLang="en-US" sz="2400" dirty="0"/>
              <a:t>コイン返却ボタンがある。</a:t>
            </a:r>
            <a:endParaRPr lang="en-US" altLang="ja-JP" sz="2400" dirty="0"/>
          </a:p>
          <a:p>
            <a:pPr lvl="1" eaLnBrk="1" hangingPunct="1">
              <a:lnSpc>
                <a:spcPct val="90000"/>
              </a:lnSpc>
              <a:buFont typeface="Wingdings" panose="05000000000000000000" pitchFamily="2" charset="2"/>
              <a:buChar char="ü"/>
            </a:pPr>
            <a:r>
              <a:rPr lang="ja-JP" altLang="en-US" sz="2400" dirty="0"/>
              <a:t>その他の仕様（ジュースの在庫、ジュースの温度、自動販売機内のおつりの有無、取り出し口の商品詰まり、偽造コインなど）は考慮しない。</a:t>
            </a:r>
          </a:p>
          <a:p>
            <a:pPr eaLnBrk="1" hangingPunct="1">
              <a:lnSpc>
                <a:spcPct val="90000"/>
              </a:lnSpc>
            </a:pPr>
            <a:r>
              <a:rPr lang="ja-JP" altLang="en-US" sz="2800" dirty="0"/>
              <a:t>投入済金額（</a:t>
            </a:r>
            <a:r>
              <a:rPr lang="en-US" altLang="ja-JP" sz="2800" dirty="0"/>
              <a:t>0</a:t>
            </a:r>
            <a:r>
              <a:rPr lang="ja-JP" altLang="en-US" sz="2800" dirty="0"/>
              <a:t>円、</a:t>
            </a:r>
            <a:r>
              <a:rPr lang="en-US" altLang="ja-JP" sz="2800" dirty="0"/>
              <a:t>100</a:t>
            </a:r>
            <a:r>
              <a:rPr lang="ja-JP" altLang="en-US" sz="2800" dirty="0"/>
              <a:t>円、</a:t>
            </a:r>
            <a:r>
              <a:rPr lang="en-US" altLang="ja-JP" sz="2800" dirty="0"/>
              <a:t>200</a:t>
            </a:r>
            <a:r>
              <a:rPr lang="ja-JP" altLang="en-US" sz="2800" dirty="0"/>
              <a:t>円など）を状態として状態遷移図と状態遷移表を作成しなさい。</a:t>
            </a:r>
          </a:p>
        </p:txBody>
      </p:sp>
      <p:sp>
        <p:nvSpPr>
          <p:cNvPr id="83973"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4153856409"/>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⑤</a:t>
            </a:r>
            <a:r>
              <a:rPr kumimoji="1" lang="ja-JP" altLang="en-US" dirty="0"/>
              <a:t>ユースケーステスト</a:t>
            </a:r>
          </a:p>
        </p:txBody>
      </p:sp>
      <p:sp>
        <p:nvSpPr>
          <p:cNvPr id="3" name="コンテンツ プレースホルダー 2"/>
          <p:cNvSpPr>
            <a:spLocks noGrp="1"/>
          </p:cNvSpPr>
          <p:nvPr>
            <p:ph idx="1"/>
          </p:nvPr>
        </p:nvSpPr>
        <p:spPr/>
        <p:txBody>
          <a:bodyPr/>
          <a:lstStyle/>
          <a:p>
            <a:endParaRPr lang="en-US" altLang="ja-JP" dirty="0"/>
          </a:p>
          <a:p>
            <a:endParaRPr lang="en-US" altLang="ja-JP" dirty="0"/>
          </a:p>
          <a:p>
            <a:endParaRPr lang="en-US" altLang="ja-JP" dirty="0"/>
          </a:p>
          <a:p>
            <a:r>
              <a:rPr lang="ja-JP" altLang="en-US" sz="2800" dirty="0"/>
              <a:t>ユースケース</a:t>
            </a:r>
          </a:p>
          <a:p>
            <a:pPr lvl="1"/>
            <a:r>
              <a:rPr lang="ja-JP" altLang="en-US" sz="2400" dirty="0"/>
              <a:t>ユーザーの視点から以下を記述したもの。</a:t>
            </a:r>
          </a:p>
          <a:p>
            <a:pPr lvl="2"/>
            <a:r>
              <a:rPr lang="ja-JP" altLang="en-US" sz="2000" dirty="0"/>
              <a:t>どのようなアクターが </a:t>
            </a:r>
          </a:p>
          <a:p>
            <a:pPr lvl="2"/>
            <a:r>
              <a:rPr lang="ja-JP" altLang="en-US" sz="2000" dirty="0"/>
              <a:t>どのような場面において </a:t>
            </a:r>
          </a:p>
          <a:p>
            <a:pPr lvl="2"/>
            <a:r>
              <a:rPr lang="ja-JP" altLang="en-US" sz="2000" dirty="0"/>
              <a:t>どのような目的を達成するために </a:t>
            </a:r>
          </a:p>
          <a:p>
            <a:pPr lvl="2"/>
            <a:r>
              <a:rPr lang="ja-JP" altLang="en-US" sz="2000" dirty="0"/>
              <a:t>どのような活動を行うのか </a:t>
            </a:r>
          </a:p>
          <a:p>
            <a:endParaRPr kumimoji="1" lang="ja-JP" altLang="en-US" sz="2800"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114</a:t>
            </a:fld>
            <a:endParaRPr lang="en-US" altLang="ja-JP" dirty="0"/>
          </a:p>
        </p:txBody>
      </p:sp>
      <p:sp>
        <p:nvSpPr>
          <p:cNvPr id="6" name="Rectangle 4"/>
          <p:cNvSpPr>
            <a:spLocks noChangeArrowheads="1"/>
          </p:cNvSpPr>
          <p:nvPr/>
        </p:nvSpPr>
        <p:spPr bwMode="auto">
          <a:xfrm>
            <a:off x="495301" y="1484784"/>
            <a:ext cx="8921750" cy="1584176"/>
          </a:xfrm>
          <a:prstGeom prst="rect">
            <a:avLst/>
          </a:prstGeom>
          <a:solidFill>
            <a:schemeClr val="bg1"/>
          </a:solidFill>
          <a:ln w="9525">
            <a:solidFill>
              <a:schemeClr val="bg2"/>
            </a:solidFill>
            <a:miter lim="800000"/>
            <a:headEnd/>
            <a:tailEnd/>
          </a:ln>
        </p:spPr>
        <p:txBody>
          <a:bodyPr wrap="square" anchor="ctr"/>
          <a:lstStyle/>
          <a:p>
            <a:pPr>
              <a:lnSpc>
                <a:spcPct val="120000"/>
              </a:lnSpc>
            </a:pPr>
            <a:r>
              <a:rPr lang="en-US" altLang="ja-JP" sz="2800" dirty="0"/>
              <a:t>1</a:t>
            </a:r>
            <a:r>
              <a:rPr lang="ja-JP" altLang="en-US" sz="2800" dirty="0"/>
              <a:t>個のサブジェクト（コンポーネントまたはシステム）と</a:t>
            </a:r>
            <a:r>
              <a:rPr lang="en-US" altLang="ja-JP" sz="2800" dirty="0"/>
              <a:t>1</a:t>
            </a:r>
            <a:r>
              <a:rPr lang="ja-JP" altLang="en-US" sz="2800" dirty="0"/>
              <a:t>個以上のアクターとの相互作用による振る舞いを表すユースケースのシナリオをテストする。</a:t>
            </a:r>
          </a:p>
        </p:txBody>
      </p:sp>
      <p:sp>
        <p:nvSpPr>
          <p:cNvPr id="4" name="テキスト ボックス 3"/>
          <p:cNvSpPr txBox="1"/>
          <p:nvPr/>
        </p:nvSpPr>
        <p:spPr>
          <a:xfrm>
            <a:off x="844129" y="5804359"/>
            <a:ext cx="8789391" cy="369332"/>
          </a:xfrm>
          <a:prstGeom prst="rect">
            <a:avLst/>
          </a:prstGeom>
          <a:noFill/>
        </p:spPr>
        <p:txBody>
          <a:bodyPr wrap="square" rtlCol="0">
            <a:spAutoFit/>
          </a:bodyPr>
          <a:lstStyle/>
          <a:p>
            <a:r>
              <a:rPr lang="en-US" altLang="ja-JP" dirty="0"/>
              <a:t>※</a:t>
            </a:r>
            <a:r>
              <a:rPr lang="en-US" altLang="ja-JP" dirty="0" err="1"/>
              <a:t>I.Jacobson</a:t>
            </a:r>
            <a:r>
              <a:rPr lang="ja-JP" altLang="en-US" dirty="0"/>
              <a:t>がオブジェクト指向に基づいたソフトウェア開発方法論の中で最初に紹介。</a:t>
            </a:r>
          </a:p>
        </p:txBody>
      </p:sp>
      <p:sp>
        <p:nvSpPr>
          <p:cNvPr id="9" name="テキスト ボックス 69">
            <a:extLst>
              <a:ext uri="{FF2B5EF4-FFF2-40B4-BE49-F238E27FC236}">
                <a16:creationId xmlns:a16="http://schemas.microsoft.com/office/drawing/2014/main" id="{504A8490-1F1A-4E92-B172-D63F84935601}"/>
              </a:ext>
            </a:extLst>
          </p:cNvPr>
          <p:cNvSpPr txBox="1">
            <a:spLocks noChangeArrowheads="1"/>
          </p:cNvSpPr>
          <p:nvPr/>
        </p:nvSpPr>
        <p:spPr bwMode="auto">
          <a:xfrm>
            <a:off x="315913" y="6217567"/>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
        <p:nvSpPr>
          <p:cNvPr id="10" name="フッター プレースホルダ 4">
            <a:extLst>
              <a:ext uri="{FF2B5EF4-FFF2-40B4-BE49-F238E27FC236}">
                <a16:creationId xmlns:a16="http://schemas.microsoft.com/office/drawing/2014/main" id="{088506B6-259E-4CF0-9CE4-4D493A0E4421}"/>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932583556"/>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⑤</a:t>
            </a:r>
            <a:r>
              <a:rPr kumimoji="1" lang="ja-JP" altLang="en-US" dirty="0"/>
              <a:t>ユースケーステスト</a:t>
            </a:r>
          </a:p>
        </p:txBody>
      </p:sp>
      <p:sp>
        <p:nvSpPr>
          <p:cNvPr id="3" name="コンテンツ プレースホルダー 2"/>
          <p:cNvSpPr>
            <a:spLocks noGrp="1"/>
          </p:cNvSpPr>
          <p:nvPr>
            <p:ph idx="1"/>
          </p:nvPr>
        </p:nvSpPr>
        <p:spPr/>
        <p:txBody>
          <a:bodyPr/>
          <a:lstStyle/>
          <a:p>
            <a:r>
              <a:rPr kumimoji="1" lang="ja-JP" altLang="en-US" dirty="0"/>
              <a:t>ユースケース図</a:t>
            </a:r>
            <a:endParaRPr kumimoji="1" lang="en-US" altLang="ja-JP" dirty="0"/>
          </a:p>
          <a:p>
            <a:pPr lvl="1"/>
            <a:r>
              <a:rPr lang="ja-JP" altLang="en-US" dirty="0"/>
              <a:t>利用者から見たシステムの「使い方の例（ユースケース）」を示したもの。</a:t>
            </a:r>
          </a:p>
          <a:p>
            <a:pPr lvl="1"/>
            <a:endParaRPr kumimoji="1" lang="ja-JP" altLang="en-US"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115</a:t>
            </a:fld>
            <a:endParaRPr lang="en-US" altLang="ja-JP" dirty="0"/>
          </a:p>
        </p:txBody>
      </p:sp>
      <p:sp>
        <p:nvSpPr>
          <p:cNvPr id="7" name="正方形/長方形 6"/>
          <p:cNvSpPr/>
          <p:nvPr/>
        </p:nvSpPr>
        <p:spPr>
          <a:xfrm>
            <a:off x="3764868" y="3422725"/>
            <a:ext cx="2376264" cy="2913187"/>
          </a:xfrm>
          <a:prstGeom prst="rect">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8" name="楕円 7"/>
          <p:cNvSpPr/>
          <p:nvPr/>
        </p:nvSpPr>
        <p:spPr>
          <a:xfrm>
            <a:off x="4160912" y="3710757"/>
            <a:ext cx="1584176" cy="57606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wrap="none" rtlCol="0" anchor="ctr"/>
          <a:lstStyle/>
          <a:p>
            <a:pPr algn="ctr"/>
            <a:r>
              <a:rPr kumimoji="1" lang="en-US" altLang="ja-JP" dirty="0">
                <a:latin typeface="+mn-ea"/>
              </a:rPr>
              <a:t>DVD</a:t>
            </a:r>
            <a:r>
              <a:rPr kumimoji="1" lang="ja-JP" altLang="en-US" dirty="0">
                <a:latin typeface="+mn-ea"/>
              </a:rPr>
              <a:t>を貸し出す</a:t>
            </a:r>
          </a:p>
        </p:txBody>
      </p:sp>
      <p:sp>
        <p:nvSpPr>
          <p:cNvPr id="9" name="楕円 8"/>
          <p:cNvSpPr/>
          <p:nvPr/>
        </p:nvSpPr>
        <p:spPr>
          <a:xfrm>
            <a:off x="4160912" y="4620524"/>
            <a:ext cx="1584176" cy="57606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wrap="none" rtlCol="0" anchor="ctr"/>
          <a:lstStyle/>
          <a:p>
            <a:pPr algn="ctr"/>
            <a:r>
              <a:rPr lang="en-US" altLang="ja-JP" dirty="0">
                <a:latin typeface="+mn-ea"/>
              </a:rPr>
              <a:t>DVD</a:t>
            </a:r>
            <a:r>
              <a:rPr lang="ja-JP" altLang="en-US" dirty="0">
                <a:latin typeface="+mn-ea"/>
              </a:rPr>
              <a:t>を検索する</a:t>
            </a:r>
          </a:p>
        </p:txBody>
      </p:sp>
      <p:sp>
        <p:nvSpPr>
          <p:cNvPr id="10" name="楕円 9"/>
          <p:cNvSpPr/>
          <p:nvPr/>
        </p:nvSpPr>
        <p:spPr>
          <a:xfrm>
            <a:off x="4160912" y="5476590"/>
            <a:ext cx="1584176" cy="57606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wrap="none" rtlCol="0" anchor="ctr"/>
          <a:lstStyle/>
          <a:p>
            <a:pPr algn="ctr"/>
            <a:r>
              <a:rPr lang="en-US" altLang="ja-JP" dirty="0">
                <a:latin typeface="+mn-ea"/>
              </a:rPr>
              <a:t>DVD</a:t>
            </a:r>
            <a:r>
              <a:rPr lang="ja-JP" altLang="en-US" dirty="0">
                <a:latin typeface="+mn-ea"/>
              </a:rPr>
              <a:t>を登録する</a:t>
            </a:r>
          </a:p>
        </p:txBody>
      </p:sp>
      <p:sp>
        <p:nvSpPr>
          <p:cNvPr id="11" name="楕円 10"/>
          <p:cNvSpPr/>
          <p:nvPr/>
        </p:nvSpPr>
        <p:spPr>
          <a:xfrm>
            <a:off x="7689304" y="4072930"/>
            <a:ext cx="432000" cy="432000"/>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cxnSp>
        <p:nvCxnSpPr>
          <p:cNvPr id="13" name="直線コネクタ 12"/>
          <p:cNvCxnSpPr/>
          <p:nvPr/>
        </p:nvCxnSpPr>
        <p:spPr>
          <a:xfrm>
            <a:off x="7599783" y="4728900"/>
            <a:ext cx="64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flipH="1">
            <a:off x="7905304" y="4511927"/>
            <a:ext cx="0" cy="504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flipH="1">
            <a:off x="7599783" y="5015927"/>
            <a:ext cx="310365" cy="2790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a:off x="7906636" y="5007041"/>
            <a:ext cx="365949" cy="31190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楕円 19"/>
          <p:cNvSpPr/>
          <p:nvPr/>
        </p:nvSpPr>
        <p:spPr>
          <a:xfrm>
            <a:off x="2223754" y="4070821"/>
            <a:ext cx="432000" cy="432000"/>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cxnSp>
        <p:nvCxnSpPr>
          <p:cNvPr id="21" name="直線コネクタ 20"/>
          <p:cNvCxnSpPr/>
          <p:nvPr/>
        </p:nvCxnSpPr>
        <p:spPr>
          <a:xfrm>
            <a:off x="2134233" y="4726791"/>
            <a:ext cx="64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flipH="1">
            <a:off x="2439754" y="4509818"/>
            <a:ext cx="0" cy="504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flipH="1">
            <a:off x="2134233" y="5013818"/>
            <a:ext cx="310365" cy="2790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a:off x="2441086" y="5004932"/>
            <a:ext cx="365949" cy="31190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a:endCxn id="8" idx="2"/>
          </p:cNvCxnSpPr>
          <p:nvPr/>
        </p:nvCxnSpPr>
        <p:spPr>
          <a:xfrm flipV="1">
            <a:off x="2807035" y="3998789"/>
            <a:ext cx="1353877" cy="51102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a:endCxn id="10" idx="2"/>
          </p:cNvCxnSpPr>
          <p:nvPr/>
        </p:nvCxnSpPr>
        <p:spPr>
          <a:xfrm>
            <a:off x="2807034" y="4925718"/>
            <a:ext cx="1353878" cy="83890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a:stCxn id="8" idx="6"/>
          </p:cNvCxnSpPr>
          <p:nvPr/>
        </p:nvCxnSpPr>
        <p:spPr>
          <a:xfrm>
            <a:off x="5745088" y="3998789"/>
            <a:ext cx="1721157" cy="51102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直線コネクタ 31"/>
          <p:cNvCxnSpPr>
            <a:stCxn id="9" idx="6"/>
          </p:cNvCxnSpPr>
          <p:nvPr/>
        </p:nvCxnSpPr>
        <p:spPr>
          <a:xfrm flipV="1">
            <a:off x="5745088" y="4796844"/>
            <a:ext cx="1721157" cy="11171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テキスト ボックス 34"/>
          <p:cNvSpPr txBox="1"/>
          <p:nvPr/>
        </p:nvSpPr>
        <p:spPr>
          <a:xfrm>
            <a:off x="6554120" y="3264670"/>
            <a:ext cx="1513556" cy="369332"/>
          </a:xfrm>
          <a:prstGeom prst="rect">
            <a:avLst/>
          </a:prstGeom>
          <a:noFill/>
        </p:spPr>
        <p:txBody>
          <a:bodyPr wrap="none" rtlCol="0">
            <a:spAutoFit/>
          </a:bodyPr>
          <a:lstStyle/>
          <a:p>
            <a:r>
              <a:rPr kumimoji="1" lang="ja-JP" altLang="en-US" dirty="0">
                <a:solidFill>
                  <a:srgbClr val="FF0000"/>
                </a:solidFill>
              </a:rPr>
              <a:t>ユースケース</a:t>
            </a:r>
          </a:p>
        </p:txBody>
      </p:sp>
      <p:cxnSp>
        <p:nvCxnSpPr>
          <p:cNvPr id="37" name="直線矢印コネクタ 36"/>
          <p:cNvCxnSpPr>
            <a:stCxn id="35" idx="1"/>
          </p:cNvCxnSpPr>
          <p:nvPr/>
        </p:nvCxnSpPr>
        <p:spPr>
          <a:xfrm flipH="1">
            <a:off x="5655078" y="3449336"/>
            <a:ext cx="899042" cy="37903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9" name="テキスト ボックス 38"/>
          <p:cNvSpPr txBox="1"/>
          <p:nvPr/>
        </p:nvSpPr>
        <p:spPr>
          <a:xfrm>
            <a:off x="8548886" y="4157782"/>
            <a:ext cx="973343" cy="369332"/>
          </a:xfrm>
          <a:prstGeom prst="rect">
            <a:avLst/>
          </a:prstGeom>
          <a:noFill/>
        </p:spPr>
        <p:txBody>
          <a:bodyPr wrap="none" rtlCol="0">
            <a:spAutoFit/>
          </a:bodyPr>
          <a:lstStyle/>
          <a:p>
            <a:r>
              <a:rPr kumimoji="1" lang="ja-JP" altLang="en-US" dirty="0">
                <a:solidFill>
                  <a:srgbClr val="FF0000"/>
                </a:solidFill>
              </a:rPr>
              <a:t>アクター</a:t>
            </a:r>
          </a:p>
        </p:txBody>
      </p:sp>
      <p:cxnSp>
        <p:nvCxnSpPr>
          <p:cNvPr id="40" name="直線矢印コネクタ 39"/>
          <p:cNvCxnSpPr>
            <a:cxnSpLocks/>
            <a:stCxn id="39" idx="1"/>
          </p:cNvCxnSpPr>
          <p:nvPr/>
        </p:nvCxnSpPr>
        <p:spPr>
          <a:xfrm flipH="1">
            <a:off x="8273292" y="4342448"/>
            <a:ext cx="275594" cy="21935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0" name="フッター プレースホルダ 4">
            <a:extLst>
              <a:ext uri="{FF2B5EF4-FFF2-40B4-BE49-F238E27FC236}">
                <a16:creationId xmlns:a16="http://schemas.microsoft.com/office/drawing/2014/main" id="{67872439-525F-447D-A079-924AB0875417}"/>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4" name="テキスト ボックス 3">
            <a:extLst>
              <a:ext uri="{FF2B5EF4-FFF2-40B4-BE49-F238E27FC236}">
                <a16:creationId xmlns:a16="http://schemas.microsoft.com/office/drawing/2014/main" id="{29767FCD-7087-DCF6-75BB-DCFC564AE4D3}"/>
              </a:ext>
            </a:extLst>
          </p:cNvPr>
          <p:cNvSpPr txBox="1"/>
          <p:nvPr/>
        </p:nvSpPr>
        <p:spPr>
          <a:xfrm>
            <a:off x="2179384" y="5435990"/>
            <a:ext cx="646331" cy="369332"/>
          </a:xfrm>
          <a:prstGeom prst="rect">
            <a:avLst/>
          </a:prstGeom>
          <a:noFill/>
        </p:spPr>
        <p:txBody>
          <a:bodyPr wrap="none" rtlCol="0">
            <a:spAutoFit/>
          </a:bodyPr>
          <a:lstStyle/>
          <a:p>
            <a:r>
              <a:rPr kumimoji="1" lang="ja-JP" altLang="en-US" dirty="0"/>
              <a:t>店員</a:t>
            </a:r>
          </a:p>
        </p:txBody>
      </p:sp>
      <p:sp>
        <p:nvSpPr>
          <p:cNvPr id="6" name="テキスト ボックス 5">
            <a:extLst>
              <a:ext uri="{FF2B5EF4-FFF2-40B4-BE49-F238E27FC236}">
                <a16:creationId xmlns:a16="http://schemas.microsoft.com/office/drawing/2014/main" id="{019746D7-CCB8-720E-372A-A3B64E2B7750}"/>
              </a:ext>
            </a:extLst>
          </p:cNvPr>
          <p:cNvSpPr txBox="1"/>
          <p:nvPr/>
        </p:nvSpPr>
        <p:spPr>
          <a:xfrm>
            <a:off x="7005057" y="5435990"/>
            <a:ext cx="1800493" cy="369332"/>
          </a:xfrm>
          <a:prstGeom prst="rect">
            <a:avLst/>
          </a:prstGeom>
          <a:noFill/>
        </p:spPr>
        <p:txBody>
          <a:bodyPr wrap="none" rtlCol="0">
            <a:spAutoFit/>
          </a:bodyPr>
          <a:lstStyle/>
          <a:p>
            <a:r>
              <a:rPr kumimoji="1" lang="ja-JP" altLang="en-US" dirty="0"/>
              <a:t>商品管理担当者</a:t>
            </a:r>
          </a:p>
        </p:txBody>
      </p:sp>
      <p:cxnSp>
        <p:nvCxnSpPr>
          <p:cNvPr id="17" name="直線コネクタ 16">
            <a:extLst>
              <a:ext uri="{FF2B5EF4-FFF2-40B4-BE49-F238E27FC236}">
                <a16:creationId xmlns:a16="http://schemas.microsoft.com/office/drawing/2014/main" id="{24662E5F-7B97-31C5-CAC4-F5C7A0689CDE}"/>
              </a:ext>
            </a:extLst>
          </p:cNvPr>
          <p:cNvCxnSpPr>
            <a:cxnSpLocks/>
            <a:endCxn id="9" idx="2"/>
          </p:cNvCxnSpPr>
          <p:nvPr/>
        </p:nvCxnSpPr>
        <p:spPr>
          <a:xfrm flipV="1">
            <a:off x="2833969" y="4908556"/>
            <a:ext cx="1326943" cy="171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テキスト ボックス 27">
            <a:extLst>
              <a:ext uri="{FF2B5EF4-FFF2-40B4-BE49-F238E27FC236}">
                <a16:creationId xmlns:a16="http://schemas.microsoft.com/office/drawing/2014/main" id="{193042AE-478B-0EDD-04F1-AE8F51CD0E5D}"/>
              </a:ext>
            </a:extLst>
          </p:cNvPr>
          <p:cNvSpPr txBox="1"/>
          <p:nvPr/>
        </p:nvSpPr>
        <p:spPr>
          <a:xfrm>
            <a:off x="3778627" y="3140968"/>
            <a:ext cx="2206053" cy="307777"/>
          </a:xfrm>
          <a:prstGeom prst="rect">
            <a:avLst/>
          </a:prstGeom>
          <a:noFill/>
        </p:spPr>
        <p:txBody>
          <a:bodyPr wrap="none" rtlCol="0">
            <a:spAutoFit/>
          </a:bodyPr>
          <a:lstStyle/>
          <a:p>
            <a:r>
              <a:rPr lang="ja-JP" altLang="en-US" sz="1400" dirty="0"/>
              <a:t>（例）</a:t>
            </a:r>
            <a:r>
              <a:rPr lang="en-US" altLang="ja-JP" sz="1400" dirty="0"/>
              <a:t>DVD</a:t>
            </a:r>
            <a:r>
              <a:rPr lang="ja-JP" altLang="en-US" sz="1400" dirty="0"/>
              <a:t>レンタルシステム</a:t>
            </a:r>
            <a:endParaRPr kumimoji="1" lang="ja-JP" altLang="en-US" sz="1400" dirty="0"/>
          </a:p>
        </p:txBody>
      </p:sp>
    </p:spTree>
    <p:extLst>
      <p:ext uri="{BB962C8B-B14F-4D97-AF65-F5344CB8AC3E}">
        <p14:creationId xmlns:p14="http://schemas.microsoft.com/office/powerpoint/2010/main" val="2614938212"/>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⑤</a:t>
            </a:r>
            <a:r>
              <a:rPr kumimoji="1" lang="ja-JP" altLang="en-US" dirty="0"/>
              <a:t>ユースケーステスト</a:t>
            </a:r>
          </a:p>
        </p:txBody>
      </p:sp>
      <p:sp>
        <p:nvSpPr>
          <p:cNvPr id="3" name="コンテンツ プレースホルダー 2"/>
          <p:cNvSpPr>
            <a:spLocks noGrp="1"/>
          </p:cNvSpPr>
          <p:nvPr>
            <p:ph idx="1"/>
          </p:nvPr>
        </p:nvSpPr>
        <p:spPr>
          <a:xfrm>
            <a:off x="495300" y="1600199"/>
            <a:ext cx="8915400" cy="5121275"/>
          </a:xfrm>
        </p:spPr>
        <p:txBody>
          <a:bodyPr>
            <a:normAutofit fontScale="85000" lnSpcReduction="10000"/>
          </a:bodyPr>
          <a:lstStyle/>
          <a:p>
            <a:r>
              <a:rPr kumimoji="1" lang="ja-JP" altLang="en-US" dirty="0"/>
              <a:t>ユースケース記述</a:t>
            </a:r>
            <a:endParaRPr kumimoji="1" lang="en-US" altLang="ja-JP" dirty="0"/>
          </a:p>
          <a:p>
            <a:pPr lvl="1"/>
            <a:r>
              <a:rPr lang="ja-JP" altLang="en-US" dirty="0"/>
              <a:t>ユースケース図の中の</a:t>
            </a:r>
            <a:r>
              <a:rPr lang="en-US" altLang="ja-JP" dirty="0"/>
              <a:t>1</a:t>
            </a:r>
            <a:r>
              <a:rPr lang="ja-JP" altLang="en-US" dirty="0"/>
              <a:t>個のユースケースについて、ユーザーやシステムなどの</a:t>
            </a:r>
            <a:r>
              <a:rPr lang="ja-JP" altLang="en-US" u="sng" dirty="0">
                <a:solidFill>
                  <a:srgbClr val="FF0000"/>
                </a:solidFill>
              </a:rPr>
              <a:t>アクターが</a:t>
            </a:r>
            <a:r>
              <a:rPr lang="ja-JP" altLang="en-US" dirty="0"/>
              <a:t>、ある特定の</a:t>
            </a:r>
            <a:r>
              <a:rPr lang="ja-JP" altLang="en-US" u="sng" dirty="0">
                <a:solidFill>
                  <a:srgbClr val="FF0000"/>
                </a:solidFill>
              </a:rPr>
              <a:t>目的を達成するため</a:t>
            </a:r>
            <a:r>
              <a:rPr lang="ja-JP" altLang="en-US" dirty="0"/>
              <a:t>にシステムを</a:t>
            </a:r>
            <a:r>
              <a:rPr lang="ja-JP" altLang="en-US" u="sng" dirty="0">
                <a:solidFill>
                  <a:srgbClr val="FF0000"/>
                </a:solidFill>
              </a:rPr>
              <a:t>どう使うか</a:t>
            </a:r>
            <a:r>
              <a:rPr lang="ja-JP" altLang="en-US" dirty="0"/>
              <a:t>を示す</a:t>
            </a:r>
            <a:r>
              <a:rPr lang="ja-JP" altLang="en-US" u="sng" dirty="0">
                <a:solidFill>
                  <a:srgbClr val="FF0000"/>
                </a:solidFill>
              </a:rPr>
              <a:t>シナリオ</a:t>
            </a:r>
            <a:r>
              <a:rPr lang="ja-JP" altLang="en-US" dirty="0"/>
              <a:t>を記述したもの。</a:t>
            </a:r>
            <a:endParaRPr lang="en-US" altLang="ja-JP" dirty="0"/>
          </a:p>
          <a:p>
            <a:pPr lvl="1"/>
            <a:r>
              <a:rPr lang="ja-JP" altLang="en-US" dirty="0"/>
              <a:t>記述する内容</a:t>
            </a:r>
            <a:endParaRPr lang="en-US" altLang="ja-JP" dirty="0"/>
          </a:p>
          <a:p>
            <a:pPr lvl="2"/>
            <a:r>
              <a:rPr lang="ja-JP" altLang="en-US" dirty="0"/>
              <a:t>前提条件、事前条件</a:t>
            </a:r>
          </a:p>
          <a:p>
            <a:pPr lvl="3"/>
            <a:r>
              <a:rPr lang="ja-JP" altLang="en-US" dirty="0"/>
              <a:t>前提：ユースケースに入れる。（例）「ユーザーはシステムにログインしている」</a:t>
            </a:r>
            <a:endParaRPr lang="en-US" altLang="ja-JP" dirty="0"/>
          </a:p>
          <a:p>
            <a:pPr lvl="3"/>
            <a:r>
              <a:rPr lang="ja-JP" altLang="en-US" dirty="0"/>
              <a:t>事前：ユースケースの基本フローが正常に動作するための条件のこと。</a:t>
            </a:r>
          </a:p>
          <a:p>
            <a:pPr lvl="2"/>
            <a:r>
              <a:rPr lang="ja-JP" altLang="en-US" dirty="0"/>
              <a:t>終了条件（成功時保証）</a:t>
            </a:r>
          </a:p>
          <a:p>
            <a:pPr lvl="3"/>
            <a:r>
              <a:rPr lang="ja-JP" altLang="en-US" dirty="0"/>
              <a:t>ユースケースが完了した後の出力結果であり、システムの最終状態のこと。</a:t>
            </a:r>
          </a:p>
          <a:p>
            <a:pPr lvl="2"/>
            <a:r>
              <a:rPr lang="ja-JP" altLang="en-US" dirty="0"/>
              <a:t>基本フロー（メインフロー）</a:t>
            </a:r>
          </a:p>
          <a:p>
            <a:pPr lvl="3"/>
            <a:r>
              <a:rPr lang="ja-JP" altLang="en-US" dirty="0"/>
              <a:t>メインストリームとなる（もっとも頻繁に実行する）シナリオのこと。</a:t>
            </a:r>
          </a:p>
          <a:p>
            <a:pPr lvl="2"/>
            <a:r>
              <a:rPr lang="ja-JP" altLang="en-US" dirty="0"/>
              <a:t>代替フロー、例外フロー</a:t>
            </a:r>
          </a:p>
          <a:p>
            <a:pPr lvl="3"/>
            <a:r>
              <a:rPr lang="ja-JP" altLang="en-US" dirty="0"/>
              <a:t>基本フローの脇道シナリオのこと。別のシナリオへ向かうブランチもある。</a:t>
            </a:r>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116</a:t>
            </a:fld>
            <a:endParaRPr lang="en-US" altLang="ja-JP" dirty="0"/>
          </a:p>
        </p:txBody>
      </p:sp>
      <p:sp>
        <p:nvSpPr>
          <p:cNvPr id="7" name="フッター プレースホルダ 4">
            <a:extLst>
              <a:ext uri="{FF2B5EF4-FFF2-40B4-BE49-F238E27FC236}">
                <a16:creationId xmlns:a16="http://schemas.microsoft.com/office/drawing/2014/main" id="{402C3347-CAFD-4FB3-9B15-0C1E8FE5467F}"/>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2417210719"/>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⑤</a:t>
            </a:r>
            <a:r>
              <a:rPr kumimoji="1" lang="ja-JP" altLang="en-US" dirty="0"/>
              <a:t>ユースケーステスト</a:t>
            </a:r>
          </a:p>
        </p:txBody>
      </p:sp>
      <p:sp>
        <p:nvSpPr>
          <p:cNvPr id="3" name="コンテンツ プレースホルダー 2"/>
          <p:cNvSpPr>
            <a:spLocks noGrp="1"/>
          </p:cNvSpPr>
          <p:nvPr>
            <p:ph idx="1"/>
          </p:nvPr>
        </p:nvSpPr>
        <p:spPr>
          <a:xfrm>
            <a:off x="495300" y="1600201"/>
            <a:ext cx="8915400" cy="460647"/>
          </a:xfrm>
        </p:spPr>
        <p:txBody>
          <a:bodyPr>
            <a:normAutofit fontScale="85000" lnSpcReduction="20000"/>
          </a:bodyPr>
          <a:lstStyle/>
          <a:p>
            <a:r>
              <a:rPr kumimoji="1" lang="ja-JP" altLang="en-US" dirty="0"/>
              <a:t>ユースケース記述の例</a:t>
            </a:r>
            <a:endParaRPr kumimoji="1" lang="en-US" altLang="ja-JP"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117</a:t>
            </a:fld>
            <a:endParaRPr lang="en-US" altLang="ja-JP" dirty="0"/>
          </a:p>
        </p:txBody>
      </p:sp>
      <p:graphicFrame>
        <p:nvGraphicFramePr>
          <p:cNvPr id="6" name="表 5"/>
          <p:cNvGraphicFramePr>
            <a:graphicFrameLocks noGrp="1"/>
          </p:cNvGraphicFramePr>
          <p:nvPr>
            <p:extLst>
              <p:ext uri="{D42A27DB-BD31-4B8C-83A1-F6EECF244321}">
                <p14:modId xmlns:p14="http://schemas.microsoft.com/office/powerpoint/2010/main" val="471624844"/>
              </p:ext>
            </p:extLst>
          </p:nvPr>
        </p:nvGraphicFramePr>
        <p:xfrm>
          <a:off x="632520" y="2045350"/>
          <a:ext cx="8352000" cy="4389120"/>
        </p:xfrm>
        <a:graphic>
          <a:graphicData uri="http://schemas.openxmlformats.org/drawingml/2006/table">
            <a:tbl>
              <a:tblPr>
                <a:tableStyleId>{5C22544A-7EE6-4342-B048-85BDC9FD1C3A}</a:tableStyleId>
              </a:tblPr>
              <a:tblGrid>
                <a:gridCol w="1872000">
                  <a:extLst>
                    <a:ext uri="{9D8B030D-6E8A-4147-A177-3AD203B41FA5}">
                      <a16:colId xmlns:a16="http://schemas.microsoft.com/office/drawing/2014/main" val="3230767241"/>
                    </a:ext>
                  </a:extLst>
                </a:gridCol>
                <a:gridCol w="6480000">
                  <a:extLst>
                    <a:ext uri="{9D8B030D-6E8A-4147-A177-3AD203B41FA5}">
                      <a16:colId xmlns:a16="http://schemas.microsoft.com/office/drawing/2014/main" val="1837794021"/>
                    </a:ext>
                  </a:extLst>
                </a:gridCol>
              </a:tblGrid>
              <a:tr h="353215">
                <a:tc>
                  <a:txBody>
                    <a:bodyPr/>
                    <a:lstStyle/>
                    <a:p>
                      <a:r>
                        <a:rPr kumimoji="1" lang="ja-JP" altLang="en-US" sz="1800" dirty="0"/>
                        <a:t>ユースケース名</a:t>
                      </a: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r>
                        <a:rPr lang="ja-JP" altLang="en-US" sz="1800" dirty="0"/>
                        <a:t>（レンタルビデオ店で）</a:t>
                      </a:r>
                      <a:r>
                        <a:rPr lang="en-US" altLang="ja-JP" sz="1800" dirty="0"/>
                        <a:t>DVD</a:t>
                      </a:r>
                      <a:r>
                        <a:rPr lang="ja-JP" altLang="en-US" sz="1800" dirty="0"/>
                        <a:t>を貸し出す。</a:t>
                      </a:r>
                      <a:endParaRPr kumimoji="1" lang="ja-JP" altLang="en-US" sz="18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01334971"/>
                  </a:ext>
                </a:extLst>
              </a:tr>
              <a:tr h="353215">
                <a:tc>
                  <a:txBody>
                    <a:bodyPr/>
                    <a:lstStyle/>
                    <a:p>
                      <a:r>
                        <a:rPr kumimoji="1" lang="ja-JP" altLang="en-US" sz="1800" dirty="0"/>
                        <a:t>アクター</a:t>
                      </a: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ja-JP" altLang="en-US" sz="1800" dirty="0"/>
                        <a:t>店員</a:t>
                      </a: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01304218"/>
                  </a:ext>
                </a:extLst>
              </a:tr>
              <a:tr h="353215">
                <a:tc>
                  <a:txBody>
                    <a:bodyPr/>
                    <a:lstStyle/>
                    <a:p>
                      <a:r>
                        <a:rPr kumimoji="1" lang="ja-JP" altLang="en-US" sz="1800" dirty="0"/>
                        <a:t>事前条件</a:t>
                      </a: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ja-JP" altLang="en-US" sz="1800" dirty="0"/>
                        <a:t>客が会員証を持っていること</a:t>
                      </a: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78807708"/>
                  </a:ext>
                </a:extLst>
              </a:tr>
              <a:tr h="353215">
                <a:tc>
                  <a:txBody>
                    <a:bodyPr/>
                    <a:lstStyle/>
                    <a:p>
                      <a:r>
                        <a:rPr kumimoji="1" lang="ja-JP" altLang="en-US" sz="1800" dirty="0"/>
                        <a:t>終了条件</a:t>
                      </a: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altLang="ja-JP" sz="1800" dirty="0"/>
                        <a:t>DVD</a:t>
                      </a:r>
                      <a:r>
                        <a:rPr lang="ja-JP" altLang="en-US" sz="1800" dirty="0"/>
                        <a:t>を客に貸し出したものとして記録する。</a:t>
                      </a:r>
                      <a:endParaRPr kumimoji="1" lang="ja-JP" altLang="en-US" sz="18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64934772"/>
                  </a:ext>
                </a:extLst>
              </a:tr>
              <a:tr h="1916072">
                <a:tc>
                  <a:txBody>
                    <a:bodyPr/>
                    <a:lstStyle/>
                    <a:p>
                      <a:r>
                        <a:rPr kumimoji="1" lang="ja-JP" altLang="en-US" sz="1800" dirty="0"/>
                        <a:t>基本フロー</a:t>
                      </a: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pPr marL="342900" lvl="1" indent="-342900">
                        <a:buFont typeface="+mj-lt"/>
                        <a:buAutoNum type="arabicPeriod"/>
                      </a:pPr>
                      <a:r>
                        <a:rPr lang="ja-JP" altLang="en-US" sz="1800" dirty="0"/>
                        <a:t>店員：会員証を入力する。</a:t>
                      </a:r>
                    </a:p>
                    <a:p>
                      <a:pPr marL="342900" lvl="1" indent="-342900">
                        <a:buFont typeface="+mj-lt"/>
                        <a:buAutoNum type="arabicPeriod"/>
                      </a:pPr>
                      <a:r>
                        <a:rPr lang="ja-JP" altLang="en-US" sz="1800" dirty="0"/>
                        <a:t>システム：会員証の有効性を確認する。</a:t>
                      </a:r>
                      <a:endParaRPr lang="en-US" altLang="ja-JP" sz="1800" dirty="0"/>
                    </a:p>
                    <a:p>
                      <a:pPr marL="342900" lvl="1" indent="-342900">
                        <a:buFont typeface="+mj-lt"/>
                        <a:buAutoNum type="arabicPeriod"/>
                      </a:pPr>
                      <a:r>
                        <a:rPr lang="ja-JP" altLang="en-US" sz="1800" dirty="0"/>
                        <a:t>システム：客への貸し出し状況を確認する。</a:t>
                      </a:r>
                    </a:p>
                    <a:p>
                      <a:pPr marL="342900" lvl="1" indent="-342900">
                        <a:buFont typeface="+mj-lt"/>
                        <a:buAutoNum type="arabicPeriod"/>
                      </a:pPr>
                      <a:r>
                        <a:rPr lang="ja-JP" altLang="en-US" sz="1800" dirty="0"/>
                        <a:t>店員：貸し出す</a:t>
                      </a:r>
                      <a:r>
                        <a:rPr lang="en-US" altLang="ja-JP" sz="1800" dirty="0"/>
                        <a:t>DVD</a:t>
                      </a:r>
                      <a:r>
                        <a:rPr lang="ja-JP" altLang="en-US" sz="1800" dirty="0"/>
                        <a:t>を入力する。</a:t>
                      </a:r>
                    </a:p>
                    <a:p>
                      <a:pPr marL="342900" lvl="1" indent="-342900">
                        <a:buFont typeface="+mj-lt"/>
                        <a:buAutoNum type="arabicPeriod"/>
                      </a:pPr>
                      <a:r>
                        <a:rPr lang="ja-JP" altLang="en-US" sz="1800" dirty="0"/>
                        <a:t>システム：貸し出し可能性をチェックし、料金を示す。</a:t>
                      </a:r>
                    </a:p>
                    <a:p>
                      <a:pPr marL="342900" lvl="1" indent="-342900">
                        <a:buFont typeface="+mj-lt"/>
                        <a:buAutoNum type="arabicPeriod"/>
                      </a:pPr>
                      <a:r>
                        <a:rPr lang="ja-JP" altLang="en-US" sz="1800" dirty="0"/>
                        <a:t>店員：料金を客に提示し、入金する。</a:t>
                      </a:r>
                    </a:p>
                    <a:p>
                      <a:pPr marL="342900" lvl="1" indent="-342900">
                        <a:buFont typeface="+mj-lt"/>
                        <a:buAutoNum type="arabicPeriod"/>
                      </a:pPr>
                      <a:r>
                        <a:rPr lang="ja-JP" altLang="en-US" sz="1800" dirty="0"/>
                        <a:t>システム：入金を確認し、レシートを出す。</a:t>
                      </a: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91618230"/>
                  </a:ext>
                </a:extLst>
              </a:tr>
              <a:tr h="870942">
                <a:tc>
                  <a:txBody>
                    <a:bodyPr/>
                    <a:lstStyle/>
                    <a:p>
                      <a:r>
                        <a:rPr kumimoji="1" lang="ja-JP" altLang="en-US" sz="1800" dirty="0"/>
                        <a:t>代替フロー、</a:t>
                      </a:r>
                      <a:br>
                        <a:rPr kumimoji="1" lang="en-US" altLang="ja-JP" sz="1800" dirty="0"/>
                      </a:br>
                      <a:r>
                        <a:rPr kumimoji="1" lang="ja-JP" altLang="en-US" sz="1800" dirty="0"/>
                        <a:t>例外フロー</a:t>
                      </a: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pPr marL="0" lvl="1" indent="0"/>
                      <a:r>
                        <a:rPr lang="en-US" altLang="ja-JP" sz="1800" dirty="0"/>
                        <a:t>2A. </a:t>
                      </a:r>
                      <a:r>
                        <a:rPr lang="ja-JP" altLang="en-US" sz="1800" dirty="0"/>
                        <a:t>会員証の有効期限が切れていた場合、貸し出しできない。</a:t>
                      </a:r>
                    </a:p>
                    <a:p>
                      <a:pPr marL="0" lvl="1" indent="0"/>
                      <a:r>
                        <a:rPr lang="en-US" altLang="ja-JP" sz="1800" dirty="0"/>
                        <a:t>3A. </a:t>
                      </a:r>
                      <a:r>
                        <a:rPr lang="ja-JP" altLang="en-US" sz="1800" dirty="0"/>
                        <a:t>返却期限を過ぎて貸し出し中の商品がある場合、新規商品を貸し出しできない。</a:t>
                      </a: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60031088"/>
                  </a:ext>
                </a:extLst>
              </a:tr>
            </a:tbl>
          </a:graphicData>
        </a:graphic>
      </p:graphicFrame>
      <p:sp>
        <p:nvSpPr>
          <p:cNvPr id="8" name="フッター プレースホルダ 4">
            <a:extLst>
              <a:ext uri="{FF2B5EF4-FFF2-40B4-BE49-F238E27FC236}">
                <a16:creationId xmlns:a16="http://schemas.microsoft.com/office/drawing/2014/main" id="{6A8F33F8-94B6-4C2D-B4FB-EF3505B89507}"/>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3641901956"/>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⑤ユースケーステスト</a:t>
            </a:r>
            <a:endParaRPr kumimoji="1" lang="ja-JP" altLang="en-US" dirty="0"/>
          </a:p>
        </p:txBody>
      </p:sp>
      <p:sp>
        <p:nvSpPr>
          <p:cNvPr id="3" name="コンテンツ プレースホルダー 2"/>
          <p:cNvSpPr>
            <a:spLocks noGrp="1"/>
          </p:cNvSpPr>
          <p:nvPr>
            <p:ph idx="1"/>
          </p:nvPr>
        </p:nvSpPr>
        <p:spPr/>
        <p:txBody>
          <a:bodyPr/>
          <a:lstStyle/>
          <a:p>
            <a:r>
              <a:rPr lang="ja-JP" altLang="en-US" dirty="0"/>
              <a:t>テストケースの作り方</a:t>
            </a:r>
            <a:endParaRPr lang="en-US" altLang="ja-JP" dirty="0"/>
          </a:p>
          <a:p>
            <a:pPr lvl="1"/>
            <a:r>
              <a:rPr lang="ja-JP" altLang="en-US" sz="2400" dirty="0"/>
              <a:t>基本フローの</a:t>
            </a:r>
            <a:r>
              <a:rPr lang="en-US" altLang="ja-JP" sz="2400" dirty="0"/>
              <a:t>1</a:t>
            </a:r>
            <a:r>
              <a:rPr lang="ja-JP" altLang="en-US" sz="2400" dirty="0"/>
              <a:t>個のテストケースと、代替・例外フローごとに</a:t>
            </a:r>
            <a:br>
              <a:rPr lang="en-US" altLang="ja-JP" sz="2400" dirty="0"/>
            </a:br>
            <a:r>
              <a:rPr lang="en-US" altLang="ja-JP" sz="2400" dirty="0"/>
              <a:t>1</a:t>
            </a:r>
            <a:r>
              <a:rPr lang="ja-JP" altLang="en-US" sz="2400" dirty="0"/>
              <a:t>個のテストケースを含む。</a:t>
            </a:r>
            <a:endParaRPr lang="en-US" altLang="ja-JP" sz="2400" dirty="0"/>
          </a:p>
          <a:p>
            <a:pPr lvl="1"/>
            <a:endParaRPr kumimoji="1" lang="en-US" altLang="ja-JP" sz="2000" dirty="0"/>
          </a:p>
          <a:p>
            <a:pPr marL="0" indent="0">
              <a:buNone/>
            </a:pPr>
            <a:r>
              <a:rPr lang="ja-JP" altLang="en-US" sz="2400" dirty="0"/>
              <a:t>前ページのユースケース記述の場合：</a:t>
            </a:r>
            <a:endParaRPr lang="en-US" altLang="ja-JP" sz="2400" dirty="0"/>
          </a:p>
          <a:p>
            <a:pPr lvl="1" defTabSz="790575"/>
            <a:r>
              <a:rPr lang="ja-JP" altLang="en-US" sz="2000" dirty="0"/>
              <a:t>テストケース１：基本フロー</a:t>
            </a:r>
            <a:r>
              <a:rPr lang="en-US" altLang="ja-JP" sz="2000" dirty="0"/>
              <a:t>	1</a:t>
            </a:r>
            <a:r>
              <a:rPr lang="ja-JP" altLang="en-US" sz="2000" dirty="0"/>
              <a:t>→</a:t>
            </a:r>
            <a:r>
              <a:rPr lang="en-US" altLang="ja-JP" sz="2000" dirty="0"/>
              <a:t>2</a:t>
            </a:r>
            <a:r>
              <a:rPr lang="ja-JP" altLang="en-US" sz="2000" dirty="0"/>
              <a:t>→</a:t>
            </a:r>
            <a:r>
              <a:rPr lang="en-US" altLang="ja-JP" sz="2000" dirty="0"/>
              <a:t>3</a:t>
            </a:r>
            <a:r>
              <a:rPr lang="ja-JP" altLang="en-US" sz="2000" dirty="0"/>
              <a:t>→</a:t>
            </a:r>
            <a:r>
              <a:rPr lang="en-US" altLang="ja-JP" sz="2000" dirty="0"/>
              <a:t>4</a:t>
            </a:r>
            <a:r>
              <a:rPr lang="ja-JP" altLang="en-US" sz="2000" dirty="0"/>
              <a:t>→</a:t>
            </a:r>
            <a:r>
              <a:rPr lang="en-US" altLang="ja-JP" sz="2000" dirty="0"/>
              <a:t>5</a:t>
            </a:r>
            <a:r>
              <a:rPr lang="ja-JP" altLang="en-US" sz="2000" dirty="0"/>
              <a:t>→</a:t>
            </a:r>
            <a:r>
              <a:rPr lang="en-US" altLang="ja-JP" sz="2000" dirty="0"/>
              <a:t>6</a:t>
            </a:r>
            <a:r>
              <a:rPr lang="ja-JP" altLang="en-US" sz="2000" dirty="0"/>
              <a:t>→</a:t>
            </a:r>
            <a:r>
              <a:rPr lang="en-US" altLang="ja-JP" sz="2000" dirty="0"/>
              <a:t>7</a:t>
            </a:r>
            <a:endParaRPr lang="en-US" altLang="ja-JP" sz="1600" dirty="0"/>
          </a:p>
          <a:p>
            <a:pPr lvl="1" defTabSz="790575"/>
            <a:r>
              <a:rPr lang="ja-JP" altLang="en-US" sz="2000" dirty="0"/>
              <a:t>テストケース２：代替フロー</a:t>
            </a:r>
            <a:r>
              <a:rPr lang="en-US" altLang="ja-JP" sz="2000" dirty="0"/>
              <a:t>	1</a:t>
            </a:r>
            <a:r>
              <a:rPr lang="ja-JP" altLang="en-US" sz="2000" dirty="0"/>
              <a:t>→</a:t>
            </a:r>
            <a:r>
              <a:rPr lang="en-US" altLang="ja-JP" sz="2000" dirty="0"/>
              <a:t>2</a:t>
            </a:r>
            <a:r>
              <a:rPr lang="ja-JP" altLang="en-US" sz="2000" dirty="0"/>
              <a:t>→</a:t>
            </a:r>
            <a:r>
              <a:rPr lang="en-US" altLang="ja-JP" sz="2000" dirty="0"/>
              <a:t>2A</a:t>
            </a:r>
          </a:p>
          <a:p>
            <a:pPr lvl="1" defTabSz="790575"/>
            <a:r>
              <a:rPr lang="ja-JP" altLang="en-US" sz="2000" dirty="0"/>
              <a:t>テストケース３：代替フロー</a:t>
            </a:r>
            <a:r>
              <a:rPr lang="en-US" altLang="ja-JP" sz="2000" dirty="0"/>
              <a:t>	1</a:t>
            </a:r>
            <a:r>
              <a:rPr lang="ja-JP" altLang="en-US" sz="2000" dirty="0"/>
              <a:t>→</a:t>
            </a:r>
            <a:r>
              <a:rPr lang="en-US" altLang="ja-JP" sz="2000" dirty="0"/>
              <a:t>2</a:t>
            </a:r>
            <a:r>
              <a:rPr lang="ja-JP" altLang="en-US" sz="2000" dirty="0"/>
              <a:t>→</a:t>
            </a:r>
            <a:r>
              <a:rPr lang="en-US" altLang="ja-JP" sz="2000" dirty="0"/>
              <a:t>3</a:t>
            </a:r>
            <a:r>
              <a:rPr lang="ja-JP" altLang="en-US" sz="2000" dirty="0"/>
              <a:t>→</a:t>
            </a:r>
            <a:r>
              <a:rPr lang="en-US" altLang="ja-JP" sz="2000" dirty="0"/>
              <a:t>3A</a:t>
            </a:r>
            <a:endParaRPr lang="ja-JP" altLang="en-US" sz="2000"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118</a:t>
            </a:fld>
            <a:endParaRPr lang="en-US" altLang="ja-JP" dirty="0"/>
          </a:p>
        </p:txBody>
      </p:sp>
      <p:sp>
        <p:nvSpPr>
          <p:cNvPr id="7" name="テキスト ボックス 69">
            <a:extLst>
              <a:ext uri="{FF2B5EF4-FFF2-40B4-BE49-F238E27FC236}">
                <a16:creationId xmlns:a16="http://schemas.microsoft.com/office/drawing/2014/main" id="{B9F1EDD5-AC12-4AFC-858B-1881E7BB11DE}"/>
              </a:ext>
            </a:extLst>
          </p:cNvPr>
          <p:cNvSpPr txBox="1">
            <a:spLocks noChangeArrowheads="1"/>
          </p:cNvSpPr>
          <p:nvPr/>
        </p:nvSpPr>
        <p:spPr bwMode="auto">
          <a:xfrm>
            <a:off x="315913" y="6217567"/>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
        <p:nvSpPr>
          <p:cNvPr id="8" name="フッター プレースホルダ 4">
            <a:extLst>
              <a:ext uri="{FF2B5EF4-FFF2-40B4-BE49-F238E27FC236}">
                <a16:creationId xmlns:a16="http://schemas.microsoft.com/office/drawing/2014/main" id="{188F2A12-3EFD-48DA-917E-418A33C54768}"/>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1951589849"/>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⑤ユースケーステストのポイント（</a:t>
            </a:r>
            <a:r>
              <a:rPr lang="en-US" altLang="ja-JP" dirty="0"/>
              <a:t>1/2</a:t>
            </a:r>
            <a:r>
              <a:rPr lang="ja-JP" altLang="en-US" dirty="0"/>
              <a:t>）</a:t>
            </a:r>
            <a:endParaRPr kumimoji="1" lang="ja-JP" altLang="en-US" dirty="0"/>
          </a:p>
        </p:txBody>
      </p:sp>
      <p:sp>
        <p:nvSpPr>
          <p:cNvPr id="3" name="コンテンツ プレースホルダー 2"/>
          <p:cNvSpPr>
            <a:spLocks noGrp="1"/>
          </p:cNvSpPr>
          <p:nvPr>
            <p:ph idx="1"/>
          </p:nvPr>
        </p:nvSpPr>
        <p:spPr>
          <a:xfrm>
            <a:off x="495300" y="1600199"/>
            <a:ext cx="9410700" cy="4872301"/>
          </a:xfrm>
        </p:spPr>
        <p:txBody>
          <a:bodyPr>
            <a:normAutofit fontScale="92500" lnSpcReduction="20000"/>
          </a:bodyPr>
          <a:lstStyle/>
          <a:p>
            <a:r>
              <a:rPr lang="ja-JP" altLang="en-US" dirty="0"/>
              <a:t>メリット</a:t>
            </a:r>
            <a:endParaRPr lang="en-US" altLang="ja-JP" dirty="0"/>
          </a:p>
          <a:p>
            <a:pPr lvl="1"/>
            <a:r>
              <a:rPr lang="ja-JP" altLang="en-US" dirty="0"/>
              <a:t>以下のような欠陥を見つけることができる</a:t>
            </a:r>
            <a:endParaRPr lang="en-US" altLang="ja-JP" dirty="0"/>
          </a:p>
          <a:p>
            <a:pPr lvl="2"/>
            <a:r>
              <a:rPr lang="ja-JP" altLang="en-US" dirty="0"/>
              <a:t>定義済みシナリオの誤った処理</a:t>
            </a:r>
            <a:endParaRPr lang="en-US" altLang="ja-JP" dirty="0"/>
          </a:p>
          <a:p>
            <a:pPr lvl="2"/>
            <a:r>
              <a:rPr lang="ja-JP" altLang="en-US" dirty="0"/>
              <a:t>代替パス処理の欠落</a:t>
            </a:r>
            <a:endParaRPr lang="en-US" altLang="ja-JP" dirty="0"/>
          </a:p>
          <a:p>
            <a:pPr lvl="2"/>
            <a:r>
              <a:rPr lang="ja-JP" altLang="en-US" dirty="0"/>
              <a:t>提示された条件の誤った処理</a:t>
            </a:r>
            <a:endParaRPr lang="en-US" altLang="ja-JP" dirty="0"/>
          </a:p>
          <a:p>
            <a:pPr lvl="2"/>
            <a:r>
              <a:rPr lang="ja-JP" altLang="en-US" dirty="0"/>
              <a:t>読みにくいまたは不正なエラーレポート</a:t>
            </a:r>
            <a:endParaRPr lang="en-US" altLang="ja-JP" dirty="0"/>
          </a:p>
          <a:p>
            <a:pPr lvl="3"/>
            <a:endParaRPr lang="en-US" altLang="ja-JP" dirty="0"/>
          </a:p>
          <a:p>
            <a:pPr lvl="1"/>
            <a:r>
              <a:rPr lang="ja-JP" altLang="en-US" dirty="0"/>
              <a:t>ユースケース記述から</a:t>
            </a:r>
            <a:r>
              <a:rPr lang="ja-JP" altLang="en-US" u="sng" dirty="0">
                <a:solidFill>
                  <a:srgbClr val="FF0000"/>
                </a:solidFill>
              </a:rPr>
              <a:t>フローチャート</a:t>
            </a:r>
            <a:r>
              <a:rPr lang="ja-JP" altLang="en-US" dirty="0"/>
              <a:t>などを作成すると、</a:t>
            </a:r>
            <a:r>
              <a:rPr lang="ja-JP" altLang="en-US" u="sng" dirty="0">
                <a:solidFill>
                  <a:srgbClr val="FF0000"/>
                </a:solidFill>
              </a:rPr>
              <a:t>テストの正確性を向上</a:t>
            </a:r>
            <a:r>
              <a:rPr lang="ja-JP" altLang="en-US" dirty="0"/>
              <a:t>させ、</a:t>
            </a:r>
            <a:r>
              <a:rPr lang="ja-JP" altLang="en-US" u="sng" dirty="0">
                <a:solidFill>
                  <a:srgbClr val="FF0000"/>
                </a:solidFill>
              </a:rPr>
              <a:t>ユースケース自体を検証</a:t>
            </a:r>
            <a:r>
              <a:rPr lang="ja-JP" altLang="en-US" dirty="0"/>
              <a:t>するために役立つことがある。</a:t>
            </a:r>
            <a:endParaRPr lang="en-US" altLang="ja-JP" dirty="0"/>
          </a:p>
          <a:p>
            <a:pPr lvl="3"/>
            <a:endParaRPr kumimoji="1" lang="en-US" altLang="ja-JP" dirty="0"/>
          </a:p>
          <a:p>
            <a:pPr lvl="1"/>
            <a:r>
              <a:rPr lang="ja-JP" altLang="en-US" dirty="0"/>
              <a:t>ユースケースが示すシナリオを使って</a:t>
            </a:r>
            <a:r>
              <a:rPr lang="ja-JP" altLang="en-US" u="sng" dirty="0">
                <a:solidFill>
                  <a:srgbClr val="FF0000"/>
                </a:solidFill>
              </a:rPr>
              <a:t>性能テスト</a:t>
            </a:r>
            <a:r>
              <a:rPr lang="ja-JP" altLang="en-US" dirty="0"/>
              <a:t>を行うことがある。</a:t>
            </a:r>
            <a:endParaRPr lang="en-US" altLang="ja-JP"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119</a:t>
            </a:fld>
            <a:endParaRPr lang="en-US" altLang="ja-JP" dirty="0"/>
          </a:p>
        </p:txBody>
      </p:sp>
      <p:sp>
        <p:nvSpPr>
          <p:cNvPr id="8" name="フッター プレースホルダ 4">
            <a:extLst>
              <a:ext uri="{FF2B5EF4-FFF2-40B4-BE49-F238E27FC236}">
                <a16:creationId xmlns:a16="http://schemas.microsoft.com/office/drawing/2014/main" id="{A443982B-B9BA-4740-99F8-8FF46853BB80}"/>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41161570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コンテンツ プレースホルダ 2"/>
          <p:cNvSpPr>
            <a:spLocks noGrp="1"/>
          </p:cNvSpPr>
          <p:nvPr>
            <p:ph idx="1"/>
          </p:nvPr>
        </p:nvSpPr>
        <p:spPr>
          <a:xfrm>
            <a:off x="308591" y="1070108"/>
            <a:ext cx="4430418" cy="2022423"/>
          </a:xfrm>
        </p:spPr>
        <p:txBody>
          <a:bodyPr/>
          <a:lstStyle/>
          <a:p>
            <a:pPr eaLnBrk="1" hangingPunct="1">
              <a:buFontTx/>
              <a:buNone/>
            </a:pPr>
            <a:r>
              <a:rPr lang="ja-JP" altLang="en-US" sz="2800" u="sng" dirty="0">
                <a:solidFill>
                  <a:srgbClr val="FF0000"/>
                </a:solidFill>
                <a:latin typeface="+mn-ea"/>
              </a:rPr>
              <a:t>①欠陥を摘出する</a:t>
            </a:r>
            <a:endParaRPr lang="en-US" altLang="ja-JP" sz="2800" u="sng" dirty="0">
              <a:solidFill>
                <a:srgbClr val="FF0000"/>
              </a:solidFill>
              <a:latin typeface="+mn-ea"/>
            </a:endParaRPr>
          </a:p>
          <a:p>
            <a:pPr eaLnBrk="1" hangingPunct="1">
              <a:buFontTx/>
              <a:buNone/>
            </a:pPr>
            <a:r>
              <a:rPr lang="ja-JP" altLang="en-US" sz="1800" dirty="0">
                <a:latin typeface="+mn-ea"/>
              </a:rPr>
              <a:t>　　</a:t>
            </a:r>
            <a:br>
              <a:rPr lang="en-US" altLang="ja-JP" sz="1800" dirty="0">
                <a:latin typeface="+mn-ea"/>
              </a:rPr>
            </a:br>
            <a:r>
              <a:rPr lang="ja-JP" altLang="en-US" sz="2000" dirty="0">
                <a:latin typeface="+mn-ea"/>
              </a:rPr>
              <a:t>開発側でのテストでは、なるべく多くの故障を検出し、ソフトウェア中の欠陥を特定して修正することを主目的とする。</a:t>
            </a:r>
            <a:endParaRPr lang="en-US" altLang="ja-JP" sz="2000" dirty="0">
              <a:latin typeface="+mn-ea"/>
            </a:endParaRPr>
          </a:p>
          <a:p>
            <a:pPr eaLnBrk="1" hangingPunct="1">
              <a:buFontTx/>
              <a:buNone/>
            </a:pPr>
            <a:endParaRPr lang="en-US" altLang="ja-JP" sz="1800" dirty="0">
              <a:latin typeface="+mn-ea"/>
            </a:endParaRPr>
          </a:p>
          <a:p>
            <a:pPr eaLnBrk="1" hangingPunct="1">
              <a:buFontTx/>
              <a:buNone/>
            </a:pPr>
            <a:endParaRPr lang="en-US" altLang="ja-JP" sz="1800" dirty="0">
              <a:latin typeface="+mn-ea"/>
            </a:endParaRPr>
          </a:p>
          <a:p>
            <a:pPr eaLnBrk="1" hangingPunct="1">
              <a:buFontTx/>
              <a:buNone/>
            </a:pPr>
            <a:endParaRPr lang="en-US" altLang="ja-JP" sz="1800" dirty="0">
              <a:latin typeface="+mn-ea"/>
            </a:endParaRPr>
          </a:p>
        </p:txBody>
      </p:sp>
      <p:sp>
        <p:nvSpPr>
          <p:cNvPr id="20483" name="スライド番号プレースホルダ 4"/>
          <p:cNvSpPr>
            <a:spLocks noGrp="1"/>
          </p:cNvSpPr>
          <p:nvPr>
            <p:ph type="sldNum" sz="quarter" idx="12"/>
          </p:nvPr>
        </p:nvSpPr>
        <p:spPr>
          <a:noFill/>
        </p:spPr>
        <p:txBody>
          <a:bodyPr/>
          <a:lstStyle/>
          <a:p>
            <a:fld id="{64FF3808-BA5F-4073-B90D-0BDCF6C373A5}" type="slidenum">
              <a:rPr lang="ja-JP" altLang="en-US" smtClean="0">
                <a:ea typeface="ＭＳ Ｐゴシック" charset="-128"/>
              </a:rPr>
              <a:pPr/>
              <a:t>12</a:t>
            </a:fld>
            <a:endParaRPr lang="en-US" altLang="ja-JP">
              <a:ea typeface="ＭＳ Ｐゴシック" charset="-128"/>
            </a:endParaRPr>
          </a:p>
        </p:txBody>
      </p:sp>
      <p:pic>
        <p:nvPicPr>
          <p:cNvPr id="20484" name="Picture 41"/>
          <p:cNvPicPr>
            <a:picLocks noChangeAspect="1" noChangeArrowheads="1"/>
          </p:cNvPicPr>
          <p:nvPr/>
        </p:nvPicPr>
        <p:blipFill>
          <a:blip r:embed="rId3" cstate="print"/>
          <a:srcRect/>
          <a:stretch>
            <a:fillRect/>
          </a:stretch>
        </p:blipFill>
        <p:spPr bwMode="auto">
          <a:xfrm>
            <a:off x="766064" y="643734"/>
            <a:ext cx="512762" cy="571500"/>
          </a:xfrm>
          <a:prstGeom prst="rect">
            <a:avLst/>
          </a:prstGeom>
          <a:noFill/>
          <a:ln w="9525">
            <a:noFill/>
            <a:miter lim="800000"/>
            <a:headEnd/>
            <a:tailEnd/>
          </a:ln>
        </p:spPr>
      </p:pic>
      <p:pic>
        <p:nvPicPr>
          <p:cNvPr id="20485" name="Picture 4" descr="C:\Users\kenji\Pictures\Microsoft クリップ オーガナイザ\j0078753.wmf"/>
          <p:cNvPicPr>
            <a:picLocks noChangeAspect="1" noChangeArrowheads="1"/>
          </p:cNvPicPr>
          <p:nvPr/>
        </p:nvPicPr>
        <p:blipFill>
          <a:blip r:embed="rId4" cstate="print"/>
          <a:srcRect/>
          <a:stretch>
            <a:fillRect/>
          </a:stretch>
        </p:blipFill>
        <p:spPr bwMode="auto">
          <a:xfrm>
            <a:off x="211546" y="403483"/>
            <a:ext cx="750887" cy="736600"/>
          </a:xfrm>
          <a:prstGeom prst="rect">
            <a:avLst/>
          </a:prstGeom>
          <a:noFill/>
          <a:ln w="9525">
            <a:noFill/>
            <a:miter lim="800000"/>
            <a:headEnd/>
            <a:tailEnd/>
          </a:ln>
        </p:spPr>
      </p:pic>
      <p:pic>
        <p:nvPicPr>
          <p:cNvPr id="20486" name="Picture 5" descr="C:\Users\kenji\Pictures\Microsoft クリップ オーガナイザ\j0078729.wmf"/>
          <p:cNvPicPr>
            <a:picLocks noChangeAspect="1" noChangeArrowheads="1"/>
          </p:cNvPicPr>
          <p:nvPr/>
        </p:nvPicPr>
        <p:blipFill>
          <a:blip r:embed="rId5" cstate="print"/>
          <a:srcRect/>
          <a:stretch>
            <a:fillRect/>
          </a:stretch>
        </p:blipFill>
        <p:spPr bwMode="auto">
          <a:xfrm>
            <a:off x="151457" y="3338357"/>
            <a:ext cx="908050" cy="704850"/>
          </a:xfrm>
          <a:prstGeom prst="rect">
            <a:avLst/>
          </a:prstGeom>
          <a:noFill/>
          <a:ln w="9525">
            <a:noFill/>
            <a:miter lim="800000"/>
            <a:headEnd/>
            <a:tailEnd/>
          </a:ln>
        </p:spPr>
      </p:pic>
      <p:sp>
        <p:nvSpPr>
          <p:cNvPr id="20488" name="テキスト ボックス 16"/>
          <p:cNvSpPr txBox="1">
            <a:spLocks noChangeArrowheads="1"/>
          </p:cNvSpPr>
          <p:nvPr/>
        </p:nvSpPr>
        <p:spPr bwMode="auto">
          <a:xfrm>
            <a:off x="1442211" y="166524"/>
            <a:ext cx="4024312" cy="707886"/>
          </a:xfrm>
          <a:prstGeom prst="rect">
            <a:avLst/>
          </a:prstGeom>
          <a:noFill/>
          <a:ln w="9525">
            <a:noFill/>
            <a:miter lim="800000"/>
            <a:headEnd/>
            <a:tailEnd/>
          </a:ln>
        </p:spPr>
        <p:txBody>
          <a:bodyPr wrap="square">
            <a:spAutoFit/>
          </a:bodyPr>
          <a:lstStyle/>
          <a:p>
            <a:r>
              <a:rPr lang="ja-JP" altLang="en-US" sz="4000" dirty="0">
                <a:solidFill>
                  <a:schemeClr val="tx2"/>
                </a:solidFill>
                <a:latin typeface="+mn-ea"/>
                <a:ea typeface="+mn-ea"/>
                <a:cs typeface="+mj-cs"/>
              </a:rPr>
              <a:t>テストの目的</a:t>
            </a:r>
          </a:p>
        </p:txBody>
      </p:sp>
      <p:sp>
        <p:nvSpPr>
          <p:cNvPr id="18" name="コンテンツ プレースホルダ 2"/>
          <p:cNvSpPr txBox="1">
            <a:spLocks/>
          </p:cNvSpPr>
          <p:nvPr/>
        </p:nvSpPr>
        <p:spPr>
          <a:xfrm>
            <a:off x="5675436" y="9983"/>
            <a:ext cx="4102100" cy="3169030"/>
          </a:xfrm>
          <a:prstGeom prst="rect">
            <a:avLst/>
          </a:prstGeom>
        </p:spPr>
        <p:txBody>
          <a:bodyPr anchor="ctr">
            <a:normAutofit/>
          </a:bodyPr>
          <a:lstStyle/>
          <a:p>
            <a:pPr marL="342900" indent="-342900" fontAlgn="auto">
              <a:spcBef>
                <a:spcPct val="20000"/>
              </a:spcBef>
              <a:spcAft>
                <a:spcPts val="0"/>
              </a:spcAft>
              <a:buFont typeface="Arial" pitchFamily="34" charset="0"/>
              <a:buNone/>
              <a:defRPr/>
            </a:pPr>
            <a:r>
              <a:rPr lang="ja-JP" altLang="en-US" sz="2800" u="sng" dirty="0">
                <a:solidFill>
                  <a:srgbClr val="FF0000"/>
                </a:solidFill>
                <a:latin typeface="+mn-ea"/>
                <a:ea typeface="+mn-ea"/>
              </a:rPr>
              <a:t>②対象ソフトウェアの品質レベルが十分である</a:t>
            </a:r>
            <a:br>
              <a:rPr lang="en-US" altLang="ja-JP" sz="2800" u="sng" dirty="0">
                <a:solidFill>
                  <a:srgbClr val="FF0000"/>
                </a:solidFill>
                <a:latin typeface="+mn-ea"/>
                <a:ea typeface="+mn-ea"/>
              </a:rPr>
            </a:br>
            <a:r>
              <a:rPr lang="ja-JP" altLang="en-US" sz="2800" u="sng" dirty="0">
                <a:solidFill>
                  <a:srgbClr val="FF0000"/>
                </a:solidFill>
                <a:latin typeface="+mn-ea"/>
                <a:ea typeface="+mn-ea"/>
              </a:rPr>
              <a:t>ことを確認し、</a:t>
            </a:r>
            <a:br>
              <a:rPr lang="en-US" altLang="ja-JP" sz="2800" u="sng" dirty="0">
                <a:solidFill>
                  <a:srgbClr val="FF0000"/>
                </a:solidFill>
                <a:latin typeface="+mn-ea"/>
                <a:ea typeface="+mn-ea"/>
              </a:rPr>
            </a:br>
            <a:r>
              <a:rPr lang="ja-JP" altLang="en-US" sz="2800" u="sng" dirty="0">
                <a:solidFill>
                  <a:srgbClr val="FF0000"/>
                </a:solidFill>
                <a:latin typeface="+mn-ea"/>
                <a:ea typeface="+mn-ea"/>
              </a:rPr>
              <a:t>その情報を示す</a:t>
            </a:r>
            <a:endParaRPr lang="en-US" altLang="ja-JP" sz="2800" u="sng" dirty="0">
              <a:solidFill>
                <a:srgbClr val="FF0000"/>
              </a:solidFill>
              <a:latin typeface="+mn-ea"/>
              <a:ea typeface="+mn-ea"/>
            </a:endParaRPr>
          </a:p>
          <a:p>
            <a:pPr marL="342900" indent="-342900" fontAlgn="auto">
              <a:spcBef>
                <a:spcPct val="20000"/>
              </a:spcBef>
              <a:spcAft>
                <a:spcPts val="0"/>
              </a:spcAft>
              <a:buFont typeface="Arial" pitchFamily="34" charset="0"/>
              <a:buNone/>
              <a:defRPr/>
            </a:pPr>
            <a:r>
              <a:rPr lang="ja-JP" altLang="en-US" dirty="0">
                <a:latin typeface="+mn-ea"/>
                <a:ea typeface="+mn-ea"/>
              </a:rPr>
              <a:t>　　</a:t>
            </a:r>
            <a:br>
              <a:rPr lang="en-US" altLang="ja-JP" dirty="0">
                <a:latin typeface="+mn-ea"/>
                <a:ea typeface="+mn-ea"/>
              </a:rPr>
            </a:br>
            <a:r>
              <a:rPr lang="ja-JP" altLang="en-US" sz="2000" dirty="0">
                <a:latin typeface="+mn-ea"/>
                <a:ea typeface="+mn-ea"/>
              </a:rPr>
              <a:t>テスト対象の品質に対する信頼を積み重ねて、所定のレベルにあることを確証する。</a:t>
            </a:r>
          </a:p>
        </p:txBody>
      </p:sp>
      <p:sp>
        <p:nvSpPr>
          <p:cNvPr id="21" name="コンテンツ プレースホルダ 2"/>
          <p:cNvSpPr txBox="1">
            <a:spLocks/>
          </p:cNvSpPr>
          <p:nvPr/>
        </p:nvSpPr>
        <p:spPr>
          <a:xfrm>
            <a:off x="1236891" y="3382664"/>
            <a:ext cx="4024312" cy="2648995"/>
          </a:xfrm>
          <a:prstGeom prst="rect">
            <a:avLst/>
          </a:prstGeom>
        </p:spPr>
        <p:txBody>
          <a:bodyPr>
            <a:normAutofit/>
          </a:bodyPr>
          <a:lstStyle/>
          <a:p>
            <a:pPr marL="342900" indent="-342900" fontAlgn="auto">
              <a:spcBef>
                <a:spcPct val="20000"/>
              </a:spcBef>
              <a:spcAft>
                <a:spcPts val="0"/>
              </a:spcAft>
              <a:buFont typeface="Arial" pitchFamily="34" charset="0"/>
              <a:buNone/>
              <a:defRPr/>
            </a:pPr>
            <a:r>
              <a:rPr lang="ja-JP" altLang="en-US" sz="2800" u="sng" dirty="0">
                <a:solidFill>
                  <a:srgbClr val="FF0000"/>
                </a:solidFill>
                <a:latin typeface="+mn-ea"/>
                <a:ea typeface="+mn-ea"/>
              </a:rPr>
              <a:t>③意思決定のための</a:t>
            </a:r>
            <a:br>
              <a:rPr lang="en-US" altLang="ja-JP" sz="2800" u="sng" dirty="0">
                <a:solidFill>
                  <a:srgbClr val="FF0000"/>
                </a:solidFill>
                <a:latin typeface="+mn-ea"/>
                <a:ea typeface="+mn-ea"/>
              </a:rPr>
            </a:br>
            <a:r>
              <a:rPr lang="ja-JP" altLang="en-US" sz="2800" u="sng" dirty="0">
                <a:solidFill>
                  <a:srgbClr val="FF0000"/>
                </a:solidFill>
                <a:latin typeface="+mn-ea"/>
                <a:ea typeface="+mn-ea"/>
              </a:rPr>
              <a:t>情報を示す</a:t>
            </a:r>
            <a:endParaRPr lang="en-US" altLang="ja-JP" sz="2800" u="sng" dirty="0">
              <a:solidFill>
                <a:srgbClr val="FF0000"/>
              </a:solidFill>
              <a:latin typeface="+mn-ea"/>
              <a:ea typeface="+mn-ea"/>
            </a:endParaRPr>
          </a:p>
          <a:p>
            <a:endParaRPr lang="en-US" altLang="ja-JP" sz="2000" dirty="0">
              <a:latin typeface="+mn-ea"/>
              <a:ea typeface="+mn-ea"/>
            </a:endParaRPr>
          </a:p>
          <a:p>
            <a:r>
              <a:rPr lang="ja-JP" altLang="en-US" sz="2000" dirty="0">
                <a:latin typeface="+mn-ea"/>
                <a:ea typeface="+mn-ea"/>
              </a:rPr>
              <a:t>ステークホルダーが意志決定できる、特にテスト対象の品質レベルについての十分な情報を提供する。</a:t>
            </a:r>
            <a:endParaRPr lang="en-US" altLang="ja-JP" sz="2000" dirty="0">
              <a:latin typeface="+mn-ea"/>
              <a:ea typeface="+mn-ea"/>
            </a:endParaRPr>
          </a:p>
        </p:txBody>
      </p:sp>
      <p:grpSp>
        <p:nvGrpSpPr>
          <p:cNvPr id="20493" name="グループ化 26"/>
          <p:cNvGrpSpPr>
            <a:grpSpLocks/>
          </p:cNvGrpSpPr>
          <p:nvPr/>
        </p:nvGrpSpPr>
        <p:grpSpPr bwMode="auto">
          <a:xfrm>
            <a:off x="4526136" y="5373216"/>
            <a:ext cx="1651000" cy="1260475"/>
            <a:chOff x="5659916" y="5572140"/>
            <a:chExt cx="1511600" cy="1259879"/>
          </a:xfrm>
        </p:grpSpPr>
        <p:pic>
          <p:nvPicPr>
            <p:cNvPr id="20497" name="Picture 7" descr="C:\Users\kenji\Pictures\Microsoft クリップ オーガナイザ\j0078822.wmf"/>
            <p:cNvPicPr>
              <a:picLocks noChangeAspect="1" noChangeArrowheads="1"/>
            </p:cNvPicPr>
            <p:nvPr/>
          </p:nvPicPr>
          <p:blipFill>
            <a:blip r:embed="rId6" cstate="print"/>
            <a:srcRect/>
            <a:stretch>
              <a:fillRect/>
            </a:stretch>
          </p:blipFill>
          <p:spPr bwMode="auto">
            <a:xfrm>
              <a:off x="5857884" y="5643578"/>
              <a:ext cx="1189217" cy="969477"/>
            </a:xfrm>
            <a:prstGeom prst="rect">
              <a:avLst/>
            </a:prstGeom>
            <a:noFill/>
            <a:ln w="9525">
              <a:noFill/>
              <a:miter lim="800000"/>
              <a:headEnd/>
              <a:tailEnd/>
            </a:ln>
          </p:spPr>
        </p:pic>
        <p:sp>
          <p:nvSpPr>
            <p:cNvPr id="20498" name="テキスト ボックス 22"/>
            <p:cNvSpPr txBox="1">
              <a:spLocks noChangeArrowheads="1"/>
            </p:cNvSpPr>
            <p:nvPr/>
          </p:nvSpPr>
          <p:spPr bwMode="auto">
            <a:xfrm>
              <a:off x="6143636" y="5572140"/>
              <a:ext cx="571504" cy="307777"/>
            </a:xfrm>
            <a:prstGeom prst="rect">
              <a:avLst/>
            </a:prstGeom>
            <a:noFill/>
            <a:ln w="9525">
              <a:noFill/>
              <a:miter lim="800000"/>
              <a:headEnd/>
              <a:tailEnd/>
            </a:ln>
          </p:spPr>
          <p:txBody>
            <a:bodyPr>
              <a:spAutoFit/>
            </a:bodyPr>
            <a:lstStyle/>
            <a:p>
              <a:r>
                <a:rPr lang="ja-JP" altLang="en-US" sz="1400">
                  <a:solidFill>
                    <a:srgbClr val="FF0000"/>
                  </a:solidFill>
                  <a:latin typeface="HGP創英角ﾎﾟｯﾌﾟ体" pitchFamily="50" charset="-128"/>
                  <a:ea typeface="HGP創英角ﾎﾟｯﾌﾟ体" pitchFamily="50" charset="-128"/>
                </a:rPr>
                <a:t>欠陥</a:t>
              </a:r>
            </a:p>
          </p:txBody>
        </p:sp>
        <p:sp>
          <p:nvSpPr>
            <p:cNvPr id="20499" name="テキスト ボックス 23"/>
            <p:cNvSpPr txBox="1">
              <a:spLocks noChangeArrowheads="1"/>
            </p:cNvSpPr>
            <p:nvPr/>
          </p:nvSpPr>
          <p:spPr bwMode="auto">
            <a:xfrm rot="2101033">
              <a:off x="6600012" y="5909966"/>
              <a:ext cx="571504" cy="307777"/>
            </a:xfrm>
            <a:prstGeom prst="rect">
              <a:avLst/>
            </a:prstGeom>
            <a:noFill/>
            <a:ln w="9525">
              <a:noFill/>
              <a:miter lim="800000"/>
              <a:headEnd/>
              <a:tailEnd/>
            </a:ln>
          </p:spPr>
          <p:txBody>
            <a:bodyPr>
              <a:spAutoFit/>
            </a:bodyPr>
            <a:lstStyle/>
            <a:p>
              <a:r>
                <a:rPr lang="ja-JP" altLang="en-US" sz="1400" dirty="0">
                  <a:solidFill>
                    <a:srgbClr val="FF0000"/>
                  </a:solidFill>
                  <a:latin typeface="HGP創英角ﾎﾟｯﾌﾟ体" pitchFamily="50" charset="-128"/>
                  <a:ea typeface="HGP創英角ﾎﾟｯﾌﾟ体" pitchFamily="50" charset="-128"/>
                </a:rPr>
                <a:t>欠陥</a:t>
              </a:r>
            </a:p>
          </p:txBody>
        </p:sp>
        <p:sp>
          <p:nvSpPr>
            <p:cNvPr id="20500" name="テキスト ボックス 24"/>
            <p:cNvSpPr txBox="1">
              <a:spLocks noChangeArrowheads="1"/>
            </p:cNvSpPr>
            <p:nvPr/>
          </p:nvSpPr>
          <p:spPr bwMode="auto">
            <a:xfrm rot="-2628305">
              <a:off x="5659916" y="5644569"/>
              <a:ext cx="571504" cy="307777"/>
            </a:xfrm>
            <a:prstGeom prst="rect">
              <a:avLst/>
            </a:prstGeom>
            <a:noFill/>
            <a:ln w="9525">
              <a:noFill/>
              <a:miter lim="800000"/>
              <a:headEnd/>
              <a:tailEnd/>
            </a:ln>
          </p:spPr>
          <p:txBody>
            <a:bodyPr>
              <a:spAutoFit/>
            </a:bodyPr>
            <a:lstStyle/>
            <a:p>
              <a:r>
                <a:rPr lang="ja-JP" altLang="en-US" sz="1400">
                  <a:solidFill>
                    <a:srgbClr val="FF0000"/>
                  </a:solidFill>
                  <a:latin typeface="HGP創英角ﾎﾟｯﾌﾟ体" pitchFamily="50" charset="-128"/>
                  <a:ea typeface="HGP創英角ﾎﾟｯﾌﾟ体" pitchFamily="50" charset="-128"/>
                </a:rPr>
                <a:t>欠陥</a:t>
              </a:r>
            </a:p>
          </p:txBody>
        </p:sp>
        <p:sp>
          <p:nvSpPr>
            <p:cNvPr id="20501" name="テキスト ボックス 25"/>
            <p:cNvSpPr txBox="1">
              <a:spLocks noChangeArrowheads="1"/>
            </p:cNvSpPr>
            <p:nvPr/>
          </p:nvSpPr>
          <p:spPr bwMode="auto">
            <a:xfrm rot="4507444">
              <a:off x="6636605" y="6404188"/>
              <a:ext cx="571504" cy="284158"/>
            </a:xfrm>
            <a:prstGeom prst="rect">
              <a:avLst/>
            </a:prstGeom>
            <a:noFill/>
            <a:ln w="9525">
              <a:noFill/>
              <a:miter lim="800000"/>
              <a:headEnd/>
              <a:tailEnd/>
            </a:ln>
          </p:spPr>
          <p:txBody>
            <a:bodyPr>
              <a:spAutoFit/>
            </a:bodyPr>
            <a:lstStyle/>
            <a:p>
              <a:r>
                <a:rPr lang="ja-JP" altLang="en-US" sz="1400">
                  <a:solidFill>
                    <a:srgbClr val="FF0000"/>
                  </a:solidFill>
                  <a:latin typeface="HGP創英角ﾎﾟｯﾌﾟ体" pitchFamily="50" charset="-128"/>
                  <a:ea typeface="HGP創英角ﾎﾟｯﾌﾟ体" pitchFamily="50" charset="-128"/>
                </a:rPr>
                <a:t>欠陥</a:t>
              </a:r>
            </a:p>
          </p:txBody>
        </p:sp>
      </p:grpSp>
      <p:pic>
        <p:nvPicPr>
          <p:cNvPr id="20495" name="Picture 10" descr="C:\Users\kenji\Pictures\Microsoft クリップ オーガナイザ\j0078782.wmf"/>
          <p:cNvPicPr>
            <a:picLocks noChangeAspect="1" noChangeArrowheads="1"/>
          </p:cNvPicPr>
          <p:nvPr/>
        </p:nvPicPr>
        <p:blipFill>
          <a:blip r:embed="rId7" cstate="print"/>
          <a:srcRect/>
          <a:stretch>
            <a:fillRect/>
          </a:stretch>
        </p:blipFill>
        <p:spPr bwMode="auto">
          <a:xfrm>
            <a:off x="4975199" y="612222"/>
            <a:ext cx="968375" cy="724614"/>
          </a:xfrm>
          <a:prstGeom prst="rect">
            <a:avLst/>
          </a:prstGeom>
          <a:noFill/>
          <a:ln w="9525">
            <a:noFill/>
            <a:miter lim="800000"/>
            <a:headEnd/>
            <a:tailEnd/>
          </a:ln>
        </p:spPr>
      </p:pic>
      <p:sp>
        <p:nvSpPr>
          <p:cNvPr id="20496"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19" name="コンテンツ プレースホルダ 2"/>
          <p:cNvSpPr txBox="1">
            <a:spLocks/>
          </p:cNvSpPr>
          <p:nvPr/>
        </p:nvSpPr>
        <p:spPr>
          <a:xfrm>
            <a:off x="5675436" y="3382664"/>
            <a:ext cx="4024312" cy="2862561"/>
          </a:xfrm>
          <a:prstGeom prst="rect">
            <a:avLst/>
          </a:prstGeom>
        </p:spPr>
        <p:txBody>
          <a:bodyPr>
            <a:normAutofit/>
          </a:bodyPr>
          <a:lstStyle/>
          <a:p>
            <a:pPr marL="342900" indent="-342900" fontAlgn="auto">
              <a:spcBef>
                <a:spcPct val="20000"/>
              </a:spcBef>
              <a:spcAft>
                <a:spcPts val="0"/>
              </a:spcAft>
              <a:buFont typeface="Arial" pitchFamily="34" charset="0"/>
              <a:buNone/>
              <a:defRPr/>
            </a:pPr>
            <a:r>
              <a:rPr lang="ja-JP" altLang="en-US" sz="2800" u="sng" dirty="0">
                <a:solidFill>
                  <a:srgbClr val="FF0000"/>
                </a:solidFill>
                <a:latin typeface="+mn-ea"/>
                <a:ea typeface="+mn-ea"/>
              </a:rPr>
              <a:t>④欠陥の作りこみを防ぐ</a:t>
            </a:r>
            <a:endParaRPr lang="en-US" altLang="ja-JP" sz="2800" u="sng" dirty="0">
              <a:solidFill>
                <a:srgbClr val="FF0000"/>
              </a:solidFill>
              <a:latin typeface="+mn-ea"/>
              <a:ea typeface="+mn-ea"/>
            </a:endParaRPr>
          </a:p>
          <a:p>
            <a:pPr marL="342900" indent="-342900" fontAlgn="auto">
              <a:spcBef>
                <a:spcPct val="20000"/>
              </a:spcBef>
              <a:spcAft>
                <a:spcPts val="0"/>
              </a:spcAft>
              <a:buFont typeface="Arial" pitchFamily="34" charset="0"/>
              <a:buNone/>
              <a:defRPr/>
            </a:pPr>
            <a:r>
              <a:rPr lang="ja-JP" altLang="en-US" sz="2100" dirty="0">
                <a:latin typeface="+mn-ea"/>
                <a:ea typeface="+mn-ea"/>
              </a:rPr>
              <a:t>　　</a:t>
            </a:r>
            <a:br>
              <a:rPr lang="en-US" altLang="ja-JP" sz="2100" dirty="0">
                <a:latin typeface="+mn-ea"/>
                <a:ea typeface="+mn-ea"/>
              </a:rPr>
            </a:br>
            <a:r>
              <a:rPr lang="ja-JP" altLang="en-US" sz="2000" dirty="0">
                <a:latin typeface="+mn-ea"/>
                <a:ea typeface="+mn-ea"/>
              </a:rPr>
              <a:t>ライフサイクルの初期にテスト設計のことを考えると、コードの中に欠陥が潜り込まないようにする効果がある。</a:t>
            </a:r>
            <a:endParaRPr lang="en-US" altLang="ja-JP" sz="2000" dirty="0">
              <a:latin typeface="+mn-ea"/>
              <a:ea typeface="+mn-ea"/>
            </a:endParaRPr>
          </a:p>
        </p:txBody>
      </p:sp>
    </p:spTree>
    <p:extLst>
      <p:ext uri="{BB962C8B-B14F-4D97-AF65-F5344CB8AC3E}">
        <p14:creationId xmlns:p14="http://schemas.microsoft.com/office/powerpoint/2010/main" val="2074410226"/>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⑤ユースケーステストのポイント（</a:t>
            </a:r>
            <a:r>
              <a:rPr lang="en-US" altLang="ja-JP" dirty="0"/>
              <a:t>2/2</a:t>
            </a:r>
            <a:r>
              <a:rPr lang="ja-JP" altLang="en-US" dirty="0"/>
              <a:t>）</a:t>
            </a:r>
            <a:endParaRPr kumimoji="1" lang="ja-JP" altLang="en-US" dirty="0"/>
          </a:p>
        </p:txBody>
      </p:sp>
      <p:sp>
        <p:nvSpPr>
          <p:cNvPr id="3" name="コンテンツ プレースホルダー 2"/>
          <p:cNvSpPr>
            <a:spLocks noGrp="1"/>
          </p:cNvSpPr>
          <p:nvPr>
            <p:ph idx="1"/>
          </p:nvPr>
        </p:nvSpPr>
        <p:spPr>
          <a:xfrm>
            <a:off x="495300" y="1600199"/>
            <a:ext cx="9210228" cy="4396051"/>
          </a:xfrm>
        </p:spPr>
        <p:txBody>
          <a:bodyPr>
            <a:normAutofit lnSpcReduction="10000"/>
          </a:bodyPr>
          <a:lstStyle/>
          <a:p>
            <a:pPr>
              <a:buClr>
                <a:schemeClr val="tx1"/>
              </a:buClr>
            </a:pPr>
            <a:r>
              <a:rPr lang="ja-JP" altLang="en-US" dirty="0"/>
              <a:t>デメリット（注意事項）</a:t>
            </a:r>
            <a:endParaRPr lang="en-US" altLang="ja-JP" dirty="0"/>
          </a:p>
          <a:p>
            <a:pPr lvl="1">
              <a:buClr>
                <a:schemeClr val="tx1"/>
              </a:buClr>
            </a:pPr>
            <a:r>
              <a:rPr lang="ja-JP" altLang="en-US" dirty="0"/>
              <a:t>ユースケース（記述）は、要件全体の明確な定義を提供しない場合があるため、テスト対象の完全な定義として扱ってはならない。</a:t>
            </a:r>
            <a:endParaRPr lang="en-US" altLang="ja-JP" dirty="0"/>
          </a:p>
          <a:p>
            <a:pPr lvl="2">
              <a:buClr>
                <a:schemeClr val="tx1"/>
              </a:buClr>
            </a:pPr>
            <a:r>
              <a:rPr lang="ja-JP" altLang="en-US" dirty="0"/>
              <a:t>テスト分析・設計時に、</a:t>
            </a:r>
            <a:r>
              <a:rPr lang="ja-JP" altLang="en-US" u="sng" dirty="0">
                <a:solidFill>
                  <a:srgbClr val="FF0000"/>
                </a:solidFill>
              </a:rPr>
              <a:t>ユーザーの立場に立って</a:t>
            </a:r>
            <a:r>
              <a:rPr lang="ja-JP" altLang="en-US" dirty="0"/>
              <a:t>、改めてユースケースを考える。</a:t>
            </a:r>
            <a:endParaRPr lang="en-US" altLang="ja-JP" dirty="0"/>
          </a:p>
          <a:p>
            <a:pPr lvl="3">
              <a:buClr>
                <a:schemeClr val="tx1"/>
              </a:buClr>
            </a:pPr>
            <a:r>
              <a:rPr lang="ja-JP" altLang="en-US" dirty="0"/>
              <a:t>ユーザーがどのように製品を使うか？</a:t>
            </a:r>
          </a:p>
          <a:p>
            <a:pPr lvl="3">
              <a:buClr>
                <a:schemeClr val="tx1"/>
              </a:buClr>
            </a:pPr>
            <a:r>
              <a:rPr lang="ja-JP" altLang="en-US" dirty="0"/>
              <a:t>何を目的としてソフトウェアを使用するか？</a:t>
            </a:r>
          </a:p>
          <a:p>
            <a:pPr lvl="3">
              <a:buClr>
                <a:schemeClr val="tx1"/>
              </a:buClr>
            </a:pPr>
            <a:r>
              <a:rPr lang="ja-JP" altLang="en-US" dirty="0"/>
              <a:t>ユーザーの盲点を引き出す。</a:t>
            </a:r>
          </a:p>
          <a:p>
            <a:pPr lvl="2">
              <a:buClr>
                <a:schemeClr val="tx1"/>
              </a:buClr>
            </a:pPr>
            <a:r>
              <a:rPr lang="en-US" altLang="ja-JP" u="sng" dirty="0">
                <a:solidFill>
                  <a:srgbClr val="FF0000"/>
                </a:solidFill>
              </a:rPr>
              <a:t>2</a:t>
            </a:r>
            <a:r>
              <a:rPr lang="ja-JP" altLang="en-US" u="sng" dirty="0">
                <a:solidFill>
                  <a:srgbClr val="FF0000"/>
                </a:solidFill>
              </a:rPr>
              <a:t>種類のユーザー</a:t>
            </a:r>
            <a:r>
              <a:rPr lang="ja-JP" altLang="en-US" dirty="0"/>
              <a:t>の使い方を考える。</a:t>
            </a:r>
          </a:p>
          <a:p>
            <a:pPr lvl="3">
              <a:buClr>
                <a:schemeClr val="tx1"/>
              </a:buClr>
            </a:pPr>
            <a:r>
              <a:rPr lang="ja-JP" altLang="en-US" dirty="0"/>
              <a:t>一般的なユーザー と ろくでもないユーザー</a:t>
            </a:r>
          </a:p>
          <a:p>
            <a:pPr marL="1371600" lvl="3" indent="0">
              <a:buNone/>
            </a:pPr>
            <a:endParaRPr lang="en-US" altLang="ja-JP"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120</a:t>
            </a:fld>
            <a:endParaRPr lang="en-US" altLang="ja-JP" dirty="0"/>
          </a:p>
        </p:txBody>
      </p:sp>
      <p:sp>
        <p:nvSpPr>
          <p:cNvPr id="6" name="テキスト ボックス 69"/>
          <p:cNvSpPr txBox="1">
            <a:spLocks noChangeArrowheads="1"/>
          </p:cNvSpPr>
          <p:nvPr/>
        </p:nvSpPr>
        <p:spPr bwMode="auto">
          <a:xfrm>
            <a:off x="1352600" y="5949280"/>
            <a:ext cx="8216851" cy="307777"/>
          </a:xfrm>
          <a:prstGeom prst="rect">
            <a:avLst/>
          </a:prstGeom>
          <a:noFill/>
          <a:ln w="9525">
            <a:noFill/>
            <a:miter lim="800000"/>
            <a:headEnd/>
            <a:tailEnd/>
          </a:ln>
        </p:spPr>
        <p:txBody>
          <a:bodyPr wrap="square">
            <a:spAutoFit/>
          </a:bodyPr>
          <a:lstStyle/>
          <a:p>
            <a:r>
              <a:rPr lang="ja-JP" altLang="en-US" sz="1400" dirty="0"/>
              <a:t>出典： 現場の仕事がバリバリ進むソフトウェアテスト手法</a:t>
            </a:r>
            <a:endParaRPr lang="en-US" altLang="ja-JP" sz="1400" dirty="0"/>
          </a:p>
        </p:txBody>
      </p:sp>
      <p:sp>
        <p:nvSpPr>
          <p:cNvPr id="9" name="フッター プレースホルダ 4">
            <a:extLst>
              <a:ext uri="{FF2B5EF4-FFF2-40B4-BE49-F238E27FC236}">
                <a16:creationId xmlns:a16="http://schemas.microsoft.com/office/drawing/2014/main" id="{962AAE7E-A4B7-4D76-B084-DD3B4E6D3B0A}"/>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3578378349"/>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⑥</a:t>
            </a:r>
            <a:r>
              <a:rPr kumimoji="1" lang="ja-JP" altLang="en-US" dirty="0"/>
              <a:t>組み合わせテスト</a:t>
            </a:r>
          </a:p>
        </p:txBody>
      </p:sp>
      <p:sp>
        <p:nvSpPr>
          <p:cNvPr id="3" name="コンテンツ プレースホルダー 2"/>
          <p:cNvSpPr>
            <a:spLocks noGrp="1"/>
          </p:cNvSpPr>
          <p:nvPr>
            <p:ph idx="1"/>
          </p:nvPr>
        </p:nvSpPr>
        <p:spPr/>
        <p:txBody>
          <a:bodyPr/>
          <a:lstStyle/>
          <a:p>
            <a:pPr marL="533400" lvl="2" indent="-533400" eaLnBrk="1" hangingPunct="1">
              <a:lnSpc>
                <a:spcPct val="90000"/>
              </a:lnSpc>
              <a:buFontTx/>
              <a:buNone/>
            </a:pPr>
            <a:endParaRPr lang="en-US" altLang="ja-JP" dirty="0"/>
          </a:p>
          <a:p>
            <a:pPr marL="533400" lvl="2" indent="-533400" eaLnBrk="1" hangingPunct="1">
              <a:lnSpc>
                <a:spcPct val="90000"/>
              </a:lnSpc>
              <a:buFontTx/>
              <a:buNone/>
            </a:pPr>
            <a:endParaRPr lang="en-US" altLang="ja-JP" dirty="0"/>
          </a:p>
          <a:p>
            <a:pPr marL="533400" lvl="2" indent="-533400" eaLnBrk="1" hangingPunct="1">
              <a:lnSpc>
                <a:spcPct val="90000"/>
              </a:lnSpc>
              <a:buFontTx/>
              <a:buNone/>
            </a:pPr>
            <a:endParaRPr lang="en-US" altLang="ja-JP" dirty="0"/>
          </a:p>
          <a:p>
            <a:pPr marL="533400" lvl="2" indent="-533400" eaLnBrk="1" hangingPunct="1">
              <a:lnSpc>
                <a:spcPct val="90000"/>
              </a:lnSpc>
              <a:buFontTx/>
              <a:buNone/>
            </a:pPr>
            <a:endParaRPr lang="en-US" altLang="ja-JP" dirty="0"/>
          </a:p>
          <a:p>
            <a:pPr marL="533400" lvl="2" indent="-533400" eaLnBrk="1" hangingPunct="1">
              <a:lnSpc>
                <a:spcPct val="90000"/>
              </a:lnSpc>
              <a:buFontTx/>
              <a:buNone/>
            </a:pPr>
            <a:r>
              <a:rPr lang="ja-JP" altLang="en-US" dirty="0"/>
              <a:t>（例）</a:t>
            </a:r>
            <a:r>
              <a:rPr lang="en-US" altLang="ja-JP" dirty="0"/>
              <a:t>4</a:t>
            </a:r>
            <a:r>
              <a:rPr lang="ja-JP" altLang="en-US" dirty="0"/>
              <a:t>個の入力フィールドに対して、入力する内容が各</a:t>
            </a:r>
            <a:r>
              <a:rPr lang="en-US" altLang="ja-JP" dirty="0"/>
              <a:t>5</a:t>
            </a:r>
            <a:r>
              <a:rPr lang="ja-JP" altLang="en-US" dirty="0"/>
              <a:t>種類の場合、全組み合わせは、</a:t>
            </a:r>
            <a:endParaRPr lang="en-US" altLang="ja-JP" dirty="0"/>
          </a:p>
          <a:p>
            <a:pPr marL="533400" lvl="2" indent="-533400" eaLnBrk="1" hangingPunct="1">
              <a:lnSpc>
                <a:spcPct val="120000"/>
              </a:lnSpc>
              <a:buFontTx/>
              <a:buNone/>
            </a:pPr>
            <a:r>
              <a:rPr lang="en-US" altLang="ja-JP" dirty="0"/>
              <a:t>			5×5×5×5</a:t>
            </a:r>
            <a:r>
              <a:rPr lang="ja-JP" altLang="en-US" dirty="0"/>
              <a:t> ＝ </a:t>
            </a:r>
            <a:r>
              <a:rPr lang="en-US" altLang="ja-JP" dirty="0"/>
              <a:t>625</a:t>
            </a:r>
            <a:r>
              <a:rPr lang="ja-JP" altLang="en-US" dirty="0"/>
              <a:t>通り！</a:t>
            </a:r>
            <a:br>
              <a:rPr lang="en-US" altLang="ja-JP" dirty="0"/>
            </a:br>
            <a:r>
              <a:rPr lang="ja-JP" altLang="en-US" dirty="0"/>
              <a:t>となる。入力フィールドの数が</a:t>
            </a:r>
            <a:r>
              <a:rPr lang="en-US" altLang="ja-JP" dirty="0"/>
              <a:t>10</a:t>
            </a:r>
            <a:r>
              <a:rPr lang="ja-JP" altLang="en-US" dirty="0"/>
              <a:t>個になると</a:t>
            </a:r>
            <a:r>
              <a:rPr lang="en-US" altLang="ja-JP" dirty="0"/>
              <a:t>…</a:t>
            </a:r>
          </a:p>
          <a:p>
            <a:pPr marL="533400" lvl="2" indent="-533400" eaLnBrk="1" hangingPunct="1">
              <a:lnSpc>
                <a:spcPct val="120000"/>
              </a:lnSpc>
              <a:buFontTx/>
              <a:buNone/>
            </a:pPr>
            <a:r>
              <a:rPr lang="en-US" altLang="ja-JP" dirty="0"/>
              <a:t>			5</a:t>
            </a:r>
            <a:r>
              <a:rPr lang="en-US" altLang="ja-JP" baseline="30000" dirty="0"/>
              <a:t>10</a:t>
            </a:r>
            <a:r>
              <a:rPr lang="en-US" altLang="ja-JP" dirty="0"/>
              <a:t> </a:t>
            </a:r>
            <a:r>
              <a:rPr lang="ja-JP" altLang="en-US" dirty="0"/>
              <a:t>＝ </a:t>
            </a:r>
            <a:r>
              <a:rPr lang="en-US" altLang="ja-JP" dirty="0"/>
              <a:t>9,765,625</a:t>
            </a:r>
            <a:r>
              <a:rPr lang="ja-JP" altLang="en-US" dirty="0"/>
              <a:t>通り！！</a:t>
            </a:r>
            <a:endParaRPr lang="en-US" altLang="ja-JP" dirty="0"/>
          </a:p>
          <a:p>
            <a:pPr marL="533400" lvl="2" indent="-533400" eaLnBrk="1" hangingPunct="1">
              <a:lnSpc>
                <a:spcPct val="90000"/>
              </a:lnSpc>
              <a:buFontTx/>
              <a:buNone/>
            </a:pPr>
            <a:r>
              <a:rPr lang="en-US" altLang="ja-JP" dirty="0"/>
              <a:t>	</a:t>
            </a:r>
            <a:r>
              <a:rPr lang="ja-JP" altLang="en-US" dirty="0"/>
              <a:t>フィールドがもう</a:t>
            </a:r>
            <a:r>
              <a:rPr lang="en-US" altLang="ja-JP" dirty="0"/>
              <a:t>1</a:t>
            </a:r>
            <a:r>
              <a:rPr lang="ja-JP" altLang="en-US" dirty="0"/>
              <a:t>個増えると、さらに</a:t>
            </a:r>
            <a:r>
              <a:rPr lang="en-US" altLang="ja-JP" dirty="0"/>
              <a:t>5</a:t>
            </a:r>
            <a:r>
              <a:rPr lang="ja-JP" altLang="en-US" dirty="0"/>
              <a:t>倍</a:t>
            </a:r>
            <a:r>
              <a:rPr lang="en-US" altLang="ja-JP" dirty="0"/>
              <a:t>…</a:t>
            </a:r>
          </a:p>
          <a:p>
            <a:pPr marL="533400" lvl="2" indent="-533400" eaLnBrk="1" hangingPunct="1">
              <a:lnSpc>
                <a:spcPct val="90000"/>
              </a:lnSpc>
              <a:buFontTx/>
              <a:buNone/>
            </a:pPr>
            <a:r>
              <a:rPr lang="en-US" altLang="ja-JP" dirty="0">
                <a:solidFill>
                  <a:srgbClr val="FF0000"/>
                </a:solidFill>
              </a:rPr>
              <a:t>			</a:t>
            </a:r>
            <a:r>
              <a:rPr lang="ja-JP" altLang="en-US" dirty="0">
                <a:solidFill>
                  <a:srgbClr val="FF0000"/>
                </a:solidFill>
              </a:rPr>
              <a:t>全組合せは指数関数的に増加</a:t>
            </a:r>
            <a:r>
              <a:rPr lang="ja-JP" altLang="en-US" sz="2400" dirty="0"/>
              <a:t>していく。</a:t>
            </a:r>
          </a:p>
          <a:p>
            <a:endParaRPr kumimoji="1" lang="ja-JP" altLang="en-US"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121</a:t>
            </a:fld>
            <a:endParaRPr lang="en-US" altLang="ja-JP" dirty="0"/>
          </a:p>
        </p:txBody>
      </p:sp>
      <p:sp>
        <p:nvSpPr>
          <p:cNvPr id="7" name="下矢印 6"/>
          <p:cNvSpPr/>
          <p:nvPr/>
        </p:nvSpPr>
        <p:spPr>
          <a:xfrm rot="16200000">
            <a:off x="1781539" y="5735381"/>
            <a:ext cx="482473" cy="476254"/>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8" name="Rectangle 4"/>
          <p:cNvSpPr>
            <a:spLocks noChangeArrowheads="1"/>
          </p:cNvSpPr>
          <p:nvPr/>
        </p:nvSpPr>
        <p:spPr bwMode="auto">
          <a:xfrm>
            <a:off x="495301" y="1484784"/>
            <a:ext cx="8921750" cy="1512168"/>
          </a:xfrm>
          <a:prstGeom prst="rect">
            <a:avLst/>
          </a:prstGeom>
          <a:solidFill>
            <a:schemeClr val="bg1"/>
          </a:solidFill>
          <a:ln w="9525">
            <a:solidFill>
              <a:schemeClr val="bg2"/>
            </a:solidFill>
            <a:miter lim="800000"/>
            <a:headEnd/>
            <a:tailEnd/>
          </a:ln>
        </p:spPr>
        <p:txBody>
          <a:bodyPr wrap="square" anchor="ctr"/>
          <a:lstStyle/>
          <a:p>
            <a:pPr>
              <a:lnSpc>
                <a:spcPct val="120000"/>
              </a:lnSpc>
            </a:pPr>
            <a:r>
              <a:rPr lang="ja-JP" altLang="en-US" sz="2800" dirty="0"/>
              <a:t>複数の値を持つ複数のパラメータを含むソフトウェアに対して、組合せに含めるアイテムの数を選択して、作成した組合せをテストする。</a:t>
            </a:r>
          </a:p>
        </p:txBody>
      </p:sp>
      <p:sp>
        <p:nvSpPr>
          <p:cNvPr id="11" name="フッター プレースホルダ 4">
            <a:extLst>
              <a:ext uri="{FF2B5EF4-FFF2-40B4-BE49-F238E27FC236}">
                <a16:creationId xmlns:a16="http://schemas.microsoft.com/office/drawing/2014/main" id="{8BBF2FFC-2B00-4696-A6F9-4E0B2DF652DF}"/>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179205810"/>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⑥</a:t>
            </a:r>
            <a:r>
              <a:rPr kumimoji="1" lang="ja-JP" altLang="en-US" dirty="0"/>
              <a:t>組み合わせテスト</a:t>
            </a:r>
          </a:p>
        </p:txBody>
      </p:sp>
      <p:sp>
        <p:nvSpPr>
          <p:cNvPr id="3" name="コンテンツ プレースホルダー 2"/>
          <p:cNvSpPr>
            <a:spLocks noGrp="1"/>
          </p:cNvSpPr>
          <p:nvPr>
            <p:ph idx="1"/>
          </p:nvPr>
        </p:nvSpPr>
        <p:spPr>
          <a:xfrm>
            <a:off x="495300" y="1600200"/>
            <a:ext cx="9410700" cy="4525963"/>
          </a:xfrm>
        </p:spPr>
        <p:txBody>
          <a:bodyPr/>
          <a:lstStyle/>
          <a:p>
            <a:pPr marL="514350" indent="-514350">
              <a:buFont typeface="+mj-lt"/>
              <a:buAutoNum type="arabicPeriod"/>
            </a:pPr>
            <a:r>
              <a:rPr kumimoji="1" lang="ja-JP" altLang="en-US" dirty="0"/>
              <a:t>組み合わせる条件を見つける。</a:t>
            </a:r>
            <a:endParaRPr kumimoji="1" lang="en-US" altLang="ja-JP" dirty="0"/>
          </a:p>
          <a:p>
            <a:pPr marL="400050" lvl="1" indent="0">
              <a:buNone/>
            </a:pPr>
            <a:r>
              <a:rPr lang="ja-JP" altLang="en-US" dirty="0"/>
              <a:t>（例）様々な環境におけるソフトウェアの動作を確認したい。</a:t>
            </a:r>
            <a:endParaRPr kumimoji="1" lang="ja-JP" altLang="en-US"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122</a:t>
            </a:fld>
            <a:endParaRPr lang="en-US" altLang="ja-JP" dirty="0"/>
          </a:p>
        </p:txBody>
      </p:sp>
      <p:graphicFrame>
        <p:nvGraphicFramePr>
          <p:cNvPr id="6" name="Group 124"/>
          <p:cNvGraphicFramePr>
            <a:graphicFrameLocks noGrp="1"/>
          </p:cNvGraphicFramePr>
          <p:nvPr/>
        </p:nvGraphicFramePr>
        <p:xfrm>
          <a:off x="5086317" y="3438777"/>
          <a:ext cx="1873250" cy="1189812"/>
        </p:xfrm>
        <a:graphic>
          <a:graphicData uri="http://schemas.openxmlformats.org/drawingml/2006/table">
            <a:tbl>
              <a:tblPr/>
              <a:tblGrid>
                <a:gridCol w="1873250">
                  <a:extLst>
                    <a:ext uri="{9D8B030D-6E8A-4147-A177-3AD203B41FA5}">
                      <a16:colId xmlns:a16="http://schemas.microsoft.com/office/drawing/2014/main" val="20000"/>
                    </a:ext>
                  </a:extLst>
                </a:gridCol>
              </a:tblGrid>
              <a:tr h="39679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ブラウザ</a:t>
                      </a:r>
                    </a:p>
                  </a:txBody>
                  <a:tcPr marT="45711" marB="4571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val="10000"/>
                  </a:ext>
                </a:extLst>
              </a:tr>
              <a:tr h="39622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Firefox</a:t>
                      </a:r>
                    </a:p>
                  </a:txBody>
                  <a:tcPr marT="45711" marB="4571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9679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Chrome</a:t>
                      </a:r>
                    </a:p>
                  </a:txBody>
                  <a:tcPr marT="45711" marB="4571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graphicFrame>
        <p:nvGraphicFramePr>
          <p:cNvPr id="12" name="Group 124"/>
          <p:cNvGraphicFramePr>
            <a:graphicFrameLocks noGrp="1"/>
          </p:cNvGraphicFramePr>
          <p:nvPr/>
        </p:nvGraphicFramePr>
        <p:xfrm>
          <a:off x="2700395" y="3423664"/>
          <a:ext cx="1873250" cy="1195148"/>
        </p:xfrm>
        <a:graphic>
          <a:graphicData uri="http://schemas.openxmlformats.org/drawingml/2006/table">
            <a:tbl>
              <a:tblPr/>
              <a:tblGrid>
                <a:gridCol w="1873250">
                  <a:extLst>
                    <a:ext uri="{9D8B030D-6E8A-4147-A177-3AD203B41FA5}">
                      <a16:colId xmlns:a16="http://schemas.microsoft.com/office/drawing/2014/main" val="20000"/>
                    </a:ext>
                  </a:extLst>
                </a:gridCol>
              </a:tblGrid>
              <a:tr h="40155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OS</a:t>
                      </a:r>
                    </a:p>
                  </a:txBody>
                  <a:tcPr marT="45711" marB="4571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val="10004"/>
                  </a:ext>
                </a:extLst>
              </a:tr>
              <a:tr h="39679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Windows</a:t>
                      </a:r>
                    </a:p>
                  </a:txBody>
                  <a:tcPr marT="45711" marB="4571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9679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iOS</a:t>
                      </a:r>
                    </a:p>
                  </a:txBody>
                  <a:tcPr marT="45711" marB="4571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graphicFrame>
        <p:nvGraphicFramePr>
          <p:cNvPr id="13" name="Group 124"/>
          <p:cNvGraphicFramePr>
            <a:graphicFrameLocks noGrp="1"/>
          </p:cNvGraphicFramePr>
          <p:nvPr/>
        </p:nvGraphicFramePr>
        <p:xfrm>
          <a:off x="7472238" y="3429000"/>
          <a:ext cx="1873250" cy="1189812"/>
        </p:xfrm>
        <a:graphic>
          <a:graphicData uri="http://schemas.openxmlformats.org/drawingml/2006/table">
            <a:tbl>
              <a:tblPr/>
              <a:tblGrid>
                <a:gridCol w="1873250">
                  <a:extLst>
                    <a:ext uri="{9D8B030D-6E8A-4147-A177-3AD203B41FA5}">
                      <a16:colId xmlns:a16="http://schemas.microsoft.com/office/drawing/2014/main" val="20000"/>
                    </a:ext>
                  </a:extLst>
                </a:gridCol>
              </a:tblGrid>
              <a:tr h="39679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バージョン</a:t>
                      </a:r>
                    </a:p>
                  </a:txBody>
                  <a:tcPr marT="45711" marB="4571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val="10008"/>
                  </a:ext>
                </a:extLst>
              </a:tr>
              <a:tr h="39622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2.0</a:t>
                      </a:r>
                    </a:p>
                  </a:txBody>
                  <a:tcPr marT="45711" marB="4571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9679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3.0</a:t>
                      </a:r>
                    </a:p>
                  </a:txBody>
                  <a:tcPr marT="45711" marB="4571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bl>
          </a:graphicData>
        </a:graphic>
      </p:graphicFrame>
      <p:sp>
        <p:nvSpPr>
          <p:cNvPr id="4" name="テキスト ボックス 3"/>
          <p:cNvSpPr txBox="1"/>
          <p:nvPr/>
        </p:nvSpPr>
        <p:spPr>
          <a:xfrm>
            <a:off x="7112719" y="4726156"/>
            <a:ext cx="2592288" cy="646331"/>
          </a:xfrm>
          <a:prstGeom prst="rect">
            <a:avLst/>
          </a:prstGeom>
          <a:noFill/>
        </p:spPr>
        <p:txBody>
          <a:bodyPr wrap="square" rtlCol="0">
            <a:spAutoFit/>
          </a:bodyPr>
          <a:lstStyle/>
          <a:p>
            <a:r>
              <a:rPr lang="en-US" altLang="ja-JP" dirty="0"/>
              <a:t>※</a:t>
            </a:r>
            <a:r>
              <a:rPr lang="ja-JP" altLang="en-US" dirty="0"/>
              <a:t>テスト対象ソフトウェア</a:t>
            </a:r>
            <a:endParaRPr lang="en-US" altLang="ja-JP" dirty="0"/>
          </a:p>
          <a:p>
            <a:r>
              <a:rPr lang="ja-JP" altLang="en-US" dirty="0"/>
              <a:t>　 のバージョン</a:t>
            </a:r>
            <a:endParaRPr kumimoji="1" lang="ja-JP" altLang="en-US" dirty="0"/>
          </a:p>
        </p:txBody>
      </p:sp>
      <p:sp>
        <p:nvSpPr>
          <p:cNvPr id="14" name="下矢印 13"/>
          <p:cNvSpPr/>
          <p:nvPr/>
        </p:nvSpPr>
        <p:spPr>
          <a:xfrm rot="16200000">
            <a:off x="2048059" y="3382489"/>
            <a:ext cx="360000" cy="432000"/>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7" name="左中かっこ 6"/>
          <p:cNvSpPr/>
          <p:nvPr/>
        </p:nvSpPr>
        <p:spPr>
          <a:xfrm>
            <a:off x="2532941" y="3850888"/>
            <a:ext cx="72056" cy="757764"/>
          </a:xfrm>
          <a:prstGeom prst="leftBrace">
            <a:avLst>
              <a:gd name="adj1" fmla="val 40058"/>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5" name="下矢印 14"/>
          <p:cNvSpPr/>
          <p:nvPr/>
        </p:nvSpPr>
        <p:spPr>
          <a:xfrm rot="16200000">
            <a:off x="2040696" y="4013770"/>
            <a:ext cx="360000" cy="432000"/>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16" name="テキスト ボックス 15"/>
          <p:cNvSpPr txBox="1"/>
          <p:nvPr/>
        </p:nvSpPr>
        <p:spPr>
          <a:xfrm>
            <a:off x="300741" y="3386277"/>
            <a:ext cx="1929687" cy="461665"/>
          </a:xfrm>
          <a:prstGeom prst="rect">
            <a:avLst/>
          </a:prstGeom>
          <a:noFill/>
        </p:spPr>
        <p:txBody>
          <a:bodyPr wrap="square" rtlCol="0">
            <a:spAutoFit/>
          </a:bodyPr>
          <a:lstStyle/>
          <a:p>
            <a:r>
              <a:rPr lang="ja-JP" altLang="en-US" sz="2400" dirty="0"/>
              <a:t>因子（変数）</a:t>
            </a:r>
            <a:endParaRPr lang="en-US" altLang="ja-JP" sz="2400" dirty="0"/>
          </a:p>
        </p:txBody>
      </p:sp>
      <p:sp>
        <p:nvSpPr>
          <p:cNvPr id="17" name="テキスト ボックス 16"/>
          <p:cNvSpPr txBox="1"/>
          <p:nvPr/>
        </p:nvSpPr>
        <p:spPr>
          <a:xfrm>
            <a:off x="544708" y="4021238"/>
            <a:ext cx="1512240" cy="461665"/>
          </a:xfrm>
          <a:prstGeom prst="rect">
            <a:avLst/>
          </a:prstGeom>
          <a:noFill/>
        </p:spPr>
        <p:txBody>
          <a:bodyPr wrap="square" rtlCol="0">
            <a:spAutoFit/>
          </a:bodyPr>
          <a:lstStyle/>
          <a:p>
            <a:r>
              <a:rPr lang="ja-JP" altLang="en-US" sz="2400" dirty="0"/>
              <a:t>水準</a:t>
            </a:r>
            <a:r>
              <a:rPr kumimoji="1" lang="ja-JP" altLang="en-US" sz="2400" dirty="0"/>
              <a:t>（値）</a:t>
            </a:r>
          </a:p>
        </p:txBody>
      </p:sp>
      <p:sp>
        <p:nvSpPr>
          <p:cNvPr id="19" name="フッター プレースホルダ 4">
            <a:extLst>
              <a:ext uri="{FF2B5EF4-FFF2-40B4-BE49-F238E27FC236}">
                <a16:creationId xmlns:a16="http://schemas.microsoft.com/office/drawing/2014/main" id="{8E88C5CB-032E-4733-A71D-82F6C752A441}"/>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1972796410"/>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⑥</a:t>
            </a:r>
            <a:r>
              <a:rPr kumimoji="1" lang="ja-JP" altLang="en-US" dirty="0"/>
              <a:t>組み合わせテスト</a:t>
            </a:r>
          </a:p>
        </p:txBody>
      </p:sp>
      <p:sp>
        <p:nvSpPr>
          <p:cNvPr id="4" name="コンテンツ プレースホルダー 3"/>
          <p:cNvSpPr>
            <a:spLocks noGrp="1"/>
          </p:cNvSpPr>
          <p:nvPr>
            <p:ph idx="1"/>
          </p:nvPr>
        </p:nvSpPr>
        <p:spPr/>
        <p:txBody>
          <a:bodyPr/>
          <a:lstStyle/>
          <a:p>
            <a:pPr marL="514350" indent="-514350">
              <a:buFont typeface="+mj-lt"/>
              <a:buAutoNum type="arabicPeriod" startAt="2"/>
            </a:pPr>
            <a:r>
              <a:rPr lang="ja-JP" altLang="en-US" sz="2800" dirty="0"/>
              <a:t>組合せに含めるアイテム（因子）の数を選択し、</a:t>
            </a:r>
            <a:br>
              <a:rPr lang="en-US" altLang="ja-JP" sz="2800" dirty="0"/>
            </a:br>
            <a:r>
              <a:rPr lang="ja-JP" altLang="en-US" sz="2800" dirty="0"/>
              <a:t>組合せ</a:t>
            </a:r>
            <a:r>
              <a:rPr kumimoji="1" lang="ja-JP" altLang="en-US" sz="2800" dirty="0"/>
              <a:t>表を作成する。</a:t>
            </a:r>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123</a:t>
            </a:fld>
            <a:endParaRPr lang="en-US" altLang="ja-JP" dirty="0"/>
          </a:p>
        </p:txBody>
      </p:sp>
      <p:sp>
        <p:nvSpPr>
          <p:cNvPr id="8" name="Text Box 38"/>
          <p:cNvSpPr txBox="1">
            <a:spLocks noChangeArrowheads="1"/>
          </p:cNvSpPr>
          <p:nvPr/>
        </p:nvSpPr>
        <p:spPr bwMode="auto">
          <a:xfrm>
            <a:off x="959572" y="2516521"/>
            <a:ext cx="8365528" cy="461665"/>
          </a:xfrm>
          <a:prstGeom prst="rect">
            <a:avLst/>
          </a:prstGeom>
          <a:noFill/>
          <a:ln w="9525">
            <a:noFill/>
            <a:miter lim="800000"/>
            <a:headEnd/>
            <a:tailEnd/>
          </a:ln>
        </p:spPr>
        <p:txBody>
          <a:bodyPr wrap="square">
            <a:spAutoFit/>
          </a:bodyPr>
          <a:lstStyle/>
          <a:p>
            <a:r>
              <a:rPr lang="ja-JP" altLang="en-US" sz="2400" dirty="0">
                <a:latin typeface="Tahoma" pitchFamily="34" charset="0"/>
              </a:rPr>
              <a:t>（例</a:t>
            </a:r>
            <a:r>
              <a:rPr lang="en-US" altLang="ja-JP" sz="2400" dirty="0">
                <a:latin typeface="Tahoma" pitchFamily="34" charset="0"/>
              </a:rPr>
              <a:t>1</a:t>
            </a:r>
            <a:r>
              <a:rPr lang="ja-JP" altLang="en-US" sz="2400" dirty="0">
                <a:latin typeface="Tahoma" pitchFamily="34" charset="0"/>
              </a:rPr>
              <a:t>）すべての因子・水準（この場合、</a:t>
            </a:r>
            <a:r>
              <a:rPr lang="en-US" altLang="ja-JP" sz="2400" dirty="0">
                <a:latin typeface="Tahoma" pitchFamily="34" charset="0"/>
              </a:rPr>
              <a:t>3</a:t>
            </a:r>
            <a:r>
              <a:rPr lang="ja-JP" altLang="en-US" sz="2400" dirty="0">
                <a:latin typeface="Tahoma" pitchFamily="34" charset="0"/>
              </a:rPr>
              <a:t>個）を組み合わせる場合</a:t>
            </a:r>
          </a:p>
        </p:txBody>
      </p:sp>
      <p:graphicFrame>
        <p:nvGraphicFramePr>
          <p:cNvPr id="9" name="Group 146"/>
          <p:cNvGraphicFramePr>
            <a:graphicFrameLocks noGrp="1"/>
          </p:cNvGraphicFramePr>
          <p:nvPr>
            <p:extLst>
              <p:ext uri="{D42A27DB-BD31-4B8C-83A1-F6EECF244321}">
                <p14:modId xmlns:p14="http://schemas.microsoft.com/office/powerpoint/2010/main" val="152972229"/>
              </p:ext>
            </p:extLst>
          </p:nvPr>
        </p:nvGraphicFramePr>
        <p:xfrm>
          <a:off x="4592960" y="3112051"/>
          <a:ext cx="4381075" cy="3291534"/>
        </p:xfrm>
        <a:graphic>
          <a:graphicData uri="http://schemas.openxmlformats.org/drawingml/2006/table">
            <a:tbl>
              <a:tblPr/>
              <a:tblGrid>
                <a:gridCol w="365125">
                  <a:extLst>
                    <a:ext uri="{9D8B030D-6E8A-4147-A177-3AD203B41FA5}">
                      <a16:colId xmlns:a16="http://schemas.microsoft.com/office/drawing/2014/main" val="20000"/>
                    </a:ext>
                  </a:extLst>
                </a:gridCol>
                <a:gridCol w="1218480">
                  <a:extLst>
                    <a:ext uri="{9D8B030D-6E8A-4147-A177-3AD203B41FA5}">
                      <a16:colId xmlns:a16="http://schemas.microsoft.com/office/drawing/2014/main" val="20001"/>
                    </a:ext>
                  </a:extLst>
                </a:gridCol>
                <a:gridCol w="1429470">
                  <a:extLst>
                    <a:ext uri="{9D8B030D-6E8A-4147-A177-3AD203B41FA5}">
                      <a16:colId xmlns:a16="http://schemas.microsoft.com/office/drawing/2014/main" val="20002"/>
                    </a:ext>
                  </a:extLst>
                </a:gridCol>
                <a:gridCol w="1368000">
                  <a:extLst>
                    <a:ext uri="{9D8B030D-6E8A-4147-A177-3AD203B41FA5}">
                      <a16:colId xmlns:a16="http://schemas.microsoft.com/office/drawing/2014/main" val="20003"/>
                    </a:ext>
                  </a:extLst>
                </a:gridCol>
              </a:tblGrid>
              <a:tr h="32324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6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OS</a:t>
                      </a: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ブラウザ</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バージョン</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val="10000"/>
                  </a:ext>
                </a:extLst>
              </a:tr>
              <a:tr h="32324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1</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Windows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Firefox</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2324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Windows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Firefox</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2324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Windows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Chrome</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2324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4</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Windows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Chrome</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2324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5</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iOS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Firefox</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2324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6</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iOS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Firefox</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2324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7</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iOS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Chrome</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2324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8</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iOS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Chrome</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bl>
          </a:graphicData>
        </a:graphic>
      </p:graphicFrame>
      <p:sp>
        <p:nvSpPr>
          <p:cNvPr id="10" name="Line 37"/>
          <p:cNvSpPr>
            <a:spLocks noChangeShapeType="1"/>
          </p:cNvSpPr>
          <p:nvPr/>
        </p:nvSpPr>
        <p:spPr bwMode="auto">
          <a:xfrm>
            <a:off x="3219254" y="4729584"/>
            <a:ext cx="1103720" cy="0"/>
          </a:xfrm>
          <a:prstGeom prst="line">
            <a:avLst/>
          </a:prstGeom>
          <a:noFill/>
          <a:ln w="38100">
            <a:solidFill>
              <a:schemeClr val="tx1"/>
            </a:solidFill>
            <a:round/>
            <a:headEnd/>
            <a:tailEnd type="triangle" w="med" len="med"/>
          </a:ln>
        </p:spPr>
        <p:txBody>
          <a:bodyPr/>
          <a:lstStyle/>
          <a:p>
            <a:endParaRPr lang="ja-JP" altLang="en-US"/>
          </a:p>
        </p:txBody>
      </p:sp>
      <p:sp>
        <p:nvSpPr>
          <p:cNvPr id="11" name="右中かっこ 10">
            <a:extLst>
              <a:ext uri="{FF2B5EF4-FFF2-40B4-BE49-F238E27FC236}">
                <a16:creationId xmlns:a16="http://schemas.microsoft.com/office/drawing/2014/main" id="{1C0C109B-071F-4BDA-B213-0008FC4186E6}"/>
              </a:ext>
            </a:extLst>
          </p:cNvPr>
          <p:cNvSpPr/>
          <p:nvPr/>
        </p:nvSpPr>
        <p:spPr>
          <a:xfrm>
            <a:off x="2608451" y="3150444"/>
            <a:ext cx="337234" cy="3158280"/>
          </a:xfrm>
          <a:prstGeom prst="rightBrace">
            <a:avLst>
              <a:gd name="adj1" fmla="val 72703"/>
              <a:gd name="adj2" fmla="val 50000"/>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aphicFrame>
        <p:nvGraphicFramePr>
          <p:cNvPr id="12" name="Group 124"/>
          <p:cNvGraphicFramePr>
            <a:graphicFrameLocks noGrp="1"/>
          </p:cNvGraphicFramePr>
          <p:nvPr/>
        </p:nvGraphicFramePr>
        <p:xfrm>
          <a:off x="1012157" y="4272951"/>
          <a:ext cx="1510617" cy="1005786"/>
        </p:xfrm>
        <a:graphic>
          <a:graphicData uri="http://schemas.openxmlformats.org/drawingml/2006/table">
            <a:tbl>
              <a:tblPr/>
              <a:tblGrid>
                <a:gridCol w="1510617">
                  <a:extLst>
                    <a:ext uri="{9D8B030D-6E8A-4147-A177-3AD203B41FA5}">
                      <a16:colId xmlns:a16="http://schemas.microsoft.com/office/drawing/2014/main" val="20000"/>
                    </a:ext>
                  </a:extLst>
                </a:gridCol>
              </a:tblGrid>
              <a:tr h="324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a:ln>
                            <a:noFill/>
                          </a:ln>
                          <a:solidFill>
                            <a:schemeClr val="tx1"/>
                          </a:solidFill>
                          <a:effectLst/>
                          <a:latin typeface="Arial" charset="0"/>
                          <a:ea typeface="ＭＳ Ｐゴシック" charset="-128"/>
                        </a:rPr>
                        <a:t>ブラウザ</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val="10000"/>
                  </a:ext>
                </a:extLst>
              </a:tr>
              <a:tr h="324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Firefox</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24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Chrome</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graphicFrame>
        <p:nvGraphicFramePr>
          <p:cNvPr id="13" name="Group 124"/>
          <p:cNvGraphicFramePr>
            <a:graphicFrameLocks noGrp="1"/>
          </p:cNvGraphicFramePr>
          <p:nvPr/>
        </p:nvGraphicFramePr>
        <p:xfrm>
          <a:off x="1012157" y="3150444"/>
          <a:ext cx="1510617" cy="1005786"/>
        </p:xfrm>
        <a:graphic>
          <a:graphicData uri="http://schemas.openxmlformats.org/drawingml/2006/table">
            <a:tbl>
              <a:tblPr/>
              <a:tblGrid>
                <a:gridCol w="1510617">
                  <a:extLst>
                    <a:ext uri="{9D8B030D-6E8A-4147-A177-3AD203B41FA5}">
                      <a16:colId xmlns:a16="http://schemas.microsoft.com/office/drawing/2014/main" val="20000"/>
                    </a:ext>
                  </a:extLst>
                </a:gridCol>
              </a:tblGrid>
              <a:tr h="13169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OS</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val="10004"/>
                  </a:ext>
                </a:extLst>
              </a:tr>
              <a:tr h="1259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Windows</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12028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iOS</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graphicFrame>
        <p:nvGraphicFramePr>
          <p:cNvPr id="14" name="Group 124"/>
          <p:cNvGraphicFramePr>
            <a:graphicFrameLocks noGrp="1"/>
          </p:cNvGraphicFramePr>
          <p:nvPr/>
        </p:nvGraphicFramePr>
        <p:xfrm>
          <a:off x="1012157" y="5397799"/>
          <a:ext cx="1510617" cy="1005786"/>
        </p:xfrm>
        <a:graphic>
          <a:graphicData uri="http://schemas.openxmlformats.org/drawingml/2006/table">
            <a:tbl>
              <a:tblPr/>
              <a:tblGrid>
                <a:gridCol w="1510617">
                  <a:extLst>
                    <a:ext uri="{9D8B030D-6E8A-4147-A177-3AD203B41FA5}">
                      <a16:colId xmlns:a16="http://schemas.microsoft.com/office/drawing/2014/main" val="20000"/>
                    </a:ext>
                  </a:extLst>
                </a:gridCol>
              </a:tblGrid>
              <a:tr h="324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a:ln>
                            <a:noFill/>
                          </a:ln>
                          <a:solidFill>
                            <a:schemeClr val="tx1"/>
                          </a:solidFill>
                          <a:effectLst/>
                          <a:latin typeface="Arial" charset="0"/>
                          <a:ea typeface="ＭＳ Ｐゴシック" charset="-128"/>
                        </a:rPr>
                        <a:t>バージョン</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val="10008"/>
                  </a:ext>
                </a:extLst>
              </a:tr>
              <a:tr h="324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2.0</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24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3.0</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bl>
          </a:graphicData>
        </a:graphic>
      </p:graphicFrame>
      <p:sp>
        <p:nvSpPr>
          <p:cNvPr id="15" name="テキスト ボックス 14"/>
          <p:cNvSpPr txBox="1"/>
          <p:nvPr/>
        </p:nvSpPr>
        <p:spPr>
          <a:xfrm>
            <a:off x="3152800" y="4247223"/>
            <a:ext cx="1210588" cy="400110"/>
          </a:xfrm>
          <a:prstGeom prst="rect">
            <a:avLst/>
          </a:prstGeom>
          <a:noFill/>
        </p:spPr>
        <p:txBody>
          <a:bodyPr wrap="none" rtlCol="0">
            <a:spAutoFit/>
          </a:bodyPr>
          <a:lstStyle/>
          <a:p>
            <a:r>
              <a:rPr lang="ja-JP" altLang="en-US" sz="2000" dirty="0"/>
              <a:t>全組合せ</a:t>
            </a:r>
          </a:p>
        </p:txBody>
      </p:sp>
      <p:sp>
        <p:nvSpPr>
          <p:cNvPr id="17" name="フッター プレースホルダ 4">
            <a:extLst>
              <a:ext uri="{FF2B5EF4-FFF2-40B4-BE49-F238E27FC236}">
                <a16:creationId xmlns:a16="http://schemas.microsoft.com/office/drawing/2014/main" id="{FD22BCCE-B7EC-4792-8FF4-2E4DEE587383}"/>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4247842920"/>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⑥</a:t>
            </a:r>
            <a:r>
              <a:rPr kumimoji="1" lang="ja-JP" altLang="en-US" dirty="0"/>
              <a:t>組み合わせテスト</a:t>
            </a:r>
          </a:p>
        </p:txBody>
      </p:sp>
      <p:sp>
        <p:nvSpPr>
          <p:cNvPr id="4" name="コンテンツ プレースホルダー 3"/>
          <p:cNvSpPr>
            <a:spLocks noGrp="1"/>
          </p:cNvSpPr>
          <p:nvPr>
            <p:ph idx="1"/>
          </p:nvPr>
        </p:nvSpPr>
        <p:spPr/>
        <p:txBody>
          <a:bodyPr/>
          <a:lstStyle/>
          <a:p>
            <a:pPr marL="514350" indent="-514350">
              <a:buFont typeface="+mj-lt"/>
              <a:buAutoNum type="arabicPeriod" startAt="2"/>
            </a:pPr>
            <a:r>
              <a:rPr lang="ja-JP" altLang="en-US" sz="2800" dirty="0"/>
              <a:t>組合せに含めるアイテム（因子）の数を選択し、</a:t>
            </a:r>
            <a:br>
              <a:rPr lang="en-US" altLang="ja-JP" sz="2800" dirty="0"/>
            </a:br>
            <a:r>
              <a:rPr lang="ja-JP" altLang="en-US" sz="2800" dirty="0"/>
              <a:t>組合せ表を作成する。</a:t>
            </a:r>
          </a:p>
          <a:p>
            <a:pPr marL="514350" indent="-514350">
              <a:buFont typeface="+mj-lt"/>
              <a:buAutoNum type="arabicPeriod" startAt="2"/>
            </a:pPr>
            <a:endParaRPr kumimoji="1" lang="ja-JP" altLang="en-US" sz="2800"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124</a:t>
            </a:fld>
            <a:endParaRPr lang="en-US" altLang="ja-JP" dirty="0"/>
          </a:p>
        </p:txBody>
      </p:sp>
      <p:graphicFrame>
        <p:nvGraphicFramePr>
          <p:cNvPr id="9" name="Group 146"/>
          <p:cNvGraphicFramePr>
            <a:graphicFrameLocks noGrp="1"/>
          </p:cNvGraphicFramePr>
          <p:nvPr/>
        </p:nvGraphicFramePr>
        <p:xfrm>
          <a:off x="4960394" y="3957201"/>
          <a:ext cx="4381075" cy="1828630"/>
        </p:xfrm>
        <a:graphic>
          <a:graphicData uri="http://schemas.openxmlformats.org/drawingml/2006/table">
            <a:tbl>
              <a:tblPr/>
              <a:tblGrid>
                <a:gridCol w="365125">
                  <a:extLst>
                    <a:ext uri="{9D8B030D-6E8A-4147-A177-3AD203B41FA5}">
                      <a16:colId xmlns:a16="http://schemas.microsoft.com/office/drawing/2014/main" val="20000"/>
                    </a:ext>
                  </a:extLst>
                </a:gridCol>
                <a:gridCol w="1218480">
                  <a:extLst>
                    <a:ext uri="{9D8B030D-6E8A-4147-A177-3AD203B41FA5}">
                      <a16:colId xmlns:a16="http://schemas.microsoft.com/office/drawing/2014/main" val="20001"/>
                    </a:ext>
                  </a:extLst>
                </a:gridCol>
                <a:gridCol w="1429470">
                  <a:extLst>
                    <a:ext uri="{9D8B030D-6E8A-4147-A177-3AD203B41FA5}">
                      <a16:colId xmlns:a16="http://schemas.microsoft.com/office/drawing/2014/main" val="20002"/>
                    </a:ext>
                  </a:extLst>
                </a:gridCol>
                <a:gridCol w="1368000">
                  <a:extLst>
                    <a:ext uri="{9D8B030D-6E8A-4147-A177-3AD203B41FA5}">
                      <a16:colId xmlns:a16="http://schemas.microsoft.com/office/drawing/2014/main" val="20003"/>
                    </a:ext>
                  </a:extLst>
                </a:gridCol>
              </a:tblGrid>
              <a:tr h="304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6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OS</a:t>
                      </a: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ブラウザ</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バージョン</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val="10000"/>
                  </a:ext>
                </a:extLst>
              </a:tr>
              <a:tr h="334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1</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Windows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Firefox</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34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Windows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Chrome</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34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iOS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Firefox</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34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4</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iOS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1" lang="en-US" altLang="ja-JP" sz="1800" b="0" i="0" u="none" strike="noStrike" cap="none" normalizeH="0" baseline="0" dirty="0">
                          <a:ln>
                            <a:noFill/>
                          </a:ln>
                          <a:solidFill>
                            <a:schemeClr val="tx1"/>
                          </a:solidFill>
                          <a:effectLst/>
                          <a:latin typeface="Arial" charset="0"/>
                          <a:ea typeface="ＭＳ Ｐゴシック" charset="-128"/>
                        </a:rPr>
                        <a:t>Chrome</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10" name="テキスト ボックス 9"/>
          <p:cNvSpPr txBox="1"/>
          <p:nvPr/>
        </p:nvSpPr>
        <p:spPr>
          <a:xfrm>
            <a:off x="3964467" y="5804049"/>
            <a:ext cx="5864777" cy="646331"/>
          </a:xfrm>
          <a:prstGeom prst="rect">
            <a:avLst/>
          </a:prstGeom>
          <a:noFill/>
        </p:spPr>
        <p:txBody>
          <a:bodyPr wrap="square" rtlCol="0">
            <a:spAutoFit/>
          </a:bodyPr>
          <a:lstStyle/>
          <a:p>
            <a:pPr marL="182563" indent="-182563">
              <a:buFont typeface="Arial" panose="020B0604020202020204" pitchFamily="34" charset="0"/>
              <a:buChar char="•"/>
            </a:pPr>
            <a:r>
              <a:rPr lang="en-US" altLang="ja-JP" dirty="0"/>
              <a:t>OS</a:t>
            </a:r>
            <a:r>
              <a:rPr lang="ja-JP" altLang="en-US" dirty="0"/>
              <a:t>とブラウザ、ブラウザとバージョン、バージョンと</a:t>
            </a:r>
            <a:r>
              <a:rPr lang="en-US" altLang="ja-JP" dirty="0"/>
              <a:t>OS</a:t>
            </a:r>
            <a:r>
              <a:rPr lang="ja-JP" altLang="en-US" dirty="0"/>
              <a:t>のそれぞれの組合せはすべてテストされる。</a:t>
            </a:r>
          </a:p>
        </p:txBody>
      </p:sp>
      <p:sp>
        <p:nvSpPr>
          <p:cNvPr id="12" name="Line 37"/>
          <p:cNvSpPr>
            <a:spLocks noChangeShapeType="1"/>
          </p:cNvSpPr>
          <p:nvPr/>
        </p:nvSpPr>
        <p:spPr bwMode="auto">
          <a:xfrm>
            <a:off x="3219254" y="4729583"/>
            <a:ext cx="1440954" cy="1"/>
          </a:xfrm>
          <a:prstGeom prst="line">
            <a:avLst/>
          </a:prstGeom>
          <a:noFill/>
          <a:ln w="38100">
            <a:solidFill>
              <a:schemeClr val="tx1"/>
            </a:solidFill>
            <a:round/>
            <a:headEnd/>
            <a:tailEnd type="triangle" w="med" len="med"/>
          </a:ln>
        </p:spPr>
        <p:txBody>
          <a:bodyPr/>
          <a:lstStyle/>
          <a:p>
            <a:endParaRPr lang="ja-JP" altLang="en-US"/>
          </a:p>
        </p:txBody>
      </p:sp>
      <p:sp>
        <p:nvSpPr>
          <p:cNvPr id="13" name="右中かっこ 12">
            <a:extLst>
              <a:ext uri="{FF2B5EF4-FFF2-40B4-BE49-F238E27FC236}">
                <a16:creationId xmlns:a16="http://schemas.microsoft.com/office/drawing/2014/main" id="{1C0C109B-071F-4BDA-B213-0008FC4186E6}"/>
              </a:ext>
            </a:extLst>
          </p:cNvPr>
          <p:cNvSpPr/>
          <p:nvPr/>
        </p:nvSpPr>
        <p:spPr>
          <a:xfrm>
            <a:off x="2608451" y="3150444"/>
            <a:ext cx="337234" cy="3158280"/>
          </a:xfrm>
          <a:prstGeom prst="rightBrace">
            <a:avLst>
              <a:gd name="adj1" fmla="val 72703"/>
              <a:gd name="adj2" fmla="val 50000"/>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aphicFrame>
        <p:nvGraphicFramePr>
          <p:cNvPr id="14" name="Group 124"/>
          <p:cNvGraphicFramePr>
            <a:graphicFrameLocks noGrp="1"/>
          </p:cNvGraphicFramePr>
          <p:nvPr/>
        </p:nvGraphicFramePr>
        <p:xfrm>
          <a:off x="1012157" y="4272951"/>
          <a:ext cx="1510617" cy="1005786"/>
        </p:xfrm>
        <a:graphic>
          <a:graphicData uri="http://schemas.openxmlformats.org/drawingml/2006/table">
            <a:tbl>
              <a:tblPr/>
              <a:tblGrid>
                <a:gridCol w="1510617">
                  <a:extLst>
                    <a:ext uri="{9D8B030D-6E8A-4147-A177-3AD203B41FA5}">
                      <a16:colId xmlns:a16="http://schemas.microsoft.com/office/drawing/2014/main" val="20000"/>
                    </a:ext>
                  </a:extLst>
                </a:gridCol>
              </a:tblGrid>
              <a:tr h="324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a:ln>
                            <a:noFill/>
                          </a:ln>
                          <a:solidFill>
                            <a:schemeClr val="tx1"/>
                          </a:solidFill>
                          <a:effectLst/>
                          <a:latin typeface="Arial" charset="0"/>
                          <a:ea typeface="ＭＳ Ｐゴシック" charset="-128"/>
                        </a:rPr>
                        <a:t>ブラウザ</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val="10000"/>
                  </a:ext>
                </a:extLst>
              </a:tr>
              <a:tr h="324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Firefox</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24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Chrome</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graphicFrame>
        <p:nvGraphicFramePr>
          <p:cNvPr id="15" name="Group 124"/>
          <p:cNvGraphicFramePr>
            <a:graphicFrameLocks noGrp="1"/>
          </p:cNvGraphicFramePr>
          <p:nvPr/>
        </p:nvGraphicFramePr>
        <p:xfrm>
          <a:off x="1012157" y="3150444"/>
          <a:ext cx="1510617" cy="1005786"/>
        </p:xfrm>
        <a:graphic>
          <a:graphicData uri="http://schemas.openxmlformats.org/drawingml/2006/table">
            <a:tbl>
              <a:tblPr/>
              <a:tblGrid>
                <a:gridCol w="1510617">
                  <a:extLst>
                    <a:ext uri="{9D8B030D-6E8A-4147-A177-3AD203B41FA5}">
                      <a16:colId xmlns:a16="http://schemas.microsoft.com/office/drawing/2014/main" val="20000"/>
                    </a:ext>
                  </a:extLst>
                </a:gridCol>
              </a:tblGrid>
              <a:tr h="13169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OS</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val="10004"/>
                  </a:ext>
                </a:extLst>
              </a:tr>
              <a:tr h="1259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Windows</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12028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iOS</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graphicFrame>
        <p:nvGraphicFramePr>
          <p:cNvPr id="16" name="Group 124"/>
          <p:cNvGraphicFramePr>
            <a:graphicFrameLocks noGrp="1"/>
          </p:cNvGraphicFramePr>
          <p:nvPr/>
        </p:nvGraphicFramePr>
        <p:xfrm>
          <a:off x="1012157" y="5397799"/>
          <a:ext cx="1510617" cy="1005786"/>
        </p:xfrm>
        <a:graphic>
          <a:graphicData uri="http://schemas.openxmlformats.org/drawingml/2006/table">
            <a:tbl>
              <a:tblPr/>
              <a:tblGrid>
                <a:gridCol w="1510617">
                  <a:extLst>
                    <a:ext uri="{9D8B030D-6E8A-4147-A177-3AD203B41FA5}">
                      <a16:colId xmlns:a16="http://schemas.microsoft.com/office/drawing/2014/main" val="20000"/>
                    </a:ext>
                  </a:extLst>
                </a:gridCol>
              </a:tblGrid>
              <a:tr h="324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a:ln>
                            <a:noFill/>
                          </a:ln>
                          <a:solidFill>
                            <a:schemeClr val="tx1"/>
                          </a:solidFill>
                          <a:effectLst/>
                          <a:latin typeface="Arial" charset="0"/>
                          <a:ea typeface="ＭＳ Ｐゴシック" charset="-128"/>
                        </a:rPr>
                        <a:t>バージョン</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val="10008"/>
                  </a:ext>
                </a:extLst>
              </a:tr>
              <a:tr h="324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2.0</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24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3.0</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bl>
          </a:graphicData>
        </a:graphic>
      </p:graphicFrame>
      <p:sp>
        <p:nvSpPr>
          <p:cNvPr id="18" name="Text Box 38"/>
          <p:cNvSpPr txBox="1">
            <a:spLocks noChangeArrowheads="1"/>
          </p:cNvSpPr>
          <p:nvPr/>
        </p:nvSpPr>
        <p:spPr bwMode="auto">
          <a:xfrm>
            <a:off x="959572" y="2516521"/>
            <a:ext cx="8365528" cy="461665"/>
          </a:xfrm>
          <a:prstGeom prst="rect">
            <a:avLst/>
          </a:prstGeom>
          <a:noFill/>
          <a:ln w="9525">
            <a:noFill/>
            <a:miter lim="800000"/>
            <a:headEnd/>
            <a:tailEnd/>
          </a:ln>
        </p:spPr>
        <p:txBody>
          <a:bodyPr wrap="square">
            <a:spAutoFit/>
          </a:bodyPr>
          <a:lstStyle/>
          <a:p>
            <a:r>
              <a:rPr lang="ja-JP" altLang="en-US" sz="2400" dirty="0">
                <a:latin typeface="Tahoma" pitchFamily="34" charset="0"/>
              </a:rPr>
              <a:t>（例</a:t>
            </a:r>
            <a:r>
              <a:rPr lang="en-US" altLang="ja-JP" sz="2400" dirty="0">
                <a:latin typeface="Tahoma" pitchFamily="34" charset="0"/>
              </a:rPr>
              <a:t>2</a:t>
            </a:r>
            <a:r>
              <a:rPr lang="ja-JP" altLang="en-US" sz="2400" dirty="0">
                <a:latin typeface="Tahoma" pitchFamily="34" charset="0"/>
              </a:rPr>
              <a:t>）任意の</a:t>
            </a:r>
            <a:r>
              <a:rPr lang="en-US" altLang="ja-JP" sz="2400" dirty="0">
                <a:latin typeface="Tahoma" pitchFamily="34" charset="0"/>
              </a:rPr>
              <a:t>2</a:t>
            </a:r>
            <a:r>
              <a:rPr lang="ja-JP" altLang="en-US" sz="2400" dirty="0">
                <a:latin typeface="Tahoma" pitchFamily="34" charset="0"/>
              </a:rPr>
              <a:t>個の因子間の水準を網羅的に組み合わせる場合</a:t>
            </a:r>
          </a:p>
        </p:txBody>
      </p:sp>
      <p:sp>
        <p:nvSpPr>
          <p:cNvPr id="3" name="テキスト ボックス 2"/>
          <p:cNvSpPr txBox="1"/>
          <p:nvPr/>
        </p:nvSpPr>
        <p:spPr>
          <a:xfrm>
            <a:off x="3182715" y="3063510"/>
            <a:ext cx="5381601" cy="830997"/>
          </a:xfrm>
          <a:prstGeom prst="rect">
            <a:avLst/>
          </a:prstGeom>
          <a:noFill/>
        </p:spPr>
        <p:txBody>
          <a:bodyPr wrap="none" rtlCol="0">
            <a:spAutoFit/>
          </a:bodyPr>
          <a:lstStyle/>
          <a:p>
            <a:r>
              <a:rPr kumimoji="1" lang="ja-JP" altLang="en-US" sz="2400" dirty="0"/>
              <a:t>組合せを作る技法：</a:t>
            </a:r>
            <a:endParaRPr kumimoji="1" lang="en-US" altLang="ja-JP" sz="2400" dirty="0"/>
          </a:p>
          <a:p>
            <a:r>
              <a:rPr lang="ja-JP" altLang="en-US" sz="2400" dirty="0"/>
              <a:t>　</a:t>
            </a:r>
            <a:r>
              <a:rPr kumimoji="1" lang="ja-JP" altLang="en-US" sz="2400" u="sng" dirty="0">
                <a:solidFill>
                  <a:srgbClr val="FF0000"/>
                </a:solidFill>
              </a:rPr>
              <a:t>ペアワイズテスト</a:t>
            </a:r>
            <a:r>
              <a:rPr kumimoji="1" lang="ja-JP" altLang="en-US" sz="2400" dirty="0"/>
              <a:t>と</a:t>
            </a:r>
            <a:r>
              <a:rPr kumimoji="1" lang="ja-JP" altLang="en-US" sz="2400" u="sng" dirty="0">
                <a:solidFill>
                  <a:srgbClr val="FF0000"/>
                </a:solidFill>
              </a:rPr>
              <a:t>直交表テスト</a:t>
            </a:r>
            <a:r>
              <a:rPr kumimoji="1" lang="ja-JP" altLang="en-US" sz="2000" dirty="0"/>
              <a:t>（後述）</a:t>
            </a:r>
          </a:p>
        </p:txBody>
      </p:sp>
      <p:sp>
        <p:nvSpPr>
          <p:cNvPr id="19" name="フッター プレースホルダ 4">
            <a:extLst>
              <a:ext uri="{FF2B5EF4-FFF2-40B4-BE49-F238E27FC236}">
                <a16:creationId xmlns:a16="http://schemas.microsoft.com/office/drawing/2014/main" id="{A8ACDA40-8DB8-4147-890F-8BF3C7C4040A}"/>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3222605206"/>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a:t>⑥組み合わせテスト</a:t>
            </a:r>
          </a:p>
        </p:txBody>
      </p:sp>
      <p:sp>
        <p:nvSpPr>
          <p:cNvPr id="3" name="コンテンツ プレースホルダー 2"/>
          <p:cNvSpPr>
            <a:spLocks noGrp="1"/>
          </p:cNvSpPr>
          <p:nvPr>
            <p:ph idx="1"/>
          </p:nvPr>
        </p:nvSpPr>
        <p:spPr/>
        <p:txBody>
          <a:bodyPr/>
          <a:lstStyle/>
          <a:p>
            <a:pPr marL="514350" indent="-514350">
              <a:buFont typeface="+mj-lt"/>
              <a:buAutoNum type="arabicPeriod" startAt="3"/>
            </a:pPr>
            <a:r>
              <a:rPr kumimoji="1" lang="ja-JP" altLang="en-US" dirty="0"/>
              <a:t>組合せのそれぞれに対してテストを実行し、テスト結果を分析する。</a:t>
            </a:r>
          </a:p>
        </p:txBody>
      </p:sp>
      <p:sp>
        <p:nvSpPr>
          <p:cNvPr id="4" name="スライド番号プレースホルダー 3"/>
          <p:cNvSpPr>
            <a:spLocks noGrp="1"/>
          </p:cNvSpPr>
          <p:nvPr>
            <p:ph type="sldNum" sz="quarter" idx="12"/>
          </p:nvPr>
        </p:nvSpPr>
        <p:spPr/>
        <p:txBody>
          <a:bodyPr/>
          <a:lstStyle/>
          <a:p>
            <a:pPr>
              <a:defRPr/>
            </a:pPr>
            <a:fld id="{215F8FA4-5A1F-477C-A26C-638A5758097D}" type="slidenum">
              <a:rPr lang="ja-JP" altLang="en-US" smtClean="0"/>
              <a:pPr>
                <a:defRPr/>
              </a:pPr>
              <a:t>125</a:t>
            </a:fld>
            <a:endParaRPr lang="en-US" altLang="ja-JP" dirty="0"/>
          </a:p>
        </p:txBody>
      </p:sp>
      <p:graphicFrame>
        <p:nvGraphicFramePr>
          <p:cNvPr id="5" name="Group 146"/>
          <p:cNvGraphicFramePr>
            <a:graphicFrameLocks noGrp="1"/>
          </p:cNvGraphicFramePr>
          <p:nvPr/>
        </p:nvGraphicFramePr>
        <p:xfrm>
          <a:off x="2216696" y="2852936"/>
          <a:ext cx="5530681" cy="1828630"/>
        </p:xfrm>
        <a:graphic>
          <a:graphicData uri="http://schemas.openxmlformats.org/drawingml/2006/table">
            <a:tbl>
              <a:tblPr/>
              <a:tblGrid>
                <a:gridCol w="346681">
                  <a:extLst>
                    <a:ext uri="{9D8B030D-6E8A-4147-A177-3AD203B41FA5}">
                      <a16:colId xmlns:a16="http://schemas.microsoft.com/office/drawing/2014/main" val="20000"/>
                    </a:ext>
                  </a:extLst>
                </a:gridCol>
                <a:gridCol w="1296000">
                  <a:extLst>
                    <a:ext uri="{9D8B030D-6E8A-4147-A177-3AD203B41FA5}">
                      <a16:colId xmlns:a16="http://schemas.microsoft.com/office/drawing/2014/main" val="20001"/>
                    </a:ext>
                  </a:extLst>
                </a:gridCol>
                <a:gridCol w="1296000">
                  <a:extLst>
                    <a:ext uri="{9D8B030D-6E8A-4147-A177-3AD203B41FA5}">
                      <a16:colId xmlns:a16="http://schemas.microsoft.com/office/drawing/2014/main" val="20002"/>
                    </a:ext>
                  </a:extLst>
                </a:gridCol>
                <a:gridCol w="1296000">
                  <a:extLst>
                    <a:ext uri="{9D8B030D-6E8A-4147-A177-3AD203B41FA5}">
                      <a16:colId xmlns:a16="http://schemas.microsoft.com/office/drawing/2014/main" val="20003"/>
                    </a:ext>
                  </a:extLst>
                </a:gridCol>
                <a:gridCol w="1296000">
                  <a:extLst>
                    <a:ext uri="{9D8B030D-6E8A-4147-A177-3AD203B41FA5}">
                      <a16:colId xmlns:a16="http://schemas.microsoft.com/office/drawing/2014/main" val="20004"/>
                    </a:ext>
                  </a:extLst>
                </a:gridCol>
              </a:tblGrid>
              <a:tr h="304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6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OS</a:t>
                      </a: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ブラウザ</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バージョン</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結果</a:t>
                      </a:r>
                    </a:p>
                  </a:txBody>
                  <a:tcPr marT="45703" marB="45703"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val="10000"/>
                  </a:ext>
                </a:extLst>
              </a:tr>
              <a:tr h="3349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1</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Windows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Firefox</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合格</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349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Windows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Chrome</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合格</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349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iOS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Firefox</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不合格</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349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4</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iOS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1" lang="en-US" altLang="ja-JP" sz="1800" b="0" i="0" u="none" strike="noStrike" cap="none" normalizeH="0" baseline="0" dirty="0">
                          <a:ln>
                            <a:noFill/>
                          </a:ln>
                          <a:solidFill>
                            <a:schemeClr val="tx1"/>
                          </a:solidFill>
                          <a:effectLst/>
                          <a:latin typeface="Arial" charset="0"/>
                          <a:ea typeface="ＭＳ Ｐゴシック" charset="-128"/>
                        </a:rPr>
                        <a:t>Chrome</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合格</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6" name="円/楕円 5"/>
          <p:cNvSpPr/>
          <p:nvPr/>
        </p:nvSpPr>
        <p:spPr>
          <a:xfrm>
            <a:off x="6543547" y="3933056"/>
            <a:ext cx="1145758" cy="432048"/>
          </a:xfrm>
          <a:prstGeom prst="ellipse">
            <a:avLst/>
          </a:prstGeom>
          <a:noFill/>
          <a:ln w="28575">
            <a:solidFill>
              <a:srgbClr val="FF0000"/>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7" name="テキスト ボックス 6"/>
          <p:cNvSpPr txBox="1"/>
          <p:nvPr/>
        </p:nvSpPr>
        <p:spPr>
          <a:xfrm>
            <a:off x="2365040" y="4983954"/>
            <a:ext cx="1837683" cy="1015663"/>
          </a:xfrm>
          <a:prstGeom prst="rect">
            <a:avLst/>
          </a:prstGeom>
          <a:noFill/>
        </p:spPr>
        <p:txBody>
          <a:bodyPr wrap="none" rtlCol="0">
            <a:spAutoFit/>
          </a:bodyPr>
          <a:lstStyle/>
          <a:p>
            <a:pPr marL="182563" indent="-182563">
              <a:buFont typeface="Arial" panose="020B0604020202020204" pitchFamily="34" charset="0"/>
              <a:buChar char="•"/>
            </a:pPr>
            <a:r>
              <a:rPr kumimoji="1" lang="en-US" altLang="ja-JP" sz="2000" dirty="0" err="1"/>
              <a:t>iOS×Firefox</a:t>
            </a:r>
            <a:endParaRPr kumimoji="1" lang="en-US" altLang="ja-JP" sz="2000" dirty="0"/>
          </a:p>
          <a:p>
            <a:pPr marL="182563" indent="-182563">
              <a:buFont typeface="Arial" panose="020B0604020202020204" pitchFamily="34" charset="0"/>
              <a:buChar char="•"/>
            </a:pPr>
            <a:r>
              <a:rPr lang="en-US" altLang="ja-JP" sz="2000" dirty="0"/>
              <a:t>iOS×3.0</a:t>
            </a:r>
          </a:p>
          <a:p>
            <a:pPr marL="182563" indent="-182563">
              <a:buFont typeface="Arial" panose="020B0604020202020204" pitchFamily="34" charset="0"/>
              <a:buChar char="•"/>
            </a:pPr>
            <a:r>
              <a:rPr lang="en-US" altLang="ja-JP" sz="2000" dirty="0"/>
              <a:t>Firefox×3.0</a:t>
            </a:r>
          </a:p>
        </p:txBody>
      </p:sp>
      <p:sp>
        <p:nvSpPr>
          <p:cNvPr id="8" name="テキスト ボックス 7"/>
          <p:cNvSpPr txBox="1"/>
          <p:nvPr/>
        </p:nvSpPr>
        <p:spPr>
          <a:xfrm>
            <a:off x="4484497" y="5245169"/>
            <a:ext cx="4057521" cy="400110"/>
          </a:xfrm>
          <a:prstGeom prst="rect">
            <a:avLst/>
          </a:prstGeom>
          <a:noFill/>
        </p:spPr>
        <p:txBody>
          <a:bodyPr wrap="none" rtlCol="0">
            <a:spAutoFit/>
          </a:bodyPr>
          <a:lstStyle/>
          <a:p>
            <a:r>
              <a:rPr lang="ja-JP" altLang="en-US" sz="2000" dirty="0"/>
              <a:t>どれかに欠陥がある可能性がある。</a:t>
            </a:r>
            <a:endParaRPr kumimoji="1" lang="ja-JP" altLang="en-US" sz="2000" dirty="0"/>
          </a:p>
        </p:txBody>
      </p:sp>
      <p:sp>
        <p:nvSpPr>
          <p:cNvPr id="9" name="右中かっこ 8"/>
          <p:cNvSpPr/>
          <p:nvPr/>
        </p:nvSpPr>
        <p:spPr>
          <a:xfrm>
            <a:off x="4213157" y="5013176"/>
            <a:ext cx="235787" cy="921126"/>
          </a:xfrm>
          <a:prstGeom prst="rightBrace">
            <a:avLst>
              <a:gd name="adj1" fmla="val 24492"/>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11" name="カギ線コネクタ 10"/>
          <p:cNvCxnSpPr>
            <a:stCxn id="6" idx="6"/>
            <a:endCxn id="8" idx="3"/>
          </p:cNvCxnSpPr>
          <p:nvPr/>
        </p:nvCxnSpPr>
        <p:spPr>
          <a:xfrm>
            <a:off x="7689305" y="4149080"/>
            <a:ext cx="852713" cy="1296144"/>
          </a:xfrm>
          <a:prstGeom prst="bentConnector3">
            <a:avLst>
              <a:gd name="adj1" fmla="val 126809"/>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テキスト ボックス 12"/>
          <p:cNvSpPr txBox="1"/>
          <p:nvPr/>
        </p:nvSpPr>
        <p:spPr>
          <a:xfrm>
            <a:off x="4438383" y="5661248"/>
            <a:ext cx="4387740" cy="400110"/>
          </a:xfrm>
          <a:prstGeom prst="rect">
            <a:avLst/>
          </a:prstGeom>
          <a:noFill/>
        </p:spPr>
        <p:txBody>
          <a:bodyPr wrap="none" rtlCol="0">
            <a:spAutoFit/>
          </a:bodyPr>
          <a:lstStyle/>
          <a:p>
            <a:r>
              <a:rPr lang="ja-JP" altLang="en-US" sz="2000" dirty="0"/>
              <a:t>（もしくは</a:t>
            </a:r>
            <a:r>
              <a:rPr lang="en-US" altLang="ja-JP" sz="2000" dirty="0"/>
              <a:t>3</a:t>
            </a:r>
            <a:r>
              <a:rPr lang="ja-JP" altLang="en-US" sz="2000" dirty="0"/>
              <a:t>因子間の組合せによる欠陥）</a:t>
            </a:r>
            <a:endParaRPr kumimoji="1" lang="ja-JP" altLang="en-US" sz="2000" dirty="0"/>
          </a:p>
        </p:txBody>
      </p:sp>
      <p:sp>
        <p:nvSpPr>
          <p:cNvPr id="14" name="フッター プレースホルダ 4">
            <a:extLst>
              <a:ext uri="{FF2B5EF4-FFF2-40B4-BE49-F238E27FC236}">
                <a16:creationId xmlns:a16="http://schemas.microsoft.com/office/drawing/2014/main" id="{3A6045F3-509D-452B-9617-80E55ADACC31}"/>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1693521217"/>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a:t>⑥組み合わせテスト</a:t>
            </a:r>
          </a:p>
        </p:txBody>
      </p:sp>
      <p:sp>
        <p:nvSpPr>
          <p:cNvPr id="3" name="コンテンツ プレースホルダー 2"/>
          <p:cNvSpPr>
            <a:spLocks noGrp="1"/>
          </p:cNvSpPr>
          <p:nvPr>
            <p:ph idx="1"/>
          </p:nvPr>
        </p:nvSpPr>
        <p:spPr/>
        <p:txBody>
          <a:bodyPr/>
          <a:lstStyle/>
          <a:p>
            <a:pPr marL="514350" indent="-514350">
              <a:buFont typeface="+mj-lt"/>
              <a:buAutoNum type="arabicPeriod" startAt="3"/>
            </a:pPr>
            <a:r>
              <a:rPr kumimoji="1" lang="ja-JP" altLang="en-US" dirty="0"/>
              <a:t>組合せのそれぞれに対してテストを実行し、テスト結果を分析する。</a:t>
            </a:r>
          </a:p>
        </p:txBody>
      </p:sp>
      <p:sp>
        <p:nvSpPr>
          <p:cNvPr id="4" name="スライド番号プレースホルダー 3"/>
          <p:cNvSpPr>
            <a:spLocks noGrp="1"/>
          </p:cNvSpPr>
          <p:nvPr>
            <p:ph type="sldNum" sz="quarter" idx="12"/>
          </p:nvPr>
        </p:nvSpPr>
        <p:spPr/>
        <p:txBody>
          <a:bodyPr/>
          <a:lstStyle/>
          <a:p>
            <a:pPr>
              <a:defRPr/>
            </a:pPr>
            <a:fld id="{215F8FA4-5A1F-477C-A26C-638A5758097D}" type="slidenum">
              <a:rPr lang="ja-JP" altLang="en-US" smtClean="0"/>
              <a:pPr>
                <a:defRPr/>
              </a:pPr>
              <a:t>126</a:t>
            </a:fld>
            <a:endParaRPr lang="en-US" altLang="ja-JP" dirty="0"/>
          </a:p>
        </p:txBody>
      </p:sp>
      <p:graphicFrame>
        <p:nvGraphicFramePr>
          <p:cNvPr id="5" name="Group 146"/>
          <p:cNvGraphicFramePr>
            <a:graphicFrameLocks noGrp="1"/>
          </p:cNvGraphicFramePr>
          <p:nvPr/>
        </p:nvGraphicFramePr>
        <p:xfrm>
          <a:off x="632520" y="2771369"/>
          <a:ext cx="6610332" cy="2560082"/>
        </p:xfrm>
        <a:graphic>
          <a:graphicData uri="http://schemas.openxmlformats.org/drawingml/2006/table">
            <a:tbl>
              <a:tblPr/>
              <a:tblGrid>
                <a:gridCol w="418332">
                  <a:extLst>
                    <a:ext uri="{9D8B030D-6E8A-4147-A177-3AD203B41FA5}">
                      <a16:colId xmlns:a16="http://schemas.microsoft.com/office/drawing/2014/main" val="20000"/>
                    </a:ext>
                  </a:extLst>
                </a:gridCol>
                <a:gridCol w="1440000">
                  <a:extLst>
                    <a:ext uri="{9D8B030D-6E8A-4147-A177-3AD203B41FA5}">
                      <a16:colId xmlns:a16="http://schemas.microsoft.com/office/drawing/2014/main" val="20004"/>
                    </a:ext>
                  </a:extLst>
                </a:gridCol>
                <a:gridCol w="1224000">
                  <a:extLst>
                    <a:ext uri="{9D8B030D-6E8A-4147-A177-3AD203B41FA5}">
                      <a16:colId xmlns:a16="http://schemas.microsoft.com/office/drawing/2014/main" val="20001"/>
                    </a:ext>
                  </a:extLst>
                </a:gridCol>
                <a:gridCol w="1224000">
                  <a:extLst>
                    <a:ext uri="{9D8B030D-6E8A-4147-A177-3AD203B41FA5}">
                      <a16:colId xmlns:a16="http://schemas.microsoft.com/office/drawing/2014/main" val="20002"/>
                    </a:ext>
                  </a:extLst>
                </a:gridCol>
                <a:gridCol w="1224000">
                  <a:extLst>
                    <a:ext uri="{9D8B030D-6E8A-4147-A177-3AD203B41FA5}">
                      <a16:colId xmlns:a16="http://schemas.microsoft.com/office/drawing/2014/main" val="20003"/>
                    </a:ext>
                  </a:extLst>
                </a:gridCol>
                <a:gridCol w="1080000">
                  <a:extLst>
                    <a:ext uri="{9D8B030D-6E8A-4147-A177-3AD203B41FA5}">
                      <a16:colId xmlns:a16="http://schemas.microsoft.com/office/drawing/2014/main" val="20005"/>
                    </a:ext>
                  </a:extLst>
                </a:gridCol>
              </a:tblGrid>
              <a:tr h="304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6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端末</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OS</a:t>
                      </a: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ブラウザ</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バージョン</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結果</a:t>
                      </a:r>
                    </a:p>
                  </a:txBody>
                  <a:tcPr marT="45703" marB="45703"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val="10000"/>
                  </a:ext>
                </a:extLst>
              </a:tr>
              <a:tr h="3349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1</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デスクトップ</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Windows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Firefox</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合格</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349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デスクトップ</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iOS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Chrome</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合格</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349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モバイル</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Windows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Chrome</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合格</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349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4</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モバイル</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iOS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1" lang="en-US" altLang="ja-JP" sz="1800" b="0" i="0" u="none" strike="noStrike" cap="none" normalizeH="0" baseline="0" dirty="0">
                          <a:ln>
                            <a:noFill/>
                          </a:ln>
                          <a:solidFill>
                            <a:schemeClr val="tx1"/>
                          </a:solidFill>
                          <a:effectLst/>
                          <a:latin typeface="Arial" charset="0"/>
                          <a:ea typeface="ＭＳ Ｐゴシック" charset="-128"/>
                        </a:rPr>
                        <a:t>Firefox</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不合格</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349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5</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タブレット</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Windows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1" lang="en-US" altLang="ja-JP" sz="1800" b="0" i="0" u="none" strike="noStrike" cap="none" normalizeH="0" baseline="0" dirty="0">
                          <a:ln>
                            <a:noFill/>
                          </a:ln>
                          <a:solidFill>
                            <a:schemeClr val="tx1"/>
                          </a:solidFill>
                          <a:effectLst/>
                          <a:latin typeface="Arial" charset="0"/>
                          <a:ea typeface="ＭＳ Ｐゴシック" charset="-128"/>
                        </a:rPr>
                        <a:t>Firefox</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合格</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349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6</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タブレット</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iOS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1" lang="en-US" altLang="ja-JP" sz="1800" b="0" i="0" u="none" strike="noStrike" cap="none" normalizeH="0" baseline="0" dirty="0">
                          <a:ln>
                            <a:noFill/>
                          </a:ln>
                          <a:solidFill>
                            <a:schemeClr val="tx1"/>
                          </a:solidFill>
                          <a:effectLst/>
                          <a:latin typeface="Arial" charset="0"/>
                          <a:ea typeface="ＭＳ Ｐゴシック" charset="-128"/>
                        </a:rPr>
                        <a:t>Chrome</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合格</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sp>
        <p:nvSpPr>
          <p:cNvPr id="6" name="円/楕円 5"/>
          <p:cNvSpPr/>
          <p:nvPr/>
        </p:nvSpPr>
        <p:spPr>
          <a:xfrm>
            <a:off x="6185565" y="4187991"/>
            <a:ext cx="1057288" cy="432048"/>
          </a:xfrm>
          <a:prstGeom prst="ellipse">
            <a:avLst/>
          </a:prstGeom>
          <a:noFill/>
          <a:ln w="28575">
            <a:solidFill>
              <a:srgbClr val="FF0000"/>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7" name="テキスト ボックス 6"/>
          <p:cNvSpPr txBox="1"/>
          <p:nvPr/>
        </p:nvSpPr>
        <p:spPr>
          <a:xfrm>
            <a:off x="715721" y="5388343"/>
            <a:ext cx="2365071" cy="707886"/>
          </a:xfrm>
          <a:prstGeom prst="rect">
            <a:avLst/>
          </a:prstGeom>
          <a:noFill/>
        </p:spPr>
        <p:txBody>
          <a:bodyPr wrap="none" rtlCol="0">
            <a:spAutoFit/>
          </a:bodyPr>
          <a:lstStyle/>
          <a:p>
            <a:pPr marL="182563" indent="-182563">
              <a:buFont typeface="Arial" panose="020B0604020202020204" pitchFamily="34" charset="0"/>
              <a:buChar char="•"/>
            </a:pPr>
            <a:r>
              <a:rPr kumimoji="1" lang="ja-JP" altLang="en-US" sz="2000" dirty="0"/>
              <a:t>モバイル</a:t>
            </a:r>
            <a:r>
              <a:rPr kumimoji="1" lang="en-US" altLang="ja-JP" sz="2000" dirty="0"/>
              <a:t>×iOS</a:t>
            </a:r>
          </a:p>
          <a:p>
            <a:pPr marL="182563" indent="-182563">
              <a:buFont typeface="Arial" panose="020B0604020202020204" pitchFamily="34" charset="0"/>
              <a:buChar char="•"/>
            </a:pPr>
            <a:r>
              <a:rPr lang="ja-JP" altLang="en-US" sz="2000" dirty="0"/>
              <a:t>モバイル</a:t>
            </a:r>
            <a:r>
              <a:rPr lang="en-US" altLang="ja-JP" sz="2000" dirty="0"/>
              <a:t>×Firefox</a:t>
            </a:r>
          </a:p>
        </p:txBody>
      </p:sp>
      <p:sp>
        <p:nvSpPr>
          <p:cNvPr id="8" name="テキスト ボックス 7"/>
          <p:cNvSpPr txBox="1"/>
          <p:nvPr/>
        </p:nvSpPr>
        <p:spPr>
          <a:xfrm>
            <a:off x="5241032" y="5544123"/>
            <a:ext cx="3961341" cy="400110"/>
          </a:xfrm>
          <a:prstGeom prst="rect">
            <a:avLst/>
          </a:prstGeom>
          <a:noFill/>
        </p:spPr>
        <p:txBody>
          <a:bodyPr wrap="none" rtlCol="0">
            <a:spAutoFit/>
          </a:bodyPr>
          <a:lstStyle/>
          <a:p>
            <a:r>
              <a:rPr lang="ja-JP" altLang="en-US" sz="2000" dirty="0"/>
              <a:t>どれかに欠陥があることが分かる。</a:t>
            </a:r>
            <a:endParaRPr kumimoji="1" lang="ja-JP" altLang="en-US" sz="2000" dirty="0"/>
          </a:p>
        </p:txBody>
      </p:sp>
      <p:sp>
        <p:nvSpPr>
          <p:cNvPr id="9" name="右中かっこ 8"/>
          <p:cNvSpPr/>
          <p:nvPr/>
        </p:nvSpPr>
        <p:spPr>
          <a:xfrm>
            <a:off x="5097016" y="5504686"/>
            <a:ext cx="158029" cy="504000"/>
          </a:xfrm>
          <a:prstGeom prst="rightBrace">
            <a:avLst>
              <a:gd name="adj1" fmla="val 24492"/>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11" name="カギ線コネクタ 10"/>
          <p:cNvCxnSpPr>
            <a:stCxn id="6" idx="6"/>
            <a:endCxn id="8" idx="3"/>
          </p:cNvCxnSpPr>
          <p:nvPr/>
        </p:nvCxnSpPr>
        <p:spPr>
          <a:xfrm>
            <a:off x="7242853" y="4404015"/>
            <a:ext cx="1959520" cy="1340163"/>
          </a:xfrm>
          <a:prstGeom prst="bentConnector3">
            <a:avLst>
              <a:gd name="adj1" fmla="val 116999"/>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テキスト ボックス 12"/>
          <p:cNvSpPr txBox="1"/>
          <p:nvPr/>
        </p:nvSpPr>
        <p:spPr>
          <a:xfrm>
            <a:off x="7543754" y="4973106"/>
            <a:ext cx="1922321" cy="400110"/>
          </a:xfrm>
          <a:prstGeom prst="rect">
            <a:avLst/>
          </a:prstGeom>
          <a:noFill/>
        </p:spPr>
        <p:txBody>
          <a:bodyPr wrap="none" rtlCol="0">
            <a:spAutoFit/>
          </a:bodyPr>
          <a:lstStyle/>
          <a:p>
            <a:r>
              <a:rPr kumimoji="1" lang="en-US" altLang="ja-JP" sz="2000" dirty="0"/>
              <a:t>iOS</a:t>
            </a:r>
            <a:r>
              <a:rPr lang="en-US" altLang="ja-JP" sz="2000" dirty="0"/>
              <a:t>×2.0</a:t>
            </a:r>
            <a:r>
              <a:rPr kumimoji="1" lang="ja-JP" altLang="en-US" sz="2000" dirty="0"/>
              <a:t>は</a:t>
            </a:r>
            <a:r>
              <a:rPr kumimoji="1" lang="en-US" altLang="ja-JP" sz="2000" dirty="0"/>
              <a:t>OK</a:t>
            </a:r>
            <a:endParaRPr kumimoji="1" lang="ja-JP" altLang="en-US" sz="2000" dirty="0"/>
          </a:p>
        </p:txBody>
      </p:sp>
      <p:sp>
        <p:nvSpPr>
          <p:cNvPr id="14" name="テキスト ボックス 13"/>
          <p:cNvSpPr txBox="1"/>
          <p:nvPr/>
        </p:nvSpPr>
        <p:spPr>
          <a:xfrm>
            <a:off x="7543754" y="3117737"/>
            <a:ext cx="2207656" cy="400110"/>
          </a:xfrm>
          <a:prstGeom prst="rect">
            <a:avLst/>
          </a:prstGeom>
          <a:noFill/>
        </p:spPr>
        <p:txBody>
          <a:bodyPr wrap="none" rtlCol="0">
            <a:spAutoFit/>
          </a:bodyPr>
          <a:lstStyle/>
          <a:p>
            <a:r>
              <a:rPr lang="en-US" altLang="ja-JP" sz="2000" dirty="0"/>
              <a:t>Firefox×2.0</a:t>
            </a:r>
            <a:r>
              <a:rPr kumimoji="1" lang="ja-JP" altLang="en-US" sz="2000" dirty="0"/>
              <a:t>は</a:t>
            </a:r>
            <a:r>
              <a:rPr kumimoji="1" lang="en-US" altLang="ja-JP" sz="2000" dirty="0"/>
              <a:t>OK</a:t>
            </a:r>
            <a:endParaRPr kumimoji="1" lang="ja-JP" altLang="en-US" sz="2000" dirty="0"/>
          </a:p>
        </p:txBody>
      </p:sp>
      <p:sp>
        <p:nvSpPr>
          <p:cNvPr id="16" name="テキスト ボックス 15"/>
          <p:cNvSpPr txBox="1"/>
          <p:nvPr/>
        </p:nvSpPr>
        <p:spPr>
          <a:xfrm>
            <a:off x="2576736" y="5981218"/>
            <a:ext cx="5712775" cy="400110"/>
          </a:xfrm>
          <a:prstGeom prst="rect">
            <a:avLst/>
          </a:prstGeom>
          <a:noFill/>
        </p:spPr>
        <p:txBody>
          <a:bodyPr wrap="square" rtlCol="0">
            <a:spAutoFit/>
          </a:bodyPr>
          <a:lstStyle/>
          <a:p>
            <a:r>
              <a:rPr lang="ja-JP" altLang="en-US" sz="2000" dirty="0"/>
              <a:t>（もしくは</a:t>
            </a:r>
            <a:r>
              <a:rPr lang="en-US" altLang="ja-JP" sz="2000" dirty="0"/>
              <a:t>3</a:t>
            </a:r>
            <a:r>
              <a:rPr lang="ja-JP" altLang="en-US" sz="2000" dirty="0"/>
              <a:t>因子、</a:t>
            </a:r>
            <a:r>
              <a:rPr lang="en-US" altLang="ja-JP" sz="2000" dirty="0"/>
              <a:t>4</a:t>
            </a:r>
            <a:r>
              <a:rPr lang="ja-JP" altLang="en-US" sz="2000" dirty="0"/>
              <a:t>因子間の組合せによる欠陥）</a:t>
            </a:r>
            <a:endParaRPr kumimoji="1" lang="ja-JP" altLang="en-US" sz="2000" dirty="0"/>
          </a:p>
        </p:txBody>
      </p:sp>
      <p:sp>
        <p:nvSpPr>
          <p:cNvPr id="17" name="テキスト ボックス 16"/>
          <p:cNvSpPr txBox="1"/>
          <p:nvPr/>
        </p:nvSpPr>
        <p:spPr>
          <a:xfrm>
            <a:off x="3154159" y="5383312"/>
            <a:ext cx="1978747" cy="707886"/>
          </a:xfrm>
          <a:prstGeom prst="rect">
            <a:avLst/>
          </a:prstGeom>
          <a:noFill/>
        </p:spPr>
        <p:txBody>
          <a:bodyPr wrap="none" rtlCol="0">
            <a:spAutoFit/>
          </a:bodyPr>
          <a:lstStyle/>
          <a:p>
            <a:pPr marL="182563" indent="-182563">
              <a:buFont typeface="Arial" panose="020B0604020202020204" pitchFamily="34" charset="0"/>
              <a:buChar char="•"/>
            </a:pPr>
            <a:r>
              <a:rPr lang="ja-JP" altLang="en-US" sz="2000" dirty="0"/>
              <a:t>モバイル</a:t>
            </a:r>
            <a:r>
              <a:rPr lang="en-US" altLang="ja-JP" sz="2000" dirty="0"/>
              <a:t>×2.0</a:t>
            </a:r>
          </a:p>
          <a:p>
            <a:pPr marL="182563" indent="-182563">
              <a:buFont typeface="Arial" panose="020B0604020202020204" pitchFamily="34" charset="0"/>
              <a:buChar char="•"/>
            </a:pPr>
            <a:r>
              <a:rPr lang="en-US" altLang="ja-JP" sz="2000" dirty="0" err="1"/>
              <a:t>iOS×Firefox</a:t>
            </a:r>
            <a:endParaRPr kumimoji="1" lang="ja-JP" altLang="en-US" sz="2000" dirty="0"/>
          </a:p>
        </p:txBody>
      </p:sp>
      <p:sp>
        <p:nvSpPr>
          <p:cNvPr id="21" name="下矢印 20"/>
          <p:cNvSpPr/>
          <p:nvPr/>
        </p:nvSpPr>
        <p:spPr>
          <a:xfrm rot="16200000">
            <a:off x="7327820" y="3200028"/>
            <a:ext cx="216000" cy="216000"/>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22" name="下矢印 21"/>
          <p:cNvSpPr/>
          <p:nvPr/>
        </p:nvSpPr>
        <p:spPr>
          <a:xfrm rot="16200000">
            <a:off x="7327753" y="5047980"/>
            <a:ext cx="216000" cy="216000"/>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19" name="フッター プレースホルダ 4">
            <a:extLst>
              <a:ext uri="{FF2B5EF4-FFF2-40B4-BE49-F238E27FC236}">
                <a16:creationId xmlns:a16="http://schemas.microsoft.com/office/drawing/2014/main" id="{411427C2-AD73-4C5D-AC39-4554D8867642}"/>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1984108451"/>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a:t>⑥組み合わせテスト（ペアワイズテスト）</a:t>
            </a:r>
          </a:p>
        </p:txBody>
      </p:sp>
      <p:sp>
        <p:nvSpPr>
          <p:cNvPr id="4" name="スライド番号プレースホルダー 3"/>
          <p:cNvSpPr>
            <a:spLocks noGrp="1"/>
          </p:cNvSpPr>
          <p:nvPr>
            <p:ph type="sldNum" sz="quarter" idx="12"/>
          </p:nvPr>
        </p:nvSpPr>
        <p:spPr/>
        <p:txBody>
          <a:bodyPr/>
          <a:lstStyle/>
          <a:p>
            <a:pPr>
              <a:defRPr/>
            </a:pPr>
            <a:fld id="{215F8FA4-5A1F-477C-A26C-638A5758097D}" type="slidenum">
              <a:rPr lang="ja-JP" altLang="en-US" smtClean="0"/>
              <a:pPr>
                <a:defRPr/>
              </a:pPr>
              <a:t>127</a:t>
            </a:fld>
            <a:endParaRPr lang="en-US" altLang="ja-JP" dirty="0"/>
          </a:p>
        </p:txBody>
      </p:sp>
      <p:sp>
        <p:nvSpPr>
          <p:cNvPr id="5" name="Rectangle 4"/>
          <p:cNvSpPr>
            <a:spLocks noChangeArrowheads="1"/>
          </p:cNvSpPr>
          <p:nvPr/>
        </p:nvSpPr>
        <p:spPr bwMode="auto">
          <a:xfrm>
            <a:off x="495301" y="1484784"/>
            <a:ext cx="8921750" cy="1080120"/>
          </a:xfrm>
          <a:prstGeom prst="rect">
            <a:avLst/>
          </a:prstGeom>
          <a:solidFill>
            <a:schemeClr val="bg1"/>
          </a:solidFill>
          <a:ln w="9525">
            <a:solidFill>
              <a:schemeClr val="bg2"/>
            </a:solidFill>
            <a:miter lim="800000"/>
            <a:headEnd/>
            <a:tailEnd/>
          </a:ln>
        </p:spPr>
        <p:txBody>
          <a:bodyPr wrap="square" anchor="ctr"/>
          <a:lstStyle/>
          <a:p>
            <a:pPr>
              <a:lnSpc>
                <a:spcPct val="120000"/>
              </a:lnSpc>
            </a:pPr>
            <a:r>
              <a:rPr lang="ja-JP" altLang="en-US" sz="2800" dirty="0"/>
              <a:t>入力パラメータの各ペアを、設定可能な個々の組合せの全てで実行するためのテストケースを設計する。</a:t>
            </a:r>
          </a:p>
        </p:txBody>
      </p:sp>
      <p:graphicFrame>
        <p:nvGraphicFramePr>
          <p:cNvPr id="6" name="Group 146"/>
          <p:cNvGraphicFramePr>
            <a:graphicFrameLocks noGrp="1"/>
          </p:cNvGraphicFramePr>
          <p:nvPr>
            <p:extLst>
              <p:ext uri="{D42A27DB-BD31-4B8C-83A1-F6EECF244321}">
                <p14:modId xmlns:p14="http://schemas.microsoft.com/office/powerpoint/2010/main" val="4086355126"/>
              </p:ext>
            </p:extLst>
          </p:nvPr>
        </p:nvGraphicFramePr>
        <p:xfrm>
          <a:off x="5989885" y="3151540"/>
          <a:ext cx="3749125" cy="1828630"/>
        </p:xfrm>
        <a:graphic>
          <a:graphicData uri="http://schemas.openxmlformats.org/drawingml/2006/table">
            <a:tbl>
              <a:tblPr/>
              <a:tblGrid>
                <a:gridCol w="365125">
                  <a:extLst>
                    <a:ext uri="{9D8B030D-6E8A-4147-A177-3AD203B41FA5}">
                      <a16:colId xmlns:a16="http://schemas.microsoft.com/office/drawing/2014/main" val="20000"/>
                    </a:ext>
                  </a:extLst>
                </a:gridCol>
                <a:gridCol w="1224000">
                  <a:extLst>
                    <a:ext uri="{9D8B030D-6E8A-4147-A177-3AD203B41FA5}">
                      <a16:colId xmlns:a16="http://schemas.microsoft.com/office/drawing/2014/main" val="20001"/>
                    </a:ext>
                  </a:extLst>
                </a:gridCol>
                <a:gridCol w="1080000">
                  <a:extLst>
                    <a:ext uri="{9D8B030D-6E8A-4147-A177-3AD203B41FA5}">
                      <a16:colId xmlns:a16="http://schemas.microsoft.com/office/drawing/2014/main" val="20002"/>
                    </a:ext>
                  </a:extLst>
                </a:gridCol>
                <a:gridCol w="1080000">
                  <a:extLst>
                    <a:ext uri="{9D8B030D-6E8A-4147-A177-3AD203B41FA5}">
                      <a16:colId xmlns:a16="http://schemas.microsoft.com/office/drawing/2014/main" val="20003"/>
                    </a:ext>
                  </a:extLst>
                </a:gridCol>
              </a:tblGrid>
              <a:tr h="304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6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OS</a:t>
                      </a: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ブラウザ</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a:ln>
                            <a:noFill/>
                          </a:ln>
                          <a:solidFill>
                            <a:schemeClr val="tx1"/>
                          </a:solidFill>
                          <a:effectLst/>
                          <a:latin typeface="Arial" charset="0"/>
                          <a:ea typeface="ＭＳ Ｐゴシック" charset="-128"/>
                        </a:rPr>
                        <a:t>バージョン</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val="10000"/>
                  </a:ext>
                </a:extLst>
              </a:tr>
              <a:tr h="334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1</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Windows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Firefox</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34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Windows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Chrome</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34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iOS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Firefox</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34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4</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iOS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1" lang="en-US" altLang="ja-JP" sz="1800" b="0" i="0" u="none" strike="noStrike" cap="none" normalizeH="0" baseline="0" dirty="0">
                          <a:ln>
                            <a:noFill/>
                          </a:ln>
                          <a:solidFill>
                            <a:schemeClr val="tx1"/>
                          </a:solidFill>
                          <a:effectLst/>
                          <a:latin typeface="Arial" charset="0"/>
                          <a:ea typeface="ＭＳ Ｐゴシック" charset="-128"/>
                        </a:rPr>
                        <a:t>Chrome</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7" name="Line 37"/>
          <p:cNvSpPr>
            <a:spLocks noChangeShapeType="1"/>
          </p:cNvSpPr>
          <p:nvPr/>
        </p:nvSpPr>
        <p:spPr bwMode="auto">
          <a:xfrm>
            <a:off x="1852726" y="4169363"/>
            <a:ext cx="433153" cy="0"/>
          </a:xfrm>
          <a:prstGeom prst="line">
            <a:avLst/>
          </a:prstGeom>
          <a:noFill/>
          <a:ln w="38100">
            <a:solidFill>
              <a:schemeClr val="tx1"/>
            </a:solidFill>
            <a:round/>
            <a:headEnd/>
            <a:tailEnd type="triangle" w="med" len="med"/>
          </a:ln>
        </p:spPr>
        <p:txBody>
          <a:bodyPr/>
          <a:lstStyle/>
          <a:p>
            <a:endParaRPr lang="ja-JP" altLang="en-US"/>
          </a:p>
        </p:txBody>
      </p:sp>
      <p:sp>
        <p:nvSpPr>
          <p:cNvPr id="8" name="右中かっこ 7">
            <a:extLst>
              <a:ext uri="{FF2B5EF4-FFF2-40B4-BE49-F238E27FC236}">
                <a16:creationId xmlns:a16="http://schemas.microsoft.com/office/drawing/2014/main" id="{1C0C109B-071F-4BDA-B213-0008FC4186E6}"/>
              </a:ext>
            </a:extLst>
          </p:cNvPr>
          <p:cNvSpPr/>
          <p:nvPr/>
        </p:nvSpPr>
        <p:spPr>
          <a:xfrm>
            <a:off x="1590677" y="3100907"/>
            <a:ext cx="217272" cy="2128293"/>
          </a:xfrm>
          <a:prstGeom prst="rightBrace">
            <a:avLst>
              <a:gd name="adj1" fmla="val 72703"/>
              <a:gd name="adj2" fmla="val 50000"/>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aphicFrame>
        <p:nvGraphicFramePr>
          <p:cNvPr id="9" name="Group 124"/>
          <p:cNvGraphicFramePr>
            <a:graphicFrameLocks noGrp="1"/>
          </p:cNvGraphicFramePr>
          <p:nvPr/>
        </p:nvGraphicFramePr>
        <p:xfrm>
          <a:off x="272480" y="4223414"/>
          <a:ext cx="1224000" cy="1005786"/>
        </p:xfrm>
        <a:graphic>
          <a:graphicData uri="http://schemas.openxmlformats.org/drawingml/2006/table">
            <a:tbl>
              <a:tblPr/>
              <a:tblGrid>
                <a:gridCol w="1224000">
                  <a:extLst>
                    <a:ext uri="{9D8B030D-6E8A-4147-A177-3AD203B41FA5}">
                      <a16:colId xmlns:a16="http://schemas.microsoft.com/office/drawing/2014/main" val="20000"/>
                    </a:ext>
                  </a:extLst>
                </a:gridCol>
              </a:tblGrid>
              <a:tr h="324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a:ln>
                            <a:noFill/>
                          </a:ln>
                          <a:solidFill>
                            <a:schemeClr val="tx1"/>
                          </a:solidFill>
                          <a:effectLst/>
                          <a:latin typeface="Arial" charset="0"/>
                          <a:ea typeface="ＭＳ Ｐゴシック" charset="-128"/>
                        </a:rPr>
                        <a:t>ブラウザ</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val="10000"/>
                  </a:ext>
                </a:extLst>
              </a:tr>
              <a:tr h="324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Firefox</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24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Chrome</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graphicFrame>
        <p:nvGraphicFramePr>
          <p:cNvPr id="10" name="Group 124"/>
          <p:cNvGraphicFramePr>
            <a:graphicFrameLocks noGrp="1"/>
          </p:cNvGraphicFramePr>
          <p:nvPr/>
        </p:nvGraphicFramePr>
        <p:xfrm>
          <a:off x="272480" y="3100907"/>
          <a:ext cx="1224000" cy="1005786"/>
        </p:xfrm>
        <a:graphic>
          <a:graphicData uri="http://schemas.openxmlformats.org/drawingml/2006/table">
            <a:tbl>
              <a:tblPr/>
              <a:tblGrid>
                <a:gridCol w="1224000">
                  <a:extLst>
                    <a:ext uri="{9D8B030D-6E8A-4147-A177-3AD203B41FA5}">
                      <a16:colId xmlns:a16="http://schemas.microsoft.com/office/drawing/2014/main" val="20000"/>
                    </a:ext>
                  </a:extLst>
                </a:gridCol>
              </a:tblGrid>
              <a:tr h="13169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OS</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val="10004"/>
                  </a:ext>
                </a:extLst>
              </a:tr>
              <a:tr h="1259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Windows</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12028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iOS</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graphicFrame>
        <p:nvGraphicFramePr>
          <p:cNvPr id="11" name="Group 124"/>
          <p:cNvGraphicFramePr>
            <a:graphicFrameLocks noGrp="1"/>
          </p:cNvGraphicFramePr>
          <p:nvPr/>
        </p:nvGraphicFramePr>
        <p:xfrm>
          <a:off x="3953962" y="5215592"/>
          <a:ext cx="1080000" cy="1005786"/>
        </p:xfrm>
        <a:graphic>
          <a:graphicData uri="http://schemas.openxmlformats.org/drawingml/2006/table">
            <a:tbl>
              <a:tblPr/>
              <a:tblGrid>
                <a:gridCol w="1080000">
                  <a:extLst>
                    <a:ext uri="{9D8B030D-6E8A-4147-A177-3AD203B41FA5}">
                      <a16:colId xmlns:a16="http://schemas.microsoft.com/office/drawing/2014/main" val="20000"/>
                    </a:ext>
                  </a:extLst>
                </a:gridCol>
              </a:tblGrid>
              <a:tr h="24165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dirty="0">
                          <a:ln>
                            <a:noFill/>
                          </a:ln>
                          <a:solidFill>
                            <a:schemeClr val="tx1"/>
                          </a:solidFill>
                          <a:effectLst/>
                          <a:latin typeface="Arial" charset="0"/>
                          <a:ea typeface="ＭＳ Ｐゴシック" charset="-128"/>
                        </a:rPr>
                        <a:t>バージョン</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val="10008"/>
                  </a:ext>
                </a:extLst>
              </a:tr>
              <a:tr h="324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2.0</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24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3.0</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bl>
          </a:graphicData>
        </a:graphic>
      </p:graphicFrame>
      <p:graphicFrame>
        <p:nvGraphicFramePr>
          <p:cNvPr id="12" name="Group 146"/>
          <p:cNvGraphicFramePr>
            <a:graphicFrameLocks noGrp="1"/>
          </p:cNvGraphicFramePr>
          <p:nvPr/>
        </p:nvGraphicFramePr>
        <p:xfrm>
          <a:off x="2360712" y="3164175"/>
          <a:ext cx="2669125" cy="1828630"/>
        </p:xfrm>
        <a:graphic>
          <a:graphicData uri="http://schemas.openxmlformats.org/drawingml/2006/table">
            <a:tbl>
              <a:tblPr/>
              <a:tblGrid>
                <a:gridCol w="365125">
                  <a:extLst>
                    <a:ext uri="{9D8B030D-6E8A-4147-A177-3AD203B41FA5}">
                      <a16:colId xmlns:a16="http://schemas.microsoft.com/office/drawing/2014/main" val="20000"/>
                    </a:ext>
                  </a:extLst>
                </a:gridCol>
                <a:gridCol w="1224000">
                  <a:extLst>
                    <a:ext uri="{9D8B030D-6E8A-4147-A177-3AD203B41FA5}">
                      <a16:colId xmlns:a16="http://schemas.microsoft.com/office/drawing/2014/main" val="20001"/>
                    </a:ext>
                  </a:extLst>
                </a:gridCol>
                <a:gridCol w="1080000">
                  <a:extLst>
                    <a:ext uri="{9D8B030D-6E8A-4147-A177-3AD203B41FA5}">
                      <a16:colId xmlns:a16="http://schemas.microsoft.com/office/drawing/2014/main" val="20002"/>
                    </a:ext>
                  </a:extLst>
                </a:gridCol>
              </a:tblGrid>
              <a:tr h="304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6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OS</a:t>
                      </a: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ブラウザ</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val="10000"/>
                  </a:ext>
                </a:extLst>
              </a:tr>
              <a:tr h="334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1</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Windows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Firefox</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34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Windows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Chrome</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34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iOS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Firefox</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34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4</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iOS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1" lang="en-US" altLang="ja-JP" sz="1800" b="0" i="0" u="none" strike="noStrike" cap="none" normalizeH="0" baseline="0" dirty="0">
                          <a:ln>
                            <a:noFill/>
                          </a:ln>
                          <a:solidFill>
                            <a:schemeClr val="tx1"/>
                          </a:solidFill>
                          <a:effectLst/>
                          <a:latin typeface="Arial" charset="0"/>
                          <a:ea typeface="ＭＳ Ｐゴシック" charset="-128"/>
                        </a:rPr>
                        <a:t>Chrome</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13" name="テキスト ボックス 12"/>
          <p:cNvSpPr txBox="1"/>
          <p:nvPr/>
        </p:nvSpPr>
        <p:spPr>
          <a:xfrm>
            <a:off x="2144688" y="2668850"/>
            <a:ext cx="3322804" cy="400110"/>
          </a:xfrm>
          <a:prstGeom prst="rect">
            <a:avLst/>
          </a:prstGeom>
          <a:noFill/>
        </p:spPr>
        <p:txBody>
          <a:bodyPr wrap="square" rtlCol="0">
            <a:spAutoFit/>
          </a:bodyPr>
          <a:lstStyle/>
          <a:p>
            <a:r>
              <a:rPr kumimoji="1" lang="en-US" altLang="ja-JP" sz="2000" dirty="0"/>
              <a:t>OS</a:t>
            </a:r>
            <a:r>
              <a:rPr kumimoji="1" lang="ja-JP" altLang="en-US" sz="2000" dirty="0"/>
              <a:t>とブラウザの全組合せ</a:t>
            </a:r>
          </a:p>
        </p:txBody>
      </p:sp>
      <p:sp>
        <p:nvSpPr>
          <p:cNvPr id="14" name="Line 37"/>
          <p:cNvSpPr>
            <a:spLocks noChangeShapeType="1"/>
          </p:cNvSpPr>
          <p:nvPr/>
        </p:nvSpPr>
        <p:spPr bwMode="auto">
          <a:xfrm>
            <a:off x="5467492" y="4223414"/>
            <a:ext cx="433153" cy="0"/>
          </a:xfrm>
          <a:prstGeom prst="line">
            <a:avLst/>
          </a:prstGeom>
          <a:noFill/>
          <a:ln w="38100">
            <a:solidFill>
              <a:schemeClr val="tx1"/>
            </a:solidFill>
            <a:round/>
            <a:headEnd/>
            <a:tailEnd type="triangle" w="med" len="med"/>
          </a:ln>
        </p:spPr>
        <p:txBody>
          <a:bodyPr/>
          <a:lstStyle/>
          <a:p>
            <a:endParaRPr lang="ja-JP" altLang="en-US"/>
          </a:p>
        </p:txBody>
      </p:sp>
      <p:sp>
        <p:nvSpPr>
          <p:cNvPr id="15" name="右中かっこ 14">
            <a:extLst>
              <a:ext uri="{FF2B5EF4-FFF2-40B4-BE49-F238E27FC236}">
                <a16:creationId xmlns:a16="http://schemas.microsoft.com/office/drawing/2014/main" id="{1C0C109B-071F-4BDA-B213-0008FC4186E6}"/>
              </a:ext>
            </a:extLst>
          </p:cNvPr>
          <p:cNvSpPr/>
          <p:nvPr/>
        </p:nvSpPr>
        <p:spPr>
          <a:xfrm>
            <a:off x="5162331" y="3187937"/>
            <a:ext cx="217272" cy="3024000"/>
          </a:xfrm>
          <a:prstGeom prst="rightBrace">
            <a:avLst>
              <a:gd name="adj1" fmla="val 72703"/>
              <a:gd name="adj2" fmla="val 34881"/>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6" name="テキスト ボックス 15"/>
          <p:cNvSpPr txBox="1"/>
          <p:nvPr/>
        </p:nvSpPr>
        <p:spPr>
          <a:xfrm>
            <a:off x="5989884" y="2668850"/>
            <a:ext cx="3787651" cy="400110"/>
          </a:xfrm>
          <a:prstGeom prst="rect">
            <a:avLst/>
          </a:prstGeom>
          <a:noFill/>
        </p:spPr>
        <p:txBody>
          <a:bodyPr wrap="square" rtlCol="0">
            <a:spAutoFit/>
          </a:bodyPr>
          <a:lstStyle/>
          <a:p>
            <a:pPr algn="ctr"/>
            <a:r>
              <a:rPr kumimoji="1" lang="en-US" altLang="ja-JP" sz="2000" dirty="0"/>
              <a:t>OS</a:t>
            </a:r>
            <a:r>
              <a:rPr kumimoji="1" lang="ja-JP" altLang="en-US" sz="2000" dirty="0"/>
              <a:t>とバージョンの全組合せ</a:t>
            </a:r>
          </a:p>
        </p:txBody>
      </p:sp>
      <p:sp>
        <p:nvSpPr>
          <p:cNvPr id="17" name="テキスト ボックス 16"/>
          <p:cNvSpPr txBox="1"/>
          <p:nvPr/>
        </p:nvSpPr>
        <p:spPr>
          <a:xfrm>
            <a:off x="5866859" y="5151032"/>
            <a:ext cx="3872151" cy="1200329"/>
          </a:xfrm>
          <a:prstGeom prst="rect">
            <a:avLst/>
          </a:prstGeom>
          <a:noFill/>
        </p:spPr>
        <p:txBody>
          <a:bodyPr wrap="square" rtlCol="0">
            <a:spAutoFit/>
          </a:bodyPr>
          <a:lstStyle/>
          <a:p>
            <a:r>
              <a:rPr kumimoji="1" lang="en-US" altLang="ja-JP" dirty="0"/>
              <a:t>※</a:t>
            </a:r>
            <a:r>
              <a:rPr kumimoji="1" lang="ja-JP" altLang="en-US" dirty="0"/>
              <a:t>この例では、</a:t>
            </a:r>
            <a:r>
              <a:rPr kumimoji="1" lang="en-US" altLang="ja-JP" dirty="0"/>
              <a:t>OS×</a:t>
            </a:r>
            <a:r>
              <a:rPr kumimoji="1" lang="ja-JP" altLang="en-US" dirty="0"/>
              <a:t>バージョンの</a:t>
            </a:r>
            <a:br>
              <a:rPr kumimoji="1" lang="en-US" altLang="ja-JP" dirty="0"/>
            </a:br>
            <a:r>
              <a:rPr kumimoji="1" lang="ja-JP" altLang="en-US" dirty="0"/>
              <a:t>　全組合せはあるが、</a:t>
            </a:r>
            <a:endParaRPr lang="en-US" altLang="ja-JP" dirty="0"/>
          </a:p>
          <a:p>
            <a:r>
              <a:rPr kumimoji="1" lang="ja-JP" altLang="en-US" dirty="0"/>
              <a:t>　 ブラウザ</a:t>
            </a:r>
            <a:r>
              <a:rPr kumimoji="1" lang="en-US" altLang="ja-JP" dirty="0"/>
              <a:t>×</a:t>
            </a:r>
            <a:r>
              <a:rPr kumimoji="1" lang="ja-JP" altLang="en-US" dirty="0"/>
              <a:t>バージョンの全組合せ</a:t>
            </a:r>
            <a:endParaRPr kumimoji="1" lang="en-US" altLang="ja-JP" dirty="0"/>
          </a:p>
          <a:p>
            <a:r>
              <a:rPr lang="ja-JP" altLang="en-US" dirty="0"/>
              <a:t>　 はない。</a:t>
            </a:r>
            <a:endParaRPr kumimoji="1" lang="ja-JP" altLang="en-US" dirty="0"/>
          </a:p>
        </p:txBody>
      </p:sp>
      <p:sp>
        <p:nvSpPr>
          <p:cNvPr id="20" name="フッター プレースホルダ 4">
            <a:extLst>
              <a:ext uri="{FF2B5EF4-FFF2-40B4-BE49-F238E27FC236}">
                <a16:creationId xmlns:a16="http://schemas.microsoft.com/office/drawing/2014/main" id="{973FA3CF-1E68-48DE-B626-066B02DCBAD5}"/>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1968578569"/>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⑥</a:t>
            </a:r>
            <a:r>
              <a:rPr kumimoji="1" lang="ja-JP" altLang="en-US" dirty="0"/>
              <a:t>組み合わせテスト（直交表テスト）</a:t>
            </a:r>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128</a:t>
            </a:fld>
            <a:endParaRPr lang="en-US" altLang="ja-JP" dirty="0"/>
          </a:p>
        </p:txBody>
      </p:sp>
      <p:graphicFrame>
        <p:nvGraphicFramePr>
          <p:cNvPr id="6" name="Group 211"/>
          <p:cNvGraphicFramePr>
            <a:graphicFrameLocks noGrp="1"/>
          </p:cNvGraphicFramePr>
          <p:nvPr/>
        </p:nvGraphicFramePr>
        <p:xfrm>
          <a:off x="469204" y="3964905"/>
          <a:ext cx="2304000" cy="1984375"/>
        </p:xfrm>
        <a:graphic>
          <a:graphicData uri="http://schemas.openxmlformats.org/drawingml/2006/table">
            <a:tbl>
              <a:tblPr/>
              <a:tblGrid>
                <a:gridCol w="576000">
                  <a:extLst>
                    <a:ext uri="{9D8B030D-6E8A-4147-A177-3AD203B41FA5}">
                      <a16:colId xmlns:a16="http://schemas.microsoft.com/office/drawing/2014/main" val="20000"/>
                    </a:ext>
                  </a:extLst>
                </a:gridCol>
                <a:gridCol w="576000">
                  <a:extLst>
                    <a:ext uri="{9D8B030D-6E8A-4147-A177-3AD203B41FA5}">
                      <a16:colId xmlns:a16="http://schemas.microsoft.com/office/drawing/2014/main" val="20001"/>
                    </a:ext>
                  </a:extLst>
                </a:gridCol>
                <a:gridCol w="576000">
                  <a:extLst>
                    <a:ext uri="{9D8B030D-6E8A-4147-A177-3AD203B41FA5}">
                      <a16:colId xmlns:a16="http://schemas.microsoft.com/office/drawing/2014/main" val="20002"/>
                    </a:ext>
                  </a:extLst>
                </a:gridCol>
                <a:gridCol w="576000">
                  <a:extLst>
                    <a:ext uri="{9D8B030D-6E8A-4147-A177-3AD203B41FA5}">
                      <a16:colId xmlns:a16="http://schemas.microsoft.com/office/drawing/2014/main" val="20003"/>
                    </a:ext>
                  </a:extLst>
                </a:gridCol>
              </a:tblGrid>
              <a:tr h="3968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No.</a:t>
                      </a:r>
                    </a:p>
                  </a:txBody>
                  <a:tcPr marT="45710" marB="4571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1</a:t>
                      </a:r>
                    </a:p>
                  </a:txBody>
                  <a:tcPr marT="45710" marB="4571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2</a:t>
                      </a:r>
                    </a:p>
                  </a:txBody>
                  <a:tcPr marT="45710" marB="4571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3</a:t>
                      </a:r>
                    </a:p>
                  </a:txBody>
                  <a:tcPr marT="45710" marB="4571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val="10000"/>
                  </a:ext>
                </a:extLst>
              </a:tr>
              <a:tr h="3968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1</a:t>
                      </a:r>
                    </a:p>
                  </a:txBody>
                  <a:tcPr marT="45710" marB="4571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1</a:t>
                      </a:r>
                    </a:p>
                  </a:txBody>
                  <a:tcPr marT="45710" marB="4571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1</a:t>
                      </a:r>
                    </a:p>
                  </a:txBody>
                  <a:tcPr marT="45710" marB="4571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a:ln>
                            <a:noFill/>
                          </a:ln>
                          <a:solidFill>
                            <a:schemeClr val="tx1"/>
                          </a:solidFill>
                          <a:effectLst/>
                          <a:latin typeface="Arial" charset="0"/>
                          <a:ea typeface="ＭＳ Ｐゴシック" charset="-128"/>
                        </a:rPr>
                        <a:t>1</a:t>
                      </a:r>
                    </a:p>
                  </a:txBody>
                  <a:tcPr marT="45710" marB="4571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968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2</a:t>
                      </a:r>
                    </a:p>
                  </a:txBody>
                  <a:tcPr marT="45710" marB="4571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1</a:t>
                      </a:r>
                    </a:p>
                  </a:txBody>
                  <a:tcPr marT="45710" marB="4571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2</a:t>
                      </a:r>
                    </a:p>
                  </a:txBody>
                  <a:tcPr marT="45710" marB="4571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2</a:t>
                      </a:r>
                    </a:p>
                  </a:txBody>
                  <a:tcPr marT="45710" marB="4571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968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3</a:t>
                      </a:r>
                    </a:p>
                  </a:txBody>
                  <a:tcPr marT="45710" marB="4571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a:ln>
                            <a:noFill/>
                          </a:ln>
                          <a:solidFill>
                            <a:schemeClr val="tx1"/>
                          </a:solidFill>
                          <a:effectLst/>
                          <a:latin typeface="Arial" charset="0"/>
                          <a:ea typeface="ＭＳ Ｐゴシック" charset="-128"/>
                        </a:rPr>
                        <a:t>2</a:t>
                      </a:r>
                    </a:p>
                  </a:txBody>
                  <a:tcPr marT="45710" marB="4571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1</a:t>
                      </a:r>
                    </a:p>
                  </a:txBody>
                  <a:tcPr marT="45710" marB="4571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2</a:t>
                      </a:r>
                    </a:p>
                  </a:txBody>
                  <a:tcPr marT="45710" marB="4571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968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4</a:t>
                      </a:r>
                    </a:p>
                  </a:txBody>
                  <a:tcPr marT="45710" marB="4571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a:ln>
                            <a:noFill/>
                          </a:ln>
                          <a:solidFill>
                            <a:schemeClr val="tx1"/>
                          </a:solidFill>
                          <a:effectLst/>
                          <a:latin typeface="Arial" charset="0"/>
                          <a:ea typeface="ＭＳ Ｐゴシック" charset="-128"/>
                        </a:rPr>
                        <a:t>2</a:t>
                      </a:r>
                    </a:p>
                  </a:txBody>
                  <a:tcPr marT="45710" marB="4571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a:ln>
                            <a:noFill/>
                          </a:ln>
                          <a:solidFill>
                            <a:schemeClr val="tx1"/>
                          </a:solidFill>
                          <a:effectLst/>
                          <a:latin typeface="Arial" charset="0"/>
                          <a:ea typeface="ＭＳ Ｐゴシック" charset="-128"/>
                        </a:rPr>
                        <a:t>2</a:t>
                      </a:r>
                    </a:p>
                  </a:txBody>
                  <a:tcPr marT="45710" marB="4571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1</a:t>
                      </a:r>
                    </a:p>
                  </a:txBody>
                  <a:tcPr marT="45710" marB="4571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7" name="Text Box 36"/>
          <p:cNvSpPr txBox="1">
            <a:spLocks noChangeArrowheads="1"/>
          </p:cNvSpPr>
          <p:nvPr/>
        </p:nvSpPr>
        <p:spPr bwMode="auto">
          <a:xfrm>
            <a:off x="416496" y="3359798"/>
            <a:ext cx="1374094" cy="461665"/>
          </a:xfrm>
          <a:prstGeom prst="rect">
            <a:avLst/>
          </a:prstGeom>
          <a:noFill/>
          <a:ln w="9525">
            <a:noFill/>
            <a:miter lim="800000"/>
            <a:headEnd/>
            <a:tailEnd/>
          </a:ln>
        </p:spPr>
        <p:txBody>
          <a:bodyPr wrap="none">
            <a:spAutoFit/>
          </a:bodyPr>
          <a:lstStyle/>
          <a:p>
            <a:r>
              <a:rPr lang="ja-JP" altLang="en-US" sz="2400" dirty="0">
                <a:latin typeface="Tahoma" pitchFamily="34" charset="0"/>
              </a:rPr>
              <a:t>直交表</a:t>
            </a:r>
            <a:r>
              <a:rPr lang="en-US" altLang="ja-JP" sz="2400" i="1" dirty="0">
                <a:latin typeface="Tahoma" pitchFamily="34" charset="0"/>
              </a:rPr>
              <a:t>L</a:t>
            </a:r>
            <a:r>
              <a:rPr lang="en-US" altLang="ja-JP" sz="2400" baseline="-25000" dirty="0">
                <a:latin typeface="Tahoma" pitchFamily="34" charset="0"/>
              </a:rPr>
              <a:t>4</a:t>
            </a:r>
          </a:p>
        </p:txBody>
      </p:sp>
      <p:sp>
        <p:nvSpPr>
          <p:cNvPr id="9" name="Line 37"/>
          <p:cNvSpPr>
            <a:spLocks noChangeShapeType="1"/>
          </p:cNvSpPr>
          <p:nvPr/>
        </p:nvSpPr>
        <p:spPr bwMode="auto">
          <a:xfrm>
            <a:off x="2912795" y="4980906"/>
            <a:ext cx="1793875" cy="0"/>
          </a:xfrm>
          <a:prstGeom prst="line">
            <a:avLst/>
          </a:prstGeom>
          <a:noFill/>
          <a:ln w="38100">
            <a:solidFill>
              <a:schemeClr val="tx1"/>
            </a:solidFill>
            <a:round/>
            <a:headEnd/>
            <a:tailEnd type="triangle" w="med" len="med"/>
          </a:ln>
        </p:spPr>
        <p:txBody>
          <a:bodyPr/>
          <a:lstStyle/>
          <a:p>
            <a:endParaRPr lang="ja-JP" altLang="en-US"/>
          </a:p>
        </p:txBody>
      </p:sp>
      <p:sp>
        <p:nvSpPr>
          <p:cNvPr id="10" name="Text Box 38"/>
          <p:cNvSpPr txBox="1">
            <a:spLocks noChangeArrowheads="1"/>
          </p:cNvSpPr>
          <p:nvPr/>
        </p:nvSpPr>
        <p:spPr bwMode="auto">
          <a:xfrm>
            <a:off x="2985263" y="2350369"/>
            <a:ext cx="6038833" cy="461665"/>
          </a:xfrm>
          <a:prstGeom prst="rect">
            <a:avLst/>
          </a:prstGeom>
          <a:noFill/>
          <a:ln w="9525">
            <a:noFill/>
            <a:miter lim="800000"/>
            <a:headEnd/>
            <a:tailEnd/>
          </a:ln>
        </p:spPr>
        <p:txBody>
          <a:bodyPr wrap="none">
            <a:spAutoFit/>
          </a:bodyPr>
          <a:lstStyle/>
          <a:p>
            <a:r>
              <a:rPr lang="ja-JP" altLang="en-US" sz="2400" dirty="0">
                <a:latin typeface="Tahoma" pitchFamily="34" charset="0"/>
              </a:rPr>
              <a:t>直交表に変数（因子）、値（水準）を割り付ける</a:t>
            </a:r>
          </a:p>
        </p:txBody>
      </p:sp>
      <p:sp>
        <p:nvSpPr>
          <p:cNvPr id="12" name="円/楕円 11"/>
          <p:cNvSpPr/>
          <p:nvPr/>
        </p:nvSpPr>
        <p:spPr>
          <a:xfrm>
            <a:off x="1151763" y="3988920"/>
            <a:ext cx="360000" cy="360000"/>
          </a:xfrm>
          <a:prstGeom prst="ellipse">
            <a:avLst/>
          </a:prstGeom>
          <a:noFill/>
          <a:ln w="28575">
            <a:solidFill>
              <a:srgbClr val="FF0000"/>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3" name="テキスト ボックス 12"/>
          <p:cNvSpPr txBox="1"/>
          <p:nvPr/>
        </p:nvSpPr>
        <p:spPr>
          <a:xfrm>
            <a:off x="2241778" y="3249235"/>
            <a:ext cx="1342034" cy="400110"/>
          </a:xfrm>
          <a:prstGeom prst="rect">
            <a:avLst/>
          </a:prstGeom>
          <a:noFill/>
        </p:spPr>
        <p:txBody>
          <a:bodyPr wrap="none" rtlCol="0">
            <a:spAutoFit/>
          </a:bodyPr>
          <a:lstStyle/>
          <a:p>
            <a:r>
              <a:rPr kumimoji="1" lang="en-US" altLang="ja-JP" sz="2000" dirty="0"/>
              <a:t>3</a:t>
            </a:r>
            <a:r>
              <a:rPr kumimoji="1" lang="ja-JP" altLang="en-US" sz="2000" dirty="0"/>
              <a:t>個の因子</a:t>
            </a:r>
          </a:p>
        </p:txBody>
      </p:sp>
      <p:cxnSp>
        <p:nvCxnSpPr>
          <p:cNvPr id="14" name="直線コネクタ 13"/>
          <p:cNvCxnSpPr/>
          <p:nvPr/>
        </p:nvCxnSpPr>
        <p:spPr>
          <a:xfrm flipH="1">
            <a:off x="2004994" y="3526236"/>
            <a:ext cx="296637" cy="386464"/>
          </a:xfrm>
          <a:prstGeom prst="line">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 name="テキスト ボックス 15"/>
          <p:cNvSpPr txBox="1"/>
          <p:nvPr/>
        </p:nvSpPr>
        <p:spPr>
          <a:xfrm>
            <a:off x="274931" y="6218981"/>
            <a:ext cx="1342034" cy="400110"/>
          </a:xfrm>
          <a:prstGeom prst="rect">
            <a:avLst/>
          </a:prstGeom>
          <a:noFill/>
        </p:spPr>
        <p:txBody>
          <a:bodyPr wrap="square" rtlCol="0">
            <a:spAutoFit/>
          </a:bodyPr>
          <a:lstStyle/>
          <a:p>
            <a:r>
              <a:rPr kumimoji="1" lang="en-US" altLang="ja-JP" sz="2000" dirty="0"/>
              <a:t>2</a:t>
            </a:r>
            <a:r>
              <a:rPr kumimoji="1" lang="ja-JP" altLang="en-US" sz="2000" dirty="0"/>
              <a:t>個の水準</a:t>
            </a:r>
          </a:p>
        </p:txBody>
      </p:sp>
      <p:cxnSp>
        <p:nvCxnSpPr>
          <p:cNvPr id="17" name="直線コネクタ 16"/>
          <p:cNvCxnSpPr>
            <a:cxnSpLocks/>
          </p:cNvCxnSpPr>
          <p:nvPr/>
        </p:nvCxnSpPr>
        <p:spPr>
          <a:xfrm flipV="1">
            <a:off x="992560" y="5977653"/>
            <a:ext cx="345078" cy="347906"/>
          </a:xfrm>
          <a:prstGeom prst="line">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8" name="Rectangle 4"/>
          <p:cNvSpPr>
            <a:spLocks noChangeArrowheads="1"/>
          </p:cNvSpPr>
          <p:nvPr/>
        </p:nvSpPr>
        <p:spPr bwMode="auto">
          <a:xfrm>
            <a:off x="495301" y="1484784"/>
            <a:ext cx="8921750" cy="1649234"/>
          </a:xfrm>
          <a:prstGeom prst="rect">
            <a:avLst/>
          </a:prstGeom>
          <a:solidFill>
            <a:schemeClr val="bg1"/>
          </a:solidFill>
          <a:ln w="9525">
            <a:solidFill>
              <a:schemeClr val="bg2"/>
            </a:solidFill>
            <a:miter lim="800000"/>
            <a:headEnd/>
            <a:tailEnd/>
          </a:ln>
        </p:spPr>
        <p:txBody>
          <a:bodyPr wrap="square" anchor="ctr"/>
          <a:lstStyle/>
          <a:p>
            <a:pPr>
              <a:lnSpc>
                <a:spcPct val="120000"/>
              </a:lnSpc>
            </a:pPr>
            <a:r>
              <a:rPr lang="ja-JP" altLang="en-US" sz="2800" dirty="0"/>
              <a:t>直交表を使った変数のオールペア組合せテストの体系的な方法。変数を全て組み合わせたときの数を、オールペア組合せでテストできるまでに減らす。</a:t>
            </a:r>
          </a:p>
        </p:txBody>
      </p:sp>
      <p:graphicFrame>
        <p:nvGraphicFramePr>
          <p:cNvPr id="19" name="Group 124"/>
          <p:cNvGraphicFramePr>
            <a:graphicFrameLocks noGrp="1"/>
          </p:cNvGraphicFramePr>
          <p:nvPr/>
        </p:nvGraphicFramePr>
        <p:xfrm>
          <a:off x="3325874" y="3702948"/>
          <a:ext cx="1080000" cy="1005786"/>
        </p:xfrm>
        <a:graphic>
          <a:graphicData uri="http://schemas.openxmlformats.org/drawingml/2006/table">
            <a:tbl>
              <a:tblPr/>
              <a:tblGrid>
                <a:gridCol w="1080000">
                  <a:extLst>
                    <a:ext uri="{9D8B030D-6E8A-4147-A177-3AD203B41FA5}">
                      <a16:colId xmlns:a16="http://schemas.microsoft.com/office/drawing/2014/main" val="20000"/>
                    </a:ext>
                  </a:extLst>
                </a:gridCol>
              </a:tblGrid>
              <a:tr h="13169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OS</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val="10004"/>
                  </a:ext>
                </a:extLst>
              </a:tr>
              <a:tr h="1259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Windows</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12028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iOS</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sp>
        <p:nvSpPr>
          <p:cNvPr id="20" name="円/楕円 19"/>
          <p:cNvSpPr/>
          <p:nvPr/>
        </p:nvSpPr>
        <p:spPr>
          <a:xfrm>
            <a:off x="1148469" y="4379113"/>
            <a:ext cx="360000" cy="360000"/>
          </a:xfrm>
          <a:prstGeom prst="ellipse">
            <a:avLst/>
          </a:prstGeom>
          <a:noFill/>
          <a:ln w="28575">
            <a:solidFill>
              <a:srgbClr val="FF0000"/>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21" name="円/楕円 20"/>
          <p:cNvSpPr/>
          <p:nvPr/>
        </p:nvSpPr>
        <p:spPr>
          <a:xfrm>
            <a:off x="1149239" y="5177259"/>
            <a:ext cx="360000" cy="360000"/>
          </a:xfrm>
          <a:prstGeom prst="ellipse">
            <a:avLst/>
          </a:prstGeom>
          <a:noFill/>
          <a:ln w="28575">
            <a:solidFill>
              <a:srgbClr val="FF0000"/>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graphicFrame>
        <p:nvGraphicFramePr>
          <p:cNvPr id="22" name="Group 146"/>
          <p:cNvGraphicFramePr>
            <a:graphicFrameLocks noGrp="1"/>
          </p:cNvGraphicFramePr>
          <p:nvPr/>
        </p:nvGraphicFramePr>
        <p:xfrm>
          <a:off x="5028213" y="4120650"/>
          <a:ext cx="4381075" cy="1828630"/>
        </p:xfrm>
        <a:graphic>
          <a:graphicData uri="http://schemas.openxmlformats.org/drawingml/2006/table">
            <a:tbl>
              <a:tblPr/>
              <a:tblGrid>
                <a:gridCol w="365125">
                  <a:extLst>
                    <a:ext uri="{9D8B030D-6E8A-4147-A177-3AD203B41FA5}">
                      <a16:colId xmlns:a16="http://schemas.microsoft.com/office/drawing/2014/main" val="20000"/>
                    </a:ext>
                  </a:extLst>
                </a:gridCol>
                <a:gridCol w="1218480">
                  <a:extLst>
                    <a:ext uri="{9D8B030D-6E8A-4147-A177-3AD203B41FA5}">
                      <a16:colId xmlns:a16="http://schemas.microsoft.com/office/drawing/2014/main" val="20001"/>
                    </a:ext>
                  </a:extLst>
                </a:gridCol>
                <a:gridCol w="1429470">
                  <a:extLst>
                    <a:ext uri="{9D8B030D-6E8A-4147-A177-3AD203B41FA5}">
                      <a16:colId xmlns:a16="http://schemas.microsoft.com/office/drawing/2014/main" val="20002"/>
                    </a:ext>
                  </a:extLst>
                </a:gridCol>
                <a:gridCol w="1368000">
                  <a:extLst>
                    <a:ext uri="{9D8B030D-6E8A-4147-A177-3AD203B41FA5}">
                      <a16:colId xmlns:a16="http://schemas.microsoft.com/office/drawing/2014/main" val="20003"/>
                    </a:ext>
                  </a:extLst>
                </a:gridCol>
              </a:tblGrid>
              <a:tr h="304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6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OS</a:t>
                      </a: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ブラウザ</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バージョン</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val="10000"/>
                  </a:ext>
                </a:extLst>
              </a:tr>
              <a:tr h="334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1</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Windows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Firefox</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34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Windows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Chrome</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34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iOS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Firefox</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3.0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34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4</a:t>
                      </a:r>
                    </a:p>
                  </a:txBody>
                  <a:tcPr marT="45703" marB="4570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iOS</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1" lang="en-US" altLang="ja-JP" sz="1800" b="0" i="0" u="none" strike="noStrike" cap="none" normalizeH="0" baseline="0" dirty="0">
                          <a:ln>
                            <a:noFill/>
                          </a:ln>
                          <a:solidFill>
                            <a:schemeClr val="tx1"/>
                          </a:solidFill>
                          <a:effectLst/>
                          <a:latin typeface="Arial" charset="0"/>
                          <a:ea typeface="ＭＳ Ｐゴシック" charset="-128"/>
                        </a:rPr>
                        <a:t>Chrome</a:t>
                      </a:r>
                    </a:p>
                  </a:txBody>
                  <a:tcPr marT="45703" marB="4570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ＭＳ Ｐゴシック" charset="-128"/>
                        </a:rPr>
                        <a:t>2.0</a:t>
                      </a:r>
                    </a:p>
                  </a:txBody>
                  <a:tcPr marT="45703" marB="4570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4" name="正方形/長方形 3"/>
          <p:cNvSpPr/>
          <p:nvPr/>
        </p:nvSpPr>
        <p:spPr>
          <a:xfrm>
            <a:off x="3325874" y="3729074"/>
            <a:ext cx="1064279" cy="276613"/>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24" name="正方形/長方形 23"/>
          <p:cNvSpPr/>
          <p:nvPr/>
        </p:nvSpPr>
        <p:spPr>
          <a:xfrm>
            <a:off x="3320671" y="4062449"/>
            <a:ext cx="1064279" cy="276613"/>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25" name="正方形/長方形 24"/>
          <p:cNvSpPr/>
          <p:nvPr/>
        </p:nvSpPr>
        <p:spPr>
          <a:xfrm>
            <a:off x="3333734" y="4384822"/>
            <a:ext cx="1064279" cy="276613"/>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cxnSp>
        <p:nvCxnSpPr>
          <p:cNvPr id="27" name="曲線コネクタ 26"/>
          <p:cNvCxnSpPr>
            <a:stCxn id="12" idx="6"/>
            <a:endCxn id="4" idx="1"/>
          </p:cNvCxnSpPr>
          <p:nvPr/>
        </p:nvCxnSpPr>
        <p:spPr>
          <a:xfrm flipV="1">
            <a:off x="1511763" y="3867381"/>
            <a:ext cx="1814111" cy="301539"/>
          </a:xfrm>
          <a:prstGeom prst="curvedConnector3">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8" name="曲線コネクタ 27"/>
          <p:cNvCxnSpPr>
            <a:stCxn id="20" idx="6"/>
            <a:endCxn id="24" idx="1"/>
          </p:cNvCxnSpPr>
          <p:nvPr/>
        </p:nvCxnSpPr>
        <p:spPr>
          <a:xfrm flipV="1">
            <a:off x="1508469" y="4200756"/>
            <a:ext cx="1812202" cy="358357"/>
          </a:xfrm>
          <a:prstGeom prst="curvedConnector3">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1" name="曲線コネクタ 30"/>
          <p:cNvCxnSpPr>
            <a:stCxn id="21" idx="6"/>
            <a:endCxn id="25" idx="1"/>
          </p:cNvCxnSpPr>
          <p:nvPr/>
        </p:nvCxnSpPr>
        <p:spPr>
          <a:xfrm flipV="1">
            <a:off x="1509239" y="4523129"/>
            <a:ext cx="1824495" cy="834130"/>
          </a:xfrm>
          <a:prstGeom prst="curvedConnector3">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34" name="正方形/長方形 33"/>
          <p:cNvSpPr/>
          <p:nvPr/>
        </p:nvSpPr>
        <p:spPr>
          <a:xfrm>
            <a:off x="5439804" y="4159768"/>
            <a:ext cx="1064279" cy="276613"/>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cxnSp>
        <p:nvCxnSpPr>
          <p:cNvPr id="35" name="曲線コネクタ 34"/>
          <p:cNvCxnSpPr>
            <a:stCxn id="4" idx="3"/>
            <a:endCxn id="34" idx="1"/>
          </p:cNvCxnSpPr>
          <p:nvPr/>
        </p:nvCxnSpPr>
        <p:spPr>
          <a:xfrm>
            <a:off x="4390153" y="3867381"/>
            <a:ext cx="1049651" cy="430694"/>
          </a:xfrm>
          <a:prstGeom prst="curvedConnector3">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38" name="正方形/長方形 37"/>
          <p:cNvSpPr/>
          <p:nvPr/>
        </p:nvSpPr>
        <p:spPr>
          <a:xfrm>
            <a:off x="5439804" y="4526201"/>
            <a:ext cx="1064279" cy="276613"/>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39" name="正方形/長方形 38"/>
          <p:cNvSpPr/>
          <p:nvPr/>
        </p:nvSpPr>
        <p:spPr>
          <a:xfrm>
            <a:off x="5448632" y="5259564"/>
            <a:ext cx="1064279" cy="276613"/>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cxnSp>
        <p:nvCxnSpPr>
          <p:cNvPr id="40" name="曲線コネクタ 39"/>
          <p:cNvCxnSpPr>
            <a:stCxn id="19" idx="3"/>
            <a:endCxn id="38" idx="1"/>
          </p:cNvCxnSpPr>
          <p:nvPr/>
        </p:nvCxnSpPr>
        <p:spPr>
          <a:xfrm>
            <a:off x="4405874" y="4205841"/>
            <a:ext cx="1033930" cy="458667"/>
          </a:xfrm>
          <a:prstGeom prst="curvedConnector3">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3" name="曲線コネクタ 42"/>
          <p:cNvCxnSpPr>
            <a:stCxn id="25" idx="3"/>
            <a:endCxn id="39" idx="1"/>
          </p:cNvCxnSpPr>
          <p:nvPr/>
        </p:nvCxnSpPr>
        <p:spPr>
          <a:xfrm>
            <a:off x="4398013" y="4523129"/>
            <a:ext cx="1050619" cy="874742"/>
          </a:xfrm>
          <a:prstGeom prst="curvedConnector3">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33" name="フッター プレースホルダ 4">
            <a:extLst>
              <a:ext uri="{FF2B5EF4-FFF2-40B4-BE49-F238E27FC236}">
                <a16:creationId xmlns:a16="http://schemas.microsoft.com/office/drawing/2014/main" id="{5EB844F0-222B-429A-8271-B411429F71C4}"/>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36" name="テキスト ボックス 1">
            <a:extLst>
              <a:ext uri="{FF2B5EF4-FFF2-40B4-BE49-F238E27FC236}">
                <a16:creationId xmlns:a16="http://schemas.microsoft.com/office/drawing/2014/main" id="{AFF8EDCB-B5C0-4CB8-9EE4-334B2FDDD745}"/>
              </a:ext>
            </a:extLst>
          </p:cNvPr>
          <p:cNvSpPr txBox="1">
            <a:spLocks noChangeArrowheads="1"/>
          </p:cNvSpPr>
          <p:nvPr/>
        </p:nvSpPr>
        <p:spPr bwMode="auto">
          <a:xfrm>
            <a:off x="315913" y="6145559"/>
            <a:ext cx="9312275" cy="307777"/>
          </a:xfrm>
          <a:prstGeom prst="rect">
            <a:avLst/>
          </a:prstGeom>
          <a:noFill/>
          <a:ln w="9525">
            <a:noFill/>
            <a:miter lim="800000"/>
            <a:headEnd/>
            <a:tailEnd/>
          </a:ln>
        </p:spPr>
        <p:txBody>
          <a:bodyPr wrap="square">
            <a:spAutoFit/>
          </a:bodyPr>
          <a:lstStyle/>
          <a:p>
            <a:pPr algn="ctr"/>
            <a:r>
              <a:rPr lang="ja-JP" altLang="en-US" sz="1400" dirty="0"/>
              <a:t>出典：ソフトウェアテスト標準用語集 日本語版 </a:t>
            </a:r>
            <a:r>
              <a:rPr lang="en-US" altLang="ja-JP" sz="1400" dirty="0"/>
              <a:t>Version 2.3.J02</a:t>
            </a:r>
            <a:endParaRPr lang="ja-JP" altLang="en-US" sz="1400" dirty="0"/>
          </a:p>
        </p:txBody>
      </p:sp>
    </p:spTree>
    <p:extLst>
      <p:ext uri="{BB962C8B-B14F-4D97-AF65-F5344CB8AC3E}">
        <p14:creationId xmlns:p14="http://schemas.microsoft.com/office/powerpoint/2010/main" val="780340405"/>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参考</a:t>
            </a:r>
            <a:r>
              <a:rPr lang="en-US" altLang="ja-JP" dirty="0"/>
              <a:t>】</a:t>
            </a:r>
            <a:r>
              <a:rPr lang="ja-JP" altLang="en-US" dirty="0"/>
              <a:t>直交表</a:t>
            </a:r>
            <a:endParaRPr kumimoji="1" lang="ja-JP" altLang="en-US" dirty="0"/>
          </a:p>
        </p:txBody>
      </p:sp>
      <p:sp>
        <p:nvSpPr>
          <p:cNvPr id="3" name="コンテンツ プレースホルダー 2"/>
          <p:cNvSpPr>
            <a:spLocks noGrp="1"/>
          </p:cNvSpPr>
          <p:nvPr>
            <p:ph idx="1"/>
          </p:nvPr>
        </p:nvSpPr>
        <p:spPr>
          <a:xfrm>
            <a:off x="495300" y="1600200"/>
            <a:ext cx="9066212" cy="4525963"/>
          </a:xfrm>
        </p:spPr>
        <p:txBody>
          <a:bodyPr/>
          <a:lstStyle/>
          <a:p>
            <a:r>
              <a:rPr lang="ja-JP" altLang="en-US" sz="2400" dirty="0"/>
              <a:t>特殊な数学的性質を使って構築した</a:t>
            </a:r>
            <a:r>
              <a:rPr lang="en-US" altLang="ja-JP" sz="2400" dirty="0"/>
              <a:t>2</a:t>
            </a:r>
            <a:r>
              <a:rPr lang="ja-JP" altLang="en-US" sz="2400" dirty="0"/>
              <a:t>次元の配列であり、配列の中から選択した二個の列から、その配列の中の各値に対して全てのペアの組合せを提供する。</a:t>
            </a:r>
          </a:p>
          <a:p>
            <a:endParaRPr kumimoji="1" lang="ja-JP" altLang="en-US" sz="2800" dirty="0"/>
          </a:p>
        </p:txBody>
      </p:sp>
      <p:sp>
        <p:nvSpPr>
          <p:cNvPr id="4" name="スライド番号プレースホルダー 3"/>
          <p:cNvSpPr>
            <a:spLocks noGrp="1"/>
          </p:cNvSpPr>
          <p:nvPr>
            <p:ph type="sldNum" sz="quarter" idx="12"/>
          </p:nvPr>
        </p:nvSpPr>
        <p:spPr/>
        <p:txBody>
          <a:bodyPr/>
          <a:lstStyle/>
          <a:p>
            <a:pPr>
              <a:defRPr/>
            </a:pPr>
            <a:fld id="{215F8FA4-5A1F-477C-A26C-638A5758097D}" type="slidenum">
              <a:rPr lang="ja-JP" altLang="en-US" smtClean="0"/>
              <a:pPr>
                <a:defRPr/>
              </a:pPr>
              <a:t>129</a:t>
            </a:fld>
            <a:endParaRPr lang="en-US" altLang="ja-JP" dirty="0"/>
          </a:p>
        </p:txBody>
      </p:sp>
      <p:graphicFrame>
        <p:nvGraphicFramePr>
          <p:cNvPr id="5" name="Group 211"/>
          <p:cNvGraphicFramePr>
            <a:graphicFrameLocks noGrp="1"/>
          </p:cNvGraphicFramePr>
          <p:nvPr>
            <p:extLst>
              <p:ext uri="{D42A27DB-BD31-4B8C-83A1-F6EECF244321}">
                <p14:modId xmlns:p14="http://schemas.microsoft.com/office/powerpoint/2010/main" val="1757547487"/>
              </p:ext>
            </p:extLst>
          </p:nvPr>
        </p:nvGraphicFramePr>
        <p:xfrm>
          <a:off x="632776" y="3546288"/>
          <a:ext cx="2304000" cy="1984375"/>
        </p:xfrm>
        <a:graphic>
          <a:graphicData uri="http://schemas.openxmlformats.org/drawingml/2006/table">
            <a:tbl>
              <a:tblPr/>
              <a:tblGrid>
                <a:gridCol w="576000">
                  <a:extLst>
                    <a:ext uri="{9D8B030D-6E8A-4147-A177-3AD203B41FA5}">
                      <a16:colId xmlns:a16="http://schemas.microsoft.com/office/drawing/2014/main" val="20000"/>
                    </a:ext>
                  </a:extLst>
                </a:gridCol>
                <a:gridCol w="576000">
                  <a:extLst>
                    <a:ext uri="{9D8B030D-6E8A-4147-A177-3AD203B41FA5}">
                      <a16:colId xmlns:a16="http://schemas.microsoft.com/office/drawing/2014/main" val="20001"/>
                    </a:ext>
                  </a:extLst>
                </a:gridCol>
                <a:gridCol w="576000">
                  <a:extLst>
                    <a:ext uri="{9D8B030D-6E8A-4147-A177-3AD203B41FA5}">
                      <a16:colId xmlns:a16="http://schemas.microsoft.com/office/drawing/2014/main" val="20002"/>
                    </a:ext>
                  </a:extLst>
                </a:gridCol>
                <a:gridCol w="576000">
                  <a:extLst>
                    <a:ext uri="{9D8B030D-6E8A-4147-A177-3AD203B41FA5}">
                      <a16:colId xmlns:a16="http://schemas.microsoft.com/office/drawing/2014/main" val="20003"/>
                    </a:ext>
                  </a:extLst>
                </a:gridCol>
              </a:tblGrid>
              <a:tr h="3968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No.</a:t>
                      </a:r>
                    </a:p>
                  </a:txBody>
                  <a:tcPr marT="45710" marB="4571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1</a:t>
                      </a:r>
                    </a:p>
                  </a:txBody>
                  <a:tcPr marT="45710" marB="4571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2</a:t>
                      </a:r>
                    </a:p>
                  </a:txBody>
                  <a:tcPr marT="45710" marB="4571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3</a:t>
                      </a:r>
                    </a:p>
                  </a:txBody>
                  <a:tcPr marT="45710" marB="4571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val="10000"/>
                  </a:ext>
                </a:extLst>
              </a:tr>
              <a:tr h="3968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1</a:t>
                      </a:r>
                    </a:p>
                  </a:txBody>
                  <a:tcPr marT="45710" marB="4571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1</a:t>
                      </a:r>
                    </a:p>
                  </a:txBody>
                  <a:tcPr marT="45710" marB="4571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1</a:t>
                      </a:r>
                    </a:p>
                  </a:txBody>
                  <a:tcPr marT="45710" marB="4571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a:ln>
                            <a:noFill/>
                          </a:ln>
                          <a:solidFill>
                            <a:schemeClr val="tx1"/>
                          </a:solidFill>
                          <a:effectLst/>
                          <a:latin typeface="Arial" charset="0"/>
                          <a:ea typeface="ＭＳ Ｐゴシック" charset="-128"/>
                        </a:rPr>
                        <a:t>1</a:t>
                      </a:r>
                    </a:p>
                  </a:txBody>
                  <a:tcPr marT="45710" marB="4571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3968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2</a:t>
                      </a:r>
                    </a:p>
                  </a:txBody>
                  <a:tcPr marT="45710" marB="4571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1</a:t>
                      </a:r>
                    </a:p>
                  </a:txBody>
                  <a:tcPr marT="45710" marB="4571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2</a:t>
                      </a:r>
                    </a:p>
                  </a:txBody>
                  <a:tcPr marT="45710" marB="4571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2</a:t>
                      </a:r>
                    </a:p>
                  </a:txBody>
                  <a:tcPr marT="45710" marB="4571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3968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3</a:t>
                      </a:r>
                    </a:p>
                  </a:txBody>
                  <a:tcPr marT="45710" marB="4571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a:ln>
                            <a:noFill/>
                          </a:ln>
                          <a:solidFill>
                            <a:schemeClr val="tx1"/>
                          </a:solidFill>
                          <a:effectLst/>
                          <a:latin typeface="Arial" charset="0"/>
                          <a:ea typeface="ＭＳ Ｐゴシック" charset="-128"/>
                        </a:rPr>
                        <a:t>2</a:t>
                      </a:r>
                    </a:p>
                  </a:txBody>
                  <a:tcPr marT="45710" marB="4571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1</a:t>
                      </a:r>
                    </a:p>
                  </a:txBody>
                  <a:tcPr marT="45710" marB="4571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2</a:t>
                      </a:r>
                    </a:p>
                  </a:txBody>
                  <a:tcPr marT="45710" marB="4571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3968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4</a:t>
                      </a:r>
                    </a:p>
                  </a:txBody>
                  <a:tcPr marT="45710" marB="4571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a:ln>
                            <a:noFill/>
                          </a:ln>
                          <a:solidFill>
                            <a:schemeClr val="tx1"/>
                          </a:solidFill>
                          <a:effectLst/>
                          <a:latin typeface="Arial" charset="0"/>
                          <a:ea typeface="ＭＳ Ｐゴシック" charset="-128"/>
                        </a:rPr>
                        <a:t>2</a:t>
                      </a:r>
                    </a:p>
                  </a:txBody>
                  <a:tcPr marT="45710" marB="4571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a:ln>
                            <a:noFill/>
                          </a:ln>
                          <a:solidFill>
                            <a:schemeClr val="tx1"/>
                          </a:solidFill>
                          <a:effectLst/>
                          <a:latin typeface="Arial" charset="0"/>
                          <a:ea typeface="ＭＳ Ｐゴシック" charset="-128"/>
                        </a:rPr>
                        <a:t>2</a:t>
                      </a:r>
                    </a:p>
                  </a:txBody>
                  <a:tcPr marT="45710" marB="4571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1</a:t>
                      </a:r>
                    </a:p>
                  </a:txBody>
                  <a:tcPr marT="45710" marB="4571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bl>
          </a:graphicData>
        </a:graphic>
      </p:graphicFrame>
      <p:sp>
        <p:nvSpPr>
          <p:cNvPr id="6" name="Text Box 36"/>
          <p:cNvSpPr txBox="1">
            <a:spLocks noChangeArrowheads="1"/>
          </p:cNvSpPr>
          <p:nvPr/>
        </p:nvSpPr>
        <p:spPr bwMode="auto">
          <a:xfrm>
            <a:off x="576354" y="2780928"/>
            <a:ext cx="1822935" cy="738664"/>
          </a:xfrm>
          <a:prstGeom prst="rect">
            <a:avLst/>
          </a:prstGeom>
          <a:noFill/>
          <a:ln w="9525">
            <a:noFill/>
            <a:miter lim="800000"/>
            <a:headEnd/>
            <a:tailEnd/>
          </a:ln>
        </p:spPr>
        <p:txBody>
          <a:bodyPr wrap="none">
            <a:spAutoFit/>
          </a:bodyPr>
          <a:lstStyle/>
          <a:p>
            <a:r>
              <a:rPr lang="ja-JP" altLang="en-US" sz="2400" dirty="0">
                <a:latin typeface="Tahoma" pitchFamily="34" charset="0"/>
              </a:rPr>
              <a:t>直交表</a:t>
            </a:r>
            <a:r>
              <a:rPr lang="en-US" altLang="ja-JP" sz="2400" i="1" dirty="0">
                <a:latin typeface="Tahoma" pitchFamily="34" charset="0"/>
              </a:rPr>
              <a:t>L</a:t>
            </a:r>
            <a:r>
              <a:rPr lang="en-US" altLang="ja-JP" sz="2400" baseline="-25000" dirty="0">
                <a:latin typeface="Tahoma" pitchFamily="34" charset="0"/>
              </a:rPr>
              <a:t>4</a:t>
            </a:r>
          </a:p>
          <a:p>
            <a:r>
              <a:rPr lang="en-US" altLang="ja-JP" dirty="0">
                <a:latin typeface="+mn-lt"/>
              </a:rPr>
              <a:t>2</a:t>
            </a:r>
            <a:r>
              <a:rPr lang="ja-JP" altLang="en-US" dirty="0">
                <a:latin typeface="Tahoma" pitchFamily="34" charset="0"/>
              </a:rPr>
              <a:t>水準の因子</a:t>
            </a:r>
            <a:r>
              <a:rPr lang="en-US" altLang="ja-JP" dirty="0">
                <a:latin typeface="+mn-lt"/>
              </a:rPr>
              <a:t>3</a:t>
            </a:r>
            <a:r>
              <a:rPr lang="ja-JP" altLang="en-US" dirty="0">
                <a:latin typeface="Tahoma" pitchFamily="34" charset="0"/>
              </a:rPr>
              <a:t>個</a:t>
            </a:r>
            <a:endParaRPr lang="en-US" altLang="ja-JP" dirty="0">
              <a:latin typeface="Tahoma" pitchFamily="34" charset="0"/>
            </a:endParaRPr>
          </a:p>
        </p:txBody>
      </p:sp>
      <p:graphicFrame>
        <p:nvGraphicFramePr>
          <p:cNvPr id="7" name="Group 212"/>
          <p:cNvGraphicFramePr>
            <a:graphicFrameLocks noGrp="1"/>
          </p:cNvGraphicFramePr>
          <p:nvPr>
            <p:extLst>
              <p:ext uri="{D42A27DB-BD31-4B8C-83A1-F6EECF244321}">
                <p14:modId xmlns:p14="http://schemas.microsoft.com/office/powerpoint/2010/main" val="3883751646"/>
              </p:ext>
            </p:extLst>
          </p:nvPr>
        </p:nvGraphicFramePr>
        <p:xfrm>
          <a:off x="3585184" y="3546288"/>
          <a:ext cx="3024000" cy="2592000"/>
        </p:xfrm>
        <a:graphic>
          <a:graphicData uri="http://schemas.openxmlformats.org/drawingml/2006/table">
            <a:tbl>
              <a:tblPr/>
              <a:tblGrid>
                <a:gridCol w="504000">
                  <a:extLst>
                    <a:ext uri="{9D8B030D-6E8A-4147-A177-3AD203B41FA5}">
                      <a16:colId xmlns:a16="http://schemas.microsoft.com/office/drawing/2014/main" val="20000"/>
                    </a:ext>
                  </a:extLst>
                </a:gridCol>
                <a:gridCol w="360000">
                  <a:extLst>
                    <a:ext uri="{9D8B030D-6E8A-4147-A177-3AD203B41FA5}">
                      <a16:colId xmlns:a16="http://schemas.microsoft.com/office/drawing/2014/main" val="20001"/>
                    </a:ext>
                  </a:extLst>
                </a:gridCol>
                <a:gridCol w="360000">
                  <a:extLst>
                    <a:ext uri="{9D8B030D-6E8A-4147-A177-3AD203B41FA5}">
                      <a16:colId xmlns:a16="http://schemas.microsoft.com/office/drawing/2014/main" val="20002"/>
                    </a:ext>
                  </a:extLst>
                </a:gridCol>
                <a:gridCol w="360000">
                  <a:extLst>
                    <a:ext uri="{9D8B030D-6E8A-4147-A177-3AD203B41FA5}">
                      <a16:colId xmlns:a16="http://schemas.microsoft.com/office/drawing/2014/main" val="20003"/>
                    </a:ext>
                  </a:extLst>
                </a:gridCol>
                <a:gridCol w="360000">
                  <a:extLst>
                    <a:ext uri="{9D8B030D-6E8A-4147-A177-3AD203B41FA5}">
                      <a16:colId xmlns:a16="http://schemas.microsoft.com/office/drawing/2014/main" val="20004"/>
                    </a:ext>
                  </a:extLst>
                </a:gridCol>
                <a:gridCol w="360000">
                  <a:extLst>
                    <a:ext uri="{9D8B030D-6E8A-4147-A177-3AD203B41FA5}">
                      <a16:colId xmlns:a16="http://schemas.microsoft.com/office/drawing/2014/main" val="20005"/>
                    </a:ext>
                  </a:extLst>
                </a:gridCol>
                <a:gridCol w="360000">
                  <a:extLst>
                    <a:ext uri="{9D8B030D-6E8A-4147-A177-3AD203B41FA5}">
                      <a16:colId xmlns:a16="http://schemas.microsoft.com/office/drawing/2014/main" val="20006"/>
                    </a:ext>
                  </a:extLst>
                </a:gridCol>
                <a:gridCol w="360000">
                  <a:extLst>
                    <a:ext uri="{9D8B030D-6E8A-4147-A177-3AD203B41FA5}">
                      <a16:colId xmlns:a16="http://schemas.microsoft.com/office/drawing/2014/main" val="20007"/>
                    </a:ext>
                  </a:extLst>
                </a:gridCol>
              </a:tblGrid>
              <a:tr h="288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No.</a:t>
                      </a:r>
                    </a:p>
                  </a:txBody>
                  <a:tcPr marL="36000" marR="3600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3</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4</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5</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6</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7</a:t>
                      </a:r>
                    </a:p>
                  </a:txBody>
                  <a:tcPr marL="36000" marR="360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val="10000"/>
                  </a:ext>
                </a:extLst>
              </a:tr>
              <a:tr h="288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288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288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3</a:t>
                      </a:r>
                    </a:p>
                  </a:txBody>
                  <a:tcPr marL="36000" marR="3600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288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4</a:t>
                      </a:r>
                    </a:p>
                  </a:txBody>
                  <a:tcPr marL="36000" marR="3600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288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5</a:t>
                      </a:r>
                    </a:p>
                  </a:txBody>
                  <a:tcPr marL="36000" marR="3600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r h="288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6</a:t>
                      </a:r>
                    </a:p>
                  </a:txBody>
                  <a:tcPr marL="36000" marR="3600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6"/>
                  </a:ext>
                </a:extLst>
              </a:tr>
              <a:tr h="288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7</a:t>
                      </a:r>
                    </a:p>
                  </a:txBody>
                  <a:tcPr marL="36000" marR="3600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7"/>
                  </a:ext>
                </a:extLst>
              </a:tr>
              <a:tr h="288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8</a:t>
                      </a:r>
                    </a:p>
                  </a:txBody>
                  <a:tcPr marL="36000" marR="3600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8"/>
                  </a:ext>
                </a:extLst>
              </a:tr>
            </a:tbl>
          </a:graphicData>
        </a:graphic>
      </p:graphicFrame>
      <p:sp>
        <p:nvSpPr>
          <p:cNvPr id="8" name="Text Box 129"/>
          <p:cNvSpPr txBox="1">
            <a:spLocks noChangeArrowheads="1"/>
          </p:cNvSpPr>
          <p:nvPr/>
        </p:nvSpPr>
        <p:spPr bwMode="auto">
          <a:xfrm>
            <a:off x="3585184" y="2780928"/>
            <a:ext cx="1822935" cy="738664"/>
          </a:xfrm>
          <a:prstGeom prst="rect">
            <a:avLst/>
          </a:prstGeom>
          <a:noFill/>
          <a:ln w="9525">
            <a:noFill/>
            <a:miter lim="800000"/>
            <a:headEnd/>
            <a:tailEnd/>
          </a:ln>
        </p:spPr>
        <p:txBody>
          <a:bodyPr wrap="none">
            <a:spAutoFit/>
          </a:bodyPr>
          <a:lstStyle/>
          <a:p>
            <a:r>
              <a:rPr lang="ja-JP" altLang="en-US" sz="2400" dirty="0">
                <a:latin typeface="Tahoma" pitchFamily="34" charset="0"/>
              </a:rPr>
              <a:t>直交表</a:t>
            </a:r>
            <a:r>
              <a:rPr lang="en-US" altLang="ja-JP" sz="2400" i="1" dirty="0">
                <a:latin typeface="Tahoma" pitchFamily="34" charset="0"/>
              </a:rPr>
              <a:t>L</a:t>
            </a:r>
            <a:r>
              <a:rPr lang="en-US" altLang="ja-JP" sz="2400" baseline="-25000" dirty="0">
                <a:latin typeface="Tahoma" pitchFamily="34" charset="0"/>
              </a:rPr>
              <a:t>8</a:t>
            </a:r>
            <a:endParaRPr lang="en-US" altLang="ja-JP" sz="2400" dirty="0">
              <a:latin typeface="Tahoma" pitchFamily="34" charset="0"/>
            </a:endParaRPr>
          </a:p>
          <a:p>
            <a:r>
              <a:rPr lang="en-US" altLang="ja-JP" dirty="0">
                <a:latin typeface="+mn-lt"/>
              </a:rPr>
              <a:t>2</a:t>
            </a:r>
            <a:r>
              <a:rPr lang="ja-JP" altLang="en-US" dirty="0">
                <a:latin typeface="Tahoma" pitchFamily="34" charset="0"/>
              </a:rPr>
              <a:t>水準の因子</a:t>
            </a:r>
            <a:r>
              <a:rPr lang="en-US" altLang="ja-JP" dirty="0">
                <a:latin typeface="+mn-lt"/>
              </a:rPr>
              <a:t>7</a:t>
            </a:r>
            <a:r>
              <a:rPr lang="ja-JP" altLang="en-US" dirty="0">
                <a:latin typeface="Tahoma" pitchFamily="34" charset="0"/>
              </a:rPr>
              <a:t>個</a:t>
            </a:r>
            <a:endParaRPr lang="en-US" altLang="ja-JP" dirty="0">
              <a:latin typeface="Tahoma" pitchFamily="34" charset="0"/>
            </a:endParaRPr>
          </a:p>
        </p:txBody>
      </p:sp>
      <p:graphicFrame>
        <p:nvGraphicFramePr>
          <p:cNvPr id="9" name="Group 213"/>
          <p:cNvGraphicFramePr>
            <a:graphicFrameLocks noGrp="1"/>
          </p:cNvGraphicFramePr>
          <p:nvPr>
            <p:extLst>
              <p:ext uri="{D42A27DB-BD31-4B8C-83A1-F6EECF244321}">
                <p14:modId xmlns:p14="http://schemas.microsoft.com/office/powerpoint/2010/main" val="3778769634"/>
              </p:ext>
            </p:extLst>
          </p:nvPr>
        </p:nvGraphicFramePr>
        <p:xfrm>
          <a:off x="7334126" y="3546288"/>
          <a:ext cx="2011362" cy="2700000"/>
        </p:xfrm>
        <a:graphic>
          <a:graphicData uri="http://schemas.openxmlformats.org/drawingml/2006/table">
            <a:tbl>
              <a:tblPr/>
              <a:tblGrid>
                <a:gridCol w="617537">
                  <a:extLst>
                    <a:ext uri="{9D8B030D-6E8A-4147-A177-3AD203B41FA5}">
                      <a16:colId xmlns:a16="http://schemas.microsoft.com/office/drawing/2014/main" val="20000"/>
                    </a:ext>
                  </a:extLst>
                </a:gridCol>
                <a:gridCol w="347663">
                  <a:extLst>
                    <a:ext uri="{9D8B030D-6E8A-4147-A177-3AD203B41FA5}">
                      <a16:colId xmlns:a16="http://schemas.microsoft.com/office/drawing/2014/main" val="20001"/>
                    </a:ext>
                  </a:extLst>
                </a:gridCol>
                <a:gridCol w="347662">
                  <a:extLst>
                    <a:ext uri="{9D8B030D-6E8A-4147-A177-3AD203B41FA5}">
                      <a16:colId xmlns:a16="http://schemas.microsoft.com/office/drawing/2014/main" val="20002"/>
                    </a:ext>
                  </a:extLst>
                </a:gridCol>
                <a:gridCol w="349250">
                  <a:extLst>
                    <a:ext uri="{9D8B030D-6E8A-4147-A177-3AD203B41FA5}">
                      <a16:colId xmlns:a16="http://schemas.microsoft.com/office/drawing/2014/main" val="20003"/>
                    </a:ext>
                  </a:extLst>
                </a:gridCol>
                <a:gridCol w="349250">
                  <a:extLst>
                    <a:ext uri="{9D8B030D-6E8A-4147-A177-3AD203B41FA5}">
                      <a16:colId xmlns:a16="http://schemas.microsoft.com/office/drawing/2014/main" val="20004"/>
                    </a:ext>
                  </a:extLst>
                </a:gridCol>
              </a:tblGrid>
              <a:tr h="270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No.</a:t>
                      </a:r>
                    </a:p>
                  </a:txBody>
                  <a:tcPr marL="36000" marR="3600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3</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4</a:t>
                      </a:r>
                    </a:p>
                  </a:txBody>
                  <a:tcPr marL="36000" marR="360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val="10000"/>
                  </a:ext>
                </a:extLst>
              </a:tr>
              <a:tr h="270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270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270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3</a:t>
                      </a:r>
                    </a:p>
                  </a:txBody>
                  <a:tcPr marL="36000" marR="3600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3</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3</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3</a:t>
                      </a:r>
                    </a:p>
                  </a:txBody>
                  <a:tcPr marL="36000" marR="360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270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4</a:t>
                      </a:r>
                    </a:p>
                  </a:txBody>
                  <a:tcPr marL="36000" marR="3600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3</a:t>
                      </a:r>
                    </a:p>
                  </a:txBody>
                  <a:tcPr marL="36000" marR="360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270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5</a:t>
                      </a:r>
                    </a:p>
                  </a:txBody>
                  <a:tcPr marL="36000" marR="3600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3</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r h="270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6</a:t>
                      </a:r>
                    </a:p>
                  </a:txBody>
                  <a:tcPr marL="36000" marR="3600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3</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6"/>
                  </a:ext>
                </a:extLst>
              </a:tr>
              <a:tr h="270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7</a:t>
                      </a:r>
                    </a:p>
                  </a:txBody>
                  <a:tcPr marL="36000" marR="3600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3</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3</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7"/>
                  </a:ext>
                </a:extLst>
              </a:tr>
              <a:tr h="270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8</a:t>
                      </a:r>
                    </a:p>
                  </a:txBody>
                  <a:tcPr marL="36000" marR="3600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3</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3</a:t>
                      </a:r>
                    </a:p>
                  </a:txBody>
                  <a:tcPr marL="36000" marR="360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8"/>
                  </a:ext>
                </a:extLst>
              </a:tr>
              <a:tr h="270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9</a:t>
                      </a:r>
                    </a:p>
                  </a:txBody>
                  <a:tcPr marL="36000" marR="3600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charset="0"/>
                          <a:ea typeface="ＭＳ Ｐゴシック" charset="-128"/>
                        </a:rPr>
                        <a:t>3</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3</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2</a:t>
                      </a:r>
                    </a:p>
                  </a:txBody>
                  <a:tcPr marL="36000" marR="3600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charset="0"/>
                          <a:ea typeface="ＭＳ Ｐゴシック" charset="-128"/>
                        </a:rPr>
                        <a:t>1</a:t>
                      </a:r>
                    </a:p>
                  </a:txBody>
                  <a:tcPr marL="36000" marR="3600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9"/>
                  </a:ext>
                </a:extLst>
              </a:tr>
            </a:tbl>
          </a:graphicData>
        </a:graphic>
      </p:graphicFrame>
      <p:sp>
        <p:nvSpPr>
          <p:cNvPr id="10" name="Text Box 198"/>
          <p:cNvSpPr txBox="1">
            <a:spLocks noChangeArrowheads="1"/>
          </p:cNvSpPr>
          <p:nvPr/>
        </p:nvSpPr>
        <p:spPr bwMode="auto">
          <a:xfrm>
            <a:off x="7236414" y="2780928"/>
            <a:ext cx="1822935" cy="738664"/>
          </a:xfrm>
          <a:prstGeom prst="rect">
            <a:avLst/>
          </a:prstGeom>
          <a:noFill/>
          <a:ln w="9525">
            <a:noFill/>
            <a:miter lim="800000"/>
            <a:headEnd/>
            <a:tailEnd/>
          </a:ln>
        </p:spPr>
        <p:txBody>
          <a:bodyPr wrap="none">
            <a:spAutoFit/>
          </a:bodyPr>
          <a:lstStyle/>
          <a:p>
            <a:r>
              <a:rPr lang="ja-JP" altLang="en-US" sz="2400" dirty="0">
                <a:latin typeface="Tahoma" pitchFamily="34" charset="0"/>
              </a:rPr>
              <a:t>直交表</a:t>
            </a:r>
            <a:r>
              <a:rPr lang="en-US" altLang="ja-JP" sz="2400" i="1" dirty="0">
                <a:latin typeface="Tahoma" pitchFamily="34" charset="0"/>
              </a:rPr>
              <a:t>L</a:t>
            </a:r>
            <a:r>
              <a:rPr lang="en-US" altLang="ja-JP" sz="2400" baseline="-25000" dirty="0">
                <a:latin typeface="Tahoma" pitchFamily="34" charset="0"/>
              </a:rPr>
              <a:t>9</a:t>
            </a:r>
            <a:endParaRPr lang="en-US" altLang="ja-JP" sz="2400" dirty="0">
              <a:latin typeface="Tahoma" pitchFamily="34" charset="0"/>
            </a:endParaRPr>
          </a:p>
          <a:p>
            <a:r>
              <a:rPr lang="en-US" altLang="ja-JP" dirty="0">
                <a:latin typeface="+mn-lt"/>
              </a:rPr>
              <a:t>3</a:t>
            </a:r>
            <a:r>
              <a:rPr lang="ja-JP" altLang="en-US" dirty="0">
                <a:latin typeface="Tahoma" pitchFamily="34" charset="0"/>
              </a:rPr>
              <a:t>水準の因子</a:t>
            </a:r>
            <a:r>
              <a:rPr lang="en-US" altLang="ja-JP" dirty="0">
                <a:latin typeface="+mn-lt"/>
              </a:rPr>
              <a:t>4</a:t>
            </a:r>
            <a:r>
              <a:rPr lang="ja-JP" altLang="en-US" dirty="0">
                <a:latin typeface="Tahoma" pitchFamily="34" charset="0"/>
              </a:rPr>
              <a:t>個</a:t>
            </a:r>
            <a:endParaRPr lang="en-US" altLang="ja-JP" dirty="0">
              <a:latin typeface="Tahoma" pitchFamily="34" charset="0"/>
            </a:endParaRPr>
          </a:p>
        </p:txBody>
      </p:sp>
      <p:sp>
        <p:nvSpPr>
          <p:cNvPr id="12" name="フッター プレースホルダ 4">
            <a:extLst>
              <a:ext uri="{FF2B5EF4-FFF2-40B4-BE49-F238E27FC236}">
                <a16:creationId xmlns:a16="http://schemas.microsoft.com/office/drawing/2014/main" id="{831BD720-E406-4D4B-BA5B-330C776D6558}"/>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13" name="テキスト ボックス 1">
            <a:extLst>
              <a:ext uri="{FF2B5EF4-FFF2-40B4-BE49-F238E27FC236}">
                <a16:creationId xmlns:a16="http://schemas.microsoft.com/office/drawing/2014/main" id="{87B92904-20DD-4CC5-AE6C-7430FA151FFB}"/>
              </a:ext>
            </a:extLst>
          </p:cNvPr>
          <p:cNvSpPr txBox="1">
            <a:spLocks noChangeArrowheads="1"/>
          </p:cNvSpPr>
          <p:nvPr/>
        </p:nvSpPr>
        <p:spPr bwMode="auto">
          <a:xfrm>
            <a:off x="315913" y="6145559"/>
            <a:ext cx="9312275" cy="307777"/>
          </a:xfrm>
          <a:prstGeom prst="rect">
            <a:avLst/>
          </a:prstGeom>
          <a:noFill/>
          <a:ln w="9525">
            <a:noFill/>
            <a:miter lim="800000"/>
            <a:headEnd/>
            <a:tailEnd/>
          </a:ln>
        </p:spPr>
        <p:txBody>
          <a:bodyPr>
            <a:spAutoFit/>
          </a:bodyPr>
          <a:lstStyle/>
          <a:p>
            <a:pPr algn="ctr"/>
            <a:r>
              <a:rPr lang="ja-JP" altLang="en-US" sz="1400" dirty="0"/>
              <a:t>出典：ソフトウェアテスト標準用語集 日本語版 </a:t>
            </a:r>
            <a:r>
              <a:rPr lang="en-US" altLang="ja-JP" sz="1400" dirty="0"/>
              <a:t>Version 2.3.J02</a:t>
            </a:r>
            <a:endParaRPr lang="ja-JP" altLang="en-US" sz="1400" dirty="0"/>
          </a:p>
        </p:txBody>
      </p:sp>
    </p:spTree>
    <p:extLst>
      <p:ext uri="{BB962C8B-B14F-4D97-AF65-F5344CB8AC3E}">
        <p14:creationId xmlns:p14="http://schemas.microsoft.com/office/powerpoint/2010/main" val="21219030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6"/>
          <p:cNvSpPr>
            <a:spLocks noGrp="1" noChangeArrowheads="1"/>
          </p:cNvSpPr>
          <p:nvPr>
            <p:ph type="sldNum" sz="quarter" idx="12"/>
          </p:nvPr>
        </p:nvSpPr>
        <p:spPr>
          <a:noFill/>
        </p:spPr>
        <p:txBody>
          <a:bodyPr/>
          <a:lstStyle/>
          <a:p>
            <a:fld id="{9A2E001E-CDFE-48BE-86DE-FB96A5AB3588}" type="slidenum">
              <a:rPr lang="en-US" altLang="ja-JP" smtClean="0">
                <a:ea typeface="ＭＳ Ｐゴシック" charset="-128"/>
              </a:rPr>
              <a:pPr/>
              <a:t>13</a:t>
            </a:fld>
            <a:endParaRPr lang="en-US" altLang="ja-JP">
              <a:ea typeface="ＭＳ Ｐゴシック" charset="-128"/>
            </a:endParaRPr>
          </a:p>
        </p:txBody>
      </p:sp>
      <p:sp>
        <p:nvSpPr>
          <p:cNvPr id="28678" name="タイトル 1"/>
          <p:cNvSpPr>
            <a:spLocks noGrp="1"/>
          </p:cNvSpPr>
          <p:nvPr>
            <p:ph type="title"/>
          </p:nvPr>
        </p:nvSpPr>
        <p:spPr>
          <a:xfrm>
            <a:off x="495300" y="274638"/>
            <a:ext cx="8915400" cy="850900"/>
          </a:xfrm>
        </p:spPr>
        <p:txBody>
          <a:bodyPr/>
          <a:lstStyle/>
          <a:p>
            <a:r>
              <a:rPr lang="en-US" altLang="ja-JP" dirty="0"/>
              <a:t>ISTQB</a:t>
            </a:r>
            <a:r>
              <a:rPr lang="ja-JP" altLang="en-US" dirty="0"/>
              <a:t>によるテストの目的</a:t>
            </a:r>
          </a:p>
        </p:txBody>
      </p:sp>
      <p:sp>
        <p:nvSpPr>
          <p:cNvPr id="3" name="テキスト ボックス 2"/>
          <p:cNvSpPr txBox="1"/>
          <p:nvPr/>
        </p:nvSpPr>
        <p:spPr>
          <a:xfrm>
            <a:off x="495300" y="1340768"/>
            <a:ext cx="8915400" cy="4647426"/>
          </a:xfrm>
          <a:prstGeom prst="rect">
            <a:avLst/>
          </a:prstGeom>
          <a:noFill/>
        </p:spPr>
        <p:txBody>
          <a:bodyPr wrap="square" rtlCol="0">
            <a:spAutoFit/>
          </a:bodyPr>
          <a:lstStyle/>
          <a:p>
            <a:pPr marL="514350" indent="-514350">
              <a:buFont typeface="Wingdings" panose="05000000000000000000" pitchFamily="2" charset="2"/>
              <a:buChar char="ü"/>
            </a:pPr>
            <a:r>
              <a:rPr lang="ja-JP" altLang="en-US" dirty="0"/>
              <a:t> 要件、ユーザーストーリー、設計、およびコードなどの作業成果物を</a:t>
            </a:r>
            <a:r>
              <a:rPr lang="ja-JP" altLang="en-US" dirty="0">
                <a:solidFill>
                  <a:srgbClr val="FF0000"/>
                </a:solidFill>
              </a:rPr>
              <a:t>評価</a:t>
            </a:r>
            <a:r>
              <a:rPr lang="ja-JP" altLang="en-US" dirty="0"/>
              <a:t>する。</a:t>
            </a:r>
          </a:p>
          <a:p>
            <a:pPr marL="514350" indent="-514350">
              <a:buFont typeface="Wingdings" panose="05000000000000000000" pitchFamily="2" charset="2"/>
              <a:buChar char="ü"/>
            </a:pPr>
            <a:r>
              <a:rPr lang="ja-JP" altLang="en-US" dirty="0"/>
              <a:t> 明確にしたすべての要件を満たしていることを</a:t>
            </a:r>
            <a:r>
              <a:rPr lang="ja-JP" altLang="en-US" dirty="0">
                <a:solidFill>
                  <a:srgbClr val="FF0000"/>
                </a:solidFill>
              </a:rPr>
              <a:t>検証</a:t>
            </a:r>
            <a:r>
              <a:rPr lang="ja-JP" altLang="en-US" dirty="0"/>
              <a:t>する。</a:t>
            </a:r>
          </a:p>
          <a:p>
            <a:pPr marL="514350" indent="-514350">
              <a:buFont typeface="Wingdings" panose="05000000000000000000" pitchFamily="2" charset="2"/>
              <a:buChar char="ü"/>
            </a:pPr>
            <a:r>
              <a:rPr lang="ja-JP" altLang="en-US" dirty="0"/>
              <a:t> テスト対象が完成し、ユーザーやその他ステークホルダーの期待通りの動作内容であることの</a:t>
            </a:r>
            <a:r>
              <a:rPr lang="ja-JP" altLang="en-US" dirty="0">
                <a:solidFill>
                  <a:srgbClr val="FF0000"/>
                </a:solidFill>
              </a:rPr>
              <a:t>妥当性確認</a:t>
            </a:r>
            <a:r>
              <a:rPr lang="ja-JP" altLang="en-US" dirty="0"/>
              <a:t>をする。</a:t>
            </a:r>
          </a:p>
          <a:p>
            <a:pPr marL="514350" indent="-514350">
              <a:buFont typeface="Wingdings" panose="05000000000000000000" pitchFamily="2" charset="2"/>
              <a:buChar char="ü"/>
            </a:pPr>
            <a:r>
              <a:rPr lang="ja-JP" altLang="en-US" u="sng" dirty="0">
                <a:highlight>
                  <a:srgbClr val="FFFF00"/>
                </a:highlight>
              </a:rPr>
              <a:t> テスト対象の品質に対する信頼を積み重ねて、所定のレベルにあることを確証する。</a:t>
            </a:r>
          </a:p>
          <a:p>
            <a:pPr marL="514350" indent="-514350">
              <a:buFont typeface="Wingdings" panose="05000000000000000000" pitchFamily="2" charset="2"/>
              <a:buChar char="ü"/>
            </a:pPr>
            <a:r>
              <a:rPr lang="ja-JP" altLang="en-US" sz="2000" dirty="0">
                <a:highlight>
                  <a:srgbClr val="FFFF00"/>
                </a:highlight>
              </a:rPr>
              <a:t> </a:t>
            </a:r>
            <a:r>
              <a:rPr lang="ja-JP" altLang="en-US" sz="2000" u="sng" dirty="0">
                <a:highlight>
                  <a:srgbClr val="FFFF00"/>
                </a:highlight>
              </a:rPr>
              <a:t>欠陥の作りこみを防ぐ。</a:t>
            </a:r>
          </a:p>
          <a:p>
            <a:pPr marL="514350" indent="-514350">
              <a:buFont typeface="Wingdings" panose="05000000000000000000" pitchFamily="2" charset="2"/>
              <a:buChar char="ü"/>
            </a:pPr>
            <a:r>
              <a:rPr lang="ja-JP" altLang="en-US" sz="2000" u="sng" dirty="0">
                <a:highlight>
                  <a:srgbClr val="FFFF00"/>
                </a:highlight>
              </a:rPr>
              <a:t> 故障や欠陥を発見する。</a:t>
            </a:r>
          </a:p>
          <a:p>
            <a:pPr marL="514350" indent="-514350">
              <a:buFont typeface="Wingdings" panose="05000000000000000000" pitchFamily="2" charset="2"/>
              <a:buChar char="ü"/>
            </a:pPr>
            <a:r>
              <a:rPr lang="ja-JP" altLang="en-US" sz="2000" u="sng" dirty="0">
                <a:highlight>
                  <a:srgbClr val="FFFF00"/>
                </a:highlight>
              </a:rPr>
              <a:t> ステークホルダーが意志決定できる、特にテスト対象の品質レベルについての十分な情報を提供する。</a:t>
            </a:r>
          </a:p>
          <a:p>
            <a:pPr marL="514350" indent="-514350">
              <a:buFont typeface="Wingdings" panose="05000000000000000000" pitchFamily="2" charset="2"/>
              <a:buChar char="ü"/>
            </a:pPr>
            <a:r>
              <a:rPr lang="ja-JP" altLang="en-US" dirty="0"/>
              <a:t> （以前に検出されなかった故障が運用環境で発生するなどの）不適切なソフトウェア品質のリスクレベルを低減する。</a:t>
            </a:r>
          </a:p>
          <a:p>
            <a:pPr marL="514350" indent="-514350">
              <a:buFont typeface="Wingdings" panose="05000000000000000000" pitchFamily="2" charset="2"/>
              <a:buChar char="ü"/>
            </a:pPr>
            <a:r>
              <a:rPr lang="ja-JP" altLang="en-US" dirty="0"/>
              <a:t> 契約上、法律上、または規制上の要件や標準を遵守する、そして／またはテスト対象がそのような要件や標準に準拠していることを検証する。</a:t>
            </a:r>
            <a:endParaRPr lang="en-US" altLang="ja-JP" dirty="0"/>
          </a:p>
          <a:p>
            <a:pPr marL="514350" indent="-514350">
              <a:buFont typeface="Wingdings" panose="05000000000000000000" pitchFamily="2" charset="2"/>
              <a:buChar char="ü"/>
            </a:pPr>
            <a:endParaRPr lang="ja-JP" altLang="en-US" dirty="0"/>
          </a:p>
          <a:p>
            <a:r>
              <a:rPr lang="ja-JP" altLang="en-US" dirty="0"/>
              <a:t>テストの目的は、テスト対象のコンポーネントまたはシステム、テストレベル、ソフトウェア開発ライフサイクルモデルといった要因により異なる。</a:t>
            </a:r>
          </a:p>
        </p:txBody>
      </p:sp>
      <p:sp>
        <p:nvSpPr>
          <p:cNvPr id="7" name="フッター プレースホルダ 4"/>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8" name="テキスト ボックス 7">
            <a:extLst>
              <a:ext uri="{FF2B5EF4-FFF2-40B4-BE49-F238E27FC236}">
                <a16:creationId xmlns:a16="http://schemas.microsoft.com/office/drawing/2014/main" id="{71332591-7872-476F-BB2B-DBD65CA74637}"/>
              </a:ext>
            </a:extLst>
          </p:cNvPr>
          <p:cNvSpPr txBox="1">
            <a:spLocks noChangeArrowheads="1"/>
          </p:cNvSpPr>
          <p:nvPr/>
        </p:nvSpPr>
        <p:spPr bwMode="auto">
          <a:xfrm>
            <a:off x="315913" y="6001543"/>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1605454415"/>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⑥</a:t>
            </a:r>
            <a:r>
              <a:rPr kumimoji="1" lang="ja-JP" altLang="en-US" dirty="0"/>
              <a:t>組み合わせテストのポイント（</a:t>
            </a:r>
            <a:r>
              <a:rPr kumimoji="1" lang="en-US" altLang="ja-JP" dirty="0"/>
              <a:t>1/2</a:t>
            </a:r>
            <a:r>
              <a:rPr kumimoji="1" lang="ja-JP" altLang="en-US" dirty="0"/>
              <a:t>）</a:t>
            </a:r>
          </a:p>
        </p:txBody>
      </p:sp>
      <p:sp>
        <p:nvSpPr>
          <p:cNvPr id="3" name="コンテンツ プレースホルダー 2"/>
          <p:cNvSpPr>
            <a:spLocks noGrp="1"/>
          </p:cNvSpPr>
          <p:nvPr>
            <p:ph idx="1"/>
          </p:nvPr>
        </p:nvSpPr>
        <p:spPr>
          <a:xfrm>
            <a:off x="495300" y="1600199"/>
            <a:ext cx="9210228" cy="4852989"/>
          </a:xfrm>
        </p:spPr>
        <p:txBody>
          <a:bodyPr>
            <a:normAutofit fontScale="92500" lnSpcReduction="10000"/>
          </a:bodyPr>
          <a:lstStyle/>
          <a:p>
            <a:r>
              <a:rPr lang="ja-JP" altLang="en-US" dirty="0"/>
              <a:t>因子（変数）の取りうる水準（値）の数が多いと、因子の数が少なくても、組合せは多い。</a:t>
            </a:r>
            <a:endParaRPr lang="en-US" altLang="ja-JP" dirty="0"/>
          </a:p>
          <a:p>
            <a:pPr lvl="1"/>
            <a:r>
              <a:rPr lang="ja-JP" altLang="en-US" dirty="0"/>
              <a:t>変数</a:t>
            </a:r>
            <a:r>
              <a:rPr lang="en-US" altLang="ja-JP" dirty="0"/>
              <a:t>A</a:t>
            </a:r>
            <a:r>
              <a:rPr lang="ja-JP" altLang="en-US" dirty="0"/>
              <a:t>が</a:t>
            </a:r>
            <a:r>
              <a:rPr lang="en-US" altLang="ja-JP" dirty="0"/>
              <a:t>100</a:t>
            </a:r>
            <a:r>
              <a:rPr lang="ja-JP" altLang="en-US" dirty="0"/>
              <a:t>個の値、変数</a:t>
            </a:r>
            <a:r>
              <a:rPr lang="en-US" altLang="ja-JP" dirty="0"/>
              <a:t>B</a:t>
            </a:r>
            <a:r>
              <a:rPr lang="ja-JP" altLang="en-US" dirty="0"/>
              <a:t>が</a:t>
            </a:r>
            <a:r>
              <a:rPr lang="en-US" altLang="ja-JP" dirty="0"/>
              <a:t>100</a:t>
            </a:r>
            <a:r>
              <a:rPr lang="ja-JP" altLang="en-US" dirty="0"/>
              <a:t>個の値、変数</a:t>
            </a:r>
            <a:r>
              <a:rPr lang="en-US" altLang="ja-JP" dirty="0"/>
              <a:t>C</a:t>
            </a:r>
            <a:r>
              <a:rPr lang="ja-JP" altLang="en-US" dirty="0"/>
              <a:t>が</a:t>
            </a:r>
            <a:r>
              <a:rPr lang="en-US" altLang="ja-JP" dirty="0"/>
              <a:t>2</a:t>
            </a:r>
            <a:r>
              <a:rPr lang="ja-JP" altLang="en-US" dirty="0"/>
              <a:t>個の値</a:t>
            </a:r>
            <a:br>
              <a:rPr lang="en-US" altLang="ja-JP" dirty="0"/>
            </a:br>
            <a:r>
              <a:rPr lang="ja-JP" altLang="en-US" dirty="0"/>
              <a:t>→ ペアワイズテストによる組合せ表の行数は最低でも</a:t>
            </a:r>
            <a:br>
              <a:rPr lang="en-US" altLang="ja-JP" dirty="0"/>
            </a:br>
            <a:r>
              <a:rPr lang="ja-JP" altLang="en-US" dirty="0"/>
              <a:t>　　 </a:t>
            </a:r>
            <a:r>
              <a:rPr lang="en-US" altLang="ja-JP" dirty="0"/>
              <a:t>100×100 </a:t>
            </a:r>
            <a:r>
              <a:rPr lang="ja-JP" altLang="en-US" dirty="0"/>
              <a:t>＝ </a:t>
            </a:r>
            <a:r>
              <a:rPr lang="en-US" altLang="ja-JP" dirty="0"/>
              <a:t>10,000</a:t>
            </a:r>
            <a:r>
              <a:rPr lang="ja-JP" altLang="en-US" dirty="0"/>
              <a:t>行になる。</a:t>
            </a:r>
            <a:endParaRPr lang="en-US" altLang="ja-JP" dirty="0"/>
          </a:p>
          <a:p>
            <a:r>
              <a:rPr lang="ja-JP" altLang="en-US" dirty="0"/>
              <a:t>値の数が多い変数では、組合せテストを適用する前に、各変数に同値分割法を適用して、値の数を削減することを検討する。</a:t>
            </a:r>
            <a:endParaRPr lang="en-US" altLang="ja-JP" dirty="0"/>
          </a:p>
          <a:p>
            <a:r>
              <a:rPr lang="ja-JP" altLang="en-US" dirty="0"/>
              <a:t>あり得ない組合せ（制約や禁則と呼ぶ）がある場合は、それを除いて組合せを作る必要がある。</a:t>
            </a:r>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130</a:t>
            </a:fld>
            <a:endParaRPr lang="en-US" altLang="ja-JP" dirty="0"/>
          </a:p>
        </p:txBody>
      </p:sp>
      <p:sp>
        <p:nvSpPr>
          <p:cNvPr id="7" name="フッター プレースホルダ 4">
            <a:extLst>
              <a:ext uri="{FF2B5EF4-FFF2-40B4-BE49-F238E27FC236}">
                <a16:creationId xmlns:a16="http://schemas.microsoft.com/office/drawing/2014/main" id="{53B423A1-6F12-417C-A515-82A4BC196674}"/>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1363061553"/>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⑥</a:t>
            </a:r>
            <a:r>
              <a:rPr kumimoji="1" lang="ja-JP" altLang="en-US" dirty="0"/>
              <a:t>組み合わせテストのポイント（</a:t>
            </a:r>
            <a:r>
              <a:rPr kumimoji="1" lang="en-US" altLang="ja-JP" dirty="0"/>
              <a:t>2/2</a:t>
            </a:r>
            <a:r>
              <a:rPr kumimoji="1" lang="ja-JP" altLang="en-US" dirty="0"/>
              <a:t>）</a:t>
            </a:r>
          </a:p>
        </p:txBody>
      </p:sp>
      <p:sp>
        <p:nvSpPr>
          <p:cNvPr id="3" name="コンテンツ プレースホルダー 2"/>
          <p:cNvSpPr>
            <a:spLocks noGrp="1"/>
          </p:cNvSpPr>
          <p:nvPr>
            <p:ph idx="1"/>
          </p:nvPr>
        </p:nvSpPr>
        <p:spPr>
          <a:xfrm>
            <a:off x="495300" y="1600199"/>
            <a:ext cx="9210228" cy="4852989"/>
          </a:xfrm>
        </p:spPr>
        <p:txBody>
          <a:bodyPr>
            <a:normAutofit/>
          </a:bodyPr>
          <a:lstStyle/>
          <a:p>
            <a:r>
              <a:rPr lang="ja-JP" altLang="en-US" dirty="0"/>
              <a:t>重要な組合せがある場合は、それを必ず含めるように組合せを作る。</a:t>
            </a:r>
            <a:endParaRPr lang="en-US" altLang="ja-JP" dirty="0"/>
          </a:p>
          <a:p>
            <a:r>
              <a:rPr lang="ja-JP" altLang="en-US" dirty="0"/>
              <a:t>「ほとんどの欠陥は、単一の変数の値に基づくか、</a:t>
            </a:r>
            <a:r>
              <a:rPr lang="en-US" altLang="ja-JP" dirty="0"/>
              <a:t>2</a:t>
            </a:r>
            <a:r>
              <a:rPr lang="ja-JP" altLang="en-US" dirty="0"/>
              <a:t>個の変数の値の組合せに基づく」という経験的に知られた仮説に基づく。</a:t>
            </a:r>
            <a:endParaRPr lang="en-US" altLang="ja-JP" dirty="0"/>
          </a:p>
          <a:p>
            <a:pPr lvl="1"/>
            <a:r>
              <a:rPr lang="ja-JP" altLang="en-US" dirty="0"/>
              <a:t>次ページに参考データを掲載</a:t>
            </a:r>
            <a:endParaRPr lang="en-US" altLang="ja-JP" dirty="0"/>
          </a:p>
          <a:p>
            <a:r>
              <a:rPr lang="en-US" altLang="ja-JP" dirty="0"/>
              <a:t>2</a:t>
            </a:r>
            <a:r>
              <a:rPr lang="ja-JP" altLang="en-US" dirty="0"/>
              <a:t>個の因子を組み合わせる技法を適用した場合、</a:t>
            </a:r>
            <a:r>
              <a:rPr lang="en-US" altLang="ja-JP" dirty="0"/>
              <a:t>3</a:t>
            </a:r>
            <a:r>
              <a:rPr lang="ja-JP" altLang="en-US" dirty="0"/>
              <a:t>因子以上の組合せはテストされないリスクがある。</a:t>
            </a:r>
            <a:endParaRPr lang="en-US" altLang="ja-JP"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131</a:t>
            </a:fld>
            <a:endParaRPr lang="en-US" altLang="ja-JP" dirty="0"/>
          </a:p>
        </p:txBody>
      </p:sp>
      <p:sp>
        <p:nvSpPr>
          <p:cNvPr id="6" name="フッター プレースホルダ 4">
            <a:extLst>
              <a:ext uri="{FF2B5EF4-FFF2-40B4-BE49-F238E27FC236}">
                <a16:creationId xmlns:a16="http://schemas.microsoft.com/office/drawing/2014/main" id="{E4F0BE3D-6DE0-4534-B90E-9B2621C1CF9E}"/>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427666351"/>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Group 73"/>
          <p:cNvGraphicFramePr>
            <a:graphicFrameLocks/>
          </p:cNvGraphicFramePr>
          <p:nvPr/>
        </p:nvGraphicFramePr>
        <p:xfrm>
          <a:off x="689297" y="1703388"/>
          <a:ext cx="8512175" cy="3832227"/>
        </p:xfrm>
        <a:graphic>
          <a:graphicData uri="http://schemas.openxmlformats.org/drawingml/2006/table">
            <a:tbl>
              <a:tblPr firstRow="1">
                <a:tableStyleId>{F5AB1C69-6EDB-4FF4-983F-18BD219EF322}</a:tableStyleId>
              </a:tblPr>
              <a:tblGrid>
                <a:gridCol w="1022350">
                  <a:extLst>
                    <a:ext uri="{9D8B030D-6E8A-4147-A177-3AD203B41FA5}">
                      <a16:colId xmlns:a16="http://schemas.microsoft.com/office/drawing/2014/main" val="20000"/>
                    </a:ext>
                  </a:extLst>
                </a:gridCol>
                <a:gridCol w="1800225">
                  <a:extLst>
                    <a:ext uri="{9D8B030D-6E8A-4147-A177-3AD203B41FA5}">
                      <a16:colId xmlns:a16="http://schemas.microsoft.com/office/drawing/2014/main" val="20001"/>
                    </a:ext>
                  </a:extLst>
                </a:gridCol>
                <a:gridCol w="1944688">
                  <a:extLst>
                    <a:ext uri="{9D8B030D-6E8A-4147-A177-3AD203B41FA5}">
                      <a16:colId xmlns:a16="http://schemas.microsoft.com/office/drawing/2014/main" val="20002"/>
                    </a:ext>
                  </a:extLst>
                </a:gridCol>
                <a:gridCol w="1944687">
                  <a:extLst>
                    <a:ext uri="{9D8B030D-6E8A-4147-A177-3AD203B41FA5}">
                      <a16:colId xmlns:a16="http://schemas.microsoft.com/office/drawing/2014/main" val="20003"/>
                    </a:ext>
                  </a:extLst>
                </a:gridCol>
                <a:gridCol w="1800225">
                  <a:extLst>
                    <a:ext uri="{9D8B030D-6E8A-4147-A177-3AD203B41FA5}">
                      <a16:colId xmlns:a16="http://schemas.microsoft.com/office/drawing/2014/main" val="20004"/>
                    </a:ext>
                  </a:extLst>
                </a:gridCol>
              </a:tblGrid>
              <a:tr h="865187">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ja-JP" altLang="en-US" sz="2000" b="0" u="none" strike="noStrike" cap="none" normalizeH="0" baseline="0" dirty="0">
                          <a:ln>
                            <a:noFill/>
                          </a:ln>
                          <a:solidFill>
                            <a:schemeClr val="tx1"/>
                          </a:solidFill>
                          <a:effectLst/>
                        </a:rPr>
                        <a:t>要因数</a:t>
                      </a:r>
                      <a:endParaRPr kumimoji="1" lang="ja-JP" altLang="en-US" sz="2000" b="0" i="0" u="none" strike="noStrike" cap="none" normalizeH="0" baseline="0" dirty="0">
                        <a:ln>
                          <a:noFill/>
                        </a:ln>
                        <a:solidFill>
                          <a:schemeClr val="tx1"/>
                        </a:solidFill>
                        <a:effectLst/>
                        <a:latin typeface="HGP創英角ｺﾞｼｯｸUB" pitchFamily="50" charset="-128"/>
                        <a:ea typeface="HGP創英角ｺﾞｼｯｸUB" pitchFamily="50" charset="-128"/>
                      </a:endParaRPr>
                    </a:p>
                  </a:txBody>
                  <a:tcPr marL="90000" marR="90000" marT="46800" marB="46800"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600" rtl="0" eaLnBrk="1" fontAlgn="base" latinLnBrk="0" hangingPunct="1">
                        <a:lnSpc>
                          <a:spcPct val="100000"/>
                        </a:lnSpc>
                        <a:spcBef>
                          <a:spcPct val="20000"/>
                        </a:spcBef>
                        <a:spcAft>
                          <a:spcPct val="0"/>
                        </a:spcAft>
                        <a:buClrTx/>
                        <a:buSzTx/>
                        <a:buFont typeface="Wingdings" pitchFamily="2" charset="2"/>
                        <a:buNone/>
                        <a:tabLst/>
                      </a:pPr>
                      <a:r>
                        <a:rPr kumimoji="1" lang="ja-JP" altLang="en-US" sz="2000" b="0" u="none" strike="noStrike" cap="none" normalizeH="0" baseline="0" dirty="0">
                          <a:ln>
                            <a:noFill/>
                          </a:ln>
                          <a:solidFill>
                            <a:schemeClr val="tx1"/>
                          </a:solidFill>
                          <a:effectLst/>
                        </a:rPr>
                        <a:t>組込み機器</a:t>
                      </a:r>
                    </a:p>
                    <a:p>
                      <a:pPr marL="0" marR="0" lvl="0" indent="0" algn="l" defTabSz="990600" rtl="0" eaLnBrk="1" fontAlgn="base" latinLnBrk="0" hangingPunct="1">
                        <a:lnSpc>
                          <a:spcPct val="100000"/>
                        </a:lnSpc>
                        <a:spcBef>
                          <a:spcPct val="20000"/>
                        </a:spcBef>
                        <a:spcAft>
                          <a:spcPct val="0"/>
                        </a:spcAft>
                        <a:buClrTx/>
                        <a:buSzTx/>
                        <a:buFont typeface="Wingdings" pitchFamily="2" charset="2"/>
                        <a:buNone/>
                        <a:tabLst/>
                      </a:pPr>
                      <a:r>
                        <a:rPr kumimoji="1" lang="ja-JP" altLang="en-US" sz="2000" b="0" u="none" strike="noStrike" cap="none" normalizeH="0" baseline="0" dirty="0">
                          <a:ln>
                            <a:noFill/>
                          </a:ln>
                          <a:solidFill>
                            <a:schemeClr val="tx1"/>
                          </a:solidFill>
                          <a:effectLst/>
                        </a:rPr>
                        <a:t>（医療用）</a:t>
                      </a:r>
                      <a:endParaRPr kumimoji="1" lang="ja-JP" altLang="en-US" sz="2000" b="0" i="0" u="none" strike="noStrike" cap="none" normalizeH="0" baseline="0" dirty="0">
                        <a:ln>
                          <a:noFill/>
                        </a:ln>
                        <a:solidFill>
                          <a:schemeClr val="tx1"/>
                        </a:solidFill>
                        <a:effectLst/>
                        <a:latin typeface="HGP創英角ｺﾞｼｯｸUB" pitchFamily="50" charset="-128"/>
                        <a:ea typeface="HGP創英角ｺﾞｼｯｸUB" pitchFamily="50" charset="-128"/>
                      </a:endParaRPr>
                    </a:p>
                  </a:txBody>
                  <a:tcPr marL="90000" marR="90000" marT="46800" marB="46800"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600" rtl="0" eaLnBrk="1" fontAlgn="base" latinLnBrk="0" hangingPunct="1">
                        <a:lnSpc>
                          <a:spcPct val="100000"/>
                        </a:lnSpc>
                        <a:spcBef>
                          <a:spcPct val="20000"/>
                        </a:spcBef>
                        <a:spcAft>
                          <a:spcPct val="0"/>
                        </a:spcAft>
                        <a:buClrTx/>
                        <a:buSzTx/>
                        <a:buFont typeface="Wingdings" pitchFamily="2" charset="2"/>
                        <a:buNone/>
                        <a:tabLst/>
                      </a:pPr>
                      <a:r>
                        <a:rPr kumimoji="1" lang="ja-JP" altLang="en-US" sz="2000" b="0" u="none" strike="noStrike" cap="none" normalizeH="0" baseline="0" dirty="0">
                          <a:ln>
                            <a:noFill/>
                          </a:ln>
                          <a:solidFill>
                            <a:schemeClr val="tx1"/>
                          </a:solidFill>
                          <a:effectLst/>
                        </a:rPr>
                        <a:t>ブラウザ</a:t>
                      </a:r>
                    </a:p>
                    <a:p>
                      <a:pPr marL="0" marR="0" lvl="0" indent="0" algn="l" defTabSz="990600" rtl="0" eaLnBrk="1" fontAlgn="base" latinLnBrk="0" hangingPunct="1">
                        <a:lnSpc>
                          <a:spcPct val="100000"/>
                        </a:lnSpc>
                        <a:spcBef>
                          <a:spcPct val="20000"/>
                        </a:spcBef>
                        <a:spcAft>
                          <a:spcPct val="0"/>
                        </a:spcAft>
                        <a:buClrTx/>
                        <a:buSzTx/>
                        <a:buFont typeface="Wingdings" pitchFamily="2" charset="2"/>
                        <a:buNone/>
                        <a:tabLst/>
                      </a:pPr>
                      <a:r>
                        <a:rPr kumimoji="1" lang="ja-JP" altLang="en-US" sz="2000" b="0" u="none" strike="noStrike" cap="none" normalizeH="0" baseline="0" dirty="0">
                          <a:ln>
                            <a:noFill/>
                          </a:ln>
                          <a:solidFill>
                            <a:schemeClr val="tx1"/>
                          </a:solidFill>
                          <a:effectLst/>
                        </a:rPr>
                        <a:t>（</a:t>
                      </a:r>
                      <a:r>
                        <a:rPr kumimoji="1" lang="en-US" altLang="ja-JP" sz="2000" b="0" u="none" strike="noStrike" cap="none" normalizeH="0" baseline="0" dirty="0">
                          <a:ln>
                            <a:noFill/>
                          </a:ln>
                          <a:solidFill>
                            <a:schemeClr val="tx1"/>
                          </a:solidFill>
                          <a:effectLst/>
                        </a:rPr>
                        <a:t>Netscape</a:t>
                      </a:r>
                      <a:r>
                        <a:rPr kumimoji="1" lang="ja-JP" altLang="en-US" sz="2000" b="0" u="none" strike="noStrike" cap="none" normalizeH="0" baseline="0" dirty="0">
                          <a:ln>
                            <a:noFill/>
                          </a:ln>
                          <a:solidFill>
                            <a:schemeClr val="tx1"/>
                          </a:solidFill>
                          <a:effectLst/>
                        </a:rPr>
                        <a:t>）</a:t>
                      </a:r>
                      <a:endParaRPr kumimoji="1" lang="ja-JP" altLang="en-US" sz="2000" b="0" i="0" u="none" strike="noStrike" cap="none" normalizeH="0" baseline="0" dirty="0">
                        <a:ln>
                          <a:noFill/>
                        </a:ln>
                        <a:solidFill>
                          <a:schemeClr val="tx1"/>
                        </a:solidFill>
                        <a:effectLst/>
                        <a:latin typeface="HGP創英角ｺﾞｼｯｸUB" pitchFamily="50" charset="-128"/>
                        <a:ea typeface="HGP創英角ｺﾞｼｯｸUB" pitchFamily="50" charset="-128"/>
                      </a:endParaRPr>
                    </a:p>
                  </a:txBody>
                  <a:tcPr marL="90000" marR="90000" marT="46800" marB="46800"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b="0" u="none" strike="noStrike" cap="none" normalizeH="0" baseline="0" dirty="0">
                          <a:ln>
                            <a:noFill/>
                          </a:ln>
                          <a:solidFill>
                            <a:schemeClr val="tx1"/>
                          </a:solidFill>
                          <a:effectLst/>
                        </a:rPr>
                        <a:t>Web</a:t>
                      </a:r>
                      <a:r>
                        <a:rPr kumimoji="1" lang="ja-JP" altLang="en-US" sz="2000" b="0" u="none" strike="noStrike" cap="none" normalizeH="0" baseline="0" dirty="0">
                          <a:ln>
                            <a:noFill/>
                          </a:ln>
                          <a:solidFill>
                            <a:schemeClr val="tx1"/>
                          </a:solidFill>
                          <a:effectLst/>
                        </a:rPr>
                        <a:t>サーバ</a:t>
                      </a:r>
                    </a:p>
                    <a:p>
                      <a:pPr marL="0" marR="0" lvl="0" indent="0" algn="l" defTabSz="990600" rtl="0" eaLnBrk="1" fontAlgn="base" latinLnBrk="0" hangingPunct="1">
                        <a:lnSpc>
                          <a:spcPct val="100000"/>
                        </a:lnSpc>
                        <a:spcBef>
                          <a:spcPct val="20000"/>
                        </a:spcBef>
                        <a:spcAft>
                          <a:spcPct val="0"/>
                        </a:spcAft>
                        <a:buClrTx/>
                        <a:buSzTx/>
                        <a:buFont typeface="Wingdings" pitchFamily="2" charset="2"/>
                        <a:buNone/>
                        <a:tabLst/>
                      </a:pPr>
                      <a:r>
                        <a:rPr kumimoji="1" lang="ja-JP" altLang="en-US" sz="2000" b="0" u="none" strike="noStrike" cap="none" normalizeH="0" baseline="0" dirty="0">
                          <a:ln>
                            <a:noFill/>
                          </a:ln>
                          <a:solidFill>
                            <a:schemeClr val="tx1"/>
                          </a:solidFill>
                          <a:effectLst/>
                        </a:rPr>
                        <a:t>（</a:t>
                      </a:r>
                      <a:r>
                        <a:rPr kumimoji="1" lang="en-US" altLang="ja-JP" sz="2000" b="0" u="none" strike="noStrike" cap="none" normalizeH="0" baseline="0" dirty="0">
                          <a:ln>
                            <a:noFill/>
                          </a:ln>
                          <a:solidFill>
                            <a:schemeClr val="tx1"/>
                          </a:solidFill>
                          <a:effectLst/>
                        </a:rPr>
                        <a:t>Apache</a:t>
                      </a:r>
                      <a:r>
                        <a:rPr kumimoji="1" lang="ja-JP" altLang="en-US" sz="2000" b="0" u="none" strike="noStrike" cap="none" normalizeH="0" baseline="0" dirty="0">
                          <a:ln>
                            <a:noFill/>
                          </a:ln>
                          <a:solidFill>
                            <a:schemeClr val="tx1"/>
                          </a:solidFill>
                          <a:effectLst/>
                        </a:rPr>
                        <a:t>）</a:t>
                      </a:r>
                      <a:endParaRPr kumimoji="1" lang="ja-JP" altLang="en-US" sz="2000" b="0" i="0" u="none" strike="noStrike" cap="none" normalizeH="0" baseline="0" dirty="0">
                        <a:ln>
                          <a:noFill/>
                        </a:ln>
                        <a:solidFill>
                          <a:schemeClr val="tx1"/>
                        </a:solidFill>
                        <a:effectLst/>
                        <a:latin typeface="HGP創英角ｺﾞｼｯｸUB" pitchFamily="50" charset="-128"/>
                        <a:ea typeface="HGP創英角ｺﾞｼｯｸUB" pitchFamily="50" charset="-128"/>
                      </a:endParaRPr>
                    </a:p>
                  </a:txBody>
                  <a:tcPr marL="90000" marR="90000" marT="46800" marB="46800"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990600" rtl="0" eaLnBrk="1" fontAlgn="base" latinLnBrk="0" hangingPunct="1">
                        <a:lnSpc>
                          <a:spcPct val="100000"/>
                        </a:lnSpc>
                        <a:spcBef>
                          <a:spcPct val="20000"/>
                        </a:spcBef>
                        <a:spcAft>
                          <a:spcPct val="0"/>
                        </a:spcAft>
                        <a:buClrTx/>
                        <a:buSzTx/>
                        <a:buFont typeface="Wingdings" pitchFamily="2" charset="2"/>
                        <a:buNone/>
                        <a:tabLst/>
                      </a:pPr>
                      <a:r>
                        <a:rPr kumimoji="1" lang="ja-JP" altLang="en-US" sz="2000" b="0" u="none" strike="noStrike" cap="none" normalizeH="0" baseline="0" dirty="0">
                          <a:ln>
                            <a:noFill/>
                          </a:ln>
                          <a:solidFill>
                            <a:schemeClr val="tx1"/>
                          </a:solidFill>
                          <a:effectLst/>
                        </a:rPr>
                        <a:t>データベース</a:t>
                      </a:r>
                      <a:endParaRPr kumimoji="1" lang="ja-JP" altLang="en-US" sz="2000" b="0" i="0" u="none" strike="noStrike" cap="none" normalizeH="0" baseline="0" dirty="0">
                        <a:ln>
                          <a:noFill/>
                        </a:ln>
                        <a:solidFill>
                          <a:schemeClr val="tx1"/>
                        </a:solidFill>
                        <a:effectLst/>
                        <a:latin typeface="HGP創英角ｺﾞｼｯｸUB" pitchFamily="50" charset="-128"/>
                        <a:ea typeface="HGP創英角ｺﾞｼｯｸUB" pitchFamily="50" charset="-128"/>
                      </a:endParaRPr>
                    </a:p>
                  </a:txBody>
                  <a:tcPr marL="90000" marR="90000" marT="46800" marB="46800"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484188">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1</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66</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29</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42</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68</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484188">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2</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31</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47</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28</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25</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484188">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3</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2</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19</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19</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5</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547688">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4</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1</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2</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7</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2</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484188">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5</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endParaRPr kumimoji="1" lang="ja-JP"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2</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endParaRPr kumimoji="1" lang="ja-JP"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endParaRPr kumimoji="1" lang="ja-JP"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482600">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6</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endParaRPr kumimoji="1" lang="ja-JP"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1</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r>
                        <a:rPr kumimoji="1" lang="en-US" altLang="ja-JP" sz="2000" u="none" strike="noStrike" cap="none" normalizeH="0" baseline="0" dirty="0">
                          <a:ln>
                            <a:noFill/>
                          </a:ln>
                          <a:effectLst/>
                          <a:latin typeface="+mn-lt"/>
                        </a:rPr>
                        <a:t>4</a:t>
                      </a:r>
                      <a:endParaRPr kumimoji="1" lang="en-US"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90600" rtl="0" eaLnBrk="1" fontAlgn="base" latinLnBrk="0" hangingPunct="1">
                        <a:lnSpc>
                          <a:spcPct val="100000"/>
                        </a:lnSpc>
                        <a:spcBef>
                          <a:spcPct val="20000"/>
                        </a:spcBef>
                        <a:spcAft>
                          <a:spcPct val="0"/>
                        </a:spcAft>
                        <a:buClrTx/>
                        <a:buSzTx/>
                        <a:buFont typeface="Wingdings" pitchFamily="2" charset="2"/>
                        <a:buNone/>
                        <a:tabLst/>
                      </a:pPr>
                      <a:endParaRPr kumimoji="1" lang="ja-JP" altLang="ja-JP" sz="2000" b="0" i="0" u="none" strike="noStrike" cap="none" normalizeH="0" baseline="0" dirty="0">
                        <a:ln>
                          <a:noFill/>
                        </a:ln>
                        <a:solidFill>
                          <a:schemeClr val="tx1"/>
                        </a:solidFill>
                        <a:effectLst/>
                        <a:latin typeface="+mn-lt"/>
                        <a:ea typeface="HGP創英角ｺﾞｼｯｸUB" pitchFamily="50"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bl>
          </a:graphicData>
        </a:graphic>
      </p:graphicFrame>
      <p:sp>
        <p:nvSpPr>
          <p:cNvPr id="2" name="タイトル 1"/>
          <p:cNvSpPr>
            <a:spLocks noGrp="1"/>
          </p:cNvSpPr>
          <p:nvPr>
            <p:ph type="title"/>
          </p:nvPr>
        </p:nvSpPr>
        <p:spPr/>
        <p:txBody>
          <a:bodyPr>
            <a:normAutofit fontScale="90000"/>
          </a:bodyPr>
          <a:lstStyle/>
          <a:p>
            <a:r>
              <a:rPr kumimoji="1" lang="en-US" altLang="ja-JP" dirty="0"/>
              <a:t>【</a:t>
            </a:r>
            <a:r>
              <a:rPr kumimoji="1" lang="ja-JP" altLang="en-US" dirty="0"/>
              <a:t>参考</a:t>
            </a:r>
            <a:r>
              <a:rPr kumimoji="1" lang="en-US" altLang="ja-JP" dirty="0"/>
              <a:t>】</a:t>
            </a:r>
            <a:r>
              <a:rPr kumimoji="1" lang="ja-JP" altLang="en-US" dirty="0"/>
              <a:t>バグに関係する要因数の割合</a:t>
            </a:r>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132</a:t>
            </a:fld>
            <a:endParaRPr lang="en-US" altLang="ja-JP" dirty="0"/>
          </a:p>
        </p:txBody>
      </p:sp>
      <p:sp>
        <p:nvSpPr>
          <p:cNvPr id="7" name="Text Box 85"/>
          <p:cNvSpPr txBox="1">
            <a:spLocks noChangeArrowheads="1"/>
          </p:cNvSpPr>
          <p:nvPr/>
        </p:nvSpPr>
        <p:spPr bwMode="auto">
          <a:xfrm>
            <a:off x="2894072" y="3028890"/>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wrap="none">
            <a:spAutoFit/>
          </a:bodyPr>
          <a:lstStyle>
            <a:defPPr>
              <a:defRPr lang="ja-JP"/>
            </a:defPPr>
            <a:lvl1pPr algn="l" rtl="0" fontAlgn="base">
              <a:spcBef>
                <a:spcPct val="0"/>
              </a:spcBef>
              <a:spcAft>
                <a:spcPct val="0"/>
              </a:spcAft>
              <a:defRPr kumimoji="1" kern="1200">
                <a:solidFill>
                  <a:schemeClr val="tx1"/>
                </a:solidFill>
                <a:latin typeface="Calibri"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a:lstStyle>
          <a:p>
            <a:pPr algn="ctr" defTabSz="455613" eaLnBrk="1" hangingPunct="1"/>
            <a:r>
              <a:rPr lang="en-US" altLang="ja-JP" sz="2000" dirty="0">
                <a:solidFill>
                  <a:srgbClr val="BC4328"/>
                </a:solidFill>
                <a:latin typeface="Arial" charset="0"/>
              </a:rPr>
              <a:t>97%</a:t>
            </a:r>
          </a:p>
        </p:txBody>
      </p:sp>
      <p:sp>
        <p:nvSpPr>
          <p:cNvPr id="8" name="AutoShape 86"/>
          <p:cNvSpPr>
            <a:spLocks/>
          </p:cNvSpPr>
          <p:nvPr/>
        </p:nvSpPr>
        <p:spPr bwMode="auto">
          <a:xfrm>
            <a:off x="2834263" y="2636266"/>
            <a:ext cx="76200" cy="828000"/>
          </a:xfrm>
          <a:prstGeom prst="rightBrace">
            <a:avLst>
              <a:gd name="adj1" fmla="val 78819"/>
              <a:gd name="adj2" fmla="val 63218"/>
            </a:avLst>
          </a:prstGeom>
          <a:noFill/>
          <a:ln w="19050">
            <a:solidFill>
              <a:schemeClr val="accent4"/>
            </a:solidFill>
            <a:round/>
            <a:headEnd/>
            <a:tailEnd/>
          </a:ln>
          <a:extLst>
            <a:ext uri="{909E8E84-426E-40DD-AFC4-6F175D3DCCD1}">
              <a14:hiddenFill xmlns:a14="http://schemas.microsoft.com/office/drawing/2010/main">
                <a:solidFill>
                  <a:srgbClr val="FFFFFF"/>
                </a:solidFill>
              </a14:hiddenFill>
            </a:ext>
          </a:extLst>
        </p:spPr>
        <p:txBody>
          <a:bodyPr wrap="none" anchor="ctr"/>
          <a:lstStyle>
            <a:defPPr>
              <a:defRPr lang="ja-JP"/>
            </a:defPPr>
            <a:lvl1pPr algn="l" rtl="0" fontAlgn="base">
              <a:spcBef>
                <a:spcPct val="0"/>
              </a:spcBef>
              <a:spcAft>
                <a:spcPct val="0"/>
              </a:spcAft>
              <a:defRPr kumimoji="1" kern="1200">
                <a:solidFill>
                  <a:schemeClr val="tx1"/>
                </a:solidFill>
                <a:latin typeface="Calibri"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a:lstStyle>
          <a:p>
            <a:pPr algn="ctr" defTabSz="455613"/>
            <a:endParaRPr lang="ja-JP" altLang="ja-JP" dirty="0">
              <a:solidFill>
                <a:srgbClr val="BC4328"/>
              </a:solidFill>
              <a:latin typeface="Arial" charset="0"/>
            </a:endParaRPr>
          </a:p>
        </p:txBody>
      </p:sp>
      <p:sp>
        <p:nvSpPr>
          <p:cNvPr id="9" name="Text Box 87"/>
          <p:cNvSpPr txBox="1">
            <a:spLocks noChangeArrowheads="1"/>
          </p:cNvSpPr>
          <p:nvPr/>
        </p:nvSpPr>
        <p:spPr bwMode="auto">
          <a:xfrm>
            <a:off x="4776847" y="3028890"/>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wrap="none">
            <a:spAutoFit/>
          </a:bodyPr>
          <a:lstStyle>
            <a:defPPr>
              <a:defRPr lang="ja-JP"/>
            </a:defPPr>
            <a:lvl1pPr algn="l" rtl="0" fontAlgn="base">
              <a:spcBef>
                <a:spcPct val="0"/>
              </a:spcBef>
              <a:spcAft>
                <a:spcPct val="0"/>
              </a:spcAft>
              <a:defRPr kumimoji="1" kern="1200">
                <a:solidFill>
                  <a:schemeClr val="tx1"/>
                </a:solidFill>
                <a:latin typeface="Calibri"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a:lstStyle>
          <a:p>
            <a:pPr algn="ctr" defTabSz="455613" eaLnBrk="1" hangingPunct="1"/>
            <a:r>
              <a:rPr lang="en-US" altLang="ja-JP" sz="2000" dirty="0">
                <a:solidFill>
                  <a:srgbClr val="BC4328"/>
                </a:solidFill>
                <a:latin typeface="Arial" charset="0"/>
              </a:rPr>
              <a:t>76%</a:t>
            </a:r>
          </a:p>
        </p:txBody>
      </p:sp>
      <p:sp>
        <p:nvSpPr>
          <p:cNvPr id="10" name="AutoShape 88"/>
          <p:cNvSpPr>
            <a:spLocks/>
          </p:cNvSpPr>
          <p:nvPr/>
        </p:nvSpPr>
        <p:spPr bwMode="auto">
          <a:xfrm>
            <a:off x="4717038" y="2636266"/>
            <a:ext cx="77787" cy="828000"/>
          </a:xfrm>
          <a:prstGeom prst="rightBrace">
            <a:avLst>
              <a:gd name="adj1" fmla="val 77211"/>
              <a:gd name="adj2" fmla="val 63218"/>
            </a:avLst>
          </a:prstGeom>
          <a:noFill/>
          <a:ln w="19050">
            <a:solidFill>
              <a:schemeClr val="accent4"/>
            </a:solidFill>
            <a:round/>
            <a:headEnd/>
            <a:tailEnd/>
          </a:ln>
          <a:extLst>
            <a:ext uri="{909E8E84-426E-40DD-AFC4-6F175D3DCCD1}">
              <a14:hiddenFill xmlns:a14="http://schemas.microsoft.com/office/drawing/2010/main">
                <a:solidFill>
                  <a:srgbClr val="FFFFFF"/>
                </a:solidFill>
              </a14:hiddenFill>
            </a:ext>
          </a:extLst>
        </p:spPr>
        <p:txBody>
          <a:bodyPr wrap="none" anchor="ctr"/>
          <a:lstStyle>
            <a:defPPr>
              <a:defRPr lang="ja-JP"/>
            </a:defPPr>
            <a:lvl1pPr algn="l" rtl="0" fontAlgn="base">
              <a:spcBef>
                <a:spcPct val="0"/>
              </a:spcBef>
              <a:spcAft>
                <a:spcPct val="0"/>
              </a:spcAft>
              <a:defRPr kumimoji="1" kern="1200">
                <a:solidFill>
                  <a:schemeClr val="tx1"/>
                </a:solidFill>
                <a:latin typeface="Calibri"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a:lstStyle>
          <a:p>
            <a:pPr algn="ctr" defTabSz="455613"/>
            <a:endParaRPr lang="ja-JP" altLang="ja-JP" dirty="0">
              <a:solidFill>
                <a:srgbClr val="BC4328"/>
              </a:solidFill>
              <a:latin typeface="Arial" charset="0"/>
            </a:endParaRPr>
          </a:p>
        </p:txBody>
      </p:sp>
      <p:sp>
        <p:nvSpPr>
          <p:cNvPr id="11" name="Text Box 89"/>
          <p:cNvSpPr txBox="1">
            <a:spLocks noChangeArrowheads="1"/>
          </p:cNvSpPr>
          <p:nvPr/>
        </p:nvSpPr>
        <p:spPr bwMode="auto">
          <a:xfrm>
            <a:off x="6710422" y="3028890"/>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wrap="none">
            <a:spAutoFit/>
          </a:bodyPr>
          <a:lstStyle>
            <a:defPPr>
              <a:defRPr lang="ja-JP"/>
            </a:defPPr>
            <a:lvl1pPr algn="l" rtl="0" fontAlgn="base">
              <a:spcBef>
                <a:spcPct val="0"/>
              </a:spcBef>
              <a:spcAft>
                <a:spcPct val="0"/>
              </a:spcAft>
              <a:defRPr kumimoji="1" kern="1200">
                <a:solidFill>
                  <a:schemeClr val="tx1"/>
                </a:solidFill>
                <a:latin typeface="Calibri"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a:lstStyle>
          <a:p>
            <a:pPr algn="ctr" defTabSz="455613" eaLnBrk="1" hangingPunct="1"/>
            <a:r>
              <a:rPr lang="en-US" altLang="ja-JP" sz="2000" dirty="0">
                <a:solidFill>
                  <a:srgbClr val="BC4328"/>
                </a:solidFill>
                <a:latin typeface="Arial" charset="0"/>
              </a:rPr>
              <a:t>70%</a:t>
            </a:r>
          </a:p>
        </p:txBody>
      </p:sp>
      <p:sp>
        <p:nvSpPr>
          <p:cNvPr id="12" name="AutoShape 90"/>
          <p:cNvSpPr>
            <a:spLocks/>
          </p:cNvSpPr>
          <p:nvPr/>
        </p:nvSpPr>
        <p:spPr bwMode="auto">
          <a:xfrm>
            <a:off x="6650613" y="2636266"/>
            <a:ext cx="77787" cy="828000"/>
          </a:xfrm>
          <a:prstGeom prst="rightBrace">
            <a:avLst>
              <a:gd name="adj1" fmla="val 77211"/>
              <a:gd name="adj2" fmla="val 63218"/>
            </a:avLst>
          </a:prstGeom>
          <a:noFill/>
          <a:ln w="19050">
            <a:solidFill>
              <a:schemeClr val="accent4"/>
            </a:solidFill>
            <a:round/>
            <a:headEnd/>
            <a:tailEnd/>
          </a:ln>
          <a:extLst>
            <a:ext uri="{909E8E84-426E-40DD-AFC4-6F175D3DCCD1}">
              <a14:hiddenFill xmlns:a14="http://schemas.microsoft.com/office/drawing/2010/main">
                <a:solidFill>
                  <a:srgbClr val="FFFFFF"/>
                </a:solidFill>
              </a14:hiddenFill>
            </a:ext>
          </a:extLst>
        </p:spPr>
        <p:txBody>
          <a:bodyPr wrap="none" anchor="ctr"/>
          <a:lstStyle>
            <a:defPPr>
              <a:defRPr lang="ja-JP"/>
            </a:defPPr>
            <a:lvl1pPr algn="l" rtl="0" fontAlgn="base">
              <a:spcBef>
                <a:spcPct val="0"/>
              </a:spcBef>
              <a:spcAft>
                <a:spcPct val="0"/>
              </a:spcAft>
              <a:defRPr kumimoji="1" kern="1200">
                <a:solidFill>
                  <a:schemeClr val="tx1"/>
                </a:solidFill>
                <a:latin typeface="Calibri"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a:lstStyle>
          <a:p>
            <a:pPr algn="ctr" defTabSz="455613"/>
            <a:endParaRPr lang="ja-JP" altLang="ja-JP" dirty="0">
              <a:solidFill>
                <a:srgbClr val="BC4328"/>
              </a:solidFill>
              <a:latin typeface="Arial" charset="0"/>
            </a:endParaRPr>
          </a:p>
        </p:txBody>
      </p:sp>
      <p:sp>
        <p:nvSpPr>
          <p:cNvPr id="13" name="Text Box 91"/>
          <p:cNvSpPr txBox="1">
            <a:spLocks noChangeArrowheads="1"/>
          </p:cNvSpPr>
          <p:nvPr/>
        </p:nvSpPr>
        <p:spPr bwMode="auto">
          <a:xfrm>
            <a:off x="8558272" y="3028890"/>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wrap="none">
            <a:spAutoFit/>
          </a:bodyPr>
          <a:lstStyle>
            <a:defPPr>
              <a:defRPr lang="ja-JP"/>
            </a:defPPr>
            <a:lvl1pPr algn="l" rtl="0" fontAlgn="base">
              <a:spcBef>
                <a:spcPct val="0"/>
              </a:spcBef>
              <a:spcAft>
                <a:spcPct val="0"/>
              </a:spcAft>
              <a:defRPr kumimoji="1" kern="1200">
                <a:solidFill>
                  <a:schemeClr val="tx1"/>
                </a:solidFill>
                <a:latin typeface="Calibri"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a:lstStyle>
          <a:p>
            <a:pPr algn="ctr" defTabSz="455613" eaLnBrk="1" hangingPunct="1"/>
            <a:r>
              <a:rPr lang="en-US" altLang="ja-JP" sz="2000" dirty="0">
                <a:solidFill>
                  <a:srgbClr val="BC4328"/>
                </a:solidFill>
                <a:latin typeface="Arial" charset="0"/>
              </a:rPr>
              <a:t>93%</a:t>
            </a:r>
          </a:p>
        </p:txBody>
      </p:sp>
      <p:sp>
        <p:nvSpPr>
          <p:cNvPr id="14" name="AutoShape 92"/>
          <p:cNvSpPr>
            <a:spLocks/>
          </p:cNvSpPr>
          <p:nvPr/>
        </p:nvSpPr>
        <p:spPr bwMode="auto">
          <a:xfrm>
            <a:off x="8496875" y="2636266"/>
            <a:ext cx="77788" cy="828000"/>
          </a:xfrm>
          <a:prstGeom prst="rightBrace">
            <a:avLst>
              <a:gd name="adj1" fmla="val 77210"/>
              <a:gd name="adj2" fmla="val 63218"/>
            </a:avLst>
          </a:prstGeom>
          <a:noFill/>
          <a:ln w="19050">
            <a:solidFill>
              <a:schemeClr val="accent4"/>
            </a:solidFill>
            <a:round/>
            <a:headEnd/>
            <a:tailEnd/>
          </a:ln>
          <a:extLst>
            <a:ext uri="{909E8E84-426E-40DD-AFC4-6F175D3DCCD1}">
              <a14:hiddenFill xmlns:a14="http://schemas.microsoft.com/office/drawing/2010/main">
                <a:solidFill>
                  <a:srgbClr val="FFFFFF"/>
                </a:solidFill>
              </a14:hiddenFill>
            </a:ext>
          </a:extLst>
        </p:spPr>
        <p:txBody>
          <a:bodyPr wrap="none" anchor="ctr"/>
          <a:lstStyle>
            <a:defPPr>
              <a:defRPr lang="ja-JP"/>
            </a:defPPr>
            <a:lvl1pPr algn="l" rtl="0" fontAlgn="base">
              <a:spcBef>
                <a:spcPct val="0"/>
              </a:spcBef>
              <a:spcAft>
                <a:spcPct val="0"/>
              </a:spcAft>
              <a:defRPr kumimoji="1" kern="1200">
                <a:solidFill>
                  <a:schemeClr val="tx1"/>
                </a:solidFill>
                <a:latin typeface="Calibri"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a:lstStyle>
          <a:p>
            <a:pPr algn="ctr" defTabSz="455613"/>
            <a:endParaRPr lang="ja-JP" altLang="ja-JP" dirty="0">
              <a:solidFill>
                <a:srgbClr val="BC4328"/>
              </a:solidFill>
              <a:latin typeface="Arial" charset="0"/>
            </a:endParaRPr>
          </a:p>
        </p:txBody>
      </p:sp>
      <p:sp>
        <p:nvSpPr>
          <p:cNvPr id="16" name="Text Box 94"/>
          <p:cNvSpPr txBox="1">
            <a:spLocks noChangeArrowheads="1"/>
          </p:cNvSpPr>
          <p:nvPr/>
        </p:nvSpPr>
        <p:spPr bwMode="auto">
          <a:xfrm>
            <a:off x="3008784" y="5704900"/>
            <a:ext cx="664880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wrap="square">
            <a:spAutoFit/>
          </a:bodyPr>
          <a:lstStyle>
            <a:defPPr>
              <a:defRPr lang="ja-JP"/>
            </a:defPPr>
            <a:lvl1pPr algn="l" rtl="0" fontAlgn="base">
              <a:spcBef>
                <a:spcPct val="0"/>
              </a:spcBef>
              <a:spcAft>
                <a:spcPct val="0"/>
              </a:spcAft>
              <a:defRPr kumimoji="1" kern="1200">
                <a:solidFill>
                  <a:schemeClr val="tx1"/>
                </a:solidFill>
                <a:latin typeface="Calibri"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a:lstStyle>
          <a:p>
            <a:pPr defTabSz="455613" eaLnBrk="1" hangingPunct="1"/>
            <a:r>
              <a:rPr lang="ja-JP" altLang="en-US" sz="1600" dirty="0">
                <a:solidFill>
                  <a:srgbClr val="000000"/>
                </a:solidFill>
                <a:latin typeface="+mn-ea"/>
                <a:ea typeface="+mn-ea"/>
              </a:rPr>
              <a:t>出典： </a:t>
            </a:r>
            <a:r>
              <a:rPr lang="en-US" altLang="ja-JP" sz="1600" dirty="0">
                <a:solidFill>
                  <a:srgbClr val="000000"/>
                </a:solidFill>
                <a:latin typeface="+mn-ea"/>
                <a:ea typeface="+mn-ea"/>
              </a:rPr>
              <a:t>"Software Fault Interactions and Implications for Software Testing," R. D. Kuhn et al, IEEE Transactions on Software Engineering, 30(6), 2004</a:t>
            </a:r>
          </a:p>
        </p:txBody>
      </p:sp>
      <p:sp>
        <p:nvSpPr>
          <p:cNvPr id="15" name="フッター プレースホルダ 4">
            <a:extLst>
              <a:ext uri="{FF2B5EF4-FFF2-40B4-BE49-F238E27FC236}">
                <a16:creationId xmlns:a16="http://schemas.microsoft.com/office/drawing/2014/main" id="{5BBE038E-ECF4-413B-B79A-7F48E83EEE87}"/>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2639301557"/>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normAutofit fontScale="90000"/>
          </a:bodyPr>
          <a:lstStyle/>
          <a:p>
            <a:r>
              <a:rPr lang="ja-JP" altLang="en-US" dirty="0"/>
              <a:t>演習：組み合わせテスト（直交表テスト）</a:t>
            </a:r>
          </a:p>
        </p:txBody>
      </p:sp>
      <p:sp>
        <p:nvSpPr>
          <p:cNvPr id="3" name="コンテンツ プレースホルダー 2"/>
          <p:cNvSpPr>
            <a:spLocks noGrp="1"/>
          </p:cNvSpPr>
          <p:nvPr>
            <p:ph idx="1"/>
          </p:nvPr>
        </p:nvSpPr>
        <p:spPr>
          <a:xfrm>
            <a:off x="495300" y="1600200"/>
            <a:ext cx="9138220" cy="4852988"/>
          </a:xfrm>
        </p:spPr>
        <p:txBody>
          <a:bodyPr/>
          <a:lstStyle/>
          <a:p>
            <a:pPr eaLnBrk="1" hangingPunct="1">
              <a:lnSpc>
                <a:spcPct val="90000"/>
              </a:lnSpc>
            </a:pPr>
            <a:r>
              <a:rPr lang="ja-JP" altLang="en-US" sz="2800" dirty="0"/>
              <a:t>携帯型ミュージックプレーヤーは左下の因子・水準をもつ。</a:t>
            </a:r>
            <a:endParaRPr lang="en-US" altLang="ja-JP" sz="2800" dirty="0"/>
          </a:p>
          <a:p>
            <a:pPr lvl="1" eaLnBrk="1" hangingPunct="1">
              <a:lnSpc>
                <a:spcPct val="90000"/>
              </a:lnSpc>
              <a:buFont typeface="Wingdings" panose="05000000000000000000" pitchFamily="2" charset="2"/>
              <a:buChar char="ü"/>
            </a:pPr>
            <a:endParaRPr lang="en-US" altLang="ja-JP" sz="2400" dirty="0"/>
          </a:p>
          <a:p>
            <a:pPr lvl="1" eaLnBrk="1" hangingPunct="1">
              <a:lnSpc>
                <a:spcPct val="90000"/>
              </a:lnSpc>
              <a:buFont typeface="Wingdings" panose="05000000000000000000" pitchFamily="2" charset="2"/>
              <a:buChar char="ü"/>
            </a:pPr>
            <a:endParaRPr lang="en-US" altLang="ja-JP" sz="2400" dirty="0"/>
          </a:p>
          <a:p>
            <a:pPr lvl="1" eaLnBrk="1" hangingPunct="1">
              <a:lnSpc>
                <a:spcPct val="90000"/>
              </a:lnSpc>
              <a:buFont typeface="Wingdings" panose="05000000000000000000" pitchFamily="2" charset="2"/>
              <a:buChar char="ü"/>
            </a:pPr>
            <a:endParaRPr lang="en-US" altLang="ja-JP" sz="2400" dirty="0"/>
          </a:p>
          <a:p>
            <a:pPr lvl="1" eaLnBrk="1" hangingPunct="1">
              <a:lnSpc>
                <a:spcPct val="90000"/>
              </a:lnSpc>
              <a:buFont typeface="Wingdings" panose="05000000000000000000" pitchFamily="2" charset="2"/>
              <a:buChar char="ü"/>
            </a:pPr>
            <a:endParaRPr lang="en-US" altLang="ja-JP" sz="2400" dirty="0"/>
          </a:p>
          <a:p>
            <a:pPr lvl="1" eaLnBrk="1" hangingPunct="1">
              <a:lnSpc>
                <a:spcPct val="90000"/>
              </a:lnSpc>
              <a:buFont typeface="Wingdings" panose="05000000000000000000" pitchFamily="2" charset="2"/>
              <a:buChar char="ü"/>
            </a:pPr>
            <a:endParaRPr lang="en-US" altLang="ja-JP" sz="2400" dirty="0"/>
          </a:p>
          <a:p>
            <a:pPr lvl="3"/>
            <a:endParaRPr lang="en-US" altLang="ja-JP" dirty="0"/>
          </a:p>
          <a:p>
            <a:pPr marL="457200" indent="-457200">
              <a:buFont typeface="+mj-ea"/>
              <a:buAutoNum type="circleNumDbPlain"/>
            </a:pPr>
            <a:r>
              <a:rPr lang="ja-JP" altLang="en-US" sz="2400" dirty="0"/>
              <a:t>右上の</a:t>
            </a:r>
            <a:r>
              <a:rPr lang="en-US" altLang="ja-JP" sz="2400" i="1" dirty="0"/>
              <a:t>L</a:t>
            </a:r>
            <a:r>
              <a:rPr lang="en-US" altLang="ja-JP" sz="2400" baseline="-25000" dirty="0"/>
              <a:t>4</a:t>
            </a:r>
            <a:r>
              <a:rPr lang="ja-JP" altLang="en-US" sz="2400" dirty="0"/>
              <a:t>直交表を利用して、携帯型ミュージックプレーヤーの因子と水準に対する組合せ表を作成しなさい。</a:t>
            </a:r>
            <a:endParaRPr lang="en-US" altLang="ja-JP" sz="2400" dirty="0"/>
          </a:p>
          <a:p>
            <a:pPr marL="457200" indent="-457200">
              <a:buFont typeface="+mj-ea"/>
              <a:buAutoNum type="circleNumDbPlain"/>
            </a:pPr>
            <a:r>
              <a:rPr lang="ja-JP" altLang="en-US" sz="2400" dirty="0"/>
              <a:t>①で作成した組合せ表が、以下を満たすことを確認しなさい。</a:t>
            </a:r>
          </a:p>
          <a:p>
            <a:pPr marL="914400" lvl="1" indent="-457200">
              <a:buFont typeface="+mj-lt"/>
              <a:buAutoNum type="arabicPeriod"/>
            </a:pPr>
            <a:r>
              <a:rPr lang="ja-JP" altLang="en-US" sz="2000" dirty="0"/>
              <a:t>任意の</a:t>
            </a:r>
            <a:r>
              <a:rPr lang="en-US" altLang="ja-JP" sz="2000" dirty="0"/>
              <a:t>2</a:t>
            </a:r>
            <a:r>
              <a:rPr lang="ja-JP" altLang="en-US" sz="2000" dirty="0"/>
              <a:t>因子間で水準の総当たりを実現していること。</a:t>
            </a:r>
          </a:p>
          <a:p>
            <a:pPr marL="914400" lvl="1" indent="-457200">
              <a:buFont typeface="+mj-lt"/>
              <a:buAutoNum type="arabicPeriod"/>
            </a:pPr>
            <a:r>
              <a:rPr lang="en-US" altLang="ja-JP" sz="2000" dirty="0"/>
              <a:t>3</a:t>
            </a:r>
            <a:r>
              <a:rPr lang="ja-JP" altLang="en-US" sz="2000" dirty="0"/>
              <a:t>因子間では総当たりになっていないこと。</a:t>
            </a:r>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133</a:t>
            </a:fld>
            <a:endParaRPr lang="en-US" altLang="ja-JP" dirty="0"/>
          </a:p>
        </p:txBody>
      </p:sp>
      <p:graphicFrame>
        <p:nvGraphicFramePr>
          <p:cNvPr id="6" name="表 5"/>
          <p:cNvGraphicFramePr>
            <a:graphicFrameLocks noGrp="1"/>
          </p:cNvGraphicFramePr>
          <p:nvPr/>
        </p:nvGraphicFramePr>
        <p:xfrm>
          <a:off x="1496613" y="2204864"/>
          <a:ext cx="3168000" cy="1584960"/>
        </p:xfrm>
        <a:graphic>
          <a:graphicData uri="http://schemas.openxmlformats.org/drawingml/2006/table">
            <a:tbl>
              <a:tblPr firstRow="1" bandRow="1">
                <a:tableStyleId>{5940675A-B579-460E-94D1-54222C63F5DA}</a:tableStyleId>
              </a:tblPr>
              <a:tblGrid>
                <a:gridCol w="1728000">
                  <a:extLst>
                    <a:ext uri="{9D8B030D-6E8A-4147-A177-3AD203B41FA5}">
                      <a16:colId xmlns:a16="http://schemas.microsoft.com/office/drawing/2014/main" val="20000"/>
                    </a:ext>
                  </a:extLst>
                </a:gridCol>
                <a:gridCol w="1440000">
                  <a:extLst>
                    <a:ext uri="{9D8B030D-6E8A-4147-A177-3AD203B41FA5}">
                      <a16:colId xmlns:a16="http://schemas.microsoft.com/office/drawing/2014/main" val="20001"/>
                    </a:ext>
                  </a:extLst>
                </a:gridCol>
              </a:tblGrid>
              <a:tr h="278229">
                <a:tc>
                  <a:txBody>
                    <a:bodyPr/>
                    <a:lstStyle/>
                    <a:p>
                      <a:pPr algn="ctr"/>
                      <a:r>
                        <a:rPr kumimoji="1" lang="ja-JP" altLang="en-US" sz="2000" dirty="0"/>
                        <a:t>因子</a:t>
                      </a:r>
                    </a:p>
                  </a:txBody>
                  <a:tcPr>
                    <a:solidFill>
                      <a:schemeClr val="bg1">
                        <a:lumMod val="85000"/>
                      </a:schemeClr>
                    </a:solidFill>
                  </a:tcPr>
                </a:tc>
                <a:tc>
                  <a:txBody>
                    <a:bodyPr/>
                    <a:lstStyle/>
                    <a:p>
                      <a:pPr algn="ctr"/>
                      <a:r>
                        <a:rPr kumimoji="1" lang="ja-JP" altLang="en-US" sz="2000" dirty="0"/>
                        <a:t>水準</a:t>
                      </a:r>
                    </a:p>
                  </a:txBody>
                  <a:tcPr>
                    <a:solidFill>
                      <a:schemeClr val="bg1">
                        <a:lumMod val="85000"/>
                      </a:schemeClr>
                    </a:solidFill>
                  </a:tcPr>
                </a:tc>
                <a:extLst>
                  <a:ext uri="{0D108BD9-81ED-4DB2-BD59-A6C34878D82A}">
                    <a16:rowId xmlns:a16="http://schemas.microsoft.com/office/drawing/2014/main" val="10000"/>
                  </a:ext>
                </a:extLst>
              </a:tr>
              <a:tr h="310605">
                <a:tc>
                  <a:txBody>
                    <a:bodyPr/>
                    <a:lstStyle/>
                    <a:p>
                      <a:pPr algn="ctr"/>
                      <a:r>
                        <a:rPr kumimoji="1" lang="ja-JP" altLang="en-US" sz="2000" dirty="0"/>
                        <a:t>イコライザ</a:t>
                      </a:r>
                    </a:p>
                  </a:txBody>
                  <a:tcPr/>
                </a:tc>
                <a:tc>
                  <a:txBody>
                    <a:bodyPr/>
                    <a:lstStyle/>
                    <a:p>
                      <a:pPr algn="ctr"/>
                      <a:r>
                        <a:rPr kumimoji="1" lang="en-US" altLang="ja-JP" sz="2000" dirty="0"/>
                        <a:t>OFF</a:t>
                      </a:r>
                      <a:r>
                        <a:rPr kumimoji="1" lang="ja-JP" altLang="en-US" sz="2000" dirty="0" err="1"/>
                        <a:t>、</a:t>
                      </a:r>
                      <a:r>
                        <a:rPr kumimoji="1" lang="en-US" altLang="ja-JP" sz="2000" dirty="0"/>
                        <a:t>ON</a:t>
                      </a:r>
                      <a:endParaRPr kumimoji="1" lang="ja-JP" altLang="en-US" sz="2000" dirty="0"/>
                    </a:p>
                  </a:txBody>
                  <a:tcPr/>
                </a:tc>
                <a:extLst>
                  <a:ext uri="{0D108BD9-81ED-4DB2-BD59-A6C34878D82A}">
                    <a16:rowId xmlns:a16="http://schemas.microsoft.com/office/drawing/2014/main" val="10001"/>
                  </a:ext>
                </a:extLst>
              </a:tr>
              <a:tr h="310605">
                <a:tc>
                  <a:txBody>
                    <a:bodyPr/>
                    <a:lstStyle/>
                    <a:p>
                      <a:pPr algn="ctr"/>
                      <a:r>
                        <a:rPr kumimoji="1" lang="ja-JP" altLang="en-US" sz="2000" dirty="0"/>
                        <a:t>省電力モード</a:t>
                      </a:r>
                    </a:p>
                  </a:txBody>
                  <a:tcPr/>
                </a:tc>
                <a:tc>
                  <a:txBody>
                    <a:bodyPr/>
                    <a:lstStyle/>
                    <a:p>
                      <a:pPr algn="ctr"/>
                      <a:r>
                        <a:rPr kumimoji="1" lang="en-US" altLang="ja-JP" sz="2000" dirty="0"/>
                        <a:t>OFF</a:t>
                      </a:r>
                      <a:r>
                        <a:rPr kumimoji="1" lang="ja-JP" altLang="en-US" sz="2000" dirty="0" err="1"/>
                        <a:t>、</a:t>
                      </a:r>
                      <a:r>
                        <a:rPr kumimoji="1" lang="en-US" altLang="ja-JP" sz="2000" dirty="0"/>
                        <a:t>ON</a:t>
                      </a:r>
                      <a:endParaRPr kumimoji="1" lang="ja-JP" altLang="en-US" sz="2000" dirty="0"/>
                    </a:p>
                  </a:txBody>
                  <a:tcPr/>
                </a:tc>
                <a:extLst>
                  <a:ext uri="{0D108BD9-81ED-4DB2-BD59-A6C34878D82A}">
                    <a16:rowId xmlns:a16="http://schemas.microsoft.com/office/drawing/2014/main" val="10003"/>
                  </a:ext>
                </a:extLst>
              </a:tr>
              <a:tr h="310605">
                <a:tc>
                  <a:txBody>
                    <a:bodyPr/>
                    <a:lstStyle/>
                    <a:p>
                      <a:pPr algn="ctr"/>
                      <a:r>
                        <a:rPr kumimoji="1" lang="ja-JP" altLang="en-US" sz="2000" dirty="0"/>
                        <a:t>消音</a:t>
                      </a:r>
                    </a:p>
                  </a:txBody>
                  <a:tcPr/>
                </a:tc>
                <a:tc>
                  <a:txBody>
                    <a:bodyPr/>
                    <a:lstStyle/>
                    <a:p>
                      <a:pPr algn="ctr"/>
                      <a:r>
                        <a:rPr kumimoji="1" lang="en-US" altLang="ja-JP" sz="2000" dirty="0"/>
                        <a:t>OFF</a:t>
                      </a:r>
                      <a:r>
                        <a:rPr kumimoji="1" lang="ja-JP" altLang="en-US" sz="2000" dirty="0" err="1"/>
                        <a:t>、</a:t>
                      </a:r>
                      <a:r>
                        <a:rPr kumimoji="1" lang="en-US" altLang="ja-JP" sz="2000" dirty="0"/>
                        <a:t>ON</a:t>
                      </a:r>
                      <a:endParaRPr kumimoji="1" lang="ja-JP" altLang="en-US" sz="2000" dirty="0"/>
                    </a:p>
                  </a:txBody>
                  <a:tcPr/>
                </a:tc>
                <a:extLst>
                  <a:ext uri="{0D108BD9-81ED-4DB2-BD59-A6C34878D82A}">
                    <a16:rowId xmlns:a16="http://schemas.microsoft.com/office/drawing/2014/main" val="10005"/>
                  </a:ext>
                </a:extLst>
              </a:tr>
            </a:tbl>
          </a:graphicData>
        </a:graphic>
      </p:graphicFrame>
      <p:graphicFrame>
        <p:nvGraphicFramePr>
          <p:cNvPr id="7" name="表 6"/>
          <p:cNvGraphicFramePr>
            <a:graphicFrameLocks noGrp="1"/>
          </p:cNvGraphicFramePr>
          <p:nvPr/>
        </p:nvGraphicFramePr>
        <p:xfrm>
          <a:off x="5492958" y="2204864"/>
          <a:ext cx="3168216" cy="1828800"/>
        </p:xfrm>
        <a:graphic>
          <a:graphicData uri="http://schemas.openxmlformats.org/drawingml/2006/table">
            <a:tbl>
              <a:tblPr firstRow="1" bandRow="1">
                <a:tableStyleId>{5940675A-B579-460E-94D1-54222C63F5DA}</a:tableStyleId>
              </a:tblPr>
              <a:tblGrid>
                <a:gridCol w="1224000">
                  <a:extLst>
                    <a:ext uri="{9D8B030D-6E8A-4147-A177-3AD203B41FA5}">
                      <a16:colId xmlns:a16="http://schemas.microsoft.com/office/drawing/2014/main" val="20000"/>
                    </a:ext>
                  </a:extLst>
                </a:gridCol>
                <a:gridCol w="648072">
                  <a:extLst>
                    <a:ext uri="{9D8B030D-6E8A-4147-A177-3AD203B41FA5}">
                      <a16:colId xmlns:a16="http://schemas.microsoft.com/office/drawing/2014/main" val="20001"/>
                    </a:ext>
                  </a:extLst>
                </a:gridCol>
                <a:gridCol w="648072">
                  <a:extLst>
                    <a:ext uri="{9D8B030D-6E8A-4147-A177-3AD203B41FA5}">
                      <a16:colId xmlns:a16="http://schemas.microsoft.com/office/drawing/2014/main" val="20002"/>
                    </a:ext>
                  </a:extLst>
                </a:gridCol>
                <a:gridCol w="648072">
                  <a:extLst>
                    <a:ext uri="{9D8B030D-6E8A-4147-A177-3AD203B41FA5}">
                      <a16:colId xmlns:a16="http://schemas.microsoft.com/office/drawing/2014/main" val="20003"/>
                    </a:ext>
                  </a:extLst>
                </a:gridCol>
              </a:tblGrid>
              <a:tr h="278229">
                <a:tc>
                  <a:txBody>
                    <a:bodyPr/>
                    <a:lstStyle/>
                    <a:p>
                      <a:pPr algn="ctr"/>
                      <a:r>
                        <a:rPr kumimoji="1" lang="en-US" altLang="ja-JP" sz="1800" i="1" dirty="0"/>
                        <a:t>L</a:t>
                      </a:r>
                      <a:r>
                        <a:rPr kumimoji="1" lang="en-US" altLang="ja-JP" sz="1800" baseline="-25000" dirty="0"/>
                        <a:t>4</a:t>
                      </a:r>
                      <a:r>
                        <a:rPr kumimoji="1" lang="ja-JP" altLang="en-US" sz="1800" dirty="0"/>
                        <a:t>直交表</a:t>
                      </a:r>
                    </a:p>
                  </a:txBody>
                  <a:tcPr>
                    <a:solidFill>
                      <a:schemeClr val="bg1">
                        <a:lumMod val="85000"/>
                      </a:schemeClr>
                    </a:solidFill>
                  </a:tcPr>
                </a:tc>
                <a:tc>
                  <a:txBody>
                    <a:bodyPr/>
                    <a:lstStyle/>
                    <a:p>
                      <a:pPr algn="ctr"/>
                      <a:r>
                        <a:rPr kumimoji="1" lang="en-US" altLang="ja-JP" sz="1800" dirty="0"/>
                        <a:t>A</a:t>
                      </a:r>
                      <a:endParaRPr kumimoji="1" lang="ja-JP" altLang="en-US" sz="1800" dirty="0"/>
                    </a:p>
                  </a:txBody>
                  <a:tcPr>
                    <a:solidFill>
                      <a:schemeClr val="bg1">
                        <a:lumMod val="85000"/>
                      </a:schemeClr>
                    </a:solidFill>
                  </a:tcPr>
                </a:tc>
                <a:tc>
                  <a:txBody>
                    <a:bodyPr/>
                    <a:lstStyle/>
                    <a:p>
                      <a:pPr algn="ctr"/>
                      <a:r>
                        <a:rPr kumimoji="1" lang="en-US" altLang="ja-JP" sz="1800" dirty="0"/>
                        <a:t>B</a:t>
                      </a:r>
                      <a:endParaRPr kumimoji="1" lang="ja-JP" altLang="en-US" sz="1800" dirty="0"/>
                    </a:p>
                  </a:txBody>
                  <a:tcPr>
                    <a:solidFill>
                      <a:schemeClr val="bg1">
                        <a:lumMod val="85000"/>
                      </a:schemeClr>
                    </a:solidFill>
                  </a:tcPr>
                </a:tc>
                <a:tc>
                  <a:txBody>
                    <a:bodyPr/>
                    <a:lstStyle/>
                    <a:p>
                      <a:pPr algn="ctr"/>
                      <a:r>
                        <a:rPr kumimoji="1" lang="en-US" altLang="ja-JP" sz="1800" dirty="0"/>
                        <a:t>C</a:t>
                      </a:r>
                      <a:endParaRPr kumimoji="1" lang="ja-JP" altLang="en-US" sz="1800" dirty="0"/>
                    </a:p>
                  </a:txBody>
                  <a:tcPr>
                    <a:solidFill>
                      <a:schemeClr val="bg1">
                        <a:lumMod val="85000"/>
                      </a:schemeClr>
                    </a:solidFill>
                  </a:tcPr>
                </a:tc>
                <a:extLst>
                  <a:ext uri="{0D108BD9-81ED-4DB2-BD59-A6C34878D82A}">
                    <a16:rowId xmlns:a16="http://schemas.microsoft.com/office/drawing/2014/main" val="10000"/>
                  </a:ext>
                </a:extLst>
              </a:tr>
              <a:tr h="310605">
                <a:tc>
                  <a:txBody>
                    <a:bodyPr/>
                    <a:lstStyle/>
                    <a:p>
                      <a:pPr algn="ctr"/>
                      <a:r>
                        <a:rPr kumimoji="1" lang="en-US" altLang="ja-JP" sz="1800" dirty="0"/>
                        <a:t>1</a:t>
                      </a:r>
                      <a:endParaRPr kumimoji="1" lang="ja-JP" altLang="en-US" sz="1800" dirty="0"/>
                    </a:p>
                  </a:txBody>
                  <a:tcPr>
                    <a:noFill/>
                  </a:tcPr>
                </a:tc>
                <a:tc>
                  <a:txBody>
                    <a:bodyPr/>
                    <a:lstStyle/>
                    <a:p>
                      <a:pPr algn="ctr"/>
                      <a:r>
                        <a:rPr kumimoji="1" lang="en-US" altLang="ja-JP" sz="1800" dirty="0"/>
                        <a:t>1</a:t>
                      </a:r>
                      <a:endParaRPr kumimoji="1" lang="ja-JP" altLang="en-US" sz="1800" dirty="0"/>
                    </a:p>
                  </a:txBody>
                  <a:tcPr>
                    <a:noFill/>
                  </a:tcPr>
                </a:tc>
                <a:tc>
                  <a:txBody>
                    <a:bodyPr/>
                    <a:lstStyle/>
                    <a:p>
                      <a:pPr algn="ctr"/>
                      <a:r>
                        <a:rPr kumimoji="1" lang="en-US" altLang="ja-JP" sz="1800" dirty="0"/>
                        <a:t>1</a:t>
                      </a:r>
                      <a:endParaRPr kumimoji="1" lang="ja-JP" altLang="en-US" sz="1800" dirty="0"/>
                    </a:p>
                  </a:txBody>
                  <a:tcPr>
                    <a:noFill/>
                  </a:tcPr>
                </a:tc>
                <a:tc>
                  <a:txBody>
                    <a:bodyPr/>
                    <a:lstStyle/>
                    <a:p>
                      <a:pPr algn="ctr"/>
                      <a:r>
                        <a:rPr kumimoji="1" lang="en-US" altLang="ja-JP" sz="1800" dirty="0"/>
                        <a:t>1</a:t>
                      </a:r>
                      <a:endParaRPr kumimoji="1" lang="ja-JP" altLang="en-US" sz="1800" dirty="0"/>
                    </a:p>
                  </a:txBody>
                  <a:tcPr>
                    <a:noFill/>
                  </a:tcPr>
                </a:tc>
                <a:extLst>
                  <a:ext uri="{0D108BD9-81ED-4DB2-BD59-A6C34878D82A}">
                    <a16:rowId xmlns:a16="http://schemas.microsoft.com/office/drawing/2014/main" val="10001"/>
                  </a:ext>
                </a:extLst>
              </a:tr>
              <a:tr h="310605">
                <a:tc>
                  <a:txBody>
                    <a:bodyPr/>
                    <a:lstStyle/>
                    <a:p>
                      <a:pPr algn="ctr"/>
                      <a:r>
                        <a:rPr kumimoji="1" lang="en-US" altLang="ja-JP" sz="1800" dirty="0"/>
                        <a:t>2</a:t>
                      </a:r>
                      <a:endParaRPr kumimoji="1" lang="ja-JP" altLang="en-US" sz="1800" dirty="0"/>
                    </a:p>
                  </a:txBody>
                  <a:tcPr>
                    <a:noFill/>
                  </a:tcPr>
                </a:tc>
                <a:tc>
                  <a:txBody>
                    <a:bodyPr/>
                    <a:lstStyle/>
                    <a:p>
                      <a:pPr algn="ctr"/>
                      <a:r>
                        <a:rPr kumimoji="1" lang="en-US" altLang="ja-JP" sz="1800" dirty="0"/>
                        <a:t>1</a:t>
                      </a:r>
                      <a:endParaRPr kumimoji="1" lang="ja-JP" altLang="en-US" sz="1800" dirty="0"/>
                    </a:p>
                  </a:txBody>
                  <a:tcPr>
                    <a:noFill/>
                  </a:tcPr>
                </a:tc>
                <a:tc>
                  <a:txBody>
                    <a:bodyPr/>
                    <a:lstStyle/>
                    <a:p>
                      <a:pPr algn="ctr"/>
                      <a:r>
                        <a:rPr kumimoji="1" lang="en-US" altLang="ja-JP" sz="1800" dirty="0"/>
                        <a:t>2</a:t>
                      </a:r>
                      <a:endParaRPr kumimoji="1" lang="ja-JP" altLang="en-US" sz="1800" dirty="0"/>
                    </a:p>
                  </a:txBody>
                  <a:tcPr>
                    <a:noFill/>
                  </a:tcPr>
                </a:tc>
                <a:tc>
                  <a:txBody>
                    <a:bodyPr/>
                    <a:lstStyle/>
                    <a:p>
                      <a:pPr algn="ctr"/>
                      <a:r>
                        <a:rPr kumimoji="1" lang="en-US" altLang="ja-JP" sz="1800" dirty="0"/>
                        <a:t>2</a:t>
                      </a:r>
                      <a:endParaRPr kumimoji="1" lang="ja-JP" altLang="en-US" sz="1800" dirty="0"/>
                    </a:p>
                  </a:txBody>
                  <a:tcPr>
                    <a:noFill/>
                  </a:tcPr>
                </a:tc>
                <a:extLst>
                  <a:ext uri="{0D108BD9-81ED-4DB2-BD59-A6C34878D82A}">
                    <a16:rowId xmlns:a16="http://schemas.microsoft.com/office/drawing/2014/main" val="10002"/>
                  </a:ext>
                </a:extLst>
              </a:tr>
              <a:tr h="310605">
                <a:tc>
                  <a:txBody>
                    <a:bodyPr/>
                    <a:lstStyle/>
                    <a:p>
                      <a:pPr algn="ctr"/>
                      <a:r>
                        <a:rPr kumimoji="1" lang="en-US" altLang="ja-JP" sz="1800" dirty="0"/>
                        <a:t>3</a:t>
                      </a:r>
                      <a:endParaRPr kumimoji="1" lang="ja-JP" altLang="en-US" sz="1800" dirty="0"/>
                    </a:p>
                  </a:txBody>
                  <a:tcPr>
                    <a:noFill/>
                  </a:tcPr>
                </a:tc>
                <a:tc>
                  <a:txBody>
                    <a:bodyPr/>
                    <a:lstStyle/>
                    <a:p>
                      <a:pPr algn="ctr"/>
                      <a:r>
                        <a:rPr kumimoji="1" lang="en-US" altLang="ja-JP" sz="1800" dirty="0"/>
                        <a:t>2</a:t>
                      </a:r>
                      <a:endParaRPr kumimoji="1" lang="ja-JP" altLang="en-US" sz="1800" dirty="0"/>
                    </a:p>
                  </a:txBody>
                  <a:tcPr>
                    <a:noFill/>
                  </a:tcPr>
                </a:tc>
                <a:tc>
                  <a:txBody>
                    <a:bodyPr/>
                    <a:lstStyle/>
                    <a:p>
                      <a:pPr algn="ctr"/>
                      <a:r>
                        <a:rPr kumimoji="1" lang="en-US" altLang="ja-JP" sz="1800" dirty="0"/>
                        <a:t>1</a:t>
                      </a:r>
                      <a:endParaRPr kumimoji="1" lang="ja-JP" altLang="en-US" sz="1800" dirty="0"/>
                    </a:p>
                  </a:txBody>
                  <a:tcPr>
                    <a:noFill/>
                  </a:tcPr>
                </a:tc>
                <a:tc>
                  <a:txBody>
                    <a:bodyPr/>
                    <a:lstStyle/>
                    <a:p>
                      <a:pPr algn="ctr"/>
                      <a:r>
                        <a:rPr kumimoji="1" lang="en-US" altLang="ja-JP" sz="1800" dirty="0"/>
                        <a:t>2</a:t>
                      </a:r>
                      <a:endParaRPr kumimoji="1" lang="ja-JP" altLang="en-US" sz="1800" dirty="0"/>
                    </a:p>
                  </a:txBody>
                  <a:tcPr>
                    <a:noFill/>
                  </a:tcPr>
                </a:tc>
                <a:extLst>
                  <a:ext uri="{0D108BD9-81ED-4DB2-BD59-A6C34878D82A}">
                    <a16:rowId xmlns:a16="http://schemas.microsoft.com/office/drawing/2014/main" val="10003"/>
                  </a:ext>
                </a:extLst>
              </a:tr>
              <a:tr h="310605">
                <a:tc>
                  <a:txBody>
                    <a:bodyPr/>
                    <a:lstStyle/>
                    <a:p>
                      <a:pPr algn="ctr"/>
                      <a:r>
                        <a:rPr kumimoji="1" lang="en-US" altLang="ja-JP" sz="1800" dirty="0"/>
                        <a:t>4</a:t>
                      </a:r>
                      <a:endParaRPr kumimoji="1" lang="ja-JP" altLang="en-US" sz="1800" dirty="0"/>
                    </a:p>
                  </a:txBody>
                  <a:tcPr>
                    <a:noFill/>
                  </a:tcPr>
                </a:tc>
                <a:tc>
                  <a:txBody>
                    <a:bodyPr/>
                    <a:lstStyle/>
                    <a:p>
                      <a:pPr algn="ctr"/>
                      <a:r>
                        <a:rPr kumimoji="1" lang="en-US" altLang="ja-JP" sz="1800" dirty="0"/>
                        <a:t>2</a:t>
                      </a:r>
                      <a:endParaRPr kumimoji="1" lang="ja-JP" altLang="en-US" sz="1800" dirty="0"/>
                    </a:p>
                  </a:txBody>
                  <a:tcPr>
                    <a:noFill/>
                  </a:tcPr>
                </a:tc>
                <a:tc>
                  <a:txBody>
                    <a:bodyPr/>
                    <a:lstStyle/>
                    <a:p>
                      <a:pPr algn="ctr"/>
                      <a:r>
                        <a:rPr kumimoji="1" lang="en-US" altLang="ja-JP" sz="1800" dirty="0"/>
                        <a:t>2</a:t>
                      </a:r>
                      <a:endParaRPr kumimoji="1" lang="ja-JP" altLang="en-US" sz="1800" dirty="0"/>
                    </a:p>
                  </a:txBody>
                  <a:tcPr>
                    <a:noFill/>
                  </a:tcPr>
                </a:tc>
                <a:tc>
                  <a:txBody>
                    <a:bodyPr/>
                    <a:lstStyle/>
                    <a:p>
                      <a:pPr algn="ctr"/>
                      <a:r>
                        <a:rPr kumimoji="1" lang="en-US" altLang="ja-JP" sz="1800" dirty="0"/>
                        <a:t>1</a:t>
                      </a:r>
                      <a:endParaRPr kumimoji="1" lang="ja-JP" altLang="en-US" sz="1800" dirty="0"/>
                    </a:p>
                  </a:txBody>
                  <a:tcPr>
                    <a:noFill/>
                  </a:tcPr>
                </a:tc>
                <a:extLst>
                  <a:ext uri="{0D108BD9-81ED-4DB2-BD59-A6C34878D82A}">
                    <a16:rowId xmlns:a16="http://schemas.microsoft.com/office/drawing/2014/main" val="10004"/>
                  </a:ext>
                </a:extLst>
              </a:tr>
            </a:tbl>
          </a:graphicData>
        </a:graphic>
      </p:graphicFrame>
      <p:sp>
        <p:nvSpPr>
          <p:cNvPr id="8" name="フッター プレースホルダ 4">
            <a:extLst>
              <a:ext uri="{FF2B5EF4-FFF2-40B4-BE49-F238E27FC236}">
                <a16:creationId xmlns:a16="http://schemas.microsoft.com/office/drawing/2014/main" id="{81A5EC1B-9BF2-4E27-BEA3-357FCC2EA6D1}"/>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301562199"/>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スライド番号プレースホルダ 5"/>
          <p:cNvSpPr>
            <a:spLocks noGrp="1"/>
          </p:cNvSpPr>
          <p:nvPr>
            <p:ph type="sldNum" sz="quarter" idx="12"/>
          </p:nvPr>
        </p:nvSpPr>
        <p:spPr>
          <a:noFill/>
        </p:spPr>
        <p:txBody>
          <a:bodyPr/>
          <a:lstStyle/>
          <a:p>
            <a:fld id="{F3DD1E8E-5879-447D-8199-2B710CA63ACA}" type="slidenum">
              <a:rPr lang="ja-JP" altLang="en-US" smtClean="0">
                <a:ea typeface="ＭＳ Ｐゴシック" charset="-128"/>
              </a:rPr>
              <a:pPr/>
              <a:t>134</a:t>
            </a:fld>
            <a:endParaRPr lang="en-US" altLang="ja-JP">
              <a:ea typeface="ＭＳ Ｐゴシック" charset="-128"/>
            </a:endParaRPr>
          </a:p>
        </p:txBody>
      </p:sp>
      <p:sp>
        <p:nvSpPr>
          <p:cNvPr id="96259" name="Rectangle 2"/>
          <p:cNvSpPr>
            <a:spLocks noGrp="1" noChangeArrowheads="1"/>
          </p:cNvSpPr>
          <p:nvPr>
            <p:ph type="title"/>
          </p:nvPr>
        </p:nvSpPr>
        <p:spPr/>
        <p:txBody>
          <a:bodyPr/>
          <a:lstStyle/>
          <a:p>
            <a:pPr eaLnBrk="1" hangingPunct="1"/>
            <a:r>
              <a:rPr lang="ja-JP" altLang="en-US" dirty="0"/>
              <a:t>非機能要件に対するテスト設計</a:t>
            </a:r>
          </a:p>
        </p:txBody>
      </p:sp>
      <p:sp>
        <p:nvSpPr>
          <p:cNvPr id="96260" name="Rectangle 3"/>
          <p:cNvSpPr>
            <a:spLocks noGrp="1" noChangeArrowheads="1"/>
          </p:cNvSpPr>
          <p:nvPr>
            <p:ph type="body" idx="1"/>
          </p:nvPr>
        </p:nvSpPr>
        <p:spPr>
          <a:xfrm>
            <a:off x="128464" y="1600200"/>
            <a:ext cx="9649072" cy="4709120"/>
          </a:xfrm>
        </p:spPr>
        <p:txBody>
          <a:bodyPr/>
          <a:lstStyle/>
          <a:p>
            <a:pPr eaLnBrk="1" hangingPunct="1"/>
            <a:r>
              <a:rPr lang="ja-JP" altLang="en-US" sz="2400" dirty="0"/>
              <a:t>非機能要件とは、機能性に関係しない要件で、信頼性、効率性、使用性、保守性、移植性などの品質特性に関係する要件のこと。</a:t>
            </a:r>
          </a:p>
          <a:p>
            <a:pPr lvl="1" eaLnBrk="1" hangingPunct="1">
              <a:buFont typeface="Wingdings" panose="05000000000000000000" pitchFamily="2" charset="2"/>
              <a:buChar char="ü"/>
            </a:pPr>
            <a:r>
              <a:rPr lang="ja-JP" altLang="en-US" sz="1800" dirty="0"/>
              <a:t>品質特性：　（機能適合性、）性能効率性、互換性（共存性、相互運用性）、使用性、信頼性、セキュリティ、保守性、移植性（</a:t>
            </a:r>
            <a:r>
              <a:rPr lang="en-US" altLang="ja-JP" sz="1800" dirty="0"/>
              <a:t>ISO 25010</a:t>
            </a:r>
            <a:r>
              <a:rPr lang="ja-JP" altLang="en-US" sz="1800" dirty="0"/>
              <a:t>より）、「</a:t>
            </a:r>
            <a:r>
              <a:rPr lang="en-US" altLang="ja-JP" sz="1800" dirty="0"/>
              <a:t>2.3 </a:t>
            </a:r>
            <a:r>
              <a:rPr lang="ja-JP" altLang="en-US" sz="1800" dirty="0"/>
              <a:t>テストタイプ」を参照ください。</a:t>
            </a:r>
          </a:p>
          <a:p>
            <a:pPr lvl="1" eaLnBrk="1" hangingPunct="1">
              <a:buFont typeface="Wingdings" panose="05000000000000000000" pitchFamily="2" charset="2"/>
              <a:buChar char="ü"/>
            </a:pPr>
            <a:r>
              <a:rPr lang="ja-JP" altLang="en-US" sz="1800" dirty="0"/>
              <a:t>拡張性、再利用性も設計やコードに求められる要件である。</a:t>
            </a:r>
          </a:p>
          <a:p>
            <a:pPr lvl="1" eaLnBrk="1" hangingPunct="1">
              <a:buFont typeface="Wingdings" panose="05000000000000000000" pitchFamily="2" charset="2"/>
              <a:buChar char="ü"/>
            </a:pPr>
            <a:r>
              <a:rPr lang="ja-JP" altLang="en-US" sz="1800" dirty="0"/>
              <a:t>使いやすさ（ユーザビリティ、</a:t>
            </a:r>
            <a:r>
              <a:rPr lang="en-US" altLang="ja-JP" sz="1800" dirty="0"/>
              <a:t>UX</a:t>
            </a:r>
            <a:r>
              <a:rPr lang="ja-JP" altLang="en-US" sz="1800" dirty="0" err="1"/>
              <a:t>、</a:t>
            </a:r>
            <a:r>
              <a:rPr lang="ja-JP" altLang="en-US" sz="1800" dirty="0"/>
              <a:t>ユニバーサルデザイン、感性（爽快等））も大切である。</a:t>
            </a:r>
            <a:endParaRPr lang="en-US" altLang="ja-JP" sz="1800" dirty="0"/>
          </a:p>
          <a:p>
            <a:pPr lvl="1" eaLnBrk="1" hangingPunct="1"/>
            <a:endParaRPr lang="en-US" altLang="ja-JP" sz="2000" dirty="0"/>
          </a:p>
          <a:p>
            <a:pPr lvl="1" eaLnBrk="1" hangingPunct="1">
              <a:buFontTx/>
              <a:buNone/>
            </a:pPr>
            <a:r>
              <a:rPr lang="ja-JP" altLang="en-US" sz="2000" dirty="0"/>
              <a:t>これらの非機能要件は、モデル化やリストアップが困難である。</a:t>
            </a:r>
            <a:endParaRPr lang="en-US" altLang="ja-JP" sz="2000" dirty="0"/>
          </a:p>
          <a:p>
            <a:pPr eaLnBrk="1" hangingPunct="1"/>
            <a:r>
              <a:rPr lang="ja-JP" altLang="en-US" sz="2400" dirty="0">
                <a:solidFill>
                  <a:srgbClr val="FF0000"/>
                </a:solidFill>
              </a:rPr>
              <a:t>「非機能要件に対して十分なテストを実現できる包括的なテスト設計の手法は存在しない」</a:t>
            </a:r>
            <a:r>
              <a:rPr lang="ja-JP" altLang="en-US" sz="2400" dirty="0"/>
              <a:t>と言う人もいる。</a:t>
            </a:r>
          </a:p>
          <a:p>
            <a:pPr lvl="1" eaLnBrk="1" hangingPunct="1">
              <a:buFont typeface="Wingdings" panose="05000000000000000000" pitchFamily="2" charset="2"/>
              <a:buChar char="ü"/>
            </a:pPr>
            <a:r>
              <a:rPr lang="ja-JP" altLang="en-US" sz="1800" dirty="0"/>
              <a:t>テスト担当者には非常に多くの創造性が要求される。</a:t>
            </a:r>
            <a:endParaRPr lang="en-US" altLang="ja-JP" sz="1800" dirty="0"/>
          </a:p>
          <a:p>
            <a:pPr lvl="1" eaLnBrk="1" hangingPunct="1">
              <a:buFont typeface="Wingdings" panose="05000000000000000000" pitchFamily="2" charset="2"/>
              <a:buChar char="ü"/>
            </a:pPr>
            <a:r>
              <a:rPr lang="ja-JP" altLang="en-US" sz="1800" dirty="0"/>
              <a:t>品質特性は</a:t>
            </a:r>
            <a:r>
              <a:rPr lang="en-US" altLang="ja-JP" sz="1800" dirty="0"/>
              <a:t>MECE</a:t>
            </a:r>
            <a:r>
              <a:rPr lang="ja-JP" altLang="en-US" sz="1800" dirty="0"/>
              <a:t>ではなく、互いに関係していることを理解する必要がある。</a:t>
            </a:r>
            <a:endParaRPr lang="en-US" altLang="ja-JP" sz="1800" dirty="0"/>
          </a:p>
          <a:p>
            <a:pPr lvl="1" eaLnBrk="1" hangingPunct="1">
              <a:buFont typeface="Wingdings" panose="05000000000000000000" pitchFamily="2" charset="2"/>
              <a:buChar char="ü"/>
            </a:pPr>
            <a:r>
              <a:rPr lang="ja-JP" altLang="en-US" sz="1800" dirty="0"/>
              <a:t>本テキストでは、シナリオテスト、性能テスト、負荷テスト、リグレッションテストの設計方法を説明する。</a:t>
            </a:r>
          </a:p>
        </p:txBody>
      </p:sp>
      <p:sp>
        <p:nvSpPr>
          <p:cNvPr id="96261" name="AutoShape 4"/>
          <p:cNvSpPr>
            <a:spLocks noChangeArrowheads="1"/>
          </p:cNvSpPr>
          <p:nvPr/>
        </p:nvSpPr>
        <p:spPr bwMode="auto">
          <a:xfrm>
            <a:off x="1710360" y="3717033"/>
            <a:ext cx="626103" cy="288031"/>
          </a:xfrm>
          <a:prstGeom prst="downArrow">
            <a:avLst>
              <a:gd name="adj1" fmla="val 50000"/>
              <a:gd name="adj2" fmla="val 51220"/>
            </a:avLst>
          </a:prstGeom>
          <a:solidFill>
            <a:schemeClr val="accent1"/>
          </a:solidFill>
          <a:ln w="9525">
            <a:solidFill>
              <a:schemeClr val="tx1"/>
            </a:solidFill>
            <a:miter lim="800000"/>
            <a:headEnd/>
            <a:tailEnd/>
          </a:ln>
        </p:spPr>
        <p:txBody>
          <a:bodyPr vert="eaVert" wrap="none" anchor="ctr"/>
          <a:lstStyle/>
          <a:p>
            <a:endParaRPr lang="ja-JP" altLang="en-US"/>
          </a:p>
        </p:txBody>
      </p:sp>
      <p:sp>
        <p:nvSpPr>
          <p:cNvPr id="96263" name="Text Box 9"/>
          <p:cNvSpPr txBox="1">
            <a:spLocks noChangeArrowheads="1"/>
          </p:cNvSpPr>
          <p:nvPr/>
        </p:nvSpPr>
        <p:spPr bwMode="auto">
          <a:xfrm>
            <a:off x="4592960" y="3645024"/>
            <a:ext cx="4966680" cy="400110"/>
          </a:xfrm>
          <a:prstGeom prst="rect">
            <a:avLst/>
          </a:prstGeom>
          <a:solidFill>
            <a:srgbClr val="FFCC00"/>
          </a:solidFill>
          <a:ln w="9525">
            <a:noFill/>
            <a:miter lim="800000"/>
            <a:headEnd/>
            <a:tailEnd/>
          </a:ln>
        </p:spPr>
        <p:txBody>
          <a:bodyPr wrap="square">
            <a:spAutoFit/>
          </a:bodyPr>
          <a:lstStyle/>
          <a:p>
            <a:pPr algn="ctr">
              <a:spcBef>
                <a:spcPct val="50000"/>
              </a:spcBef>
            </a:pPr>
            <a:r>
              <a:rPr lang="ja-JP" altLang="en-US" sz="2000" dirty="0"/>
              <a:t>機能がどのように動作するのかを確認する</a:t>
            </a:r>
          </a:p>
        </p:txBody>
      </p:sp>
      <p:sp>
        <p:nvSpPr>
          <p:cNvPr id="96264"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3541683530"/>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スライド番号プレースホルダ 5"/>
          <p:cNvSpPr>
            <a:spLocks noGrp="1"/>
          </p:cNvSpPr>
          <p:nvPr>
            <p:ph type="sldNum" sz="quarter" idx="12"/>
          </p:nvPr>
        </p:nvSpPr>
        <p:spPr>
          <a:noFill/>
        </p:spPr>
        <p:txBody>
          <a:bodyPr/>
          <a:lstStyle/>
          <a:p>
            <a:fld id="{4BB81682-4FB3-497D-A93D-53C8F219A000}" type="slidenum">
              <a:rPr lang="ja-JP" altLang="en-US" smtClean="0">
                <a:ea typeface="ＭＳ Ｐゴシック" charset="-128"/>
              </a:rPr>
              <a:pPr/>
              <a:t>135</a:t>
            </a:fld>
            <a:endParaRPr lang="en-US" altLang="ja-JP">
              <a:ea typeface="ＭＳ Ｐゴシック" charset="-128"/>
            </a:endParaRPr>
          </a:p>
        </p:txBody>
      </p:sp>
      <p:sp>
        <p:nvSpPr>
          <p:cNvPr id="99331" name="Rectangle 2"/>
          <p:cNvSpPr>
            <a:spLocks noGrp="1" noChangeArrowheads="1"/>
          </p:cNvSpPr>
          <p:nvPr>
            <p:ph type="title"/>
          </p:nvPr>
        </p:nvSpPr>
        <p:spPr>
          <a:xfrm>
            <a:off x="704850" y="260350"/>
            <a:ext cx="8420100" cy="1143000"/>
          </a:xfrm>
        </p:spPr>
        <p:txBody>
          <a:bodyPr/>
          <a:lstStyle/>
          <a:p>
            <a:pPr eaLnBrk="1" hangingPunct="1"/>
            <a:r>
              <a:rPr lang="ja-JP" altLang="en-US" dirty="0"/>
              <a:t>シナリオテストの設計</a:t>
            </a:r>
          </a:p>
        </p:txBody>
      </p:sp>
      <p:sp>
        <p:nvSpPr>
          <p:cNvPr id="99332" name="Rectangle 3"/>
          <p:cNvSpPr>
            <a:spLocks noChangeArrowheads="1"/>
          </p:cNvSpPr>
          <p:nvPr/>
        </p:nvSpPr>
        <p:spPr bwMode="auto">
          <a:xfrm>
            <a:off x="717550" y="1557338"/>
            <a:ext cx="8987978" cy="1512887"/>
          </a:xfrm>
          <a:prstGeom prst="rect">
            <a:avLst/>
          </a:prstGeom>
          <a:noFill/>
          <a:ln w="12700">
            <a:solidFill>
              <a:schemeClr val="bg2"/>
            </a:solidFill>
            <a:miter lim="800000"/>
            <a:headEnd/>
            <a:tailEnd/>
          </a:ln>
        </p:spPr>
        <p:txBody>
          <a:bodyPr wrap="none" anchor="ctr"/>
          <a:lstStyle/>
          <a:p>
            <a:r>
              <a:rPr lang="ja-JP" altLang="en-US" sz="2400" dirty="0">
                <a:solidFill>
                  <a:srgbClr val="003366"/>
                </a:solidFill>
                <a:latin typeface="Times New Roman" pitchFamily="18" charset="0"/>
              </a:rPr>
              <a:t>本番を意識してゴール（目的・ビジネス）が達成できることを確認する。</a:t>
            </a:r>
          </a:p>
          <a:p>
            <a:pPr marL="719138" lvl="1" indent="-261938">
              <a:buFontTx/>
              <a:buChar char="•"/>
            </a:pPr>
            <a:r>
              <a:rPr lang="ja-JP" altLang="en-US" sz="2400" dirty="0">
                <a:solidFill>
                  <a:srgbClr val="003300"/>
                </a:solidFill>
                <a:latin typeface="Times New Roman" pitchFamily="18" charset="0"/>
              </a:rPr>
              <a:t>様々なデータ、環境、エラーをテストする。（代替シナリオ）</a:t>
            </a:r>
            <a:endParaRPr lang="en-US" altLang="ja-JP" sz="2400" dirty="0">
              <a:solidFill>
                <a:srgbClr val="003300"/>
              </a:solidFill>
              <a:latin typeface="Times New Roman" pitchFamily="18" charset="0"/>
            </a:endParaRPr>
          </a:p>
          <a:p>
            <a:pPr marL="719138" lvl="1" indent="-261938">
              <a:buFontTx/>
              <a:buChar char="•"/>
            </a:pPr>
            <a:r>
              <a:rPr lang="ja-JP" altLang="en-US" sz="2400" dirty="0">
                <a:solidFill>
                  <a:srgbClr val="003300"/>
                </a:solidFill>
                <a:latin typeface="Times New Roman" pitchFamily="18" charset="0"/>
              </a:rPr>
              <a:t>運用時に何が起こっているかを知ることが大切である。</a:t>
            </a:r>
          </a:p>
        </p:txBody>
      </p:sp>
      <p:sp>
        <p:nvSpPr>
          <p:cNvPr id="99333" name="Text Box 4"/>
          <p:cNvSpPr txBox="1">
            <a:spLocks noChangeArrowheads="1"/>
          </p:cNvSpPr>
          <p:nvPr/>
        </p:nvSpPr>
        <p:spPr bwMode="auto">
          <a:xfrm>
            <a:off x="776288" y="3141663"/>
            <a:ext cx="7777112" cy="457200"/>
          </a:xfrm>
          <a:prstGeom prst="rect">
            <a:avLst/>
          </a:prstGeom>
          <a:noFill/>
          <a:ln w="12700">
            <a:noFill/>
            <a:miter lim="800000"/>
            <a:headEnd/>
            <a:tailEnd/>
          </a:ln>
        </p:spPr>
        <p:txBody>
          <a:bodyPr wrap="square">
            <a:spAutoFit/>
          </a:bodyPr>
          <a:lstStyle/>
          <a:p>
            <a:pPr>
              <a:spcBef>
                <a:spcPct val="50000"/>
              </a:spcBef>
            </a:pPr>
            <a:r>
              <a:rPr lang="ja-JP" altLang="en-US" sz="2400" dirty="0">
                <a:solidFill>
                  <a:srgbClr val="FF0000"/>
                </a:solidFill>
                <a:latin typeface="Times New Roman" pitchFamily="18" charset="0"/>
              </a:rPr>
              <a:t>テスト結果の分析は必須である。</a:t>
            </a:r>
          </a:p>
        </p:txBody>
      </p:sp>
      <p:sp>
        <p:nvSpPr>
          <p:cNvPr id="99334" name="Rectangle 5"/>
          <p:cNvSpPr>
            <a:spLocks noChangeArrowheads="1"/>
          </p:cNvSpPr>
          <p:nvPr/>
        </p:nvSpPr>
        <p:spPr bwMode="auto">
          <a:xfrm>
            <a:off x="704850" y="3716337"/>
            <a:ext cx="9000678" cy="2528887"/>
          </a:xfrm>
          <a:prstGeom prst="rect">
            <a:avLst/>
          </a:prstGeom>
          <a:noFill/>
          <a:ln w="12700">
            <a:solidFill>
              <a:schemeClr val="bg2"/>
            </a:solidFill>
            <a:miter lim="800000"/>
            <a:headEnd/>
            <a:tailEnd/>
          </a:ln>
        </p:spPr>
        <p:txBody>
          <a:bodyPr anchor="ctr"/>
          <a:lstStyle/>
          <a:p>
            <a:r>
              <a:rPr lang="ja-JP" altLang="en-US" sz="2000" dirty="0">
                <a:solidFill>
                  <a:srgbClr val="003366"/>
                </a:solidFill>
                <a:latin typeface="Times New Roman" pitchFamily="18" charset="0"/>
              </a:rPr>
              <a:t>シナリオテストを利用し、性能テスト、負荷テストを設計することもある。</a:t>
            </a:r>
          </a:p>
          <a:p>
            <a:pPr marL="812800" lvl="1" indent="-355600">
              <a:buClr>
                <a:srgbClr val="003300"/>
              </a:buClr>
              <a:buFont typeface="Wingdings" pitchFamily="2" charset="2"/>
              <a:buChar char="u"/>
            </a:pPr>
            <a:r>
              <a:rPr lang="ja-JP" altLang="en-US" sz="2000" dirty="0">
                <a:solidFill>
                  <a:srgbClr val="003300"/>
                </a:solidFill>
                <a:latin typeface="Times New Roman" pitchFamily="18" charset="0"/>
              </a:rPr>
              <a:t>シナリオテストは業務フローを正しく遂行できることを確認するテストである。</a:t>
            </a:r>
          </a:p>
          <a:p>
            <a:pPr marL="812800" lvl="1" indent="-355600">
              <a:buClr>
                <a:srgbClr val="003300"/>
              </a:buClr>
              <a:buFont typeface="Wingdings" pitchFamily="2" charset="2"/>
              <a:buChar char="u"/>
            </a:pPr>
            <a:r>
              <a:rPr lang="ja-JP" altLang="en-US" sz="2000" dirty="0">
                <a:solidFill>
                  <a:srgbClr val="003300"/>
                </a:solidFill>
                <a:latin typeface="Times New Roman" pitchFamily="18" charset="0"/>
              </a:rPr>
              <a:t>性能テストは性能要件を満たすかどうかを確認するテストである。</a:t>
            </a:r>
          </a:p>
          <a:p>
            <a:pPr marL="812800" lvl="1" indent="-355600">
              <a:buClr>
                <a:srgbClr val="003300"/>
              </a:buClr>
              <a:buFont typeface="Wingdings" pitchFamily="2" charset="2"/>
              <a:buChar char="u"/>
            </a:pPr>
            <a:r>
              <a:rPr lang="ja-JP" altLang="en-US" sz="2000" dirty="0">
                <a:solidFill>
                  <a:srgbClr val="003300"/>
                </a:solidFill>
                <a:latin typeface="Times New Roman" pitchFamily="18" charset="0"/>
              </a:rPr>
              <a:t>負荷テストは予想される負荷がかかっても正常に動作するかを確認するテストである。</a:t>
            </a:r>
            <a:endParaRPr lang="en-US" altLang="ja-JP" sz="2000" dirty="0">
              <a:solidFill>
                <a:srgbClr val="003300"/>
              </a:solidFill>
              <a:latin typeface="Times New Roman" pitchFamily="18" charset="0"/>
            </a:endParaRPr>
          </a:p>
          <a:p>
            <a:pPr marL="812800" lvl="1" indent="-355600">
              <a:buClr>
                <a:srgbClr val="003300"/>
              </a:buClr>
              <a:buFont typeface="Wingdings" pitchFamily="2" charset="2"/>
              <a:buChar char="u"/>
            </a:pPr>
            <a:r>
              <a:rPr lang="ja-JP" altLang="en-US" sz="2000" dirty="0">
                <a:solidFill>
                  <a:srgbClr val="003300"/>
                </a:solidFill>
                <a:latin typeface="Times New Roman" pitchFamily="18" charset="0"/>
              </a:rPr>
              <a:t>シナリオの網羅性を確保するために重要管理項目の組合せを網羅することもある。（例えば、お客様区分として、ブロンズ、シルバー、ゴールドを網羅するなど。）</a:t>
            </a:r>
          </a:p>
        </p:txBody>
      </p:sp>
      <p:sp>
        <p:nvSpPr>
          <p:cNvPr id="99335"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3613263489"/>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スライド番号プレースホルダ 5"/>
          <p:cNvSpPr>
            <a:spLocks noGrp="1"/>
          </p:cNvSpPr>
          <p:nvPr>
            <p:ph type="sldNum" sz="quarter" idx="12"/>
          </p:nvPr>
        </p:nvSpPr>
        <p:spPr>
          <a:noFill/>
        </p:spPr>
        <p:txBody>
          <a:bodyPr/>
          <a:lstStyle/>
          <a:p>
            <a:fld id="{1E7829B2-1EB1-4D5B-AAAE-8138784BDD93}" type="slidenum">
              <a:rPr lang="ja-JP" altLang="en-US" smtClean="0">
                <a:ea typeface="ＭＳ Ｐゴシック" charset="-128"/>
              </a:rPr>
              <a:pPr/>
              <a:t>136</a:t>
            </a:fld>
            <a:endParaRPr lang="en-US" altLang="ja-JP">
              <a:ea typeface="ＭＳ Ｐゴシック" charset="-128"/>
            </a:endParaRPr>
          </a:p>
        </p:txBody>
      </p:sp>
      <p:sp>
        <p:nvSpPr>
          <p:cNvPr id="100355" name="Rectangle 2"/>
          <p:cNvSpPr>
            <a:spLocks noGrp="1" noChangeArrowheads="1"/>
          </p:cNvSpPr>
          <p:nvPr>
            <p:ph type="title"/>
          </p:nvPr>
        </p:nvSpPr>
        <p:spPr>
          <a:xfrm>
            <a:off x="738188" y="285750"/>
            <a:ext cx="8420100" cy="1143000"/>
          </a:xfrm>
        </p:spPr>
        <p:txBody>
          <a:bodyPr/>
          <a:lstStyle/>
          <a:p>
            <a:pPr eaLnBrk="1" hangingPunct="1"/>
            <a:r>
              <a:rPr lang="ja-JP" altLang="en-US" dirty="0"/>
              <a:t>性能テストの設計</a:t>
            </a:r>
          </a:p>
        </p:txBody>
      </p:sp>
      <p:sp>
        <p:nvSpPr>
          <p:cNvPr id="100356" name="Rectangle 3"/>
          <p:cNvSpPr>
            <a:spLocks noChangeArrowheads="1"/>
          </p:cNvSpPr>
          <p:nvPr/>
        </p:nvSpPr>
        <p:spPr bwMode="auto">
          <a:xfrm>
            <a:off x="774700" y="1628775"/>
            <a:ext cx="8498780" cy="1512888"/>
          </a:xfrm>
          <a:prstGeom prst="rect">
            <a:avLst/>
          </a:prstGeom>
          <a:noFill/>
          <a:ln w="12700">
            <a:solidFill>
              <a:schemeClr val="bg2"/>
            </a:solidFill>
            <a:miter lim="800000"/>
            <a:headEnd/>
            <a:tailEnd/>
          </a:ln>
        </p:spPr>
        <p:txBody>
          <a:bodyPr wrap="none" anchor="ctr"/>
          <a:lstStyle/>
          <a:p>
            <a:r>
              <a:rPr lang="ja-JP" altLang="en-US" sz="2800" dirty="0">
                <a:solidFill>
                  <a:srgbClr val="003366"/>
                </a:solidFill>
                <a:latin typeface="Times New Roman" pitchFamily="18" charset="0"/>
              </a:rPr>
              <a:t>性能要件を満たすかを確認するテストである。</a:t>
            </a:r>
          </a:p>
          <a:p>
            <a:pPr marL="895350" lvl="1" indent="-438150">
              <a:buFont typeface="Wingdings" pitchFamily="2" charset="2"/>
              <a:buChar char="u"/>
            </a:pPr>
            <a:r>
              <a:rPr lang="ja-JP" altLang="en-US" sz="2400" dirty="0">
                <a:solidFill>
                  <a:srgbClr val="003300"/>
                </a:solidFill>
                <a:latin typeface="Times New Roman" pitchFamily="18" charset="0"/>
              </a:rPr>
              <a:t>テストレベルによって着目すべき性能要件が異なる。</a:t>
            </a:r>
            <a:endParaRPr lang="en-US" altLang="ja-JP" sz="2400" dirty="0">
              <a:solidFill>
                <a:srgbClr val="003300"/>
              </a:solidFill>
              <a:latin typeface="Times New Roman" pitchFamily="18" charset="0"/>
            </a:endParaRPr>
          </a:p>
          <a:p>
            <a:pPr marL="1257300" lvl="2" indent="-342900">
              <a:buFont typeface="Wingdings" panose="05000000000000000000" pitchFamily="2" charset="2"/>
              <a:buChar char="l"/>
            </a:pPr>
            <a:r>
              <a:rPr lang="en-US" altLang="ja-JP" sz="2400" dirty="0">
                <a:solidFill>
                  <a:srgbClr val="003300"/>
                </a:solidFill>
                <a:latin typeface="Times New Roman" pitchFamily="18" charset="0"/>
              </a:rPr>
              <a:t>CT</a:t>
            </a:r>
            <a:r>
              <a:rPr lang="ja-JP" altLang="en-US" sz="2400" dirty="0">
                <a:solidFill>
                  <a:srgbClr val="003300"/>
                </a:solidFill>
                <a:latin typeface="Times New Roman" pitchFamily="18" charset="0"/>
              </a:rPr>
              <a:t>ならコンポーネントの性能要件が対象となる。</a:t>
            </a:r>
            <a:endParaRPr lang="en-US" altLang="ja-JP" sz="2400" dirty="0">
              <a:solidFill>
                <a:srgbClr val="003300"/>
              </a:solidFill>
              <a:latin typeface="Times New Roman" pitchFamily="18" charset="0"/>
            </a:endParaRPr>
          </a:p>
        </p:txBody>
      </p:sp>
      <p:sp>
        <p:nvSpPr>
          <p:cNvPr id="100357" name="Text Box 4"/>
          <p:cNvSpPr txBox="1">
            <a:spLocks noChangeArrowheads="1"/>
          </p:cNvSpPr>
          <p:nvPr/>
        </p:nvSpPr>
        <p:spPr bwMode="auto">
          <a:xfrm>
            <a:off x="776288" y="3284538"/>
            <a:ext cx="3589337" cy="457200"/>
          </a:xfrm>
          <a:prstGeom prst="rect">
            <a:avLst/>
          </a:prstGeom>
          <a:noFill/>
          <a:ln w="12700">
            <a:noFill/>
            <a:miter lim="800000"/>
            <a:headEnd/>
            <a:tailEnd/>
          </a:ln>
        </p:spPr>
        <p:txBody>
          <a:bodyPr>
            <a:spAutoFit/>
          </a:bodyPr>
          <a:lstStyle/>
          <a:p>
            <a:pPr>
              <a:spcBef>
                <a:spcPct val="50000"/>
              </a:spcBef>
            </a:pPr>
            <a:r>
              <a:rPr lang="ja-JP" altLang="en-US" sz="2400">
                <a:solidFill>
                  <a:srgbClr val="FF0000"/>
                </a:solidFill>
                <a:latin typeface="Times New Roman" pitchFamily="18" charset="0"/>
              </a:rPr>
              <a:t>早め早めにテストを実施</a:t>
            </a:r>
          </a:p>
        </p:txBody>
      </p:sp>
      <p:sp>
        <p:nvSpPr>
          <p:cNvPr id="100358" name="Rectangle 5"/>
          <p:cNvSpPr>
            <a:spLocks noChangeArrowheads="1"/>
          </p:cNvSpPr>
          <p:nvPr/>
        </p:nvSpPr>
        <p:spPr bwMode="auto">
          <a:xfrm>
            <a:off x="849313" y="3860800"/>
            <a:ext cx="8424167" cy="2160588"/>
          </a:xfrm>
          <a:prstGeom prst="rect">
            <a:avLst/>
          </a:prstGeom>
          <a:noFill/>
          <a:ln w="12700">
            <a:solidFill>
              <a:schemeClr val="bg2"/>
            </a:solidFill>
            <a:miter lim="800000"/>
            <a:headEnd/>
            <a:tailEnd/>
          </a:ln>
        </p:spPr>
        <p:txBody>
          <a:bodyPr anchor="ctr"/>
          <a:lstStyle/>
          <a:p>
            <a:r>
              <a:rPr lang="ja-JP" altLang="en-US" sz="2400" dirty="0">
                <a:solidFill>
                  <a:srgbClr val="003366"/>
                </a:solidFill>
                <a:latin typeface="Times New Roman" pitchFamily="18" charset="0"/>
              </a:rPr>
              <a:t>レイヤーを分けて実施できる場合は、レイヤーごとに測定を実施する。例えば、</a:t>
            </a:r>
            <a:r>
              <a:rPr lang="en-US" altLang="ja-JP" sz="2400" dirty="0">
                <a:solidFill>
                  <a:srgbClr val="003366"/>
                </a:solidFill>
                <a:latin typeface="Times New Roman" pitchFamily="18" charset="0"/>
              </a:rPr>
              <a:t>Web</a:t>
            </a:r>
            <a:r>
              <a:rPr lang="ja-JP" altLang="en-US" sz="2400" dirty="0">
                <a:solidFill>
                  <a:srgbClr val="003366"/>
                </a:solidFill>
                <a:latin typeface="Times New Roman" pitchFamily="18" charset="0"/>
              </a:rPr>
              <a:t>アプリケーションの場合では、</a:t>
            </a:r>
          </a:p>
          <a:p>
            <a:pPr marL="896938" lvl="1" indent="-355600">
              <a:buClr>
                <a:schemeClr val="bg2"/>
              </a:buClr>
              <a:buFont typeface="Wingdings" pitchFamily="2" charset="2"/>
              <a:buChar char="l"/>
            </a:pPr>
            <a:r>
              <a:rPr lang="en-US" altLang="ja-JP" sz="2000" dirty="0">
                <a:latin typeface="Times New Roman" pitchFamily="18" charset="0"/>
              </a:rPr>
              <a:t>Web</a:t>
            </a:r>
            <a:r>
              <a:rPr lang="ja-JP" altLang="en-US" sz="2000" dirty="0">
                <a:latin typeface="Times New Roman" pitchFamily="18" charset="0"/>
              </a:rPr>
              <a:t>サーバー層で測定を行う。</a:t>
            </a:r>
            <a:endParaRPr lang="en-US" altLang="ja-JP" sz="2000" dirty="0">
              <a:latin typeface="Times New Roman" pitchFamily="18" charset="0"/>
            </a:endParaRPr>
          </a:p>
          <a:p>
            <a:pPr marL="896938" lvl="1" indent="-355600">
              <a:buClr>
                <a:schemeClr val="bg2"/>
              </a:buClr>
              <a:buFont typeface="Wingdings" pitchFamily="2" charset="2"/>
              <a:buChar char="l"/>
            </a:pPr>
            <a:r>
              <a:rPr lang="ja-JP" altLang="en-US" sz="2000" dirty="0">
                <a:latin typeface="Times New Roman" pitchFamily="18" charset="0"/>
              </a:rPr>
              <a:t>アプリケーションサーバー層で測定を行う。</a:t>
            </a:r>
          </a:p>
          <a:p>
            <a:pPr marL="896938" lvl="1" indent="-355600">
              <a:buClr>
                <a:schemeClr val="bg2"/>
              </a:buClr>
              <a:buFont typeface="Wingdings" pitchFamily="2" charset="2"/>
              <a:buChar char="l"/>
            </a:pPr>
            <a:r>
              <a:rPr lang="ja-JP" altLang="en-US" sz="2000" dirty="0">
                <a:latin typeface="Times New Roman" pitchFamily="18" charset="0"/>
              </a:rPr>
              <a:t>データベースサーバー層で測定を行う。</a:t>
            </a:r>
          </a:p>
        </p:txBody>
      </p:sp>
      <p:sp>
        <p:nvSpPr>
          <p:cNvPr id="100359"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3861399251"/>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スライド番号プレースホルダ 5"/>
          <p:cNvSpPr>
            <a:spLocks noGrp="1"/>
          </p:cNvSpPr>
          <p:nvPr>
            <p:ph type="sldNum" sz="quarter" idx="12"/>
          </p:nvPr>
        </p:nvSpPr>
        <p:spPr>
          <a:noFill/>
        </p:spPr>
        <p:txBody>
          <a:bodyPr/>
          <a:lstStyle/>
          <a:p>
            <a:fld id="{16461D72-AB54-4DB5-9AA0-77D418C8A8E4}" type="slidenum">
              <a:rPr lang="ja-JP" altLang="en-US" smtClean="0">
                <a:ea typeface="ＭＳ Ｐゴシック" charset="-128"/>
              </a:rPr>
              <a:pPr/>
              <a:t>137</a:t>
            </a:fld>
            <a:endParaRPr lang="en-US" altLang="ja-JP">
              <a:ea typeface="ＭＳ Ｐゴシック" charset="-128"/>
            </a:endParaRPr>
          </a:p>
        </p:txBody>
      </p:sp>
      <p:sp>
        <p:nvSpPr>
          <p:cNvPr id="101379" name="Rectangle 2"/>
          <p:cNvSpPr>
            <a:spLocks noGrp="1" noChangeArrowheads="1"/>
          </p:cNvSpPr>
          <p:nvPr>
            <p:ph type="title"/>
          </p:nvPr>
        </p:nvSpPr>
        <p:spPr>
          <a:xfrm>
            <a:off x="738188" y="285750"/>
            <a:ext cx="8420100" cy="1143000"/>
          </a:xfrm>
        </p:spPr>
        <p:txBody>
          <a:bodyPr/>
          <a:lstStyle/>
          <a:p>
            <a:pPr eaLnBrk="1" hangingPunct="1"/>
            <a:r>
              <a:rPr lang="ja-JP" altLang="en-US" dirty="0"/>
              <a:t>性能テストの設計（続き）</a:t>
            </a:r>
          </a:p>
        </p:txBody>
      </p:sp>
      <p:sp>
        <p:nvSpPr>
          <p:cNvPr id="101380" name="Rectangle 3"/>
          <p:cNvSpPr>
            <a:spLocks noChangeArrowheads="1"/>
          </p:cNvSpPr>
          <p:nvPr/>
        </p:nvSpPr>
        <p:spPr bwMode="auto">
          <a:xfrm>
            <a:off x="704850" y="1455389"/>
            <a:ext cx="8928670" cy="4789836"/>
          </a:xfrm>
          <a:prstGeom prst="rect">
            <a:avLst/>
          </a:prstGeom>
          <a:noFill/>
          <a:ln w="12700">
            <a:solidFill>
              <a:schemeClr val="bg2"/>
            </a:solidFill>
            <a:miter lim="800000"/>
            <a:headEnd/>
            <a:tailEnd/>
          </a:ln>
        </p:spPr>
        <p:txBody>
          <a:bodyPr wrap="none" anchor="ctr"/>
          <a:lstStyle/>
          <a:p>
            <a:r>
              <a:rPr lang="ja-JP" altLang="en-US" sz="2800" dirty="0">
                <a:solidFill>
                  <a:srgbClr val="003366"/>
                </a:solidFill>
                <a:latin typeface="Times New Roman" pitchFamily="18" charset="0"/>
              </a:rPr>
              <a:t>テストケースの作成</a:t>
            </a:r>
          </a:p>
          <a:p>
            <a:pPr lvl="1">
              <a:buFont typeface="Wingdings" pitchFamily="2" charset="2"/>
              <a:buChar char="u"/>
            </a:pPr>
            <a:r>
              <a:rPr lang="ja-JP" altLang="en-US" sz="2400" dirty="0">
                <a:solidFill>
                  <a:srgbClr val="003300"/>
                </a:solidFill>
                <a:latin typeface="Times New Roman" pitchFamily="18" charset="0"/>
              </a:rPr>
              <a:t>性能要件を基に、測定すべき内容を記載する。</a:t>
            </a:r>
          </a:p>
          <a:p>
            <a:pPr marL="1346200" lvl="2" indent="-431800">
              <a:buFont typeface="Wingdings" pitchFamily="2" charset="2"/>
              <a:buChar char="l"/>
            </a:pPr>
            <a:r>
              <a:rPr lang="ja-JP" altLang="en-US" sz="2000" dirty="0">
                <a:latin typeface="Times New Roman" pitchFamily="18" charset="0"/>
              </a:rPr>
              <a:t>⁠（サービスの）スループット（量）：　</a:t>
            </a:r>
            <a:r>
              <a:rPr lang="en-US" altLang="ja-JP" sz="2000" dirty="0">
                <a:latin typeface="Times New Roman" pitchFamily="18" charset="0"/>
              </a:rPr>
              <a:t>xx [</a:t>
            </a:r>
            <a:r>
              <a:rPr lang="ja-JP" altLang="en-US" sz="2000" dirty="0"/>
              <a:t>トランザクション</a:t>
            </a:r>
            <a:r>
              <a:rPr lang="en-US" altLang="ja-JP" sz="2000" dirty="0">
                <a:latin typeface="Times New Roman" pitchFamily="18" charset="0"/>
              </a:rPr>
              <a:t>/</a:t>
            </a:r>
            <a:r>
              <a:rPr lang="ja-JP" altLang="en-US" sz="2000" dirty="0">
                <a:latin typeface="Times New Roman" pitchFamily="18" charset="0"/>
              </a:rPr>
              <a:t>秒</a:t>
            </a:r>
            <a:r>
              <a:rPr lang="en-US" altLang="ja-JP" sz="2000" dirty="0">
                <a:latin typeface="Times New Roman" pitchFamily="18" charset="0"/>
              </a:rPr>
              <a:t>]</a:t>
            </a:r>
          </a:p>
          <a:p>
            <a:pPr marL="1346200" lvl="2" indent="-431800">
              <a:buFont typeface="Wingdings" pitchFamily="2" charset="2"/>
              <a:buChar char="l"/>
            </a:pPr>
            <a:r>
              <a:rPr lang="ja-JP" altLang="en-US" sz="2000" dirty="0">
                <a:latin typeface="Times New Roman" pitchFamily="18" charset="0"/>
              </a:rPr>
              <a:t>（クライアントの）レスポンスタイム（速度）：　</a:t>
            </a:r>
            <a:r>
              <a:rPr lang="en-US" altLang="ja-JP" sz="2000" dirty="0">
                <a:latin typeface="Times New Roman" pitchFamily="18" charset="0"/>
              </a:rPr>
              <a:t>xx[m</a:t>
            </a:r>
            <a:r>
              <a:rPr lang="ja-JP" altLang="en-US" sz="2000" dirty="0">
                <a:latin typeface="Times New Roman" pitchFamily="18" charset="0"/>
              </a:rPr>
              <a:t>秒</a:t>
            </a:r>
            <a:r>
              <a:rPr lang="en-US" altLang="ja-JP" sz="2000" dirty="0">
                <a:latin typeface="Times New Roman" pitchFamily="18" charset="0"/>
              </a:rPr>
              <a:t>]</a:t>
            </a:r>
          </a:p>
          <a:p>
            <a:pPr marL="1346200" lvl="2" indent="-431800">
              <a:buFont typeface="Wingdings" pitchFamily="2" charset="2"/>
              <a:buChar char="l"/>
            </a:pPr>
            <a:r>
              <a:rPr lang="ja-JP" altLang="en-US" sz="2000" dirty="0">
                <a:latin typeface="Times New Roman" pitchFamily="18" charset="0"/>
              </a:rPr>
              <a:t>⁠（力の源泉となる）リソース使用量：　</a:t>
            </a:r>
            <a:r>
              <a:rPr lang="en-US" altLang="ja-JP" sz="2000" dirty="0">
                <a:latin typeface="Times New Roman" pitchFamily="18" charset="0"/>
              </a:rPr>
              <a:t>CPU xx [%]</a:t>
            </a:r>
            <a:r>
              <a:rPr lang="ja-JP" altLang="en-US" sz="2000" dirty="0" err="1">
                <a:latin typeface="Times New Roman" pitchFamily="18" charset="0"/>
              </a:rPr>
              <a:t>、</a:t>
            </a:r>
            <a:r>
              <a:rPr lang="en-US" altLang="ja-JP" sz="2000" dirty="0" err="1">
                <a:latin typeface="Times New Roman" pitchFamily="18" charset="0"/>
              </a:rPr>
              <a:t>MEMxx</a:t>
            </a:r>
            <a:r>
              <a:rPr lang="en-US" altLang="ja-JP" sz="2000" dirty="0">
                <a:latin typeface="Times New Roman" pitchFamily="18" charset="0"/>
              </a:rPr>
              <a:t> [GB]</a:t>
            </a:r>
            <a:endParaRPr lang="en-US" altLang="ja-JP" sz="2400" dirty="0">
              <a:latin typeface="Times New Roman" pitchFamily="18" charset="0"/>
            </a:endParaRPr>
          </a:p>
          <a:p>
            <a:pPr lvl="2"/>
            <a:r>
              <a:rPr lang="ja-JP" altLang="en-US" sz="2000" dirty="0">
                <a:latin typeface="Times New Roman" pitchFamily="18" charset="0"/>
              </a:rPr>
              <a:t>例えば、</a:t>
            </a:r>
            <a:r>
              <a:rPr lang="en-US" altLang="ja-JP" sz="2000" dirty="0">
                <a:latin typeface="Times New Roman" pitchFamily="18" charset="0"/>
              </a:rPr>
              <a:t>50</a:t>
            </a:r>
            <a:r>
              <a:rPr lang="ja-JP" altLang="en-US" sz="2000" dirty="0">
                <a:latin typeface="Times New Roman" pitchFamily="18" charset="0"/>
              </a:rPr>
              <a:t>ユーザー同時に使用時に</a:t>
            </a:r>
            <a:r>
              <a:rPr lang="en-US" altLang="ja-JP" sz="2000" dirty="0">
                <a:latin typeface="Times New Roman" pitchFamily="18" charset="0"/>
              </a:rPr>
              <a:t>3</a:t>
            </a:r>
            <a:r>
              <a:rPr lang="ja-JP" altLang="en-US" sz="2000" dirty="0">
                <a:latin typeface="Times New Roman" pitchFamily="18" charset="0"/>
              </a:rPr>
              <a:t>秒で応答が要件の時に、</a:t>
            </a:r>
            <a:br>
              <a:rPr lang="en-US" altLang="ja-JP" sz="2000" dirty="0">
                <a:latin typeface="Times New Roman" pitchFamily="18" charset="0"/>
              </a:rPr>
            </a:br>
            <a:r>
              <a:rPr lang="ja-JP" altLang="en-US" sz="2000" dirty="0">
                <a:latin typeface="Times New Roman" pitchFamily="18" charset="0"/>
              </a:rPr>
              <a:t>一人ずつアクセスを増やしながら上記を測定する。</a:t>
            </a:r>
            <a:endParaRPr lang="en-US" altLang="ja-JP" sz="2000" dirty="0">
              <a:solidFill>
                <a:srgbClr val="003300"/>
              </a:solidFill>
              <a:latin typeface="Times New Roman" pitchFamily="18" charset="0"/>
            </a:endParaRPr>
          </a:p>
          <a:p>
            <a:pPr lvl="1">
              <a:buFont typeface="Wingdings" pitchFamily="2" charset="2"/>
              <a:buChar char="u"/>
            </a:pPr>
            <a:r>
              <a:rPr lang="ja-JP" altLang="en-US" sz="2400" dirty="0">
                <a:solidFill>
                  <a:srgbClr val="003300"/>
                </a:solidFill>
                <a:latin typeface="Times New Roman" pitchFamily="18" charset="0"/>
              </a:rPr>
              <a:t>性能測定を行う環境を明確にする。特に「</a:t>
            </a:r>
            <a:r>
              <a:rPr lang="ja-JP" altLang="en-US" sz="2400" dirty="0">
                <a:solidFill>
                  <a:srgbClr val="FF0000"/>
                </a:solidFill>
                <a:latin typeface="Times New Roman" pitchFamily="18" charset="0"/>
              </a:rPr>
              <a:t>高負荷</a:t>
            </a:r>
            <a:r>
              <a:rPr lang="ja-JP" altLang="en-US" sz="2400" dirty="0">
                <a:solidFill>
                  <a:srgbClr val="003300"/>
                </a:solidFill>
                <a:latin typeface="Times New Roman" pitchFamily="18" charset="0"/>
              </a:rPr>
              <a:t>」や「</a:t>
            </a:r>
            <a:r>
              <a:rPr lang="ja-JP" altLang="en-US" sz="2400" dirty="0">
                <a:solidFill>
                  <a:srgbClr val="FF0000"/>
                </a:solidFill>
                <a:latin typeface="Times New Roman" pitchFamily="18" charset="0"/>
              </a:rPr>
              <a:t>境界値</a:t>
            </a:r>
            <a:r>
              <a:rPr lang="ja-JP" altLang="en-US" sz="2400" dirty="0">
                <a:solidFill>
                  <a:srgbClr val="003300"/>
                </a:solidFill>
                <a:latin typeface="Times New Roman" pitchFamily="18" charset="0"/>
              </a:rPr>
              <a:t>」。</a:t>
            </a:r>
          </a:p>
          <a:p>
            <a:pPr lvl="1">
              <a:buFont typeface="Wingdings" pitchFamily="2" charset="2"/>
              <a:buChar char="u"/>
            </a:pPr>
            <a:r>
              <a:rPr lang="ja-JP" altLang="en-US" sz="2400" dirty="0">
                <a:solidFill>
                  <a:srgbClr val="003300"/>
                </a:solidFill>
                <a:latin typeface="Times New Roman" pitchFamily="18" charset="0"/>
              </a:rPr>
              <a:t>記録および、高負荷の実現のため、ツールの使用を検討する。</a:t>
            </a:r>
          </a:p>
          <a:p>
            <a:pPr lvl="1">
              <a:buFont typeface="Wingdings" pitchFamily="2" charset="2"/>
              <a:buChar char="u"/>
            </a:pPr>
            <a:r>
              <a:rPr lang="ja-JP" altLang="en-US" sz="2400" dirty="0">
                <a:solidFill>
                  <a:srgbClr val="003300"/>
                </a:solidFill>
                <a:latin typeface="Times New Roman" pitchFamily="18" charset="0"/>
              </a:rPr>
              <a:t>期待される結果（時間・資源）が要件に書かれないことも多い。</a:t>
            </a:r>
            <a:br>
              <a:rPr lang="en-US" altLang="ja-JP" sz="2400" dirty="0">
                <a:solidFill>
                  <a:srgbClr val="003300"/>
                </a:solidFill>
                <a:latin typeface="Times New Roman" pitchFamily="18" charset="0"/>
              </a:rPr>
            </a:br>
            <a:r>
              <a:rPr lang="ja-JP" altLang="en-US" sz="2400" dirty="0">
                <a:solidFill>
                  <a:srgbClr val="003300"/>
                </a:solidFill>
                <a:latin typeface="Times New Roman" pitchFamily="18" charset="0"/>
              </a:rPr>
              <a:t>　　</a:t>
            </a:r>
            <a:r>
              <a:rPr lang="ja-JP" altLang="en-US" sz="2000" dirty="0">
                <a:solidFill>
                  <a:srgbClr val="003300"/>
                </a:solidFill>
                <a:latin typeface="Times New Roman" pitchFamily="18" charset="0"/>
              </a:rPr>
              <a:t>（書かれていない場合は、常識的な性能値、競合製品の性能値を使う。）</a:t>
            </a:r>
            <a:endParaRPr lang="en-US" altLang="ja-JP" sz="2000" dirty="0">
              <a:solidFill>
                <a:srgbClr val="003300"/>
              </a:solidFill>
              <a:latin typeface="Times New Roman" pitchFamily="18" charset="0"/>
            </a:endParaRPr>
          </a:p>
          <a:p>
            <a:pPr lvl="1">
              <a:buFont typeface="Wingdings" pitchFamily="2" charset="2"/>
              <a:buChar char="u"/>
            </a:pPr>
            <a:r>
              <a:rPr lang="ja-JP" altLang="en-US" sz="2400" dirty="0">
                <a:solidFill>
                  <a:srgbClr val="003300"/>
                </a:solidFill>
                <a:latin typeface="Times New Roman" pitchFamily="18" charset="0"/>
              </a:rPr>
              <a:t>限界を知る。</a:t>
            </a:r>
            <a:br>
              <a:rPr lang="en-US" altLang="ja-JP" sz="2400" dirty="0">
                <a:solidFill>
                  <a:srgbClr val="003300"/>
                </a:solidFill>
                <a:latin typeface="Times New Roman" pitchFamily="18" charset="0"/>
              </a:rPr>
            </a:br>
            <a:r>
              <a:rPr lang="ja-JP" altLang="en-US" sz="2000" dirty="0">
                <a:solidFill>
                  <a:srgbClr val="003300"/>
                </a:solidFill>
                <a:latin typeface="Times New Roman" pitchFamily="18" charset="0"/>
              </a:rPr>
              <a:t>　　（仕様の範囲を超えた条件下でも、データロス等の致命的なことが</a:t>
            </a:r>
            <a:br>
              <a:rPr lang="en-US" altLang="ja-JP" sz="2000" dirty="0">
                <a:solidFill>
                  <a:srgbClr val="003300"/>
                </a:solidFill>
                <a:latin typeface="Times New Roman" pitchFamily="18" charset="0"/>
              </a:rPr>
            </a:br>
            <a:r>
              <a:rPr lang="ja-JP" altLang="en-US" sz="2000" dirty="0">
                <a:solidFill>
                  <a:srgbClr val="003300"/>
                </a:solidFill>
                <a:latin typeface="Times New Roman" pitchFamily="18" charset="0"/>
              </a:rPr>
              <a:t>　　　起こらないことを確認する。）</a:t>
            </a:r>
            <a:endParaRPr lang="ja-JP" altLang="en-US" sz="2400" dirty="0">
              <a:solidFill>
                <a:srgbClr val="003300"/>
              </a:solidFill>
              <a:latin typeface="Times New Roman" pitchFamily="18" charset="0"/>
            </a:endParaRPr>
          </a:p>
        </p:txBody>
      </p:sp>
      <p:sp>
        <p:nvSpPr>
          <p:cNvPr id="101381" name="Text Box 4"/>
          <p:cNvSpPr txBox="1">
            <a:spLocks noChangeArrowheads="1"/>
          </p:cNvSpPr>
          <p:nvPr/>
        </p:nvSpPr>
        <p:spPr bwMode="auto">
          <a:xfrm>
            <a:off x="4074873" y="1444774"/>
            <a:ext cx="4392488" cy="457200"/>
          </a:xfrm>
          <a:prstGeom prst="rect">
            <a:avLst/>
          </a:prstGeom>
          <a:noFill/>
          <a:ln w="12700">
            <a:noFill/>
            <a:miter lim="800000"/>
            <a:headEnd/>
            <a:tailEnd/>
          </a:ln>
        </p:spPr>
        <p:txBody>
          <a:bodyPr wrap="square">
            <a:spAutoFit/>
          </a:bodyPr>
          <a:lstStyle/>
          <a:p>
            <a:pPr>
              <a:spcBef>
                <a:spcPct val="50000"/>
              </a:spcBef>
            </a:pPr>
            <a:r>
              <a:rPr lang="ja-JP" altLang="en-US" sz="2400" dirty="0">
                <a:solidFill>
                  <a:srgbClr val="FF0000"/>
                </a:solidFill>
                <a:latin typeface="Times New Roman" pitchFamily="18" charset="0"/>
              </a:rPr>
              <a:t>できる限り具体的に記述する。</a:t>
            </a:r>
          </a:p>
        </p:txBody>
      </p:sp>
      <p:sp>
        <p:nvSpPr>
          <p:cNvPr id="101382"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6" name="テキスト ボックス 5">
            <a:extLst>
              <a:ext uri="{FF2B5EF4-FFF2-40B4-BE49-F238E27FC236}">
                <a16:creationId xmlns:a16="http://schemas.microsoft.com/office/drawing/2014/main" id="{4B0E40A5-16B4-4E1F-A2DF-6FFF96F06615}"/>
              </a:ext>
            </a:extLst>
          </p:cNvPr>
          <p:cNvSpPr txBox="1"/>
          <p:nvPr/>
        </p:nvSpPr>
        <p:spPr>
          <a:xfrm>
            <a:off x="8609413" y="1009458"/>
            <a:ext cx="1063112" cy="307777"/>
          </a:xfrm>
          <a:prstGeom prst="rect">
            <a:avLst/>
          </a:prstGeom>
          <a:noFill/>
        </p:spPr>
        <p:txBody>
          <a:bodyPr wrap="none" rtlCol="0">
            <a:spAutoFit/>
          </a:bodyPr>
          <a:lstStyle/>
          <a:p>
            <a:r>
              <a:rPr kumimoji="1" lang="ja-JP" altLang="en-US" sz="1400" b="1" dirty="0"/>
              <a:t>ユーザー数</a:t>
            </a:r>
          </a:p>
        </p:txBody>
      </p:sp>
      <p:sp>
        <p:nvSpPr>
          <p:cNvPr id="13" name="テキスト ボックス 12">
            <a:extLst>
              <a:ext uri="{FF2B5EF4-FFF2-40B4-BE49-F238E27FC236}">
                <a16:creationId xmlns:a16="http://schemas.microsoft.com/office/drawing/2014/main" id="{1DA65D4A-8F92-4BDD-ACF7-0F154CAD2EF2}"/>
              </a:ext>
            </a:extLst>
          </p:cNvPr>
          <p:cNvSpPr txBox="1"/>
          <p:nvPr/>
        </p:nvSpPr>
        <p:spPr>
          <a:xfrm>
            <a:off x="8023167" y="43087"/>
            <a:ext cx="1109599" cy="307777"/>
          </a:xfrm>
          <a:prstGeom prst="rect">
            <a:avLst/>
          </a:prstGeom>
          <a:noFill/>
        </p:spPr>
        <p:txBody>
          <a:bodyPr wrap="none" rtlCol="0">
            <a:spAutoFit/>
          </a:bodyPr>
          <a:lstStyle/>
          <a:p>
            <a:r>
              <a:rPr kumimoji="1" lang="ja-JP" altLang="en-US" sz="1400" b="1" dirty="0"/>
              <a:t>スループット</a:t>
            </a:r>
          </a:p>
        </p:txBody>
      </p:sp>
      <p:sp>
        <p:nvSpPr>
          <p:cNvPr id="12" name="フリーフォーム: 図形 11">
            <a:extLst>
              <a:ext uri="{FF2B5EF4-FFF2-40B4-BE49-F238E27FC236}">
                <a16:creationId xmlns:a16="http://schemas.microsoft.com/office/drawing/2014/main" id="{C3BB4986-B611-4481-90AE-6D15B880AE71}"/>
              </a:ext>
            </a:extLst>
          </p:cNvPr>
          <p:cNvSpPr/>
          <p:nvPr/>
        </p:nvSpPr>
        <p:spPr>
          <a:xfrm>
            <a:off x="7977336" y="476672"/>
            <a:ext cx="1770215" cy="860388"/>
          </a:xfrm>
          <a:custGeom>
            <a:avLst/>
            <a:gdLst>
              <a:gd name="connsiteX0" fmla="*/ 0 w 1741548"/>
              <a:gd name="connsiteY0" fmla="*/ 841320 h 841320"/>
              <a:gd name="connsiteX1" fmla="*/ 20941 w 1741548"/>
              <a:gd name="connsiteY1" fmla="*/ 834340 h 841320"/>
              <a:gd name="connsiteX2" fmla="*/ 45371 w 1741548"/>
              <a:gd name="connsiteY2" fmla="*/ 813400 h 841320"/>
              <a:gd name="connsiteX3" fmla="*/ 55841 w 1741548"/>
              <a:gd name="connsiteY3" fmla="*/ 809909 h 841320"/>
              <a:gd name="connsiteX4" fmla="*/ 83762 w 1741548"/>
              <a:gd name="connsiteY4" fmla="*/ 788969 h 841320"/>
              <a:gd name="connsiteX5" fmla="*/ 90742 w 1741548"/>
              <a:gd name="connsiteY5" fmla="*/ 778499 h 841320"/>
              <a:gd name="connsiteX6" fmla="*/ 97722 w 1741548"/>
              <a:gd name="connsiteY6" fmla="*/ 764538 h 841320"/>
              <a:gd name="connsiteX7" fmla="*/ 108193 w 1741548"/>
              <a:gd name="connsiteY7" fmla="*/ 757558 h 841320"/>
              <a:gd name="connsiteX8" fmla="*/ 129133 w 1741548"/>
              <a:gd name="connsiteY8" fmla="*/ 743598 h 841320"/>
              <a:gd name="connsiteX9" fmla="*/ 136113 w 1741548"/>
              <a:gd name="connsiteY9" fmla="*/ 733128 h 841320"/>
              <a:gd name="connsiteX10" fmla="*/ 167524 w 1741548"/>
              <a:gd name="connsiteY10" fmla="*/ 712187 h 841320"/>
              <a:gd name="connsiteX11" fmla="*/ 177994 w 1741548"/>
              <a:gd name="connsiteY11" fmla="*/ 705207 h 841320"/>
              <a:gd name="connsiteX12" fmla="*/ 198935 w 1741548"/>
              <a:gd name="connsiteY12" fmla="*/ 691247 h 841320"/>
              <a:gd name="connsiteX13" fmla="*/ 212895 w 1741548"/>
              <a:gd name="connsiteY13" fmla="*/ 677287 h 841320"/>
              <a:gd name="connsiteX14" fmla="*/ 219875 w 1741548"/>
              <a:gd name="connsiteY14" fmla="*/ 666816 h 841320"/>
              <a:gd name="connsiteX15" fmla="*/ 230345 w 1741548"/>
              <a:gd name="connsiteY15" fmla="*/ 659836 h 841320"/>
              <a:gd name="connsiteX16" fmla="*/ 251286 w 1741548"/>
              <a:gd name="connsiteY16" fmla="*/ 642386 h 841320"/>
              <a:gd name="connsiteX17" fmla="*/ 268736 w 1741548"/>
              <a:gd name="connsiteY17" fmla="*/ 638896 h 841320"/>
              <a:gd name="connsiteX18" fmla="*/ 279206 w 1741548"/>
              <a:gd name="connsiteY18" fmla="*/ 628425 h 841320"/>
              <a:gd name="connsiteX19" fmla="*/ 289677 w 1741548"/>
              <a:gd name="connsiteY19" fmla="*/ 624935 h 841320"/>
              <a:gd name="connsiteX20" fmla="*/ 324577 w 1741548"/>
              <a:gd name="connsiteY20" fmla="*/ 600505 h 841320"/>
              <a:gd name="connsiteX21" fmla="*/ 345518 w 1741548"/>
              <a:gd name="connsiteY21" fmla="*/ 590035 h 841320"/>
              <a:gd name="connsiteX22" fmla="*/ 362968 w 1741548"/>
              <a:gd name="connsiteY22" fmla="*/ 579564 h 841320"/>
              <a:gd name="connsiteX23" fmla="*/ 394379 w 1741548"/>
              <a:gd name="connsiteY23" fmla="*/ 562114 h 841320"/>
              <a:gd name="connsiteX24" fmla="*/ 415319 w 1741548"/>
              <a:gd name="connsiteY24" fmla="*/ 541174 h 841320"/>
              <a:gd name="connsiteX25" fmla="*/ 425789 w 1741548"/>
              <a:gd name="connsiteY25" fmla="*/ 534193 h 841320"/>
              <a:gd name="connsiteX26" fmla="*/ 443240 w 1741548"/>
              <a:gd name="connsiteY26" fmla="*/ 516743 h 841320"/>
              <a:gd name="connsiteX27" fmla="*/ 453710 w 1741548"/>
              <a:gd name="connsiteY27" fmla="*/ 509763 h 841320"/>
              <a:gd name="connsiteX28" fmla="*/ 467670 w 1741548"/>
              <a:gd name="connsiteY28" fmla="*/ 499293 h 841320"/>
              <a:gd name="connsiteX29" fmla="*/ 481631 w 1741548"/>
              <a:gd name="connsiteY29" fmla="*/ 492312 h 841320"/>
              <a:gd name="connsiteX30" fmla="*/ 516531 w 1741548"/>
              <a:gd name="connsiteY30" fmla="*/ 467882 h 841320"/>
              <a:gd name="connsiteX31" fmla="*/ 527002 w 1741548"/>
              <a:gd name="connsiteY31" fmla="*/ 464392 h 841320"/>
              <a:gd name="connsiteX32" fmla="*/ 547942 w 1741548"/>
              <a:gd name="connsiteY32" fmla="*/ 450432 h 841320"/>
              <a:gd name="connsiteX33" fmla="*/ 554922 w 1741548"/>
              <a:gd name="connsiteY33" fmla="*/ 443451 h 841320"/>
              <a:gd name="connsiteX34" fmla="*/ 579353 w 1741548"/>
              <a:gd name="connsiteY34" fmla="*/ 432981 h 841320"/>
              <a:gd name="connsiteX35" fmla="*/ 603783 w 1741548"/>
              <a:gd name="connsiteY35" fmla="*/ 415531 h 841320"/>
              <a:gd name="connsiteX36" fmla="*/ 614254 w 1741548"/>
              <a:gd name="connsiteY36" fmla="*/ 412041 h 841320"/>
              <a:gd name="connsiteX37" fmla="*/ 631704 w 1741548"/>
              <a:gd name="connsiteY37" fmla="*/ 398080 h 841320"/>
              <a:gd name="connsiteX38" fmla="*/ 642174 w 1741548"/>
              <a:gd name="connsiteY38" fmla="*/ 391100 h 841320"/>
              <a:gd name="connsiteX39" fmla="*/ 652644 w 1741548"/>
              <a:gd name="connsiteY39" fmla="*/ 380630 h 841320"/>
              <a:gd name="connsiteX40" fmla="*/ 666605 w 1741548"/>
              <a:gd name="connsiteY40" fmla="*/ 373650 h 841320"/>
              <a:gd name="connsiteX41" fmla="*/ 687545 w 1741548"/>
              <a:gd name="connsiteY41" fmla="*/ 359690 h 841320"/>
              <a:gd name="connsiteX42" fmla="*/ 694525 w 1741548"/>
              <a:gd name="connsiteY42" fmla="*/ 352709 h 841320"/>
              <a:gd name="connsiteX43" fmla="*/ 704996 w 1741548"/>
              <a:gd name="connsiteY43" fmla="*/ 349219 h 841320"/>
              <a:gd name="connsiteX44" fmla="*/ 736406 w 1741548"/>
              <a:gd name="connsiteY44" fmla="*/ 324789 h 841320"/>
              <a:gd name="connsiteX45" fmla="*/ 757347 w 1741548"/>
              <a:gd name="connsiteY45" fmla="*/ 317809 h 841320"/>
              <a:gd name="connsiteX46" fmla="*/ 767817 w 1741548"/>
              <a:gd name="connsiteY46" fmla="*/ 314319 h 841320"/>
              <a:gd name="connsiteX47" fmla="*/ 795738 w 1741548"/>
              <a:gd name="connsiteY47" fmla="*/ 303848 h 841320"/>
              <a:gd name="connsiteX48" fmla="*/ 806208 w 1741548"/>
              <a:gd name="connsiteY48" fmla="*/ 296868 h 841320"/>
              <a:gd name="connsiteX49" fmla="*/ 841109 w 1741548"/>
              <a:gd name="connsiteY49" fmla="*/ 275928 h 841320"/>
              <a:gd name="connsiteX50" fmla="*/ 865539 w 1741548"/>
              <a:gd name="connsiteY50" fmla="*/ 261967 h 841320"/>
              <a:gd name="connsiteX51" fmla="*/ 886480 w 1741548"/>
              <a:gd name="connsiteY51" fmla="*/ 248007 h 841320"/>
              <a:gd name="connsiteX52" fmla="*/ 896950 w 1741548"/>
              <a:gd name="connsiteY52" fmla="*/ 241027 h 841320"/>
              <a:gd name="connsiteX53" fmla="*/ 914400 w 1741548"/>
              <a:gd name="connsiteY53" fmla="*/ 234047 h 841320"/>
              <a:gd name="connsiteX54" fmla="*/ 935341 w 1741548"/>
              <a:gd name="connsiteY54" fmla="*/ 216596 h 841320"/>
              <a:gd name="connsiteX55" fmla="*/ 956281 w 1741548"/>
              <a:gd name="connsiteY55" fmla="*/ 209616 h 841320"/>
              <a:gd name="connsiteX56" fmla="*/ 977222 w 1741548"/>
              <a:gd name="connsiteY56" fmla="*/ 192166 h 841320"/>
              <a:gd name="connsiteX57" fmla="*/ 987692 w 1741548"/>
              <a:gd name="connsiteY57" fmla="*/ 188676 h 841320"/>
              <a:gd name="connsiteX58" fmla="*/ 1019102 w 1741548"/>
              <a:gd name="connsiteY58" fmla="*/ 160755 h 841320"/>
              <a:gd name="connsiteX59" fmla="*/ 1033063 w 1741548"/>
              <a:gd name="connsiteY59" fmla="*/ 143305 h 841320"/>
              <a:gd name="connsiteX60" fmla="*/ 1043533 w 1741548"/>
              <a:gd name="connsiteY60" fmla="*/ 136325 h 841320"/>
              <a:gd name="connsiteX61" fmla="*/ 1050513 w 1741548"/>
              <a:gd name="connsiteY61" fmla="*/ 125854 h 841320"/>
              <a:gd name="connsiteX62" fmla="*/ 1071454 w 1741548"/>
              <a:gd name="connsiteY62" fmla="*/ 118874 h 841320"/>
              <a:gd name="connsiteX63" fmla="*/ 1081924 w 1741548"/>
              <a:gd name="connsiteY63" fmla="*/ 115384 h 841320"/>
              <a:gd name="connsiteX64" fmla="*/ 1092394 w 1741548"/>
              <a:gd name="connsiteY64" fmla="*/ 111894 h 841320"/>
              <a:gd name="connsiteX65" fmla="*/ 1102864 w 1741548"/>
              <a:gd name="connsiteY65" fmla="*/ 104914 h 841320"/>
              <a:gd name="connsiteX66" fmla="*/ 1137765 w 1741548"/>
              <a:gd name="connsiteY66" fmla="*/ 94444 h 841320"/>
              <a:gd name="connsiteX67" fmla="*/ 1169176 w 1741548"/>
              <a:gd name="connsiteY67" fmla="*/ 83974 h 841320"/>
              <a:gd name="connsiteX68" fmla="*/ 1179646 w 1741548"/>
              <a:gd name="connsiteY68" fmla="*/ 80483 h 841320"/>
              <a:gd name="connsiteX69" fmla="*/ 1218037 w 1741548"/>
              <a:gd name="connsiteY69" fmla="*/ 73503 h 841320"/>
              <a:gd name="connsiteX70" fmla="*/ 1235487 w 1741548"/>
              <a:gd name="connsiteY70" fmla="*/ 70013 h 841320"/>
              <a:gd name="connsiteX71" fmla="*/ 1263408 w 1741548"/>
              <a:gd name="connsiteY71" fmla="*/ 66523 h 841320"/>
              <a:gd name="connsiteX72" fmla="*/ 1298309 w 1741548"/>
              <a:gd name="connsiteY72" fmla="*/ 56053 h 841320"/>
              <a:gd name="connsiteX73" fmla="*/ 1308779 w 1741548"/>
              <a:gd name="connsiteY73" fmla="*/ 52563 h 841320"/>
              <a:gd name="connsiteX74" fmla="*/ 1375090 w 1741548"/>
              <a:gd name="connsiteY74" fmla="*/ 45583 h 841320"/>
              <a:gd name="connsiteX75" fmla="*/ 1420461 w 1741548"/>
              <a:gd name="connsiteY75" fmla="*/ 38603 h 841320"/>
              <a:gd name="connsiteX76" fmla="*/ 1633356 w 1741548"/>
              <a:gd name="connsiteY76" fmla="*/ 17662 h 841320"/>
              <a:gd name="connsiteX77" fmla="*/ 1647316 w 1741548"/>
              <a:gd name="connsiteY77" fmla="*/ 14172 h 841320"/>
              <a:gd name="connsiteX78" fmla="*/ 1685707 w 1741548"/>
              <a:gd name="connsiteY78" fmla="*/ 212 h 841320"/>
              <a:gd name="connsiteX79" fmla="*/ 1703157 w 1741548"/>
              <a:gd name="connsiteY79" fmla="*/ 3702 h 841320"/>
              <a:gd name="connsiteX80" fmla="*/ 1727588 w 1741548"/>
              <a:gd name="connsiteY80" fmla="*/ 17662 h 841320"/>
              <a:gd name="connsiteX81" fmla="*/ 1741548 w 1741548"/>
              <a:gd name="connsiteY81" fmla="*/ 21152 h 84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1741548" h="841320">
                <a:moveTo>
                  <a:pt x="0" y="841320"/>
                </a:moveTo>
                <a:cubicBezTo>
                  <a:pt x="6980" y="838993"/>
                  <a:pt x="14360" y="837630"/>
                  <a:pt x="20941" y="834340"/>
                </a:cubicBezTo>
                <a:cubicBezTo>
                  <a:pt x="46350" y="821636"/>
                  <a:pt x="24424" y="827366"/>
                  <a:pt x="45371" y="813400"/>
                </a:cubicBezTo>
                <a:cubicBezTo>
                  <a:pt x="48432" y="811359"/>
                  <a:pt x="52351" y="811073"/>
                  <a:pt x="55841" y="809909"/>
                </a:cubicBezTo>
                <a:cubicBezTo>
                  <a:pt x="75893" y="789858"/>
                  <a:pt x="65488" y="795060"/>
                  <a:pt x="83762" y="788969"/>
                </a:cubicBezTo>
                <a:cubicBezTo>
                  <a:pt x="86089" y="785479"/>
                  <a:pt x="88661" y="782141"/>
                  <a:pt x="90742" y="778499"/>
                </a:cubicBezTo>
                <a:cubicBezTo>
                  <a:pt x="93323" y="773982"/>
                  <a:pt x="94391" y="768535"/>
                  <a:pt x="97722" y="764538"/>
                </a:cubicBezTo>
                <a:cubicBezTo>
                  <a:pt x="100407" y="761316"/>
                  <a:pt x="104970" y="760243"/>
                  <a:pt x="108193" y="757558"/>
                </a:cubicBezTo>
                <a:cubicBezTo>
                  <a:pt x="125623" y="743034"/>
                  <a:pt x="110732" y="749732"/>
                  <a:pt x="129133" y="743598"/>
                </a:cubicBezTo>
                <a:cubicBezTo>
                  <a:pt x="131460" y="740108"/>
                  <a:pt x="132956" y="735890"/>
                  <a:pt x="136113" y="733128"/>
                </a:cubicBezTo>
                <a:cubicBezTo>
                  <a:pt x="136115" y="733126"/>
                  <a:pt x="162287" y="715678"/>
                  <a:pt x="167524" y="712187"/>
                </a:cubicBezTo>
                <a:cubicBezTo>
                  <a:pt x="171014" y="709860"/>
                  <a:pt x="175028" y="708173"/>
                  <a:pt x="177994" y="705207"/>
                </a:cubicBezTo>
                <a:cubicBezTo>
                  <a:pt x="191066" y="692135"/>
                  <a:pt x="183782" y="696298"/>
                  <a:pt x="198935" y="691247"/>
                </a:cubicBezTo>
                <a:cubicBezTo>
                  <a:pt x="203588" y="686594"/>
                  <a:pt x="208612" y="682284"/>
                  <a:pt x="212895" y="677287"/>
                </a:cubicBezTo>
                <a:cubicBezTo>
                  <a:pt x="215625" y="674102"/>
                  <a:pt x="216909" y="669782"/>
                  <a:pt x="219875" y="666816"/>
                </a:cubicBezTo>
                <a:cubicBezTo>
                  <a:pt x="222841" y="663850"/>
                  <a:pt x="227123" y="662521"/>
                  <a:pt x="230345" y="659836"/>
                </a:cubicBezTo>
                <a:cubicBezTo>
                  <a:pt x="237754" y="653662"/>
                  <a:pt x="241831" y="645932"/>
                  <a:pt x="251286" y="642386"/>
                </a:cubicBezTo>
                <a:cubicBezTo>
                  <a:pt x="256840" y="640303"/>
                  <a:pt x="262919" y="640059"/>
                  <a:pt x="268736" y="638896"/>
                </a:cubicBezTo>
                <a:cubicBezTo>
                  <a:pt x="272226" y="635406"/>
                  <a:pt x="275099" y="631163"/>
                  <a:pt x="279206" y="628425"/>
                </a:cubicBezTo>
                <a:cubicBezTo>
                  <a:pt x="282267" y="626384"/>
                  <a:pt x="286773" y="627194"/>
                  <a:pt x="289677" y="624935"/>
                </a:cubicBezTo>
                <a:cubicBezTo>
                  <a:pt x="324255" y="598042"/>
                  <a:pt x="296062" y="607634"/>
                  <a:pt x="324577" y="600505"/>
                </a:cubicBezTo>
                <a:cubicBezTo>
                  <a:pt x="354598" y="580493"/>
                  <a:pt x="316607" y="604491"/>
                  <a:pt x="345518" y="590035"/>
                </a:cubicBezTo>
                <a:cubicBezTo>
                  <a:pt x="351585" y="587001"/>
                  <a:pt x="356901" y="582598"/>
                  <a:pt x="362968" y="579564"/>
                </a:cubicBezTo>
                <a:cubicBezTo>
                  <a:pt x="380523" y="570786"/>
                  <a:pt x="372369" y="584124"/>
                  <a:pt x="394379" y="562114"/>
                </a:cubicBezTo>
                <a:cubicBezTo>
                  <a:pt x="401359" y="555134"/>
                  <a:pt x="407106" y="546650"/>
                  <a:pt x="415319" y="541174"/>
                </a:cubicBezTo>
                <a:cubicBezTo>
                  <a:pt x="418809" y="538847"/>
                  <a:pt x="422632" y="536955"/>
                  <a:pt x="425789" y="534193"/>
                </a:cubicBezTo>
                <a:cubicBezTo>
                  <a:pt x="431980" y="528776"/>
                  <a:pt x="436395" y="521306"/>
                  <a:pt x="443240" y="516743"/>
                </a:cubicBezTo>
                <a:cubicBezTo>
                  <a:pt x="446730" y="514416"/>
                  <a:pt x="450297" y="512201"/>
                  <a:pt x="453710" y="509763"/>
                </a:cubicBezTo>
                <a:cubicBezTo>
                  <a:pt x="458443" y="506382"/>
                  <a:pt x="462738" y="502376"/>
                  <a:pt x="467670" y="499293"/>
                </a:cubicBezTo>
                <a:cubicBezTo>
                  <a:pt x="472082" y="496535"/>
                  <a:pt x="477219" y="495070"/>
                  <a:pt x="481631" y="492312"/>
                </a:cubicBezTo>
                <a:cubicBezTo>
                  <a:pt x="490731" y="486624"/>
                  <a:pt x="507439" y="470912"/>
                  <a:pt x="516531" y="467882"/>
                </a:cubicBezTo>
                <a:lnTo>
                  <a:pt x="527002" y="464392"/>
                </a:lnTo>
                <a:cubicBezTo>
                  <a:pt x="553631" y="437763"/>
                  <a:pt x="522685" y="465588"/>
                  <a:pt x="547942" y="450432"/>
                </a:cubicBezTo>
                <a:cubicBezTo>
                  <a:pt x="550764" y="448739"/>
                  <a:pt x="552184" y="445276"/>
                  <a:pt x="554922" y="443451"/>
                </a:cubicBezTo>
                <a:cubicBezTo>
                  <a:pt x="576705" y="428929"/>
                  <a:pt x="560743" y="442286"/>
                  <a:pt x="579353" y="432981"/>
                </a:cubicBezTo>
                <a:cubicBezTo>
                  <a:pt x="590159" y="427578"/>
                  <a:pt x="592713" y="421856"/>
                  <a:pt x="603783" y="415531"/>
                </a:cubicBezTo>
                <a:cubicBezTo>
                  <a:pt x="606977" y="413706"/>
                  <a:pt x="610764" y="413204"/>
                  <a:pt x="614254" y="412041"/>
                </a:cubicBezTo>
                <a:cubicBezTo>
                  <a:pt x="646478" y="390558"/>
                  <a:pt x="606840" y="417973"/>
                  <a:pt x="631704" y="398080"/>
                </a:cubicBezTo>
                <a:cubicBezTo>
                  <a:pt x="634979" y="395460"/>
                  <a:pt x="638952" y="393785"/>
                  <a:pt x="642174" y="391100"/>
                </a:cubicBezTo>
                <a:cubicBezTo>
                  <a:pt x="645966" y="387940"/>
                  <a:pt x="648628" y="383499"/>
                  <a:pt x="652644" y="380630"/>
                </a:cubicBezTo>
                <a:cubicBezTo>
                  <a:pt x="656878" y="377606"/>
                  <a:pt x="662144" y="376327"/>
                  <a:pt x="666605" y="373650"/>
                </a:cubicBezTo>
                <a:cubicBezTo>
                  <a:pt x="673798" y="369334"/>
                  <a:pt x="681614" y="365622"/>
                  <a:pt x="687545" y="359690"/>
                </a:cubicBezTo>
                <a:cubicBezTo>
                  <a:pt x="689872" y="357363"/>
                  <a:pt x="691703" y="354402"/>
                  <a:pt x="694525" y="352709"/>
                </a:cubicBezTo>
                <a:cubicBezTo>
                  <a:pt x="697680" y="350816"/>
                  <a:pt x="701506" y="350382"/>
                  <a:pt x="704996" y="349219"/>
                </a:cubicBezTo>
                <a:cubicBezTo>
                  <a:pt x="714030" y="340185"/>
                  <a:pt x="723883" y="328963"/>
                  <a:pt x="736406" y="324789"/>
                </a:cubicBezTo>
                <a:lnTo>
                  <a:pt x="757347" y="317809"/>
                </a:lnTo>
                <a:cubicBezTo>
                  <a:pt x="760837" y="316646"/>
                  <a:pt x="764527" y="315964"/>
                  <a:pt x="767817" y="314319"/>
                </a:cubicBezTo>
                <a:cubicBezTo>
                  <a:pt x="786067" y="305193"/>
                  <a:pt x="776730" y="308600"/>
                  <a:pt x="795738" y="303848"/>
                </a:cubicBezTo>
                <a:cubicBezTo>
                  <a:pt x="799228" y="301521"/>
                  <a:pt x="802566" y="298949"/>
                  <a:pt x="806208" y="296868"/>
                </a:cubicBezTo>
                <a:cubicBezTo>
                  <a:pt x="819059" y="289525"/>
                  <a:pt x="829727" y="287310"/>
                  <a:pt x="841109" y="275928"/>
                </a:cubicBezTo>
                <a:cubicBezTo>
                  <a:pt x="854971" y="262066"/>
                  <a:pt x="846791" y="266655"/>
                  <a:pt x="865539" y="261967"/>
                </a:cubicBezTo>
                <a:lnTo>
                  <a:pt x="886480" y="248007"/>
                </a:lnTo>
                <a:cubicBezTo>
                  <a:pt x="889970" y="245680"/>
                  <a:pt x="893056" y="242585"/>
                  <a:pt x="896950" y="241027"/>
                </a:cubicBezTo>
                <a:lnTo>
                  <a:pt x="914400" y="234047"/>
                </a:lnTo>
                <a:cubicBezTo>
                  <a:pt x="920975" y="227472"/>
                  <a:pt x="926595" y="220483"/>
                  <a:pt x="935341" y="216596"/>
                </a:cubicBezTo>
                <a:cubicBezTo>
                  <a:pt x="942064" y="213608"/>
                  <a:pt x="956281" y="209616"/>
                  <a:pt x="956281" y="209616"/>
                </a:cubicBezTo>
                <a:cubicBezTo>
                  <a:pt x="964001" y="201896"/>
                  <a:pt x="967502" y="197026"/>
                  <a:pt x="977222" y="192166"/>
                </a:cubicBezTo>
                <a:cubicBezTo>
                  <a:pt x="980512" y="190521"/>
                  <a:pt x="984202" y="189839"/>
                  <a:pt x="987692" y="188676"/>
                </a:cubicBezTo>
                <a:cubicBezTo>
                  <a:pt x="1023765" y="152601"/>
                  <a:pt x="988301" y="186421"/>
                  <a:pt x="1019102" y="160755"/>
                </a:cubicBezTo>
                <a:cubicBezTo>
                  <a:pt x="1039829" y="143483"/>
                  <a:pt x="1010516" y="165852"/>
                  <a:pt x="1033063" y="143305"/>
                </a:cubicBezTo>
                <a:cubicBezTo>
                  <a:pt x="1036029" y="140339"/>
                  <a:pt x="1040043" y="138652"/>
                  <a:pt x="1043533" y="136325"/>
                </a:cubicBezTo>
                <a:cubicBezTo>
                  <a:pt x="1045860" y="132835"/>
                  <a:pt x="1046956" y="128077"/>
                  <a:pt x="1050513" y="125854"/>
                </a:cubicBezTo>
                <a:cubicBezTo>
                  <a:pt x="1056752" y="121954"/>
                  <a:pt x="1064474" y="121201"/>
                  <a:pt x="1071454" y="118874"/>
                </a:cubicBezTo>
                <a:lnTo>
                  <a:pt x="1081924" y="115384"/>
                </a:lnTo>
                <a:cubicBezTo>
                  <a:pt x="1085414" y="114221"/>
                  <a:pt x="1089333" y="113935"/>
                  <a:pt x="1092394" y="111894"/>
                </a:cubicBezTo>
                <a:cubicBezTo>
                  <a:pt x="1095884" y="109567"/>
                  <a:pt x="1099031" y="106617"/>
                  <a:pt x="1102864" y="104914"/>
                </a:cubicBezTo>
                <a:cubicBezTo>
                  <a:pt x="1119947" y="97322"/>
                  <a:pt x="1122148" y="99129"/>
                  <a:pt x="1137765" y="94444"/>
                </a:cubicBezTo>
                <a:cubicBezTo>
                  <a:pt x="1148336" y="91273"/>
                  <a:pt x="1158706" y="87465"/>
                  <a:pt x="1169176" y="83974"/>
                </a:cubicBezTo>
                <a:cubicBezTo>
                  <a:pt x="1172666" y="82810"/>
                  <a:pt x="1176026" y="81141"/>
                  <a:pt x="1179646" y="80483"/>
                </a:cubicBezTo>
                <a:lnTo>
                  <a:pt x="1218037" y="73503"/>
                </a:lnTo>
                <a:cubicBezTo>
                  <a:pt x="1223867" y="72410"/>
                  <a:pt x="1229624" y="70915"/>
                  <a:pt x="1235487" y="70013"/>
                </a:cubicBezTo>
                <a:cubicBezTo>
                  <a:pt x="1244757" y="68587"/>
                  <a:pt x="1254101" y="67686"/>
                  <a:pt x="1263408" y="66523"/>
                </a:cubicBezTo>
                <a:cubicBezTo>
                  <a:pt x="1313169" y="49936"/>
                  <a:pt x="1261387" y="66602"/>
                  <a:pt x="1298309" y="56053"/>
                </a:cubicBezTo>
                <a:cubicBezTo>
                  <a:pt x="1301846" y="55042"/>
                  <a:pt x="1305150" y="53168"/>
                  <a:pt x="1308779" y="52563"/>
                </a:cubicBezTo>
                <a:cubicBezTo>
                  <a:pt x="1315952" y="51367"/>
                  <a:pt x="1369503" y="46142"/>
                  <a:pt x="1375090" y="45583"/>
                </a:cubicBezTo>
                <a:cubicBezTo>
                  <a:pt x="1397035" y="38268"/>
                  <a:pt x="1380680" y="42866"/>
                  <a:pt x="1420461" y="38603"/>
                </a:cubicBezTo>
                <a:cubicBezTo>
                  <a:pt x="1564929" y="23123"/>
                  <a:pt x="1386685" y="40608"/>
                  <a:pt x="1633356" y="17662"/>
                </a:cubicBezTo>
                <a:cubicBezTo>
                  <a:pt x="1638009" y="16499"/>
                  <a:pt x="1642766" y="15689"/>
                  <a:pt x="1647316" y="14172"/>
                </a:cubicBezTo>
                <a:cubicBezTo>
                  <a:pt x="1660234" y="9866"/>
                  <a:pt x="1672323" y="2721"/>
                  <a:pt x="1685707" y="212"/>
                </a:cubicBezTo>
                <a:cubicBezTo>
                  <a:pt x="1691537" y="-881"/>
                  <a:pt x="1697340" y="2539"/>
                  <a:pt x="1703157" y="3702"/>
                </a:cubicBezTo>
                <a:cubicBezTo>
                  <a:pt x="1711835" y="9487"/>
                  <a:pt x="1717469" y="13867"/>
                  <a:pt x="1727588" y="17662"/>
                </a:cubicBezTo>
                <a:cubicBezTo>
                  <a:pt x="1732079" y="19346"/>
                  <a:pt x="1741548" y="21152"/>
                  <a:pt x="1741548" y="21152"/>
                </a:cubicBezTo>
              </a:path>
            </a:pathLst>
          </a:custGeom>
          <a:noFill/>
          <a:ln>
            <a:solidFill>
              <a:srgbClr val="FF0000"/>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cxnSp>
        <p:nvCxnSpPr>
          <p:cNvPr id="9" name="直線矢印コネクタ 8">
            <a:extLst>
              <a:ext uri="{FF2B5EF4-FFF2-40B4-BE49-F238E27FC236}">
                <a16:creationId xmlns:a16="http://schemas.microsoft.com/office/drawing/2014/main" id="{E3392FEC-1561-4975-9DCA-025F48EC7ED0}"/>
              </a:ext>
            </a:extLst>
          </p:cNvPr>
          <p:cNvCxnSpPr>
            <a:cxnSpLocks/>
          </p:cNvCxnSpPr>
          <p:nvPr/>
        </p:nvCxnSpPr>
        <p:spPr>
          <a:xfrm>
            <a:off x="8000251" y="1340768"/>
            <a:ext cx="1584176"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 name="直線矢印コネクタ 2">
            <a:extLst>
              <a:ext uri="{FF2B5EF4-FFF2-40B4-BE49-F238E27FC236}">
                <a16:creationId xmlns:a16="http://schemas.microsoft.com/office/drawing/2014/main" id="{137ABB96-4EA8-4292-AF0A-06B67EB5D063}"/>
              </a:ext>
            </a:extLst>
          </p:cNvPr>
          <p:cNvCxnSpPr>
            <a:cxnSpLocks/>
            <a:endCxn id="13" idx="1"/>
          </p:cNvCxnSpPr>
          <p:nvPr/>
        </p:nvCxnSpPr>
        <p:spPr>
          <a:xfrm flipV="1">
            <a:off x="8000251" y="196976"/>
            <a:ext cx="22916" cy="114379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726DEF22-B299-4A8F-9A4C-D72F122C7387}"/>
              </a:ext>
            </a:extLst>
          </p:cNvPr>
          <p:cNvSpPr txBox="1"/>
          <p:nvPr/>
        </p:nvSpPr>
        <p:spPr>
          <a:xfrm>
            <a:off x="8254100" y="366888"/>
            <a:ext cx="516488" cy="307777"/>
          </a:xfrm>
          <a:prstGeom prst="rect">
            <a:avLst/>
          </a:prstGeom>
          <a:noFill/>
        </p:spPr>
        <p:txBody>
          <a:bodyPr wrap="none" rtlCol="0">
            <a:spAutoFit/>
          </a:bodyPr>
          <a:lstStyle/>
          <a:p>
            <a:r>
              <a:rPr kumimoji="1" lang="ja-JP" altLang="en-US" sz="1400" b="1" dirty="0"/>
              <a:t>ヒザ</a:t>
            </a:r>
          </a:p>
        </p:txBody>
      </p:sp>
      <p:cxnSp>
        <p:nvCxnSpPr>
          <p:cNvPr id="20" name="直線矢印コネクタ 19">
            <a:extLst>
              <a:ext uri="{FF2B5EF4-FFF2-40B4-BE49-F238E27FC236}">
                <a16:creationId xmlns:a16="http://schemas.microsoft.com/office/drawing/2014/main" id="{CF392EFC-3E64-47B7-8DA1-E9A4D8A70E57}"/>
              </a:ext>
            </a:extLst>
          </p:cNvPr>
          <p:cNvCxnSpPr>
            <a:cxnSpLocks/>
          </p:cNvCxnSpPr>
          <p:nvPr/>
        </p:nvCxnSpPr>
        <p:spPr>
          <a:xfrm>
            <a:off x="8648323" y="548680"/>
            <a:ext cx="407122" cy="48622"/>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765208"/>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スライド番号プレースホルダ 5"/>
          <p:cNvSpPr>
            <a:spLocks noGrp="1"/>
          </p:cNvSpPr>
          <p:nvPr>
            <p:ph type="sldNum" sz="quarter" idx="12"/>
          </p:nvPr>
        </p:nvSpPr>
        <p:spPr>
          <a:noFill/>
        </p:spPr>
        <p:txBody>
          <a:bodyPr/>
          <a:lstStyle/>
          <a:p>
            <a:fld id="{ADD47654-332E-4BED-8927-7ABC7D6E5F40}" type="slidenum">
              <a:rPr lang="ja-JP" altLang="en-US" smtClean="0">
                <a:ea typeface="ＭＳ Ｐゴシック" charset="-128"/>
              </a:rPr>
              <a:pPr/>
              <a:t>138</a:t>
            </a:fld>
            <a:endParaRPr lang="en-US" altLang="ja-JP">
              <a:ea typeface="ＭＳ Ｐゴシック" charset="-128"/>
            </a:endParaRPr>
          </a:p>
        </p:txBody>
      </p:sp>
      <p:sp>
        <p:nvSpPr>
          <p:cNvPr id="102403" name="Rectangle 2"/>
          <p:cNvSpPr>
            <a:spLocks noGrp="1" noChangeArrowheads="1"/>
          </p:cNvSpPr>
          <p:nvPr>
            <p:ph type="title"/>
          </p:nvPr>
        </p:nvSpPr>
        <p:spPr>
          <a:xfrm>
            <a:off x="738188" y="285750"/>
            <a:ext cx="8420100" cy="1143000"/>
          </a:xfrm>
        </p:spPr>
        <p:txBody>
          <a:bodyPr/>
          <a:lstStyle/>
          <a:p>
            <a:pPr eaLnBrk="1" hangingPunct="1"/>
            <a:r>
              <a:rPr lang="ja-JP" altLang="en-US"/>
              <a:t>負荷テストの設計</a:t>
            </a:r>
          </a:p>
        </p:txBody>
      </p:sp>
      <p:sp>
        <p:nvSpPr>
          <p:cNvPr id="102404" name="Rectangle 3"/>
          <p:cNvSpPr>
            <a:spLocks noChangeArrowheads="1"/>
          </p:cNvSpPr>
          <p:nvPr/>
        </p:nvSpPr>
        <p:spPr bwMode="auto">
          <a:xfrm>
            <a:off x="704850" y="1721146"/>
            <a:ext cx="8928670" cy="4372150"/>
          </a:xfrm>
          <a:prstGeom prst="rect">
            <a:avLst/>
          </a:prstGeom>
          <a:noFill/>
          <a:ln w="12700">
            <a:solidFill>
              <a:schemeClr val="bg2"/>
            </a:solidFill>
            <a:miter lim="800000"/>
            <a:headEnd/>
            <a:tailEnd/>
          </a:ln>
        </p:spPr>
        <p:txBody>
          <a:bodyPr wrap="none" anchor="ctr"/>
          <a:lstStyle/>
          <a:p>
            <a:r>
              <a:rPr lang="ja-JP" altLang="en-US" sz="2800" dirty="0">
                <a:solidFill>
                  <a:srgbClr val="003366"/>
                </a:solidFill>
                <a:latin typeface="Times New Roman" pitchFamily="18" charset="0"/>
              </a:rPr>
              <a:t>テストケースの作成</a:t>
            </a:r>
          </a:p>
          <a:p>
            <a:pPr lvl="1">
              <a:buFont typeface="Wingdings" pitchFamily="2" charset="2"/>
              <a:buChar char="u"/>
            </a:pPr>
            <a:r>
              <a:rPr lang="ja-JP" altLang="en-US" sz="2400" dirty="0">
                <a:solidFill>
                  <a:srgbClr val="003300"/>
                </a:solidFill>
                <a:latin typeface="Times New Roman" pitchFamily="18" charset="0"/>
              </a:rPr>
              <a:t>要求される負荷を基に、測定すべき内容を記載する。</a:t>
            </a:r>
          </a:p>
          <a:p>
            <a:pPr marL="1168400" lvl="2" indent="-254000">
              <a:buFont typeface="Wingdings" pitchFamily="2" charset="2"/>
              <a:buChar char="l"/>
            </a:pPr>
            <a:r>
              <a:rPr lang="en-US" altLang="ja-JP" sz="2000" dirty="0">
                <a:latin typeface="Times New Roman" pitchFamily="18" charset="0"/>
              </a:rPr>
              <a:t>CPU</a:t>
            </a:r>
            <a:r>
              <a:rPr lang="ja-JP" altLang="en-US" sz="2000" dirty="0">
                <a:latin typeface="Times New Roman" pitchFamily="18" charset="0"/>
              </a:rPr>
              <a:t>負荷</a:t>
            </a:r>
          </a:p>
          <a:p>
            <a:pPr marL="1168400" lvl="2" indent="-254000">
              <a:buFont typeface="Wingdings" pitchFamily="2" charset="2"/>
              <a:buChar char="l"/>
            </a:pPr>
            <a:r>
              <a:rPr lang="en-US" altLang="ja-JP" sz="2000" dirty="0">
                <a:latin typeface="Times New Roman" pitchFamily="18" charset="0"/>
              </a:rPr>
              <a:t>I/O</a:t>
            </a:r>
            <a:r>
              <a:rPr lang="ja-JP" altLang="en-US" sz="2000" dirty="0">
                <a:latin typeface="Times New Roman" pitchFamily="18" charset="0"/>
              </a:rPr>
              <a:t>負荷</a:t>
            </a:r>
          </a:p>
          <a:p>
            <a:pPr marL="1168400" lvl="2" indent="-254000">
              <a:buFont typeface="Wingdings" pitchFamily="2" charset="2"/>
              <a:buChar char="l"/>
            </a:pPr>
            <a:r>
              <a:rPr lang="ja-JP" altLang="en-US" sz="2000" dirty="0">
                <a:latin typeface="Times New Roman" pitchFamily="18" charset="0"/>
              </a:rPr>
              <a:t>ストレージ負荷</a:t>
            </a:r>
          </a:p>
          <a:p>
            <a:pPr marL="1168400" lvl="2" indent="-254000">
              <a:buFont typeface="Wingdings" pitchFamily="2" charset="2"/>
              <a:buChar char="l"/>
            </a:pPr>
            <a:r>
              <a:rPr lang="ja-JP" altLang="en-US" sz="2000" dirty="0">
                <a:latin typeface="Times New Roman" pitchFamily="18" charset="0"/>
              </a:rPr>
              <a:t>ネットワーク負荷、同時アクセス負荷、</a:t>
            </a:r>
            <a:r>
              <a:rPr lang="en-US" altLang="ja-JP" sz="2000" dirty="0">
                <a:latin typeface="Times New Roman" pitchFamily="18" charset="0"/>
              </a:rPr>
              <a:t>etc.</a:t>
            </a:r>
          </a:p>
          <a:p>
            <a:pPr lvl="1">
              <a:buFont typeface="Wingdings" pitchFamily="2" charset="2"/>
              <a:buChar char="u"/>
            </a:pPr>
            <a:r>
              <a:rPr lang="ja-JP" altLang="en-US" sz="2400" dirty="0">
                <a:solidFill>
                  <a:srgbClr val="003300"/>
                </a:solidFill>
                <a:latin typeface="Times New Roman" pitchFamily="18" charset="0"/>
              </a:rPr>
              <a:t>性能テストと同時にできないかを検討する。</a:t>
            </a:r>
          </a:p>
          <a:p>
            <a:pPr lvl="1">
              <a:buFont typeface="Wingdings" pitchFamily="2" charset="2"/>
              <a:buChar char="u"/>
            </a:pPr>
            <a:r>
              <a:rPr lang="ja-JP" altLang="en-US" sz="2400" dirty="0">
                <a:solidFill>
                  <a:srgbClr val="003300"/>
                </a:solidFill>
                <a:latin typeface="Times New Roman" pitchFamily="18" charset="0"/>
              </a:rPr>
              <a:t>折れ線グラフ化し変化を把握する。</a:t>
            </a:r>
          </a:p>
          <a:p>
            <a:pPr lvl="1">
              <a:buFont typeface="Wingdings" pitchFamily="2" charset="2"/>
              <a:buChar char="u"/>
            </a:pPr>
            <a:r>
              <a:rPr lang="ja-JP" altLang="en-US" sz="2400" dirty="0">
                <a:solidFill>
                  <a:srgbClr val="003300"/>
                </a:solidFill>
                <a:latin typeface="Times New Roman" pitchFamily="18" charset="0"/>
              </a:rPr>
              <a:t>期待される結果をテスト前に作成・合意する。（動作、対応負荷）</a:t>
            </a:r>
            <a:br>
              <a:rPr lang="en-US" altLang="ja-JP" sz="2400" dirty="0">
                <a:solidFill>
                  <a:srgbClr val="003300"/>
                </a:solidFill>
                <a:latin typeface="Times New Roman" pitchFamily="18" charset="0"/>
              </a:rPr>
            </a:br>
            <a:r>
              <a:rPr lang="ja-JP" altLang="en-US" sz="2400" dirty="0">
                <a:solidFill>
                  <a:srgbClr val="003300"/>
                </a:solidFill>
                <a:latin typeface="Times New Roman" pitchFamily="18" charset="0"/>
              </a:rPr>
              <a:t>　</a:t>
            </a:r>
            <a:r>
              <a:rPr lang="ja-JP" altLang="en-US" sz="2000" dirty="0">
                <a:solidFill>
                  <a:srgbClr val="003300"/>
                </a:solidFill>
                <a:latin typeface="Times New Roman" pitchFamily="18" charset="0"/>
              </a:rPr>
              <a:t>（スペック外でも</a:t>
            </a:r>
            <a:r>
              <a:rPr lang="en-US" altLang="ja-JP" sz="2000" dirty="0">
                <a:solidFill>
                  <a:srgbClr val="003300"/>
                </a:solidFill>
                <a:latin typeface="Times New Roman" pitchFamily="18" charset="0"/>
              </a:rPr>
              <a:t>……</a:t>
            </a:r>
            <a:r>
              <a:rPr lang="ja-JP" altLang="en-US" sz="2000" dirty="0">
                <a:solidFill>
                  <a:srgbClr val="003300"/>
                </a:solidFill>
                <a:latin typeface="Times New Roman" pitchFamily="18" charset="0"/>
              </a:rPr>
              <a:t>データの喪失等の財産を損なうこと、健康を損なうこと、</a:t>
            </a:r>
            <a:br>
              <a:rPr lang="en-US" altLang="ja-JP" sz="2000" dirty="0">
                <a:solidFill>
                  <a:srgbClr val="003300"/>
                </a:solidFill>
                <a:latin typeface="Times New Roman" pitchFamily="18" charset="0"/>
              </a:rPr>
            </a:br>
            <a:r>
              <a:rPr lang="ja-JP" altLang="en-US" sz="2000" dirty="0">
                <a:solidFill>
                  <a:srgbClr val="003300"/>
                </a:solidFill>
                <a:latin typeface="Times New Roman" pitchFamily="18" charset="0"/>
              </a:rPr>
              <a:t>環境を損なうこと、セーブティ＆セキュリティ問題を起こすなどしてはダメ。）</a:t>
            </a:r>
            <a:endParaRPr lang="ja-JP" altLang="en-US" sz="2400" dirty="0">
              <a:solidFill>
                <a:srgbClr val="003300"/>
              </a:solidFill>
              <a:latin typeface="Times New Roman" pitchFamily="18" charset="0"/>
            </a:endParaRPr>
          </a:p>
        </p:txBody>
      </p:sp>
      <p:sp>
        <p:nvSpPr>
          <p:cNvPr id="102406"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7" name="Text Box 4">
            <a:extLst>
              <a:ext uri="{FF2B5EF4-FFF2-40B4-BE49-F238E27FC236}">
                <a16:creationId xmlns:a16="http://schemas.microsoft.com/office/drawing/2014/main" id="{73F03C2A-4A04-4C77-8583-25D6FD855561}"/>
              </a:ext>
            </a:extLst>
          </p:cNvPr>
          <p:cNvSpPr txBox="1">
            <a:spLocks noChangeArrowheads="1"/>
          </p:cNvSpPr>
          <p:nvPr/>
        </p:nvSpPr>
        <p:spPr bwMode="auto">
          <a:xfrm>
            <a:off x="5241032" y="1721146"/>
            <a:ext cx="4392488" cy="457200"/>
          </a:xfrm>
          <a:prstGeom prst="rect">
            <a:avLst/>
          </a:prstGeom>
          <a:noFill/>
          <a:ln w="12700">
            <a:noFill/>
            <a:miter lim="800000"/>
            <a:headEnd/>
            <a:tailEnd/>
          </a:ln>
        </p:spPr>
        <p:txBody>
          <a:bodyPr wrap="square">
            <a:spAutoFit/>
          </a:bodyPr>
          <a:lstStyle/>
          <a:p>
            <a:pPr>
              <a:spcBef>
                <a:spcPct val="50000"/>
              </a:spcBef>
            </a:pPr>
            <a:r>
              <a:rPr lang="ja-JP" altLang="en-US" sz="2400" dirty="0">
                <a:solidFill>
                  <a:srgbClr val="FF0000"/>
                </a:solidFill>
                <a:latin typeface="Times New Roman" pitchFamily="18" charset="0"/>
              </a:rPr>
              <a:t>できる限り具体的に記述する。</a:t>
            </a:r>
          </a:p>
        </p:txBody>
      </p:sp>
    </p:spTree>
    <p:extLst>
      <p:ext uri="{BB962C8B-B14F-4D97-AF65-F5344CB8AC3E}">
        <p14:creationId xmlns:p14="http://schemas.microsoft.com/office/powerpoint/2010/main" val="4186026429"/>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スライド番号プレースホルダ 5"/>
          <p:cNvSpPr>
            <a:spLocks noGrp="1"/>
          </p:cNvSpPr>
          <p:nvPr>
            <p:ph type="sldNum" sz="quarter" idx="12"/>
          </p:nvPr>
        </p:nvSpPr>
        <p:spPr>
          <a:noFill/>
        </p:spPr>
        <p:txBody>
          <a:bodyPr/>
          <a:lstStyle/>
          <a:p>
            <a:fld id="{2081BDC7-A7C2-454F-846A-2A014F9624C2}" type="slidenum">
              <a:rPr lang="ja-JP" altLang="en-US" smtClean="0">
                <a:ea typeface="ＭＳ Ｐゴシック" charset="-128"/>
              </a:rPr>
              <a:pPr/>
              <a:t>139</a:t>
            </a:fld>
            <a:endParaRPr lang="en-US" altLang="ja-JP">
              <a:ea typeface="ＭＳ Ｐゴシック" charset="-128"/>
            </a:endParaRPr>
          </a:p>
        </p:txBody>
      </p:sp>
      <p:sp>
        <p:nvSpPr>
          <p:cNvPr id="104451" name="Rectangle 2"/>
          <p:cNvSpPr>
            <a:spLocks noGrp="1" noChangeArrowheads="1"/>
          </p:cNvSpPr>
          <p:nvPr>
            <p:ph type="title"/>
          </p:nvPr>
        </p:nvSpPr>
        <p:spPr>
          <a:xfrm>
            <a:off x="738188" y="285750"/>
            <a:ext cx="8420100" cy="1143000"/>
          </a:xfrm>
        </p:spPr>
        <p:txBody>
          <a:bodyPr/>
          <a:lstStyle/>
          <a:p>
            <a:pPr eaLnBrk="1" hangingPunct="1"/>
            <a:r>
              <a:rPr lang="ja-JP" altLang="en-US" dirty="0"/>
              <a:t>リグレッションテストの設計</a:t>
            </a:r>
          </a:p>
        </p:txBody>
      </p:sp>
      <p:sp>
        <p:nvSpPr>
          <p:cNvPr id="104452" name="Rectangle 3"/>
          <p:cNvSpPr>
            <a:spLocks noChangeArrowheads="1"/>
          </p:cNvSpPr>
          <p:nvPr/>
        </p:nvSpPr>
        <p:spPr bwMode="auto">
          <a:xfrm>
            <a:off x="712788" y="1484313"/>
            <a:ext cx="8848724" cy="2087562"/>
          </a:xfrm>
          <a:prstGeom prst="rect">
            <a:avLst/>
          </a:prstGeom>
          <a:noFill/>
          <a:ln w="12700">
            <a:solidFill>
              <a:schemeClr val="bg2"/>
            </a:solidFill>
            <a:miter lim="800000"/>
            <a:headEnd/>
            <a:tailEnd/>
          </a:ln>
        </p:spPr>
        <p:txBody>
          <a:bodyPr anchor="ctr"/>
          <a:lstStyle/>
          <a:p>
            <a:r>
              <a:rPr lang="ja-JP" altLang="en-US" sz="2800" dirty="0">
                <a:solidFill>
                  <a:srgbClr val="003366"/>
                </a:solidFill>
                <a:latin typeface="Times New Roman" pitchFamily="18" charset="0"/>
              </a:rPr>
              <a:t>開発による欠陥修正（デバッグ）後のテストの流れ</a:t>
            </a:r>
          </a:p>
          <a:p>
            <a:pPr marL="914400" lvl="1" indent="-457200">
              <a:buClr>
                <a:srgbClr val="003300"/>
              </a:buClr>
              <a:buFont typeface="+mj-lt"/>
              <a:buAutoNum type="arabicPeriod"/>
            </a:pPr>
            <a:r>
              <a:rPr lang="ja-JP" altLang="en-US" sz="2000" dirty="0">
                <a:solidFill>
                  <a:srgbClr val="003300"/>
                </a:solidFill>
                <a:latin typeface="Times New Roman" pitchFamily="18" charset="0"/>
              </a:rPr>
              <a:t>発見した不具合（故障）が起こらなくなったことを確認する。（確認テスト）</a:t>
            </a:r>
          </a:p>
          <a:p>
            <a:pPr marL="914400" lvl="1" indent="-457200">
              <a:buClr>
                <a:srgbClr val="003300"/>
              </a:buClr>
              <a:buFont typeface="+mj-lt"/>
              <a:buAutoNum type="arabicPeriod"/>
            </a:pPr>
            <a:r>
              <a:rPr lang="ja-JP" altLang="en-US" sz="2000" dirty="0">
                <a:solidFill>
                  <a:srgbClr val="003300"/>
                </a:solidFill>
                <a:latin typeface="Times New Roman" pitchFamily="18" charset="0"/>
              </a:rPr>
              <a:t>不具合の修正にともなう影響範囲の確認を行う。（影響度分析）</a:t>
            </a:r>
          </a:p>
          <a:p>
            <a:pPr marL="914400" lvl="1" indent="-457200">
              <a:buClr>
                <a:srgbClr val="003300"/>
              </a:buClr>
              <a:buFont typeface="+mj-lt"/>
              <a:buAutoNum type="arabicPeriod"/>
            </a:pPr>
            <a:r>
              <a:rPr lang="ja-JP" altLang="en-US" sz="2000" dirty="0">
                <a:solidFill>
                  <a:srgbClr val="003300"/>
                </a:solidFill>
                <a:latin typeface="Times New Roman" pitchFamily="18" charset="0"/>
              </a:rPr>
              <a:t>意図しない副作用の検出を目的とした確認を行う。（リグレッションテスト）</a:t>
            </a:r>
            <a:endParaRPr lang="en-US" altLang="ja-JP" sz="2000" dirty="0">
              <a:solidFill>
                <a:srgbClr val="003300"/>
              </a:solidFill>
              <a:latin typeface="Times New Roman" pitchFamily="18" charset="0"/>
            </a:endParaRPr>
          </a:p>
          <a:p>
            <a:pPr marL="914400" lvl="1" indent="-457200">
              <a:buClr>
                <a:srgbClr val="003300"/>
              </a:buClr>
              <a:buFont typeface="+mj-lt"/>
              <a:buAutoNum type="arabicPeriod"/>
            </a:pPr>
            <a:r>
              <a:rPr lang="ja-JP" altLang="en-US" sz="2000" dirty="0">
                <a:solidFill>
                  <a:srgbClr val="003300"/>
                </a:solidFill>
                <a:latin typeface="Times New Roman" pitchFamily="18" charset="0"/>
              </a:rPr>
              <a:t>リグレッションテストの自動化の検討を行う。</a:t>
            </a:r>
            <a:endParaRPr lang="en-US" altLang="ja-JP" sz="2000" dirty="0">
              <a:solidFill>
                <a:srgbClr val="003300"/>
              </a:solidFill>
              <a:latin typeface="Times New Roman" pitchFamily="18" charset="0"/>
            </a:endParaRPr>
          </a:p>
        </p:txBody>
      </p:sp>
      <p:sp>
        <p:nvSpPr>
          <p:cNvPr id="104453" name="Text Box 4"/>
          <p:cNvSpPr txBox="1">
            <a:spLocks noChangeArrowheads="1"/>
          </p:cNvSpPr>
          <p:nvPr/>
        </p:nvSpPr>
        <p:spPr bwMode="auto">
          <a:xfrm>
            <a:off x="631824" y="3716338"/>
            <a:ext cx="4897239" cy="461665"/>
          </a:xfrm>
          <a:prstGeom prst="rect">
            <a:avLst/>
          </a:prstGeom>
          <a:noFill/>
          <a:ln w="12700">
            <a:noFill/>
            <a:miter lim="800000"/>
            <a:headEnd/>
            <a:tailEnd/>
          </a:ln>
        </p:spPr>
        <p:txBody>
          <a:bodyPr wrap="square">
            <a:spAutoFit/>
          </a:bodyPr>
          <a:lstStyle/>
          <a:p>
            <a:pPr>
              <a:spcBef>
                <a:spcPct val="50000"/>
              </a:spcBef>
            </a:pPr>
            <a:r>
              <a:rPr lang="ja-JP" altLang="en-US" sz="2400" dirty="0">
                <a:solidFill>
                  <a:srgbClr val="FF0000"/>
                </a:solidFill>
                <a:latin typeface="Times New Roman" pitchFamily="18" charset="0"/>
              </a:rPr>
              <a:t>リグレッションテストのポイント</a:t>
            </a:r>
          </a:p>
        </p:txBody>
      </p:sp>
      <p:sp>
        <p:nvSpPr>
          <p:cNvPr id="104454" name="Rectangle 5"/>
          <p:cNvSpPr>
            <a:spLocks noChangeArrowheads="1"/>
          </p:cNvSpPr>
          <p:nvPr/>
        </p:nvSpPr>
        <p:spPr bwMode="auto">
          <a:xfrm>
            <a:off x="704850" y="4365625"/>
            <a:ext cx="8856662" cy="1879600"/>
          </a:xfrm>
          <a:prstGeom prst="rect">
            <a:avLst/>
          </a:prstGeom>
          <a:noFill/>
          <a:ln w="12700">
            <a:solidFill>
              <a:schemeClr val="bg2"/>
            </a:solidFill>
            <a:miter lim="800000"/>
            <a:headEnd/>
            <a:tailEnd/>
          </a:ln>
        </p:spPr>
        <p:txBody>
          <a:bodyPr anchor="ctr"/>
          <a:lstStyle/>
          <a:p>
            <a:r>
              <a:rPr lang="ja-JP" altLang="en-US" sz="2800" dirty="0">
                <a:solidFill>
                  <a:srgbClr val="003366"/>
                </a:solidFill>
                <a:latin typeface="Times New Roman" pitchFamily="18" charset="0"/>
              </a:rPr>
              <a:t>リグレッションテストの実施条件をテスト計画で明確にしておく。</a:t>
            </a:r>
          </a:p>
          <a:p>
            <a:pPr marL="804863" lvl="1" indent="-347663">
              <a:buClr>
                <a:srgbClr val="003300"/>
              </a:buClr>
              <a:buFont typeface="Wingdings" pitchFamily="2" charset="2"/>
              <a:buChar char="u"/>
            </a:pPr>
            <a:r>
              <a:rPr lang="ja-JP" altLang="en-US" sz="2000" dirty="0">
                <a:solidFill>
                  <a:srgbClr val="003300"/>
                </a:solidFill>
                <a:latin typeface="Times New Roman" pitchFamily="18" charset="0"/>
              </a:rPr>
              <a:t>タイミング：　欠陥修正ごと行うか、テストレベル終了時にまとめるか。</a:t>
            </a:r>
          </a:p>
          <a:p>
            <a:pPr marL="804863" lvl="1" indent="-347663">
              <a:buClr>
                <a:srgbClr val="003300"/>
              </a:buClr>
              <a:buFont typeface="Wingdings" pitchFamily="2" charset="2"/>
              <a:buChar char="u"/>
            </a:pPr>
            <a:r>
              <a:rPr lang="ja-JP" altLang="en-US" sz="2000" dirty="0">
                <a:solidFill>
                  <a:srgbClr val="003300"/>
                </a:solidFill>
                <a:latin typeface="Times New Roman" pitchFamily="18" charset="0"/>
              </a:rPr>
              <a:t>実施回数：　開発者の意見と、利用者の視点の両面で決める。</a:t>
            </a:r>
          </a:p>
          <a:p>
            <a:pPr marL="804863" lvl="1" indent="-347663">
              <a:buClr>
                <a:srgbClr val="003300"/>
              </a:buClr>
              <a:buFont typeface="Wingdings" pitchFamily="2" charset="2"/>
              <a:buChar char="u"/>
            </a:pPr>
            <a:r>
              <a:rPr lang="ja-JP" altLang="en-US" sz="2000" dirty="0">
                <a:solidFill>
                  <a:srgbClr val="003300"/>
                </a:solidFill>
                <a:latin typeface="Times New Roman" pitchFamily="18" charset="0"/>
              </a:rPr>
              <a:t>合格条件：　欠陥修正ごとの場合、どこまでテストするかを決めておく。</a:t>
            </a:r>
          </a:p>
        </p:txBody>
      </p:sp>
      <p:sp>
        <p:nvSpPr>
          <p:cNvPr id="104455"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17918507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6"/>
          <p:cNvSpPr>
            <a:spLocks noGrp="1" noChangeArrowheads="1"/>
          </p:cNvSpPr>
          <p:nvPr>
            <p:ph type="sldNum" sz="quarter" idx="12"/>
          </p:nvPr>
        </p:nvSpPr>
        <p:spPr>
          <a:noFill/>
        </p:spPr>
        <p:txBody>
          <a:bodyPr/>
          <a:lstStyle/>
          <a:p>
            <a:fld id="{DED986B9-8A87-4B74-B99A-2CA7815112EF}" type="slidenum">
              <a:rPr lang="en-US" altLang="ja-JP" smtClean="0">
                <a:ea typeface="ＭＳ Ｐゴシック" charset="-128"/>
              </a:rPr>
              <a:pPr/>
              <a:t>14</a:t>
            </a:fld>
            <a:endParaRPr lang="en-US" altLang="ja-JP" dirty="0">
              <a:ea typeface="ＭＳ Ｐゴシック" charset="-128"/>
            </a:endParaRPr>
          </a:p>
        </p:txBody>
      </p:sp>
      <p:sp>
        <p:nvSpPr>
          <p:cNvPr id="4100" name="タイトル 1"/>
          <p:cNvSpPr>
            <a:spLocks noGrp="1"/>
          </p:cNvSpPr>
          <p:nvPr>
            <p:ph type="title" idx="4294967295"/>
          </p:nvPr>
        </p:nvSpPr>
        <p:spPr>
          <a:xfrm>
            <a:off x="495300" y="199223"/>
            <a:ext cx="8915400" cy="1143000"/>
          </a:xfrm>
        </p:spPr>
        <p:txBody>
          <a:bodyPr/>
          <a:lstStyle/>
          <a:p>
            <a:pPr eaLnBrk="1" hangingPunct="1"/>
            <a:r>
              <a:rPr lang="ja-JP" altLang="en-US" dirty="0"/>
              <a:t>デバッグとテスト</a:t>
            </a:r>
          </a:p>
        </p:txBody>
      </p:sp>
      <p:sp>
        <p:nvSpPr>
          <p:cNvPr id="4101" name="コンテンツ プレースホルダ 2"/>
          <p:cNvSpPr>
            <a:spLocks noGrp="1"/>
          </p:cNvSpPr>
          <p:nvPr>
            <p:ph idx="4294967295"/>
          </p:nvPr>
        </p:nvSpPr>
        <p:spPr>
          <a:xfrm>
            <a:off x="296862" y="1454944"/>
            <a:ext cx="9408666" cy="4752975"/>
          </a:xfrm>
        </p:spPr>
        <p:txBody>
          <a:bodyPr/>
          <a:lstStyle/>
          <a:p>
            <a:pPr eaLnBrk="1" hangingPunct="1"/>
            <a:r>
              <a:rPr lang="ja-JP" altLang="en-US" dirty="0"/>
              <a:t>デバッグ</a:t>
            </a:r>
          </a:p>
          <a:p>
            <a:pPr eaLnBrk="1" hangingPunct="1">
              <a:buFontTx/>
              <a:buNone/>
            </a:pPr>
            <a:r>
              <a:rPr lang="ja-JP" altLang="en-US" sz="2000" dirty="0"/>
              <a:t>　　</a:t>
            </a:r>
            <a:r>
              <a:rPr lang="ja-JP" altLang="en-US" sz="2400" dirty="0"/>
              <a:t>故障のもととなる欠陥を見つけて、</a:t>
            </a:r>
            <a:br>
              <a:rPr lang="en-US" altLang="ja-JP" sz="2400" dirty="0"/>
            </a:br>
            <a:r>
              <a:rPr lang="ja-JP" altLang="en-US" sz="2400" dirty="0"/>
              <a:t>解析し、取り除く一連の</a:t>
            </a:r>
            <a:r>
              <a:rPr lang="ja-JP" altLang="en-US" sz="2400" dirty="0">
                <a:solidFill>
                  <a:srgbClr val="FF0000"/>
                </a:solidFill>
              </a:rPr>
              <a:t>開発活動</a:t>
            </a:r>
            <a:br>
              <a:rPr lang="en-US" altLang="ja-JP" sz="2400" dirty="0"/>
            </a:br>
            <a:r>
              <a:rPr lang="ja-JP" altLang="en-US" sz="2400" dirty="0"/>
              <a:t>のこと。</a:t>
            </a:r>
            <a:br>
              <a:rPr lang="en-US" altLang="ja-JP" sz="2400" dirty="0"/>
            </a:br>
            <a:endParaRPr lang="en-US" altLang="ja-JP" sz="2400" dirty="0"/>
          </a:p>
          <a:p>
            <a:pPr eaLnBrk="1" hangingPunct="1">
              <a:buFont typeface="Arial" panose="020B0604020202020204" pitchFamily="34" charset="0"/>
              <a:buChar char="•"/>
            </a:pPr>
            <a:r>
              <a:rPr lang="ja-JP" altLang="en-US" dirty="0"/>
              <a:t>テスト</a:t>
            </a:r>
          </a:p>
          <a:p>
            <a:pPr eaLnBrk="1" hangingPunct="1">
              <a:buFontTx/>
              <a:buNone/>
            </a:pPr>
            <a:r>
              <a:rPr lang="ja-JP" altLang="en-US" sz="2000" dirty="0"/>
              <a:t>　　</a:t>
            </a:r>
            <a:r>
              <a:rPr lang="ja-JP" altLang="en-US" sz="2400" dirty="0"/>
              <a:t>ソフトウェアに存在する欠陥に起因する</a:t>
            </a:r>
            <a:r>
              <a:rPr lang="ja-JP" altLang="en-US" sz="2400" dirty="0">
                <a:solidFill>
                  <a:srgbClr val="FF0000"/>
                </a:solidFill>
              </a:rPr>
              <a:t>故障を見つける</a:t>
            </a:r>
            <a:r>
              <a:rPr lang="ja-JP" altLang="en-US" sz="2400" dirty="0"/>
              <a:t>こと。</a:t>
            </a:r>
            <a:br>
              <a:rPr lang="en-US" altLang="ja-JP" sz="2400" dirty="0"/>
            </a:br>
            <a:endParaRPr lang="en-US" altLang="ja-JP" sz="2400" dirty="0"/>
          </a:p>
          <a:p>
            <a:pPr marL="0" indent="0" eaLnBrk="1" hangingPunct="1">
              <a:buFontTx/>
              <a:buNone/>
            </a:pPr>
            <a:r>
              <a:rPr lang="ja-JP" altLang="en-US" sz="2000" dirty="0"/>
              <a:t>通常、テスト担当者はテスト対象の初回のテストと最終的な確認テストに責任を持ち、</a:t>
            </a:r>
            <a:br>
              <a:rPr lang="en-US" altLang="ja-JP" sz="2000" dirty="0"/>
            </a:br>
            <a:r>
              <a:rPr lang="ja-JP" altLang="en-US" sz="2000" dirty="0"/>
              <a:t>開発担当者はデバッグとコンポーネントテストに責任を持つことになる。</a:t>
            </a:r>
          </a:p>
        </p:txBody>
      </p:sp>
      <p:sp>
        <p:nvSpPr>
          <p:cNvPr id="4123"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51" name="フローチャート : 磁気ディスク 50"/>
          <p:cNvSpPr/>
          <p:nvPr/>
        </p:nvSpPr>
        <p:spPr>
          <a:xfrm>
            <a:off x="6048722" y="2064222"/>
            <a:ext cx="619125" cy="571500"/>
          </a:xfrm>
          <a:prstGeom prst="flowChartMagneticDisk">
            <a:avLst/>
          </a:prstGeom>
          <a:solidFill>
            <a:srgbClr val="FFC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900" dirty="0">
                <a:solidFill>
                  <a:schemeClr val="tx1"/>
                </a:solidFill>
              </a:rPr>
              <a:t>×</a:t>
            </a:r>
          </a:p>
          <a:p>
            <a:pPr algn="ctr">
              <a:defRPr/>
            </a:pPr>
            <a:r>
              <a:rPr lang="en-US" altLang="ja-JP" sz="900" dirty="0">
                <a:solidFill>
                  <a:schemeClr val="tx1"/>
                </a:solidFill>
              </a:rPr>
              <a:t>code</a:t>
            </a:r>
            <a:endParaRPr lang="ja-JP" altLang="en-US" sz="900" dirty="0">
              <a:solidFill>
                <a:schemeClr val="tx1"/>
              </a:solidFill>
            </a:endParaRPr>
          </a:p>
        </p:txBody>
      </p:sp>
      <p:sp>
        <p:nvSpPr>
          <p:cNvPr id="86" name="テキスト ボックス 63"/>
          <p:cNvSpPr txBox="1">
            <a:spLocks noChangeArrowheads="1"/>
          </p:cNvSpPr>
          <p:nvPr/>
        </p:nvSpPr>
        <p:spPr bwMode="auto">
          <a:xfrm>
            <a:off x="5344665" y="2348384"/>
            <a:ext cx="928688" cy="523875"/>
          </a:xfrm>
          <a:prstGeom prst="rect">
            <a:avLst/>
          </a:prstGeom>
          <a:noFill/>
          <a:ln w="9525">
            <a:noFill/>
            <a:miter lim="800000"/>
            <a:headEnd/>
            <a:tailEnd/>
          </a:ln>
        </p:spPr>
        <p:txBody>
          <a:bodyPr>
            <a:spAutoFit/>
          </a:bodyPr>
          <a:lstStyle/>
          <a:p>
            <a:r>
              <a:rPr lang="en-US" altLang="ja-JP" sz="1400" b="1" dirty="0">
                <a:solidFill>
                  <a:srgbClr val="FF0000"/>
                </a:solidFill>
              </a:rPr>
              <a:t>defect</a:t>
            </a:r>
          </a:p>
          <a:p>
            <a:r>
              <a:rPr lang="ja-JP" altLang="en-US" sz="1400" b="1" dirty="0">
                <a:solidFill>
                  <a:srgbClr val="FF0000"/>
                </a:solidFill>
              </a:rPr>
              <a:t>欠陥</a:t>
            </a:r>
          </a:p>
        </p:txBody>
      </p:sp>
      <p:grpSp>
        <p:nvGrpSpPr>
          <p:cNvPr id="4104" name="グループ化 123"/>
          <p:cNvGrpSpPr>
            <a:grpSpLocks/>
          </p:cNvGrpSpPr>
          <p:nvPr/>
        </p:nvGrpSpPr>
        <p:grpSpPr bwMode="auto">
          <a:xfrm>
            <a:off x="6908353" y="2135659"/>
            <a:ext cx="385762" cy="357188"/>
            <a:chOff x="6572264" y="4357694"/>
            <a:chExt cx="357190" cy="357190"/>
          </a:xfrm>
        </p:grpSpPr>
        <p:sp>
          <p:nvSpPr>
            <p:cNvPr id="114" name="正方形/長方形 113"/>
            <p:cNvSpPr/>
            <p:nvPr/>
          </p:nvSpPr>
          <p:spPr>
            <a:xfrm>
              <a:off x="6572264" y="4572008"/>
              <a:ext cx="357190" cy="142876"/>
            </a:xfrm>
            <a:prstGeom prst="rect">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15" name="正方形/長方形 114"/>
            <p:cNvSpPr/>
            <p:nvPr/>
          </p:nvSpPr>
          <p:spPr>
            <a:xfrm>
              <a:off x="6644290" y="4357694"/>
              <a:ext cx="204319" cy="214314"/>
            </a:xfrm>
            <a:prstGeom prst="rect">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cxnSp>
        <p:nvCxnSpPr>
          <p:cNvPr id="137" name="曲線コネクタ 136"/>
          <p:cNvCxnSpPr>
            <a:stCxn id="51" idx="4"/>
          </p:cNvCxnSpPr>
          <p:nvPr/>
        </p:nvCxnSpPr>
        <p:spPr>
          <a:xfrm flipV="1">
            <a:off x="6667847" y="2242022"/>
            <a:ext cx="316706" cy="107950"/>
          </a:xfrm>
          <a:prstGeom prst="curvedConnector3">
            <a:avLst>
              <a:gd name="adj1" fmla="val 50000"/>
            </a:avLst>
          </a:prstGeom>
          <a:ln/>
        </p:spPr>
        <p:style>
          <a:lnRef idx="1">
            <a:schemeClr val="dk1"/>
          </a:lnRef>
          <a:fillRef idx="0">
            <a:schemeClr val="dk1"/>
          </a:fillRef>
          <a:effectRef idx="0">
            <a:schemeClr val="dk1"/>
          </a:effectRef>
          <a:fontRef idx="minor">
            <a:schemeClr val="tx1"/>
          </a:fontRef>
        </p:style>
      </p:cxnSp>
      <p:sp>
        <p:nvSpPr>
          <p:cNvPr id="150" name="フローチャート : 複数書類 149"/>
          <p:cNvSpPr/>
          <p:nvPr/>
        </p:nvSpPr>
        <p:spPr>
          <a:xfrm>
            <a:off x="7881491" y="2075335"/>
            <a:ext cx="387350" cy="357187"/>
          </a:xfrm>
          <a:prstGeom prst="flowChartMultidocumen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900">
                <a:solidFill>
                  <a:schemeClr val="tx1"/>
                </a:solidFill>
              </a:rPr>
              <a:t>×</a:t>
            </a:r>
          </a:p>
        </p:txBody>
      </p:sp>
      <p:cxnSp>
        <p:nvCxnSpPr>
          <p:cNvPr id="154" name="曲線コネクタ 153"/>
          <p:cNvCxnSpPr>
            <a:stCxn id="115" idx="3"/>
            <a:endCxn id="150" idx="1"/>
          </p:cNvCxnSpPr>
          <p:nvPr/>
        </p:nvCxnSpPr>
        <p:spPr>
          <a:xfrm>
            <a:off x="7206803" y="2242816"/>
            <a:ext cx="674688" cy="11113"/>
          </a:xfrm>
          <a:prstGeom prst="curvedConnector3">
            <a:avLst>
              <a:gd name="adj1" fmla="val 50000"/>
            </a:avLst>
          </a:prstGeom>
          <a:ln>
            <a:tailEnd type="arrow"/>
          </a:ln>
        </p:spPr>
        <p:style>
          <a:lnRef idx="1">
            <a:schemeClr val="dk1"/>
          </a:lnRef>
          <a:fillRef idx="0">
            <a:schemeClr val="dk1"/>
          </a:fillRef>
          <a:effectRef idx="0">
            <a:schemeClr val="dk1"/>
          </a:effectRef>
          <a:fontRef idx="minor">
            <a:schemeClr val="tx1"/>
          </a:fontRef>
        </p:style>
      </p:cxnSp>
      <p:sp>
        <p:nvSpPr>
          <p:cNvPr id="155" name="テキスト ボックス 63"/>
          <p:cNvSpPr txBox="1">
            <a:spLocks noChangeArrowheads="1"/>
          </p:cNvSpPr>
          <p:nvPr/>
        </p:nvSpPr>
        <p:spPr bwMode="auto">
          <a:xfrm>
            <a:off x="7733853" y="2448397"/>
            <a:ext cx="928687" cy="523875"/>
          </a:xfrm>
          <a:prstGeom prst="rect">
            <a:avLst/>
          </a:prstGeom>
          <a:noFill/>
          <a:ln w="9525">
            <a:noFill/>
            <a:miter lim="800000"/>
            <a:headEnd/>
            <a:tailEnd/>
          </a:ln>
        </p:spPr>
        <p:txBody>
          <a:bodyPr>
            <a:spAutoFit/>
          </a:bodyPr>
          <a:lstStyle/>
          <a:p>
            <a:r>
              <a:rPr lang="en-US" altLang="ja-JP" sz="1400" b="1" dirty="0">
                <a:solidFill>
                  <a:srgbClr val="FF0000"/>
                </a:solidFill>
              </a:rPr>
              <a:t>failure</a:t>
            </a:r>
          </a:p>
          <a:p>
            <a:r>
              <a:rPr lang="ja-JP" altLang="en-US" sz="1400" b="1" dirty="0">
                <a:solidFill>
                  <a:srgbClr val="FF0000"/>
                </a:solidFill>
              </a:rPr>
              <a:t>故障</a:t>
            </a:r>
          </a:p>
        </p:txBody>
      </p:sp>
      <p:sp>
        <p:nvSpPr>
          <p:cNvPr id="157" name="スマイル 156"/>
          <p:cNvSpPr/>
          <p:nvPr/>
        </p:nvSpPr>
        <p:spPr>
          <a:xfrm>
            <a:off x="8854628" y="2275359"/>
            <a:ext cx="387350" cy="357188"/>
          </a:xfrm>
          <a:prstGeom prst="smileyFace">
            <a:avLst>
              <a:gd name="adj" fmla="val -4653"/>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0" name="フローチャート : 磁気ディスク 9"/>
          <p:cNvSpPr/>
          <p:nvPr/>
        </p:nvSpPr>
        <p:spPr>
          <a:xfrm>
            <a:off x="6048722" y="3356447"/>
            <a:ext cx="619125" cy="571500"/>
          </a:xfrm>
          <a:prstGeom prst="flowChartMagneticDisk">
            <a:avLst/>
          </a:prstGeom>
          <a:solidFill>
            <a:srgbClr val="CCFF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900" dirty="0">
                <a:solidFill>
                  <a:schemeClr val="tx1"/>
                </a:solidFill>
              </a:rPr>
              <a:t>code</a:t>
            </a:r>
            <a:endParaRPr lang="ja-JP" altLang="en-US" sz="900" dirty="0">
              <a:solidFill>
                <a:schemeClr val="tx1"/>
              </a:solidFill>
            </a:endParaRPr>
          </a:p>
        </p:txBody>
      </p:sp>
      <p:grpSp>
        <p:nvGrpSpPr>
          <p:cNvPr id="4111" name="グループ化 124"/>
          <p:cNvGrpSpPr>
            <a:grpSpLocks/>
          </p:cNvGrpSpPr>
          <p:nvPr/>
        </p:nvGrpSpPr>
        <p:grpSpPr bwMode="auto">
          <a:xfrm>
            <a:off x="6989315" y="3356447"/>
            <a:ext cx="385763" cy="357187"/>
            <a:chOff x="6786578" y="3714752"/>
            <a:chExt cx="357190" cy="357190"/>
          </a:xfrm>
          <a:solidFill>
            <a:srgbClr val="CCFFFF"/>
          </a:solidFill>
        </p:grpSpPr>
        <p:sp>
          <p:nvSpPr>
            <p:cNvPr id="116" name="正方形/長方形 115"/>
            <p:cNvSpPr/>
            <p:nvPr/>
          </p:nvSpPr>
          <p:spPr>
            <a:xfrm>
              <a:off x="6786578" y="3929066"/>
              <a:ext cx="357190" cy="142876"/>
            </a:xfrm>
            <a:prstGeom prst="rect">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17" name="正方形/長方形 116"/>
            <p:cNvSpPr/>
            <p:nvPr/>
          </p:nvSpPr>
          <p:spPr>
            <a:xfrm>
              <a:off x="6858604" y="3714752"/>
              <a:ext cx="204318" cy="214314"/>
            </a:xfrm>
            <a:prstGeom prst="rect">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cxnSp>
        <p:nvCxnSpPr>
          <p:cNvPr id="131" name="曲線コネクタ 130"/>
          <p:cNvCxnSpPr>
            <a:stCxn id="10" idx="4"/>
          </p:cNvCxnSpPr>
          <p:nvPr/>
        </p:nvCxnSpPr>
        <p:spPr>
          <a:xfrm>
            <a:off x="6667847" y="3642197"/>
            <a:ext cx="308768" cy="1587"/>
          </a:xfrm>
          <a:prstGeom prst="curvedConnector3">
            <a:avLst>
              <a:gd name="adj1" fmla="val 50000"/>
            </a:avLst>
          </a:prstGeom>
          <a:ln/>
        </p:spPr>
        <p:style>
          <a:lnRef idx="1">
            <a:schemeClr val="dk1"/>
          </a:lnRef>
          <a:fillRef idx="0">
            <a:schemeClr val="dk1"/>
          </a:fillRef>
          <a:effectRef idx="0">
            <a:schemeClr val="dk1"/>
          </a:effectRef>
          <a:fontRef idx="minor">
            <a:schemeClr val="tx1"/>
          </a:fontRef>
        </p:style>
      </p:cxnSp>
      <p:sp>
        <p:nvSpPr>
          <p:cNvPr id="144" name="フローチャート : 複数書類 143"/>
          <p:cNvSpPr/>
          <p:nvPr/>
        </p:nvSpPr>
        <p:spPr>
          <a:xfrm>
            <a:off x="7884505" y="3389402"/>
            <a:ext cx="387350" cy="357187"/>
          </a:xfrm>
          <a:prstGeom prst="flowChartMultidocumen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800" dirty="0">
                <a:solidFill>
                  <a:schemeClr val="tx1"/>
                </a:solidFill>
              </a:rPr>
              <a:t>○</a:t>
            </a:r>
          </a:p>
        </p:txBody>
      </p:sp>
      <p:sp>
        <p:nvSpPr>
          <p:cNvPr id="145" name="スマイル 144"/>
          <p:cNvSpPr/>
          <p:nvPr/>
        </p:nvSpPr>
        <p:spPr>
          <a:xfrm>
            <a:off x="8854628" y="3285009"/>
            <a:ext cx="387350" cy="357188"/>
          </a:xfrm>
          <a:prstGeom prst="smileyFac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cxnSp>
        <p:nvCxnSpPr>
          <p:cNvPr id="4115" name="曲線コネクタ 146"/>
          <p:cNvCxnSpPr>
            <a:cxnSpLocks noChangeShapeType="1"/>
            <a:stCxn id="116" idx="3"/>
            <a:endCxn id="144" idx="1"/>
          </p:cNvCxnSpPr>
          <p:nvPr/>
        </p:nvCxnSpPr>
        <p:spPr bwMode="auto">
          <a:xfrm flipV="1">
            <a:off x="7375078" y="3567996"/>
            <a:ext cx="509427" cy="74201"/>
          </a:xfrm>
          <a:prstGeom prst="curvedConnector3">
            <a:avLst>
              <a:gd name="adj1" fmla="val 50000"/>
            </a:avLst>
          </a:prstGeom>
          <a:noFill/>
          <a:ln w="9525" algn="ctr">
            <a:solidFill>
              <a:srgbClr val="000000"/>
            </a:solidFill>
            <a:round/>
            <a:headEnd/>
            <a:tailEnd type="arrow" w="med" len="med"/>
          </a:ln>
        </p:spPr>
      </p:cxnSp>
      <p:sp>
        <p:nvSpPr>
          <p:cNvPr id="82985" name="AutoShape 41"/>
          <p:cNvSpPr>
            <a:spLocks noChangeArrowheads="1"/>
          </p:cNvSpPr>
          <p:nvPr/>
        </p:nvSpPr>
        <p:spPr bwMode="auto">
          <a:xfrm>
            <a:off x="8308528" y="2059459"/>
            <a:ext cx="466725" cy="720725"/>
          </a:xfrm>
          <a:prstGeom prst="leftArrow">
            <a:avLst>
              <a:gd name="adj1" fmla="val 50000"/>
              <a:gd name="adj2" fmla="val 25000"/>
            </a:avLst>
          </a:prstGeom>
          <a:solidFill>
            <a:schemeClr val="accent1"/>
          </a:solidFill>
          <a:ln w="9525">
            <a:solidFill>
              <a:schemeClr val="tx1"/>
            </a:solidFill>
            <a:miter lim="800000"/>
            <a:headEnd/>
            <a:tailEnd/>
          </a:ln>
        </p:spPr>
        <p:txBody>
          <a:bodyPr wrap="none" anchor="ctr"/>
          <a:lstStyle/>
          <a:p>
            <a:pPr algn="ctr"/>
            <a:r>
              <a:rPr lang="en-US" altLang="ja-JP" sz="1200"/>
              <a:t>Test</a:t>
            </a:r>
          </a:p>
        </p:txBody>
      </p:sp>
      <p:sp>
        <p:nvSpPr>
          <p:cNvPr id="82988" name="AutoShape 44"/>
          <p:cNvSpPr>
            <a:spLocks noChangeArrowheads="1"/>
          </p:cNvSpPr>
          <p:nvPr/>
        </p:nvSpPr>
        <p:spPr bwMode="auto">
          <a:xfrm>
            <a:off x="6046340" y="2708747"/>
            <a:ext cx="623888" cy="574675"/>
          </a:xfrm>
          <a:prstGeom prst="downArrow">
            <a:avLst>
              <a:gd name="adj1" fmla="val 50000"/>
              <a:gd name="adj2" fmla="val 25000"/>
            </a:avLst>
          </a:prstGeom>
          <a:solidFill>
            <a:schemeClr val="accent1"/>
          </a:solidFill>
          <a:ln w="9525">
            <a:solidFill>
              <a:schemeClr val="tx1"/>
            </a:solidFill>
            <a:miter lim="800000"/>
            <a:headEnd/>
            <a:tailEnd/>
          </a:ln>
        </p:spPr>
        <p:txBody>
          <a:bodyPr vert="eaVert" wrap="none" anchor="ctr"/>
          <a:lstStyle/>
          <a:p>
            <a:pPr algn="ctr"/>
            <a:r>
              <a:rPr lang="ja-JP" altLang="en-US" sz="1200"/>
              <a:t>修正</a:t>
            </a:r>
          </a:p>
        </p:txBody>
      </p:sp>
      <p:sp>
        <p:nvSpPr>
          <p:cNvPr id="82989" name="AutoShape 45"/>
          <p:cNvSpPr>
            <a:spLocks noChangeArrowheads="1"/>
          </p:cNvSpPr>
          <p:nvPr/>
        </p:nvSpPr>
        <p:spPr bwMode="auto">
          <a:xfrm>
            <a:off x="6609183" y="2527771"/>
            <a:ext cx="1073869" cy="541338"/>
          </a:xfrm>
          <a:prstGeom prst="leftArrow">
            <a:avLst>
              <a:gd name="adj1" fmla="val 50000"/>
              <a:gd name="adj2" fmla="val 66606"/>
            </a:avLst>
          </a:prstGeom>
          <a:solidFill>
            <a:schemeClr val="accent1"/>
          </a:solidFill>
          <a:ln w="9525">
            <a:solidFill>
              <a:schemeClr val="tx1"/>
            </a:solidFill>
            <a:miter lim="800000"/>
            <a:headEnd/>
            <a:tailEnd/>
          </a:ln>
        </p:spPr>
        <p:txBody>
          <a:bodyPr wrap="none" anchor="ctr"/>
          <a:lstStyle/>
          <a:p>
            <a:pPr algn="ctr"/>
            <a:r>
              <a:rPr lang="ja-JP" altLang="en-US" sz="1200" dirty="0"/>
              <a:t>欠陥特定</a:t>
            </a:r>
          </a:p>
        </p:txBody>
      </p:sp>
      <p:graphicFrame>
        <p:nvGraphicFramePr>
          <p:cNvPr id="4098" name="Object 46"/>
          <p:cNvGraphicFramePr>
            <a:graphicFrameLocks noChangeAspect="1"/>
          </p:cNvGraphicFramePr>
          <p:nvPr>
            <p:extLst>
              <p:ext uri="{D42A27DB-BD31-4B8C-83A1-F6EECF244321}">
                <p14:modId xmlns:p14="http://schemas.microsoft.com/office/powerpoint/2010/main" val="2446775132"/>
              </p:ext>
            </p:extLst>
          </p:nvPr>
        </p:nvGraphicFramePr>
        <p:xfrm>
          <a:off x="5549453" y="1786134"/>
          <a:ext cx="585788" cy="587375"/>
        </p:xfrm>
        <a:graphic>
          <a:graphicData uri="http://schemas.openxmlformats.org/presentationml/2006/ole">
            <mc:AlternateContent xmlns:mc="http://schemas.openxmlformats.org/markup-compatibility/2006">
              <mc:Choice xmlns:v="urn:schemas-microsoft-com:vml" Requires="v">
                <p:oleObj name="ｸﾘｯﾌﾟ" r:id="rId3" imgW="3097440" imgH="3299400" progId="">
                  <p:embed/>
                </p:oleObj>
              </mc:Choice>
              <mc:Fallback>
                <p:oleObj name="ｸﾘｯﾌﾟ" r:id="rId3" imgW="3097440" imgH="3299400" progId="">
                  <p:embed/>
                  <p:pic>
                    <p:nvPicPr>
                      <p:cNvPr id="4098" name="Object 4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49453" y="1786134"/>
                        <a:ext cx="585788" cy="587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3005" name="Text Box 61"/>
          <p:cNvSpPr txBox="1">
            <a:spLocks noChangeArrowheads="1"/>
          </p:cNvSpPr>
          <p:nvPr/>
        </p:nvSpPr>
        <p:spPr bwMode="auto">
          <a:xfrm>
            <a:off x="8104638" y="3721219"/>
            <a:ext cx="1092200" cy="276999"/>
          </a:xfrm>
          <a:prstGeom prst="rect">
            <a:avLst/>
          </a:prstGeom>
          <a:noFill/>
          <a:ln w="9525">
            <a:noFill/>
            <a:miter lim="800000"/>
            <a:headEnd/>
            <a:tailEnd/>
          </a:ln>
        </p:spPr>
        <p:txBody>
          <a:bodyPr>
            <a:spAutoFit/>
          </a:bodyPr>
          <a:lstStyle/>
          <a:p>
            <a:pPr>
              <a:spcBef>
                <a:spcPct val="50000"/>
              </a:spcBef>
            </a:pPr>
            <a:r>
              <a:rPr lang="ja-JP" altLang="en-US" sz="1200" b="1" dirty="0">
                <a:solidFill>
                  <a:srgbClr val="FF0000"/>
                </a:solidFill>
              </a:rPr>
              <a:t>確認テスト</a:t>
            </a:r>
          </a:p>
        </p:txBody>
      </p:sp>
      <p:sp>
        <p:nvSpPr>
          <p:cNvPr id="2" name="AutoShape 41"/>
          <p:cNvSpPr>
            <a:spLocks noChangeArrowheads="1"/>
          </p:cNvSpPr>
          <p:nvPr/>
        </p:nvSpPr>
        <p:spPr bwMode="auto">
          <a:xfrm>
            <a:off x="8308528" y="3069109"/>
            <a:ext cx="466725" cy="720725"/>
          </a:xfrm>
          <a:prstGeom prst="leftArrow">
            <a:avLst>
              <a:gd name="adj1" fmla="val 50000"/>
              <a:gd name="adj2" fmla="val 25000"/>
            </a:avLst>
          </a:prstGeom>
          <a:solidFill>
            <a:schemeClr val="accent1"/>
          </a:solidFill>
          <a:ln w="9525">
            <a:solidFill>
              <a:schemeClr val="tx1"/>
            </a:solidFill>
            <a:miter lim="800000"/>
            <a:headEnd/>
            <a:tailEnd/>
          </a:ln>
        </p:spPr>
        <p:txBody>
          <a:bodyPr wrap="none" anchor="ctr"/>
          <a:lstStyle/>
          <a:p>
            <a:pPr algn="ctr"/>
            <a:r>
              <a:rPr lang="en-US" altLang="ja-JP" sz="1200"/>
              <a:t>Test</a:t>
            </a:r>
          </a:p>
        </p:txBody>
      </p:sp>
      <p:sp>
        <p:nvSpPr>
          <p:cNvPr id="3" name="正方形/長方形 2"/>
          <p:cNvSpPr/>
          <p:nvPr/>
        </p:nvSpPr>
        <p:spPr>
          <a:xfrm>
            <a:off x="7802115" y="1556792"/>
            <a:ext cx="1903413" cy="2439065"/>
          </a:xfrm>
          <a:prstGeom prst="rect">
            <a:avLst/>
          </a:prstGeom>
          <a:noFill/>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dirty="0"/>
              <a:t>テスト</a:t>
            </a:r>
            <a:endParaRPr kumimoji="1" lang="en-US" altLang="ja-JP" dirty="0"/>
          </a:p>
          <a:p>
            <a:pPr algn="ctr"/>
            <a:endParaRPr lang="en-US" altLang="ja-JP" dirty="0"/>
          </a:p>
          <a:p>
            <a:pPr algn="ctr"/>
            <a:endParaRPr kumimoji="1" lang="en-US" altLang="ja-JP" dirty="0"/>
          </a:p>
          <a:p>
            <a:pPr algn="ctr"/>
            <a:endParaRPr lang="en-US" altLang="ja-JP" dirty="0"/>
          </a:p>
          <a:p>
            <a:pPr algn="ctr"/>
            <a:endParaRPr kumimoji="1" lang="en-US" altLang="ja-JP" dirty="0"/>
          </a:p>
          <a:p>
            <a:pPr algn="ctr"/>
            <a:endParaRPr lang="en-US" altLang="ja-JP" dirty="0"/>
          </a:p>
          <a:p>
            <a:pPr algn="ctr"/>
            <a:endParaRPr kumimoji="1" lang="en-US" altLang="ja-JP" dirty="0"/>
          </a:p>
          <a:p>
            <a:pPr algn="ctr"/>
            <a:endParaRPr lang="en-US" altLang="ja-JP" dirty="0"/>
          </a:p>
          <a:p>
            <a:pPr algn="ctr"/>
            <a:endParaRPr kumimoji="1" lang="ja-JP" altLang="en-US" dirty="0"/>
          </a:p>
        </p:txBody>
      </p:sp>
      <p:sp>
        <p:nvSpPr>
          <p:cNvPr id="34" name="テキスト ボックス 33">
            <a:extLst>
              <a:ext uri="{FF2B5EF4-FFF2-40B4-BE49-F238E27FC236}">
                <a16:creationId xmlns:a16="http://schemas.microsoft.com/office/drawing/2014/main" id="{B9DA6CD7-C7EB-43DC-874F-9A46941E8ACD}"/>
              </a:ext>
            </a:extLst>
          </p:cNvPr>
          <p:cNvSpPr txBox="1">
            <a:spLocks noChangeArrowheads="1"/>
          </p:cNvSpPr>
          <p:nvPr/>
        </p:nvSpPr>
        <p:spPr bwMode="auto">
          <a:xfrm>
            <a:off x="315913" y="6001543"/>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
        <p:nvSpPr>
          <p:cNvPr id="33" name="正方形/長方形 32"/>
          <p:cNvSpPr/>
          <p:nvPr/>
        </p:nvSpPr>
        <p:spPr>
          <a:xfrm>
            <a:off x="5357203" y="1556792"/>
            <a:ext cx="2444912" cy="2439065"/>
          </a:xfrm>
          <a:prstGeom prst="rect">
            <a:avLst/>
          </a:prstGeom>
          <a:noFill/>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dirty="0"/>
              <a:t>デバッグ</a:t>
            </a:r>
            <a:endParaRPr kumimoji="1" lang="en-US" altLang="ja-JP" dirty="0"/>
          </a:p>
          <a:p>
            <a:pPr algn="ctr"/>
            <a:endParaRPr lang="en-US" altLang="ja-JP" dirty="0"/>
          </a:p>
          <a:p>
            <a:pPr algn="ctr"/>
            <a:endParaRPr kumimoji="1" lang="en-US" altLang="ja-JP" dirty="0"/>
          </a:p>
          <a:p>
            <a:pPr algn="ctr"/>
            <a:endParaRPr lang="en-US" altLang="ja-JP" dirty="0"/>
          </a:p>
          <a:p>
            <a:pPr algn="ctr"/>
            <a:endParaRPr kumimoji="1" lang="en-US" altLang="ja-JP" dirty="0"/>
          </a:p>
          <a:p>
            <a:pPr algn="ctr"/>
            <a:endParaRPr lang="en-US" altLang="ja-JP" dirty="0"/>
          </a:p>
          <a:p>
            <a:pPr algn="ctr"/>
            <a:endParaRPr kumimoji="1" lang="en-US" altLang="ja-JP" dirty="0"/>
          </a:p>
          <a:p>
            <a:pPr algn="ctr"/>
            <a:endParaRPr lang="en-US" altLang="ja-JP" dirty="0"/>
          </a:p>
          <a:p>
            <a:pPr algn="ctr"/>
            <a:endParaRPr kumimoji="1" lang="ja-JP" altLang="en-US" dirty="0"/>
          </a:p>
        </p:txBody>
      </p:sp>
      <p:sp>
        <p:nvSpPr>
          <p:cNvPr id="4" name="テキスト ボックス 3">
            <a:extLst>
              <a:ext uri="{FF2B5EF4-FFF2-40B4-BE49-F238E27FC236}">
                <a16:creationId xmlns:a16="http://schemas.microsoft.com/office/drawing/2014/main" id="{0E208CAB-F9D3-2101-859F-575358178400}"/>
              </a:ext>
            </a:extLst>
          </p:cNvPr>
          <p:cNvSpPr txBox="1">
            <a:spLocks noChangeArrowheads="1"/>
          </p:cNvSpPr>
          <p:nvPr/>
        </p:nvSpPr>
        <p:spPr bwMode="auto">
          <a:xfrm>
            <a:off x="5064146" y="4556019"/>
            <a:ext cx="4658235" cy="261610"/>
          </a:xfrm>
          <a:prstGeom prst="rect">
            <a:avLst/>
          </a:prstGeom>
          <a:noFill/>
          <a:ln w="9525">
            <a:noFill/>
            <a:miter lim="800000"/>
            <a:headEnd/>
            <a:tailEnd/>
          </a:ln>
        </p:spPr>
        <p:txBody>
          <a:bodyPr wrap="square">
            <a:spAutoFit/>
          </a:bodyPr>
          <a:lstStyle/>
          <a:p>
            <a:pPr algn="r"/>
            <a:r>
              <a:rPr lang="en-US" altLang="ja-JP" sz="1100" dirty="0"/>
              <a:t>※</a:t>
            </a:r>
            <a:r>
              <a:rPr lang="ja-JP" altLang="en-US" sz="1100" dirty="0"/>
              <a:t>　「欠陥」と「故障」の違いについては、スライド</a:t>
            </a:r>
            <a:r>
              <a:rPr lang="en-US" altLang="ja-JP" sz="1100" dirty="0"/>
              <a:t>25</a:t>
            </a:r>
            <a:r>
              <a:rPr lang="ja-JP" altLang="en-US" sz="1100" dirty="0"/>
              <a:t>を参照すること。</a:t>
            </a:r>
          </a:p>
        </p:txBody>
      </p:sp>
    </p:spTree>
    <p:extLst>
      <p:ext uri="{BB962C8B-B14F-4D97-AF65-F5344CB8AC3E}">
        <p14:creationId xmlns:p14="http://schemas.microsoft.com/office/powerpoint/2010/main" val="244012605"/>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140</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ja-JP" altLang="en-US" sz="4400" dirty="0">
                <a:solidFill>
                  <a:schemeClr val="tx2"/>
                </a:solidFill>
                <a:latin typeface="ＭＳ Ｐゴシック" charset="-128"/>
              </a:rPr>
              <a:t> </a:t>
            </a:r>
            <a:r>
              <a:rPr lang="en-US" altLang="ja-JP" sz="4400" dirty="0">
                <a:solidFill>
                  <a:schemeClr val="tx2"/>
                </a:solidFill>
                <a:latin typeface="ＭＳ Ｐゴシック" charset="-128"/>
              </a:rPr>
              <a:t>4.3 </a:t>
            </a:r>
            <a:r>
              <a:rPr lang="ja-JP" altLang="en-US" sz="4400" dirty="0">
                <a:solidFill>
                  <a:schemeClr val="tx2"/>
                </a:solidFill>
                <a:latin typeface="ＭＳ Ｐゴシック" charset="-128"/>
              </a:rPr>
              <a:t>ホワイトボックステスト技法</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3349116535"/>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代表的なホワイトボックステスト技法</a:t>
            </a:r>
            <a:endParaRPr kumimoji="1" lang="ja-JP" altLang="en-US" dirty="0"/>
          </a:p>
        </p:txBody>
      </p:sp>
      <p:sp>
        <p:nvSpPr>
          <p:cNvPr id="3" name="コンテンツ プレースホルダー 2"/>
          <p:cNvSpPr>
            <a:spLocks noGrp="1"/>
          </p:cNvSpPr>
          <p:nvPr>
            <p:ph idx="1"/>
          </p:nvPr>
        </p:nvSpPr>
        <p:spPr>
          <a:xfrm>
            <a:off x="277812" y="1600199"/>
            <a:ext cx="9350376" cy="5121275"/>
          </a:xfrm>
        </p:spPr>
        <p:txBody>
          <a:bodyPr>
            <a:normAutofit/>
          </a:bodyPr>
          <a:lstStyle/>
          <a:p>
            <a:pPr marL="457200" indent="-457200" eaLnBrk="1" hangingPunct="1">
              <a:lnSpc>
                <a:spcPct val="110000"/>
              </a:lnSpc>
              <a:buFont typeface="+mj-ea"/>
              <a:buAutoNum type="circleNumDbPlain"/>
            </a:pPr>
            <a:r>
              <a:rPr lang="ja-JP" altLang="en-US" sz="2400" b="1" dirty="0">
                <a:solidFill>
                  <a:srgbClr val="FF0000"/>
                </a:solidFill>
              </a:rPr>
              <a:t>制御フローテスト</a:t>
            </a:r>
          </a:p>
          <a:p>
            <a:pPr lvl="1" eaLnBrk="1" hangingPunct="1">
              <a:lnSpc>
                <a:spcPct val="110000"/>
              </a:lnSpc>
            </a:pPr>
            <a:r>
              <a:rPr lang="ja-JP" altLang="en-US" sz="2000" dirty="0"/>
              <a:t>テストケースは制御フローに従って設計する。</a:t>
            </a:r>
            <a:endParaRPr lang="en-US" altLang="ja-JP" sz="2000" dirty="0"/>
          </a:p>
          <a:p>
            <a:pPr lvl="1" eaLnBrk="1" hangingPunct="1">
              <a:lnSpc>
                <a:spcPct val="110000"/>
              </a:lnSpc>
            </a:pPr>
            <a:endParaRPr lang="en-US" altLang="ja-JP" sz="2000" dirty="0"/>
          </a:p>
          <a:p>
            <a:pPr marL="457200" lvl="1" indent="0" eaLnBrk="1" hangingPunct="1">
              <a:lnSpc>
                <a:spcPct val="110000"/>
              </a:lnSpc>
              <a:buNone/>
            </a:pPr>
            <a:r>
              <a:rPr lang="en-US" altLang="ja-JP" sz="2000" dirty="0"/>
              <a:t>※</a:t>
            </a:r>
            <a:r>
              <a:rPr lang="ja-JP" altLang="en-US" sz="2000" dirty="0"/>
              <a:t>　</a:t>
            </a:r>
            <a:r>
              <a:rPr lang="ja-JP" altLang="ja-JP" sz="2000" dirty="0"/>
              <a:t>制御フローは、「プログラムで、命令が実行される流れを定めたもの。</a:t>
            </a:r>
            <a:r>
              <a:rPr lang="ja-JP" altLang="en-US" sz="2000" dirty="0"/>
              <a:t>」のこと。</a:t>
            </a:r>
            <a:endParaRPr lang="en-US" altLang="ja-JP" sz="2000" dirty="0"/>
          </a:p>
          <a:p>
            <a:pPr lvl="1" eaLnBrk="1" hangingPunct="1">
              <a:lnSpc>
                <a:spcPct val="110000"/>
              </a:lnSpc>
            </a:pPr>
            <a:endParaRPr lang="ja-JP" altLang="en-US" sz="2000" dirty="0"/>
          </a:p>
          <a:p>
            <a:pPr marL="457200" indent="-457200" eaLnBrk="1" hangingPunct="1">
              <a:lnSpc>
                <a:spcPct val="110000"/>
              </a:lnSpc>
              <a:buFont typeface="+mj-ea"/>
              <a:buAutoNum type="circleNumDbPlain"/>
            </a:pPr>
            <a:r>
              <a:rPr lang="ja-JP" altLang="en-US" sz="2400" b="1" dirty="0">
                <a:solidFill>
                  <a:srgbClr val="FF0000"/>
                </a:solidFill>
              </a:rPr>
              <a:t>データフローテスト</a:t>
            </a:r>
          </a:p>
          <a:p>
            <a:pPr lvl="1" eaLnBrk="1" hangingPunct="1">
              <a:lnSpc>
                <a:spcPct val="110000"/>
              </a:lnSpc>
            </a:pPr>
            <a:r>
              <a:rPr lang="ja-JP" altLang="en-US" sz="2000" dirty="0"/>
              <a:t>変数の「定義と使用」の組を実行するようにテストケースを設計する。</a:t>
            </a:r>
            <a:endParaRPr lang="en-US" altLang="ja-JP" sz="2000"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141</a:t>
            </a:fld>
            <a:endParaRPr lang="en-US" altLang="ja-JP" dirty="0"/>
          </a:p>
        </p:txBody>
      </p:sp>
      <p:sp>
        <p:nvSpPr>
          <p:cNvPr id="8" name="フッター プレースホルダ 4">
            <a:extLst>
              <a:ext uri="{FF2B5EF4-FFF2-40B4-BE49-F238E27FC236}">
                <a16:creationId xmlns:a16="http://schemas.microsoft.com/office/drawing/2014/main" id="{5C3BD12F-6D91-4518-9C77-4A237992278B}"/>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9" name="テキスト ボックス 1">
            <a:extLst>
              <a:ext uri="{FF2B5EF4-FFF2-40B4-BE49-F238E27FC236}">
                <a16:creationId xmlns:a16="http://schemas.microsoft.com/office/drawing/2014/main" id="{A13162ED-1039-4027-A686-EAAE3FF1E884}"/>
              </a:ext>
            </a:extLst>
          </p:cNvPr>
          <p:cNvSpPr txBox="1">
            <a:spLocks noChangeArrowheads="1"/>
          </p:cNvSpPr>
          <p:nvPr/>
        </p:nvSpPr>
        <p:spPr bwMode="auto">
          <a:xfrm>
            <a:off x="315913" y="6021288"/>
            <a:ext cx="9312275" cy="307777"/>
          </a:xfrm>
          <a:prstGeom prst="rect">
            <a:avLst/>
          </a:prstGeom>
          <a:noFill/>
          <a:ln w="9525">
            <a:noFill/>
            <a:miter lim="800000"/>
            <a:headEnd/>
            <a:tailEnd/>
          </a:ln>
        </p:spPr>
        <p:txBody>
          <a:bodyPr>
            <a:spAutoFit/>
          </a:bodyPr>
          <a:lstStyle/>
          <a:p>
            <a:pPr algn="ctr"/>
            <a:r>
              <a:rPr lang="ja-JP" altLang="en-US" sz="1400" dirty="0"/>
              <a:t>出典：ソフトウェアテスト標準用語集 日本語版 </a:t>
            </a:r>
            <a:r>
              <a:rPr lang="en-US" altLang="ja-JP" sz="1400" dirty="0"/>
              <a:t>Version 2.3.J02</a:t>
            </a:r>
            <a:endParaRPr lang="ja-JP" altLang="en-US" sz="1400" dirty="0"/>
          </a:p>
        </p:txBody>
      </p:sp>
    </p:spTree>
    <p:extLst>
      <p:ext uri="{BB962C8B-B14F-4D97-AF65-F5344CB8AC3E}">
        <p14:creationId xmlns:p14="http://schemas.microsoft.com/office/powerpoint/2010/main" val="1474568936"/>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スライド番号プレースホルダ 5"/>
          <p:cNvSpPr>
            <a:spLocks noGrp="1"/>
          </p:cNvSpPr>
          <p:nvPr>
            <p:ph type="sldNum" sz="quarter" idx="12"/>
          </p:nvPr>
        </p:nvSpPr>
        <p:spPr>
          <a:noFill/>
        </p:spPr>
        <p:txBody>
          <a:bodyPr/>
          <a:lstStyle/>
          <a:p>
            <a:fld id="{00DD6172-89B7-44FB-B022-4F8D4727AD25}" type="slidenum">
              <a:rPr lang="ja-JP" altLang="en-US" smtClean="0">
                <a:ea typeface="ＭＳ Ｐゴシック" charset="-128"/>
              </a:rPr>
              <a:pPr/>
              <a:t>142</a:t>
            </a:fld>
            <a:endParaRPr lang="en-US" altLang="ja-JP">
              <a:ea typeface="ＭＳ Ｐゴシック" charset="-128"/>
            </a:endParaRPr>
          </a:p>
        </p:txBody>
      </p:sp>
      <p:sp>
        <p:nvSpPr>
          <p:cNvPr id="66563" name="Rectangle 2"/>
          <p:cNvSpPr>
            <a:spLocks noChangeArrowheads="1"/>
          </p:cNvSpPr>
          <p:nvPr/>
        </p:nvSpPr>
        <p:spPr bwMode="auto">
          <a:xfrm>
            <a:off x="1065213" y="2781300"/>
            <a:ext cx="8113712" cy="503238"/>
          </a:xfrm>
          <a:prstGeom prst="rect">
            <a:avLst/>
          </a:prstGeom>
          <a:solidFill>
            <a:srgbClr val="ADFFEA"/>
          </a:solidFill>
          <a:ln w="9525">
            <a:solidFill>
              <a:schemeClr val="tx1"/>
            </a:solidFill>
            <a:miter lim="800000"/>
            <a:headEnd/>
            <a:tailEnd/>
          </a:ln>
        </p:spPr>
        <p:txBody>
          <a:bodyPr wrap="none" anchor="ctr"/>
          <a:lstStyle/>
          <a:p>
            <a:endParaRPr lang="ja-JP" altLang="en-US"/>
          </a:p>
        </p:txBody>
      </p:sp>
      <p:sp>
        <p:nvSpPr>
          <p:cNvPr id="66564" name="Rectangle 3"/>
          <p:cNvSpPr>
            <a:spLocks noGrp="1" noChangeArrowheads="1"/>
          </p:cNvSpPr>
          <p:nvPr>
            <p:ph type="body" idx="1"/>
          </p:nvPr>
        </p:nvSpPr>
        <p:spPr>
          <a:xfrm>
            <a:off x="200479" y="1557337"/>
            <a:ext cx="9433038" cy="3263619"/>
          </a:xfrm>
        </p:spPr>
        <p:txBody>
          <a:bodyPr/>
          <a:lstStyle/>
          <a:p>
            <a:pPr eaLnBrk="1" hangingPunct="1">
              <a:lnSpc>
                <a:spcPct val="90000"/>
              </a:lnSpc>
            </a:pPr>
            <a:r>
              <a:rPr lang="ja-JP" altLang="en-US" sz="2800" dirty="0"/>
              <a:t>関数やメソッドのロジックを網羅する。</a:t>
            </a:r>
          </a:p>
          <a:p>
            <a:pPr lvl="1" eaLnBrk="1" hangingPunct="1">
              <a:lnSpc>
                <a:spcPct val="90000"/>
              </a:lnSpc>
              <a:buFont typeface="Wingdings" panose="05000000000000000000" pitchFamily="2" charset="2"/>
              <a:buChar char="ü"/>
            </a:pPr>
            <a:r>
              <a:rPr lang="ja-JP" altLang="en-US" sz="2500" dirty="0">
                <a:solidFill>
                  <a:srgbClr val="FF0000"/>
                </a:solidFill>
              </a:rPr>
              <a:t>カバレッジ（網羅率</a:t>
            </a:r>
            <a:r>
              <a:rPr lang="en-US" altLang="ja-JP" sz="2500" dirty="0">
                <a:solidFill>
                  <a:srgbClr val="FF0000"/>
                </a:solidFill>
              </a:rPr>
              <a:t>, </a:t>
            </a:r>
            <a:r>
              <a:rPr lang="ja-JP" altLang="en-US" sz="2500" dirty="0">
                <a:solidFill>
                  <a:srgbClr val="FF0000"/>
                </a:solidFill>
              </a:rPr>
              <a:t>被覆率）</a:t>
            </a:r>
            <a:r>
              <a:rPr lang="ja-JP" altLang="en-US" sz="2500" dirty="0"/>
              <a:t>の考え方。</a:t>
            </a:r>
            <a:br>
              <a:rPr lang="en-US" altLang="ja-JP" sz="2500" dirty="0"/>
            </a:br>
            <a:r>
              <a:rPr lang="ja-JP" altLang="en-US" sz="2500" dirty="0"/>
              <a:t>（被覆とは部分集合の族で覆うときの部分集合の族のこと。）</a:t>
            </a:r>
            <a:endParaRPr lang="ja-JP" altLang="en-US" sz="2400" dirty="0"/>
          </a:p>
          <a:p>
            <a:pPr lvl="1" eaLnBrk="1" hangingPunct="1">
              <a:lnSpc>
                <a:spcPct val="90000"/>
              </a:lnSpc>
              <a:buFontTx/>
              <a:buNone/>
            </a:pPr>
            <a:r>
              <a:rPr lang="ja-JP" altLang="en-US" sz="2400" dirty="0"/>
              <a:t>	 </a:t>
            </a:r>
            <a:r>
              <a:rPr lang="ja-JP" altLang="en-US" sz="2000" dirty="0"/>
              <a:t>カバレッジ（</a:t>
            </a:r>
            <a:r>
              <a:rPr lang="en-US" altLang="ja-JP" sz="2000" dirty="0"/>
              <a:t>Coverage</a:t>
            </a:r>
            <a:r>
              <a:rPr lang="ja-JP" altLang="en-US" sz="2000" dirty="0"/>
              <a:t>）　＝　テストした項目／テストすべき項目 （</a:t>
            </a:r>
            <a:r>
              <a:rPr lang="en-US" altLang="ja-JP" sz="2000" dirty="0"/>
              <a:t>×100</a:t>
            </a:r>
            <a:r>
              <a:rPr lang="ja-JP" altLang="en-US" sz="2000" dirty="0"/>
              <a:t>）</a:t>
            </a:r>
            <a:endParaRPr lang="en-US" altLang="ja-JP" sz="2000" dirty="0"/>
          </a:p>
          <a:p>
            <a:pPr lvl="2" eaLnBrk="1" hangingPunct="1">
              <a:lnSpc>
                <a:spcPct val="90000"/>
              </a:lnSpc>
            </a:pPr>
            <a:endParaRPr lang="en-US" altLang="ja-JP" sz="1600" dirty="0"/>
          </a:p>
          <a:p>
            <a:pPr lvl="1" eaLnBrk="1" hangingPunct="1">
              <a:lnSpc>
                <a:spcPct val="90000"/>
              </a:lnSpc>
            </a:pPr>
            <a:r>
              <a:rPr lang="en-US" altLang="ja-JP" sz="2000" dirty="0"/>
              <a:t>C0</a:t>
            </a:r>
            <a:r>
              <a:rPr lang="ja-JP" altLang="en-US" sz="2000" dirty="0"/>
              <a:t>（命令網羅、ステートメントテスト）</a:t>
            </a:r>
            <a:r>
              <a:rPr lang="en-US" altLang="ja-JP" sz="2000" dirty="0"/>
              <a:t>… </a:t>
            </a:r>
            <a:r>
              <a:rPr lang="ja-JP" altLang="en-US" sz="2000" dirty="0"/>
              <a:t>命令文（ノード）を少なくとも</a:t>
            </a:r>
            <a:r>
              <a:rPr lang="en-US" altLang="ja-JP" sz="2000" dirty="0"/>
              <a:t>1</a:t>
            </a:r>
            <a:r>
              <a:rPr lang="ja-JP" altLang="en-US" sz="2000" dirty="0"/>
              <a:t>回実行する。</a:t>
            </a:r>
          </a:p>
          <a:p>
            <a:pPr lvl="1" eaLnBrk="1" hangingPunct="1">
              <a:lnSpc>
                <a:spcPct val="90000"/>
              </a:lnSpc>
            </a:pPr>
            <a:r>
              <a:rPr lang="en-US" altLang="ja-JP" sz="2000" dirty="0"/>
              <a:t>C1</a:t>
            </a:r>
            <a:r>
              <a:rPr lang="ja-JP" altLang="en-US" sz="2000" dirty="0"/>
              <a:t>（分岐網羅、デシジョンテスト）　</a:t>
            </a:r>
            <a:r>
              <a:rPr lang="en-US" altLang="ja-JP" sz="2000" dirty="0"/>
              <a:t>… </a:t>
            </a:r>
            <a:r>
              <a:rPr lang="ja-JP" altLang="en-US" sz="2000" dirty="0"/>
              <a:t>分岐（エッジ）を少なくとも</a:t>
            </a:r>
            <a:r>
              <a:rPr lang="en-US" altLang="ja-JP" sz="2000" dirty="0"/>
              <a:t>1</a:t>
            </a:r>
            <a:r>
              <a:rPr lang="ja-JP" altLang="en-US" sz="2000" dirty="0"/>
              <a:t>回実行する。</a:t>
            </a:r>
            <a:endParaRPr lang="en-US" altLang="ja-JP" sz="2000" dirty="0"/>
          </a:p>
          <a:p>
            <a:pPr marL="914400" lvl="2" indent="0" eaLnBrk="1" hangingPunct="1">
              <a:lnSpc>
                <a:spcPct val="90000"/>
              </a:lnSpc>
              <a:buNone/>
            </a:pPr>
            <a:r>
              <a:rPr lang="en-US" altLang="ja-JP" sz="2000" dirty="0"/>
              <a:t>※</a:t>
            </a:r>
            <a:r>
              <a:rPr lang="ja-JP" altLang="en-US" sz="2000" dirty="0"/>
              <a:t>　三項演算子を使って網羅率を上げようとする本末転倒なコードに注意する。</a:t>
            </a:r>
            <a:br>
              <a:rPr lang="en-US" altLang="ja-JP" sz="2000" dirty="0"/>
            </a:br>
            <a:r>
              <a:rPr lang="ja-JP" altLang="en-US" sz="2000" dirty="0"/>
              <a:t>　　　例）　</a:t>
            </a:r>
            <a:r>
              <a:rPr lang="en-US" altLang="ja-JP" sz="2000" dirty="0"/>
              <a:t>age = ( age &gt;= 17) ? 17 : age;</a:t>
            </a:r>
          </a:p>
        </p:txBody>
      </p:sp>
      <p:sp>
        <p:nvSpPr>
          <p:cNvPr id="66565" name="Rectangle 4"/>
          <p:cNvSpPr>
            <a:spLocks noGrp="1" noChangeArrowheads="1"/>
          </p:cNvSpPr>
          <p:nvPr>
            <p:ph type="title"/>
          </p:nvPr>
        </p:nvSpPr>
        <p:spPr/>
        <p:txBody>
          <a:bodyPr/>
          <a:lstStyle/>
          <a:p>
            <a:pPr eaLnBrk="1" hangingPunct="1"/>
            <a:r>
              <a:rPr lang="ja-JP" altLang="en-US" dirty="0"/>
              <a:t>制御フローテスト</a:t>
            </a:r>
          </a:p>
        </p:txBody>
      </p:sp>
      <p:grpSp>
        <p:nvGrpSpPr>
          <p:cNvPr id="66566" name="Group 5"/>
          <p:cNvGrpSpPr>
            <a:grpSpLocks/>
          </p:cNvGrpSpPr>
          <p:nvPr/>
        </p:nvGrpSpPr>
        <p:grpSpPr bwMode="auto">
          <a:xfrm>
            <a:off x="5578475" y="4365625"/>
            <a:ext cx="3819525" cy="2016125"/>
            <a:chOff x="3063" y="2523"/>
            <a:chExt cx="2221" cy="1270"/>
          </a:xfrm>
        </p:grpSpPr>
        <p:sp>
          <p:nvSpPr>
            <p:cNvPr id="66569" name="AutoShape 6"/>
            <p:cNvSpPr>
              <a:spLocks noChangeArrowheads="1"/>
            </p:cNvSpPr>
            <p:nvPr/>
          </p:nvSpPr>
          <p:spPr bwMode="auto">
            <a:xfrm>
              <a:off x="3063" y="2750"/>
              <a:ext cx="1360" cy="454"/>
            </a:xfrm>
            <a:prstGeom prst="diamond">
              <a:avLst/>
            </a:prstGeom>
            <a:noFill/>
            <a:ln w="9525">
              <a:solidFill>
                <a:schemeClr val="tx1"/>
              </a:solidFill>
              <a:miter lim="800000"/>
              <a:headEnd/>
              <a:tailEnd/>
            </a:ln>
          </p:spPr>
          <p:txBody>
            <a:bodyPr wrap="none" anchor="ctr"/>
            <a:lstStyle/>
            <a:p>
              <a:endParaRPr lang="ja-JP" altLang="en-US"/>
            </a:p>
          </p:txBody>
        </p:sp>
        <p:sp>
          <p:nvSpPr>
            <p:cNvPr id="66570" name="Line 7"/>
            <p:cNvSpPr>
              <a:spLocks noChangeShapeType="1"/>
            </p:cNvSpPr>
            <p:nvPr/>
          </p:nvSpPr>
          <p:spPr bwMode="auto">
            <a:xfrm>
              <a:off x="4423" y="2977"/>
              <a:ext cx="409" cy="0"/>
            </a:xfrm>
            <a:prstGeom prst="line">
              <a:avLst/>
            </a:prstGeom>
            <a:noFill/>
            <a:ln w="9525">
              <a:solidFill>
                <a:srgbClr val="CC3300"/>
              </a:solidFill>
              <a:round/>
              <a:headEnd/>
              <a:tailEnd/>
            </a:ln>
          </p:spPr>
          <p:txBody>
            <a:bodyPr/>
            <a:lstStyle/>
            <a:p>
              <a:endParaRPr lang="ja-JP" altLang="en-US"/>
            </a:p>
          </p:txBody>
        </p:sp>
        <p:sp>
          <p:nvSpPr>
            <p:cNvPr id="66571" name="Line 8"/>
            <p:cNvSpPr>
              <a:spLocks noChangeShapeType="1"/>
            </p:cNvSpPr>
            <p:nvPr/>
          </p:nvSpPr>
          <p:spPr bwMode="auto">
            <a:xfrm>
              <a:off x="3743" y="3204"/>
              <a:ext cx="0" cy="589"/>
            </a:xfrm>
            <a:prstGeom prst="line">
              <a:avLst/>
            </a:prstGeom>
            <a:noFill/>
            <a:ln w="9525">
              <a:solidFill>
                <a:srgbClr val="CC3300"/>
              </a:solidFill>
              <a:round/>
              <a:headEnd/>
              <a:tailEnd type="triangle" w="med" len="med"/>
            </a:ln>
          </p:spPr>
          <p:txBody>
            <a:bodyPr/>
            <a:lstStyle/>
            <a:p>
              <a:endParaRPr lang="ja-JP" altLang="en-US"/>
            </a:p>
          </p:txBody>
        </p:sp>
        <p:sp>
          <p:nvSpPr>
            <p:cNvPr id="66572" name="Line 9"/>
            <p:cNvSpPr>
              <a:spLocks noChangeShapeType="1"/>
            </p:cNvSpPr>
            <p:nvPr/>
          </p:nvSpPr>
          <p:spPr bwMode="auto">
            <a:xfrm>
              <a:off x="4832" y="2977"/>
              <a:ext cx="0" cy="181"/>
            </a:xfrm>
            <a:prstGeom prst="line">
              <a:avLst/>
            </a:prstGeom>
            <a:noFill/>
            <a:ln w="9525">
              <a:solidFill>
                <a:srgbClr val="CC3300"/>
              </a:solidFill>
              <a:round/>
              <a:headEnd/>
              <a:tailEnd type="triangle" w="med" len="med"/>
            </a:ln>
          </p:spPr>
          <p:txBody>
            <a:bodyPr/>
            <a:lstStyle/>
            <a:p>
              <a:endParaRPr lang="ja-JP" altLang="en-US"/>
            </a:p>
          </p:txBody>
        </p:sp>
        <p:sp>
          <p:nvSpPr>
            <p:cNvPr id="66573" name="Rectangle 10"/>
            <p:cNvSpPr>
              <a:spLocks noChangeArrowheads="1"/>
            </p:cNvSpPr>
            <p:nvPr/>
          </p:nvSpPr>
          <p:spPr bwMode="auto">
            <a:xfrm>
              <a:off x="4376" y="3158"/>
              <a:ext cx="908" cy="273"/>
            </a:xfrm>
            <a:prstGeom prst="rect">
              <a:avLst/>
            </a:prstGeom>
            <a:noFill/>
            <a:ln w="9525">
              <a:solidFill>
                <a:schemeClr val="tx1"/>
              </a:solidFill>
              <a:miter lim="800000"/>
              <a:headEnd/>
              <a:tailEnd/>
            </a:ln>
          </p:spPr>
          <p:txBody>
            <a:bodyPr wrap="none" anchor="ctr"/>
            <a:lstStyle/>
            <a:p>
              <a:endParaRPr lang="ja-JP" altLang="en-US"/>
            </a:p>
          </p:txBody>
        </p:sp>
        <p:sp>
          <p:nvSpPr>
            <p:cNvPr id="66574" name="Line 11"/>
            <p:cNvSpPr>
              <a:spLocks noChangeShapeType="1"/>
            </p:cNvSpPr>
            <p:nvPr/>
          </p:nvSpPr>
          <p:spPr bwMode="auto">
            <a:xfrm>
              <a:off x="4832" y="3431"/>
              <a:ext cx="0" cy="226"/>
            </a:xfrm>
            <a:prstGeom prst="line">
              <a:avLst/>
            </a:prstGeom>
            <a:noFill/>
            <a:ln w="9525">
              <a:solidFill>
                <a:srgbClr val="CC3300"/>
              </a:solidFill>
              <a:round/>
              <a:headEnd/>
              <a:tailEnd/>
            </a:ln>
          </p:spPr>
          <p:txBody>
            <a:bodyPr/>
            <a:lstStyle/>
            <a:p>
              <a:endParaRPr lang="ja-JP" altLang="en-US"/>
            </a:p>
          </p:txBody>
        </p:sp>
        <p:sp>
          <p:nvSpPr>
            <p:cNvPr id="66575" name="Line 12"/>
            <p:cNvSpPr>
              <a:spLocks noChangeShapeType="1"/>
            </p:cNvSpPr>
            <p:nvPr/>
          </p:nvSpPr>
          <p:spPr bwMode="auto">
            <a:xfrm flipH="1">
              <a:off x="3788" y="3657"/>
              <a:ext cx="1044" cy="0"/>
            </a:xfrm>
            <a:prstGeom prst="line">
              <a:avLst/>
            </a:prstGeom>
            <a:noFill/>
            <a:ln w="9525">
              <a:solidFill>
                <a:srgbClr val="CC3300"/>
              </a:solidFill>
              <a:round/>
              <a:headEnd/>
              <a:tailEnd type="triangle" w="med" len="med"/>
            </a:ln>
          </p:spPr>
          <p:txBody>
            <a:bodyPr/>
            <a:lstStyle/>
            <a:p>
              <a:endParaRPr lang="ja-JP" altLang="en-US"/>
            </a:p>
          </p:txBody>
        </p:sp>
        <p:sp>
          <p:nvSpPr>
            <p:cNvPr id="66576" name="Line 13"/>
            <p:cNvSpPr>
              <a:spLocks noChangeShapeType="1"/>
            </p:cNvSpPr>
            <p:nvPr/>
          </p:nvSpPr>
          <p:spPr bwMode="auto">
            <a:xfrm>
              <a:off x="3743" y="2523"/>
              <a:ext cx="0" cy="227"/>
            </a:xfrm>
            <a:prstGeom prst="line">
              <a:avLst/>
            </a:prstGeom>
            <a:noFill/>
            <a:ln w="9525">
              <a:solidFill>
                <a:srgbClr val="CC3300"/>
              </a:solidFill>
              <a:round/>
              <a:headEnd/>
              <a:tailEnd type="triangle" w="med" len="med"/>
            </a:ln>
          </p:spPr>
          <p:txBody>
            <a:bodyPr/>
            <a:lstStyle/>
            <a:p>
              <a:endParaRPr lang="ja-JP" altLang="en-US"/>
            </a:p>
          </p:txBody>
        </p:sp>
        <p:sp>
          <p:nvSpPr>
            <p:cNvPr id="66577" name="Text Box 14"/>
            <p:cNvSpPr txBox="1">
              <a:spLocks noChangeArrowheads="1"/>
            </p:cNvSpPr>
            <p:nvPr/>
          </p:nvSpPr>
          <p:spPr bwMode="auto">
            <a:xfrm>
              <a:off x="3224" y="2841"/>
              <a:ext cx="939" cy="231"/>
            </a:xfrm>
            <a:prstGeom prst="rect">
              <a:avLst/>
            </a:prstGeom>
            <a:noFill/>
            <a:ln w="9525">
              <a:noFill/>
              <a:miter lim="800000"/>
              <a:headEnd/>
              <a:tailEnd/>
            </a:ln>
          </p:spPr>
          <p:txBody>
            <a:bodyPr wrap="none">
              <a:spAutoFit/>
            </a:bodyPr>
            <a:lstStyle/>
            <a:p>
              <a:r>
                <a:rPr lang="en-US" altLang="ja-JP">
                  <a:solidFill>
                    <a:srgbClr val="0000FF"/>
                  </a:solidFill>
                  <a:latin typeface="Verdana" pitchFamily="34" charset="0"/>
                </a:rPr>
                <a:t>x&gt;0</a:t>
              </a:r>
              <a:r>
                <a:rPr lang="en-US" altLang="ja-JP">
                  <a:latin typeface="Verdana" pitchFamily="34" charset="0"/>
                </a:rPr>
                <a:t> &amp;&amp; </a:t>
              </a:r>
              <a:r>
                <a:rPr lang="en-US" altLang="ja-JP">
                  <a:solidFill>
                    <a:srgbClr val="0000FF"/>
                  </a:solidFill>
                  <a:latin typeface="Verdana" pitchFamily="34" charset="0"/>
                </a:rPr>
                <a:t>y&gt;0</a:t>
              </a:r>
            </a:p>
          </p:txBody>
        </p:sp>
        <p:sp>
          <p:nvSpPr>
            <p:cNvPr id="66578" name="Text Box 15"/>
            <p:cNvSpPr txBox="1">
              <a:spLocks noChangeArrowheads="1"/>
            </p:cNvSpPr>
            <p:nvPr/>
          </p:nvSpPr>
          <p:spPr bwMode="auto">
            <a:xfrm>
              <a:off x="3404" y="3168"/>
              <a:ext cx="334" cy="231"/>
            </a:xfrm>
            <a:prstGeom prst="rect">
              <a:avLst/>
            </a:prstGeom>
            <a:noFill/>
            <a:ln w="9525">
              <a:noFill/>
              <a:miter lim="800000"/>
              <a:headEnd/>
              <a:tailEnd/>
            </a:ln>
          </p:spPr>
          <p:txBody>
            <a:bodyPr wrap="none">
              <a:spAutoFit/>
            </a:bodyPr>
            <a:lstStyle/>
            <a:p>
              <a:r>
                <a:rPr lang="en-US" altLang="ja-JP">
                  <a:latin typeface="Verdana" pitchFamily="34" charset="0"/>
                </a:rPr>
                <a:t>yes</a:t>
              </a:r>
            </a:p>
          </p:txBody>
        </p:sp>
        <p:sp>
          <p:nvSpPr>
            <p:cNvPr id="66579" name="Text Box 16"/>
            <p:cNvSpPr txBox="1">
              <a:spLocks noChangeArrowheads="1"/>
            </p:cNvSpPr>
            <p:nvPr/>
          </p:nvSpPr>
          <p:spPr bwMode="auto">
            <a:xfrm>
              <a:off x="4456" y="2760"/>
              <a:ext cx="271" cy="231"/>
            </a:xfrm>
            <a:prstGeom prst="rect">
              <a:avLst/>
            </a:prstGeom>
            <a:noFill/>
            <a:ln w="9525">
              <a:noFill/>
              <a:miter lim="800000"/>
              <a:headEnd/>
              <a:tailEnd/>
            </a:ln>
          </p:spPr>
          <p:txBody>
            <a:bodyPr wrap="none">
              <a:spAutoFit/>
            </a:bodyPr>
            <a:lstStyle/>
            <a:p>
              <a:r>
                <a:rPr lang="en-US" altLang="ja-JP">
                  <a:latin typeface="Verdana" pitchFamily="34" charset="0"/>
                </a:rPr>
                <a:t>no</a:t>
              </a:r>
            </a:p>
          </p:txBody>
        </p:sp>
      </p:grpSp>
      <p:sp>
        <p:nvSpPr>
          <p:cNvPr id="66567" name="Text Box 17"/>
          <p:cNvSpPr txBox="1">
            <a:spLocks noChangeArrowheads="1"/>
          </p:cNvSpPr>
          <p:nvPr/>
        </p:nvSpPr>
        <p:spPr bwMode="auto">
          <a:xfrm>
            <a:off x="1285318" y="4820959"/>
            <a:ext cx="4106639" cy="1200329"/>
          </a:xfrm>
          <a:prstGeom prst="rect">
            <a:avLst/>
          </a:prstGeom>
          <a:noFill/>
          <a:ln w="19050">
            <a:solidFill>
              <a:srgbClr val="0000FF"/>
            </a:solidFill>
            <a:miter lim="800000"/>
            <a:headEnd/>
            <a:tailEnd/>
          </a:ln>
        </p:spPr>
        <p:txBody>
          <a:bodyPr wrap="square">
            <a:spAutoFit/>
          </a:bodyPr>
          <a:lstStyle/>
          <a:p>
            <a:r>
              <a:rPr lang="ja-JP" altLang="en-US" dirty="0">
                <a:latin typeface="Verdana" pitchFamily="34" charset="0"/>
              </a:rPr>
              <a:t>右のフローチャートの場合、少なくとも</a:t>
            </a:r>
          </a:p>
          <a:p>
            <a:r>
              <a:rPr lang="ja-JP" altLang="en-US" dirty="0">
                <a:latin typeface="Verdana" pitchFamily="34" charset="0"/>
              </a:rPr>
              <a:t>　</a:t>
            </a:r>
            <a:r>
              <a:rPr lang="en-US" altLang="ja-JP" dirty="0">
                <a:latin typeface="Verdana" pitchFamily="34" charset="0"/>
              </a:rPr>
              <a:t>C0</a:t>
            </a:r>
            <a:r>
              <a:rPr lang="ja-JP" altLang="en-US" dirty="0">
                <a:latin typeface="Verdana" pitchFamily="34" charset="0"/>
              </a:rPr>
              <a:t>なら、</a:t>
            </a:r>
            <a:r>
              <a:rPr lang="en-US" altLang="ja-JP" dirty="0">
                <a:latin typeface="Verdana" pitchFamily="34" charset="0"/>
              </a:rPr>
              <a:t>1</a:t>
            </a:r>
            <a:r>
              <a:rPr lang="ja-JP" altLang="en-US" dirty="0">
                <a:latin typeface="Verdana" pitchFamily="34" charset="0"/>
              </a:rPr>
              <a:t>回（</a:t>
            </a:r>
            <a:r>
              <a:rPr lang="en-US" altLang="ja-JP" dirty="0">
                <a:latin typeface="Verdana" pitchFamily="34" charset="0"/>
              </a:rPr>
              <a:t>no</a:t>
            </a:r>
            <a:r>
              <a:rPr lang="ja-JP" altLang="en-US" dirty="0">
                <a:latin typeface="Verdana" pitchFamily="34" charset="0"/>
              </a:rPr>
              <a:t>を通るパス）</a:t>
            </a:r>
          </a:p>
          <a:p>
            <a:r>
              <a:rPr lang="ja-JP" altLang="en-US" dirty="0">
                <a:latin typeface="Verdana" pitchFamily="34" charset="0"/>
              </a:rPr>
              <a:t>　</a:t>
            </a:r>
            <a:r>
              <a:rPr lang="en-US" altLang="ja-JP" dirty="0">
                <a:latin typeface="Verdana" pitchFamily="34" charset="0"/>
              </a:rPr>
              <a:t>C1</a:t>
            </a:r>
            <a:r>
              <a:rPr lang="ja-JP" altLang="en-US" dirty="0">
                <a:latin typeface="Verdana" pitchFamily="34" charset="0"/>
              </a:rPr>
              <a:t>なら、</a:t>
            </a:r>
            <a:r>
              <a:rPr lang="en-US" altLang="ja-JP" dirty="0">
                <a:latin typeface="Verdana" pitchFamily="34" charset="0"/>
              </a:rPr>
              <a:t>2</a:t>
            </a:r>
            <a:r>
              <a:rPr lang="ja-JP" altLang="en-US" dirty="0">
                <a:latin typeface="Verdana" pitchFamily="34" charset="0"/>
              </a:rPr>
              <a:t>回（</a:t>
            </a:r>
            <a:r>
              <a:rPr lang="en-US" altLang="ja-JP" dirty="0">
                <a:latin typeface="Verdana" pitchFamily="34" charset="0"/>
              </a:rPr>
              <a:t>yes</a:t>
            </a:r>
            <a:r>
              <a:rPr lang="ja-JP" altLang="en-US" dirty="0">
                <a:latin typeface="Verdana" pitchFamily="34" charset="0"/>
              </a:rPr>
              <a:t>と</a:t>
            </a:r>
            <a:r>
              <a:rPr lang="en-US" altLang="ja-JP" dirty="0">
                <a:latin typeface="Verdana" pitchFamily="34" charset="0"/>
              </a:rPr>
              <a:t>no</a:t>
            </a:r>
            <a:r>
              <a:rPr lang="ja-JP" altLang="en-US" dirty="0">
                <a:latin typeface="Verdana" pitchFamily="34" charset="0"/>
              </a:rPr>
              <a:t>を通るパス）</a:t>
            </a:r>
          </a:p>
          <a:p>
            <a:r>
              <a:rPr lang="ja-JP" altLang="en-US" dirty="0">
                <a:latin typeface="Verdana" pitchFamily="34" charset="0"/>
              </a:rPr>
              <a:t>のテストを行う。</a:t>
            </a:r>
          </a:p>
        </p:txBody>
      </p:sp>
      <p:sp>
        <p:nvSpPr>
          <p:cNvPr id="66568"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1786389932"/>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スライド番号プレースホルダ 5"/>
          <p:cNvSpPr>
            <a:spLocks noGrp="1"/>
          </p:cNvSpPr>
          <p:nvPr>
            <p:ph type="sldNum" sz="quarter" idx="12"/>
          </p:nvPr>
        </p:nvSpPr>
        <p:spPr>
          <a:noFill/>
        </p:spPr>
        <p:txBody>
          <a:bodyPr/>
          <a:lstStyle/>
          <a:p>
            <a:fld id="{187279A6-4179-4051-A0AA-D5DC6201AFF5}" type="slidenum">
              <a:rPr lang="ja-JP" altLang="en-US" smtClean="0">
                <a:ea typeface="ＭＳ Ｐゴシック" charset="-128"/>
              </a:rPr>
              <a:pPr/>
              <a:t>143</a:t>
            </a:fld>
            <a:endParaRPr lang="en-US" altLang="ja-JP">
              <a:ea typeface="ＭＳ Ｐゴシック" charset="-128"/>
            </a:endParaRPr>
          </a:p>
        </p:txBody>
      </p:sp>
      <p:sp>
        <p:nvSpPr>
          <p:cNvPr id="67587" name="Rectangle 2"/>
          <p:cNvSpPr>
            <a:spLocks noGrp="1" noChangeArrowheads="1"/>
          </p:cNvSpPr>
          <p:nvPr>
            <p:ph type="title"/>
          </p:nvPr>
        </p:nvSpPr>
        <p:spPr/>
        <p:txBody>
          <a:bodyPr/>
          <a:lstStyle/>
          <a:p>
            <a:pPr eaLnBrk="1" hangingPunct="1"/>
            <a:r>
              <a:rPr lang="ja-JP" altLang="en-US" dirty="0"/>
              <a:t>制御フローテスト（続き）</a:t>
            </a:r>
          </a:p>
        </p:txBody>
      </p:sp>
      <p:sp>
        <p:nvSpPr>
          <p:cNvPr id="67588" name="Rectangle 3"/>
          <p:cNvSpPr>
            <a:spLocks noGrp="1" noChangeArrowheads="1"/>
          </p:cNvSpPr>
          <p:nvPr>
            <p:ph type="body" idx="1"/>
          </p:nvPr>
        </p:nvSpPr>
        <p:spPr>
          <a:xfrm>
            <a:off x="238125" y="1341438"/>
            <a:ext cx="9428163" cy="5080000"/>
          </a:xfrm>
        </p:spPr>
        <p:txBody>
          <a:bodyPr/>
          <a:lstStyle/>
          <a:p>
            <a:pPr eaLnBrk="1" hangingPunct="1">
              <a:lnSpc>
                <a:spcPct val="80000"/>
              </a:lnSpc>
            </a:pPr>
            <a:r>
              <a:rPr lang="ja-JP" altLang="en-US" sz="2800" dirty="0">
                <a:solidFill>
                  <a:srgbClr val="FF0000"/>
                </a:solidFill>
              </a:rPr>
              <a:t>制御フローテストのポイント</a:t>
            </a:r>
          </a:p>
          <a:p>
            <a:pPr lvl="1" eaLnBrk="1" hangingPunct="1">
              <a:lnSpc>
                <a:spcPct val="80000"/>
              </a:lnSpc>
              <a:buFont typeface="Wingdings" panose="05000000000000000000" pitchFamily="2" charset="2"/>
              <a:buChar char="ü"/>
            </a:pPr>
            <a:r>
              <a:rPr lang="ja-JP" altLang="en-US" sz="2400" dirty="0"/>
              <a:t>少なくとも</a:t>
            </a:r>
            <a:r>
              <a:rPr lang="en-US" altLang="ja-JP" sz="2400" dirty="0">
                <a:solidFill>
                  <a:srgbClr val="FF0000"/>
                </a:solidFill>
              </a:rPr>
              <a:t>1</a:t>
            </a:r>
            <a:r>
              <a:rPr lang="ja-JP" altLang="en-US" sz="2400" dirty="0">
                <a:solidFill>
                  <a:srgbClr val="FF0000"/>
                </a:solidFill>
              </a:rPr>
              <a:t>回はコードを実行したことを保証</a:t>
            </a:r>
            <a:r>
              <a:rPr lang="ja-JP" altLang="en-US" sz="2400" dirty="0"/>
              <a:t>する。</a:t>
            </a:r>
          </a:p>
          <a:p>
            <a:pPr lvl="2" eaLnBrk="1" hangingPunct="1">
              <a:lnSpc>
                <a:spcPct val="80000"/>
              </a:lnSpc>
            </a:pPr>
            <a:r>
              <a:rPr lang="ja-JP" altLang="en-US" sz="2000" dirty="0"/>
              <a:t>出荷後に、テストで実行しなかったコードが実行される危険性がなくなる。</a:t>
            </a:r>
          </a:p>
          <a:p>
            <a:pPr lvl="1" eaLnBrk="1" hangingPunct="1">
              <a:lnSpc>
                <a:spcPct val="80000"/>
              </a:lnSpc>
              <a:buFont typeface="Wingdings" panose="05000000000000000000" pitchFamily="2" charset="2"/>
              <a:buChar char="ü"/>
            </a:pPr>
            <a:r>
              <a:rPr lang="ja-JP" altLang="en-US" sz="2400" dirty="0">
                <a:solidFill>
                  <a:srgbClr val="FF0000"/>
                </a:solidFill>
              </a:rPr>
              <a:t>実行できないコード（デッドコード）が見つかる。</a:t>
            </a:r>
            <a:endParaRPr lang="ja-JP" altLang="en-US" sz="2400" dirty="0"/>
          </a:p>
          <a:p>
            <a:pPr lvl="1" eaLnBrk="1" hangingPunct="1">
              <a:lnSpc>
                <a:spcPct val="80000"/>
              </a:lnSpc>
              <a:buFont typeface="Wingdings" panose="05000000000000000000" pitchFamily="2" charset="2"/>
              <a:buChar char="ü"/>
            </a:pPr>
            <a:r>
              <a:rPr lang="ja-JP" altLang="en-US" sz="2400" dirty="0"/>
              <a:t>テスト実施の進捗状況が分かり、他者にも伝えやすい。</a:t>
            </a:r>
            <a:endParaRPr lang="en-US" altLang="ja-JP" sz="2400" dirty="0"/>
          </a:p>
          <a:p>
            <a:pPr lvl="1" eaLnBrk="1" hangingPunct="1">
              <a:lnSpc>
                <a:spcPct val="80000"/>
              </a:lnSpc>
              <a:buFont typeface="Wingdings" panose="05000000000000000000" pitchFamily="2" charset="2"/>
              <a:buChar char="ü"/>
            </a:pPr>
            <a:r>
              <a:rPr lang="ja-JP" altLang="en-US" sz="2400" dirty="0"/>
              <a:t>一方で、 </a:t>
            </a:r>
            <a:r>
              <a:rPr lang="ja-JP" altLang="en-US" sz="2400" dirty="0">
                <a:solidFill>
                  <a:srgbClr val="0000FF"/>
                </a:solidFill>
              </a:rPr>
              <a:t>以下には弱い。</a:t>
            </a:r>
            <a:endParaRPr lang="ja-JP" altLang="en-US" sz="2400" dirty="0"/>
          </a:p>
          <a:p>
            <a:pPr lvl="2" eaLnBrk="1" hangingPunct="1">
              <a:lnSpc>
                <a:spcPct val="80000"/>
              </a:lnSpc>
            </a:pPr>
            <a:r>
              <a:rPr lang="ja-JP" altLang="en-US" sz="2000" dirty="0"/>
              <a:t>ループでの誤り</a:t>
            </a:r>
          </a:p>
          <a:p>
            <a:pPr lvl="2" eaLnBrk="1" hangingPunct="1">
              <a:lnSpc>
                <a:spcPct val="80000"/>
              </a:lnSpc>
            </a:pPr>
            <a:r>
              <a:rPr lang="ja-JP" altLang="en-US" sz="2000" dirty="0"/>
              <a:t>例外処理</a:t>
            </a:r>
          </a:p>
          <a:p>
            <a:pPr lvl="2" eaLnBrk="1" hangingPunct="1">
              <a:lnSpc>
                <a:spcPct val="80000"/>
              </a:lnSpc>
              <a:buFontTx/>
              <a:buNone/>
            </a:pPr>
            <a:r>
              <a:rPr lang="ja-JP" altLang="en-US" sz="2000" dirty="0"/>
              <a:t>   →コード実行が困難な場合が多い。</a:t>
            </a:r>
          </a:p>
          <a:p>
            <a:pPr lvl="2" eaLnBrk="1" hangingPunct="1">
              <a:lnSpc>
                <a:spcPct val="80000"/>
              </a:lnSpc>
            </a:pPr>
            <a:r>
              <a:rPr lang="ja-JP" altLang="en-US" sz="2000" dirty="0"/>
              <a:t>仕様そのものの誤り</a:t>
            </a:r>
          </a:p>
          <a:p>
            <a:pPr lvl="2" eaLnBrk="1" hangingPunct="1">
              <a:lnSpc>
                <a:spcPct val="80000"/>
              </a:lnSpc>
            </a:pPr>
            <a:r>
              <a:rPr lang="ja-JP" altLang="en-US" sz="2000" dirty="0"/>
              <a:t>ある機能がごっそり実装されていない  など</a:t>
            </a:r>
          </a:p>
          <a:p>
            <a:pPr lvl="1" eaLnBrk="1" hangingPunct="1">
              <a:lnSpc>
                <a:spcPct val="80000"/>
              </a:lnSpc>
              <a:buFont typeface="Wingdings" panose="05000000000000000000" pitchFamily="2" charset="2"/>
              <a:buChar char="ü"/>
            </a:pPr>
            <a:r>
              <a:rPr lang="ja-JP" altLang="en-US" sz="2400" dirty="0"/>
              <a:t>ループに対する指針。</a:t>
            </a:r>
          </a:p>
          <a:p>
            <a:pPr lvl="2" eaLnBrk="1" hangingPunct="1">
              <a:lnSpc>
                <a:spcPct val="80000"/>
              </a:lnSpc>
            </a:pPr>
            <a:r>
              <a:rPr lang="en-US" altLang="ja-JP" sz="2000" dirty="0"/>
              <a:t>0</a:t>
            </a:r>
            <a:r>
              <a:rPr lang="ja-JP" altLang="en-US" sz="2000" dirty="0"/>
              <a:t>回、</a:t>
            </a:r>
            <a:r>
              <a:rPr lang="en-US" altLang="ja-JP" sz="2000" dirty="0"/>
              <a:t>1</a:t>
            </a:r>
            <a:r>
              <a:rPr lang="ja-JP" altLang="en-US" sz="2000" dirty="0"/>
              <a:t>回、</a:t>
            </a:r>
            <a:r>
              <a:rPr lang="en-US" altLang="ja-JP" sz="2000" dirty="0"/>
              <a:t>2</a:t>
            </a:r>
            <a:r>
              <a:rPr lang="ja-JP" altLang="en-US" sz="2000" dirty="0"/>
              <a:t>回、通常回数のテストを実施すること。</a:t>
            </a:r>
            <a:endParaRPr lang="en-US" altLang="ja-JP" sz="2000" dirty="0"/>
          </a:p>
          <a:p>
            <a:pPr marL="914400" lvl="2" indent="0" eaLnBrk="1" hangingPunct="1">
              <a:lnSpc>
                <a:spcPct val="80000"/>
              </a:lnSpc>
              <a:buNone/>
            </a:pPr>
            <a:r>
              <a:rPr lang="en-US" altLang="ja-JP" sz="1800" dirty="0"/>
              <a:t>※</a:t>
            </a:r>
            <a:r>
              <a:rPr lang="ja-JP" altLang="en-US" sz="1800" dirty="0"/>
              <a:t>ループ</a:t>
            </a:r>
            <a:r>
              <a:rPr lang="en-US" altLang="ja-JP" sz="1800" dirty="0"/>
              <a:t>2</a:t>
            </a:r>
            <a:r>
              <a:rPr lang="ja-JP" altLang="en-US" sz="1800" dirty="0"/>
              <a:t>回のテストは</a:t>
            </a:r>
            <a:r>
              <a:rPr lang="en-US" altLang="ja-JP" sz="1800" dirty="0"/>
              <a:t>Huang</a:t>
            </a:r>
            <a:r>
              <a:rPr lang="ja-JP" altLang="en-US" sz="1800" dirty="0"/>
              <a:t>の理論による。例えば、ループ内でデータを初期化し、ループの外でそのデータを参照する場合に、初期値設定の二重化の欠陥が検出されることがある。</a:t>
            </a:r>
            <a:r>
              <a:rPr lang="en-US" altLang="ja-JP" sz="1800" dirty="0"/>
              <a:t>『</a:t>
            </a:r>
            <a:r>
              <a:rPr lang="ja-JP" altLang="en-US" sz="1800" dirty="0"/>
              <a:t>ソフトウェアテスト技法</a:t>
            </a:r>
            <a:r>
              <a:rPr lang="en-US" altLang="ja-JP" sz="1800" dirty="0"/>
              <a:t>』</a:t>
            </a:r>
            <a:r>
              <a:rPr lang="ja-JP" altLang="en-US" sz="1800" dirty="0"/>
              <a:t>（ボーリス バイザー著）より。</a:t>
            </a:r>
            <a:endParaRPr lang="en-US" altLang="ja-JP" sz="1800" dirty="0"/>
          </a:p>
        </p:txBody>
      </p:sp>
      <p:sp>
        <p:nvSpPr>
          <p:cNvPr id="67589" name="AutoShape 4"/>
          <p:cNvSpPr>
            <a:spLocks noChangeArrowheads="1"/>
          </p:cNvSpPr>
          <p:nvPr/>
        </p:nvSpPr>
        <p:spPr bwMode="auto">
          <a:xfrm>
            <a:off x="7059613" y="3501801"/>
            <a:ext cx="2027237" cy="720725"/>
          </a:xfrm>
          <a:prstGeom prst="diamond">
            <a:avLst/>
          </a:prstGeom>
          <a:noFill/>
          <a:ln w="9525">
            <a:solidFill>
              <a:schemeClr val="tx1"/>
            </a:solidFill>
            <a:miter lim="800000"/>
            <a:headEnd/>
            <a:tailEnd/>
          </a:ln>
        </p:spPr>
        <p:txBody>
          <a:bodyPr wrap="none" anchor="ctr"/>
          <a:lstStyle/>
          <a:p>
            <a:endParaRPr lang="ja-JP" altLang="en-US"/>
          </a:p>
        </p:txBody>
      </p:sp>
      <p:sp>
        <p:nvSpPr>
          <p:cNvPr id="67590" name="Line 5"/>
          <p:cNvSpPr>
            <a:spLocks noChangeShapeType="1"/>
          </p:cNvSpPr>
          <p:nvPr/>
        </p:nvSpPr>
        <p:spPr bwMode="auto">
          <a:xfrm>
            <a:off x="9086850" y="3862164"/>
            <a:ext cx="547688" cy="0"/>
          </a:xfrm>
          <a:prstGeom prst="line">
            <a:avLst/>
          </a:prstGeom>
          <a:noFill/>
          <a:ln w="9525">
            <a:solidFill>
              <a:srgbClr val="CC3300"/>
            </a:solidFill>
            <a:round/>
            <a:headEnd/>
            <a:tailEnd/>
          </a:ln>
        </p:spPr>
        <p:txBody>
          <a:bodyPr/>
          <a:lstStyle/>
          <a:p>
            <a:endParaRPr lang="ja-JP" altLang="en-US"/>
          </a:p>
        </p:txBody>
      </p:sp>
      <p:sp>
        <p:nvSpPr>
          <p:cNvPr id="67591" name="Line 6"/>
          <p:cNvSpPr>
            <a:spLocks noChangeShapeType="1"/>
          </p:cNvSpPr>
          <p:nvPr/>
        </p:nvSpPr>
        <p:spPr bwMode="auto">
          <a:xfrm flipH="1">
            <a:off x="8074025" y="4222526"/>
            <a:ext cx="0" cy="431800"/>
          </a:xfrm>
          <a:prstGeom prst="line">
            <a:avLst/>
          </a:prstGeom>
          <a:noFill/>
          <a:ln w="9525">
            <a:solidFill>
              <a:srgbClr val="CC3300"/>
            </a:solidFill>
            <a:round/>
            <a:headEnd/>
            <a:tailEnd type="triangle" w="med" len="med"/>
          </a:ln>
        </p:spPr>
        <p:txBody>
          <a:bodyPr/>
          <a:lstStyle/>
          <a:p>
            <a:endParaRPr lang="ja-JP" altLang="en-US"/>
          </a:p>
        </p:txBody>
      </p:sp>
      <p:sp>
        <p:nvSpPr>
          <p:cNvPr id="67592" name="Line 7"/>
          <p:cNvSpPr>
            <a:spLocks noChangeShapeType="1"/>
          </p:cNvSpPr>
          <p:nvPr/>
        </p:nvSpPr>
        <p:spPr bwMode="auto">
          <a:xfrm flipH="1">
            <a:off x="9634538" y="3862164"/>
            <a:ext cx="0" cy="1943100"/>
          </a:xfrm>
          <a:prstGeom prst="line">
            <a:avLst/>
          </a:prstGeom>
          <a:noFill/>
          <a:ln w="9525">
            <a:solidFill>
              <a:srgbClr val="CC3300"/>
            </a:solidFill>
            <a:round/>
            <a:headEnd/>
            <a:tailEnd type="triangle" w="med" len="med"/>
          </a:ln>
        </p:spPr>
        <p:txBody>
          <a:bodyPr/>
          <a:lstStyle/>
          <a:p>
            <a:endParaRPr lang="ja-JP" altLang="en-US"/>
          </a:p>
        </p:txBody>
      </p:sp>
      <p:sp>
        <p:nvSpPr>
          <p:cNvPr id="67593" name="Rectangle 8"/>
          <p:cNvSpPr>
            <a:spLocks noChangeArrowheads="1"/>
          </p:cNvSpPr>
          <p:nvPr/>
        </p:nvSpPr>
        <p:spPr bwMode="auto">
          <a:xfrm>
            <a:off x="7292975" y="4652739"/>
            <a:ext cx="1562100" cy="433387"/>
          </a:xfrm>
          <a:prstGeom prst="rect">
            <a:avLst/>
          </a:prstGeom>
          <a:noFill/>
          <a:ln w="9525">
            <a:solidFill>
              <a:schemeClr val="tx1"/>
            </a:solidFill>
            <a:miter lim="800000"/>
            <a:headEnd/>
            <a:tailEnd/>
          </a:ln>
        </p:spPr>
        <p:txBody>
          <a:bodyPr wrap="none" anchor="ctr"/>
          <a:lstStyle/>
          <a:p>
            <a:endParaRPr lang="ja-JP" altLang="en-US"/>
          </a:p>
        </p:txBody>
      </p:sp>
      <p:sp>
        <p:nvSpPr>
          <p:cNvPr id="67594" name="Line 9"/>
          <p:cNvSpPr>
            <a:spLocks noChangeShapeType="1"/>
          </p:cNvSpPr>
          <p:nvPr/>
        </p:nvSpPr>
        <p:spPr bwMode="auto">
          <a:xfrm>
            <a:off x="8074025" y="5087714"/>
            <a:ext cx="0" cy="358775"/>
          </a:xfrm>
          <a:prstGeom prst="line">
            <a:avLst/>
          </a:prstGeom>
          <a:noFill/>
          <a:ln w="9525">
            <a:solidFill>
              <a:srgbClr val="CC3300"/>
            </a:solidFill>
            <a:round/>
            <a:headEnd/>
            <a:tailEnd/>
          </a:ln>
        </p:spPr>
        <p:txBody>
          <a:bodyPr/>
          <a:lstStyle/>
          <a:p>
            <a:endParaRPr lang="ja-JP" altLang="en-US"/>
          </a:p>
        </p:txBody>
      </p:sp>
      <p:sp>
        <p:nvSpPr>
          <p:cNvPr id="67595" name="Line 10"/>
          <p:cNvSpPr>
            <a:spLocks noChangeShapeType="1"/>
          </p:cNvSpPr>
          <p:nvPr/>
        </p:nvSpPr>
        <p:spPr bwMode="auto">
          <a:xfrm>
            <a:off x="8074025" y="3141439"/>
            <a:ext cx="1588" cy="360362"/>
          </a:xfrm>
          <a:prstGeom prst="line">
            <a:avLst/>
          </a:prstGeom>
          <a:noFill/>
          <a:ln w="9525">
            <a:solidFill>
              <a:srgbClr val="CC3300"/>
            </a:solidFill>
            <a:round/>
            <a:headEnd/>
            <a:tailEnd type="triangle" w="med" len="med"/>
          </a:ln>
        </p:spPr>
        <p:txBody>
          <a:bodyPr/>
          <a:lstStyle/>
          <a:p>
            <a:endParaRPr lang="ja-JP" altLang="en-US"/>
          </a:p>
        </p:txBody>
      </p:sp>
      <p:sp>
        <p:nvSpPr>
          <p:cNvPr id="67596" name="Text Box 11"/>
          <p:cNvSpPr txBox="1">
            <a:spLocks noChangeArrowheads="1"/>
          </p:cNvSpPr>
          <p:nvPr/>
        </p:nvSpPr>
        <p:spPr bwMode="auto">
          <a:xfrm>
            <a:off x="7278688" y="3646264"/>
            <a:ext cx="1455737" cy="366712"/>
          </a:xfrm>
          <a:prstGeom prst="rect">
            <a:avLst/>
          </a:prstGeom>
          <a:noFill/>
          <a:ln w="9525">
            <a:noFill/>
            <a:miter lim="800000"/>
            <a:headEnd/>
            <a:tailEnd/>
          </a:ln>
        </p:spPr>
        <p:txBody>
          <a:bodyPr wrap="none">
            <a:spAutoFit/>
          </a:bodyPr>
          <a:lstStyle/>
          <a:p>
            <a:r>
              <a:rPr lang="en-US" altLang="ja-JP">
                <a:solidFill>
                  <a:srgbClr val="0000FF"/>
                </a:solidFill>
                <a:latin typeface="Verdana" pitchFamily="34" charset="0"/>
              </a:rPr>
              <a:t>while (i&gt;o)</a:t>
            </a:r>
          </a:p>
        </p:txBody>
      </p:sp>
      <p:sp>
        <p:nvSpPr>
          <p:cNvPr id="67597" name="Text Box 12"/>
          <p:cNvSpPr txBox="1">
            <a:spLocks noChangeArrowheads="1"/>
          </p:cNvSpPr>
          <p:nvPr/>
        </p:nvSpPr>
        <p:spPr bwMode="auto">
          <a:xfrm>
            <a:off x="7493000" y="4165376"/>
            <a:ext cx="574675" cy="366713"/>
          </a:xfrm>
          <a:prstGeom prst="rect">
            <a:avLst/>
          </a:prstGeom>
          <a:noFill/>
          <a:ln w="9525">
            <a:noFill/>
            <a:miter lim="800000"/>
            <a:headEnd/>
            <a:tailEnd/>
          </a:ln>
        </p:spPr>
        <p:txBody>
          <a:bodyPr wrap="none">
            <a:spAutoFit/>
          </a:bodyPr>
          <a:lstStyle/>
          <a:p>
            <a:r>
              <a:rPr lang="en-US" altLang="ja-JP">
                <a:latin typeface="Verdana" pitchFamily="34" charset="0"/>
              </a:rPr>
              <a:t>yes</a:t>
            </a:r>
          </a:p>
        </p:txBody>
      </p:sp>
      <p:sp>
        <p:nvSpPr>
          <p:cNvPr id="67598" name="Text Box 13"/>
          <p:cNvSpPr txBox="1">
            <a:spLocks noChangeArrowheads="1"/>
          </p:cNvSpPr>
          <p:nvPr/>
        </p:nvSpPr>
        <p:spPr bwMode="auto">
          <a:xfrm>
            <a:off x="9064625" y="3573239"/>
            <a:ext cx="466725" cy="366712"/>
          </a:xfrm>
          <a:prstGeom prst="rect">
            <a:avLst/>
          </a:prstGeom>
          <a:noFill/>
          <a:ln w="9525">
            <a:noFill/>
            <a:miter lim="800000"/>
            <a:headEnd/>
            <a:tailEnd/>
          </a:ln>
        </p:spPr>
        <p:txBody>
          <a:bodyPr wrap="none">
            <a:spAutoFit/>
          </a:bodyPr>
          <a:lstStyle/>
          <a:p>
            <a:r>
              <a:rPr lang="en-US" altLang="ja-JP">
                <a:latin typeface="Verdana" pitchFamily="34" charset="0"/>
              </a:rPr>
              <a:t>no</a:t>
            </a:r>
          </a:p>
        </p:txBody>
      </p:sp>
      <p:sp>
        <p:nvSpPr>
          <p:cNvPr id="67599" name="Line 14"/>
          <p:cNvSpPr>
            <a:spLocks noChangeShapeType="1"/>
          </p:cNvSpPr>
          <p:nvPr/>
        </p:nvSpPr>
        <p:spPr bwMode="auto">
          <a:xfrm>
            <a:off x="6746875" y="5446489"/>
            <a:ext cx="1327150" cy="0"/>
          </a:xfrm>
          <a:prstGeom prst="line">
            <a:avLst/>
          </a:prstGeom>
          <a:noFill/>
          <a:ln w="9525">
            <a:solidFill>
              <a:srgbClr val="CC3300"/>
            </a:solidFill>
            <a:round/>
            <a:headEnd/>
            <a:tailEnd/>
          </a:ln>
        </p:spPr>
        <p:txBody>
          <a:bodyPr/>
          <a:lstStyle/>
          <a:p>
            <a:endParaRPr lang="ja-JP" altLang="en-US"/>
          </a:p>
        </p:txBody>
      </p:sp>
      <p:sp>
        <p:nvSpPr>
          <p:cNvPr id="67600" name="Line 15"/>
          <p:cNvSpPr>
            <a:spLocks noChangeShapeType="1"/>
          </p:cNvSpPr>
          <p:nvPr/>
        </p:nvSpPr>
        <p:spPr bwMode="auto">
          <a:xfrm>
            <a:off x="6746875" y="3862164"/>
            <a:ext cx="0" cy="1582737"/>
          </a:xfrm>
          <a:prstGeom prst="line">
            <a:avLst/>
          </a:prstGeom>
          <a:noFill/>
          <a:ln w="9525">
            <a:solidFill>
              <a:srgbClr val="CC3300"/>
            </a:solidFill>
            <a:round/>
            <a:headEnd/>
            <a:tailEnd/>
          </a:ln>
        </p:spPr>
        <p:txBody>
          <a:bodyPr/>
          <a:lstStyle/>
          <a:p>
            <a:endParaRPr lang="ja-JP" altLang="en-US"/>
          </a:p>
        </p:txBody>
      </p:sp>
      <p:sp>
        <p:nvSpPr>
          <p:cNvPr id="67601" name="Line 16"/>
          <p:cNvSpPr>
            <a:spLocks noChangeShapeType="1"/>
          </p:cNvSpPr>
          <p:nvPr/>
        </p:nvSpPr>
        <p:spPr bwMode="auto">
          <a:xfrm>
            <a:off x="6746875" y="3862164"/>
            <a:ext cx="312738" cy="0"/>
          </a:xfrm>
          <a:prstGeom prst="line">
            <a:avLst/>
          </a:prstGeom>
          <a:noFill/>
          <a:ln w="9525">
            <a:solidFill>
              <a:srgbClr val="CC3300"/>
            </a:solidFill>
            <a:round/>
            <a:headEnd/>
            <a:tailEnd type="arrow" w="med" len="med"/>
          </a:ln>
        </p:spPr>
        <p:txBody>
          <a:bodyPr/>
          <a:lstStyle/>
          <a:p>
            <a:endParaRPr lang="ja-JP" altLang="en-US"/>
          </a:p>
        </p:txBody>
      </p:sp>
      <p:pic>
        <p:nvPicPr>
          <p:cNvPr id="67602" name="Picture 17" descr="MCj02293390000[1]"/>
          <p:cNvPicPr>
            <a:picLocks noChangeAspect="1" noChangeArrowheads="1"/>
          </p:cNvPicPr>
          <p:nvPr/>
        </p:nvPicPr>
        <p:blipFill>
          <a:blip r:embed="rId3" cstate="print"/>
          <a:srcRect/>
          <a:stretch>
            <a:fillRect/>
          </a:stretch>
        </p:blipFill>
        <p:spPr bwMode="auto">
          <a:xfrm>
            <a:off x="8810625" y="765175"/>
            <a:ext cx="798513" cy="1079500"/>
          </a:xfrm>
          <a:prstGeom prst="rect">
            <a:avLst/>
          </a:prstGeom>
          <a:noFill/>
          <a:ln w="9525">
            <a:noFill/>
            <a:miter lim="800000"/>
            <a:headEnd/>
            <a:tailEnd/>
          </a:ln>
        </p:spPr>
      </p:pic>
      <p:sp>
        <p:nvSpPr>
          <p:cNvPr id="67603"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557137438"/>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スライド番号プレースホルダ 5"/>
          <p:cNvSpPr>
            <a:spLocks noGrp="1"/>
          </p:cNvSpPr>
          <p:nvPr>
            <p:ph type="sldNum" sz="quarter" idx="12"/>
          </p:nvPr>
        </p:nvSpPr>
        <p:spPr>
          <a:noFill/>
        </p:spPr>
        <p:txBody>
          <a:bodyPr/>
          <a:lstStyle/>
          <a:p>
            <a:fld id="{3B511F35-144A-4A09-AB8F-067184B694FA}" type="slidenum">
              <a:rPr lang="ja-JP" altLang="en-US" smtClean="0">
                <a:ea typeface="ＭＳ Ｐゴシック" charset="-128"/>
              </a:rPr>
              <a:pPr/>
              <a:t>144</a:t>
            </a:fld>
            <a:endParaRPr lang="en-US" altLang="ja-JP">
              <a:ea typeface="ＭＳ Ｐゴシック" charset="-128"/>
            </a:endParaRPr>
          </a:p>
        </p:txBody>
      </p:sp>
      <p:sp>
        <p:nvSpPr>
          <p:cNvPr id="68611" name="Rectangle 2"/>
          <p:cNvSpPr>
            <a:spLocks noChangeArrowheads="1"/>
          </p:cNvSpPr>
          <p:nvPr/>
        </p:nvSpPr>
        <p:spPr bwMode="auto">
          <a:xfrm>
            <a:off x="2000250" y="2348880"/>
            <a:ext cx="6913190" cy="1512168"/>
          </a:xfrm>
          <a:prstGeom prst="rect">
            <a:avLst/>
          </a:prstGeom>
          <a:solidFill>
            <a:srgbClr val="ADFFEA"/>
          </a:solidFill>
          <a:ln w="9525">
            <a:solidFill>
              <a:schemeClr val="tx1"/>
            </a:solidFill>
            <a:miter lim="800000"/>
            <a:headEnd/>
            <a:tailEnd/>
          </a:ln>
        </p:spPr>
        <p:txBody>
          <a:bodyPr wrap="none" anchor="ctr"/>
          <a:lstStyle/>
          <a:p>
            <a:endParaRPr lang="ja-JP" altLang="en-US"/>
          </a:p>
        </p:txBody>
      </p:sp>
      <p:sp>
        <p:nvSpPr>
          <p:cNvPr id="68612" name="Rectangle 4"/>
          <p:cNvSpPr>
            <a:spLocks noGrp="1" noChangeArrowheads="1"/>
          </p:cNvSpPr>
          <p:nvPr>
            <p:ph type="body" idx="1"/>
          </p:nvPr>
        </p:nvSpPr>
        <p:spPr>
          <a:xfrm>
            <a:off x="382588" y="1500188"/>
            <a:ext cx="9144000" cy="4953000"/>
          </a:xfrm>
        </p:spPr>
        <p:txBody>
          <a:bodyPr/>
          <a:lstStyle/>
          <a:p>
            <a:pPr eaLnBrk="1" hangingPunct="1">
              <a:lnSpc>
                <a:spcPct val="90000"/>
              </a:lnSpc>
            </a:pPr>
            <a:r>
              <a:rPr lang="en-US" altLang="ja-JP" sz="2800" dirty="0"/>
              <a:t>McCabe</a:t>
            </a:r>
            <a:r>
              <a:rPr lang="ja-JP" altLang="en-US" sz="2800" dirty="0"/>
              <a:t>の</a:t>
            </a:r>
            <a:r>
              <a:rPr lang="ja-JP" altLang="en-US" sz="2800" dirty="0">
                <a:solidFill>
                  <a:srgbClr val="FF0000"/>
                </a:solidFill>
              </a:rPr>
              <a:t>サイクロマチック数（複雑度）</a:t>
            </a:r>
          </a:p>
          <a:p>
            <a:pPr lvl="1" eaLnBrk="1" hangingPunct="1">
              <a:lnSpc>
                <a:spcPct val="90000"/>
              </a:lnSpc>
              <a:buFont typeface="Wingdings" panose="05000000000000000000" pitchFamily="2" charset="2"/>
              <a:buChar char="ü"/>
            </a:pPr>
            <a:r>
              <a:rPr lang="ja-JP" altLang="en-US" sz="2400" dirty="0"/>
              <a:t>グラフ理論に基づいて導出された、プログラムの複雑度の一種		</a:t>
            </a:r>
            <a:r>
              <a:rPr lang="en-US" altLang="ja-JP" sz="2000" dirty="0"/>
              <a:t>C</a:t>
            </a:r>
            <a:r>
              <a:rPr lang="ja-JP" altLang="en-US" sz="2000" dirty="0"/>
              <a:t>（複雑度）</a:t>
            </a:r>
            <a:r>
              <a:rPr lang="en-US" altLang="ja-JP" sz="2000" dirty="0"/>
              <a:t> </a:t>
            </a:r>
            <a:r>
              <a:rPr lang="ja-JP" altLang="en-US" sz="2000" dirty="0"/>
              <a:t>＝ </a:t>
            </a:r>
            <a:r>
              <a:rPr lang="en-US" altLang="ja-JP" sz="2000" dirty="0"/>
              <a:t>e</a:t>
            </a:r>
            <a:r>
              <a:rPr lang="ja-JP" altLang="en-US" sz="2000" dirty="0"/>
              <a:t>－</a:t>
            </a:r>
            <a:r>
              <a:rPr lang="en-US" altLang="ja-JP" sz="2000" dirty="0"/>
              <a:t>n</a:t>
            </a:r>
            <a:r>
              <a:rPr lang="ja-JP" altLang="en-US" sz="2000" dirty="0"/>
              <a:t>＋</a:t>
            </a:r>
            <a:r>
              <a:rPr lang="en-US" altLang="ja-JP" sz="2000" dirty="0"/>
              <a:t>2p</a:t>
            </a:r>
          </a:p>
          <a:p>
            <a:pPr marL="457200" lvl="1" indent="0" eaLnBrk="1" hangingPunct="1">
              <a:lnSpc>
                <a:spcPct val="90000"/>
              </a:lnSpc>
              <a:buNone/>
            </a:pPr>
            <a:r>
              <a:rPr lang="en-US" altLang="ja-JP" sz="2000" dirty="0"/>
              <a:t>		</a:t>
            </a:r>
            <a:r>
              <a:rPr lang="ja-JP" altLang="en-US" sz="2000" dirty="0"/>
              <a:t>　　</a:t>
            </a:r>
            <a:r>
              <a:rPr lang="en-US" altLang="ja-JP" sz="2000" dirty="0"/>
              <a:t>e</a:t>
            </a:r>
            <a:r>
              <a:rPr lang="ja-JP" altLang="en-US" sz="2000" dirty="0"/>
              <a:t>：</a:t>
            </a:r>
            <a:r>
              <a:rPr lang="en-US" altLang="ja-JP" sz="2000" dirty="0"/>
              <a:t> </a:t>
            </a:r>
            <a:r>
              <a:rPr lang="ja-JP" altLang="en-US" sz="2000" dirty="0"/>
              <a:t>グラフ内のエッジの数（含まれるルート数）</a:t>
            </a:r>
          </a:p>
          <a:p>
            <a:pPr marL="457200" lvl="1" indent="0" eaLnBrk="1" hangingPunct="1">
              <a:lnSpc>
                <a:spcPct val="90000"/>
              </a:lnSpc>
              <a:buNone/>
            </a:pPr>
            <a:r>
              <a:rPr lang="ja-JP" altLang="en-US" sz="2000" dirty="0"/>
              <a:t>		　　</a:t>
            </a:r>
            <a:r>
              <a:rPr lang="en-US" altLang="ja-JP" sz="2000" dirty="0"/>
              <a:t>n</a:t>
            </a:r>
            <a:r>
              <a:rPr lang="ja-JP" altLang="en-US" sz="2000" dirty="0"/>
              <a:t>：</a:t>
            </a:r>
            <a:r>
              <a:rPr lang="en-US" altLang="ja-JP" sz="2000" dirty="0"/>
              <a:t> </a:t>
            </a:r>
            <a:r>
              <a:rPr lang="ja-JP" altLang="en-US" sz="2000" dirty="0"/>
              <a:t>グラフ内のノードの数（分岐点の数）</a:t>
            </a:r>
          </a:p>
          <a:p>
            <a:pPr marL="457200" lvl="1" indent="0" eaLnBrk="1" hangingPunct="1">
              <a:lnSpc>
                <a:spcPct val="90000"/>
              </a:lnSpc>
              <a:buNone/>
            </a:pPr>
            <a:r>
              <a:rPr lang="ja-JP" altLang="en-US" sz="2000" dirty="0"/>
              <a:t>		　　</a:t>
            </a:r>
            <a:r>
              <a:rPr lang="en-US" altLang="ja-JP" sz="2000" dirty="0"/>
              <a:t>p</a:t>
            </a:r>
            <a:r>
              <a:rPr lang="ja-JP" altLang="en-US" sz="2000" dirty="0"/>
              <a:t>：</a:t>
            </a:r>
            <a:r>
              <a:rPr lang="en-US" altLang="ja-JP" sz="2000" dirty="0"/>
              <a:t> </a:t>
            </a:r>
            <a:r>
              <a:rPr lang="ja-JP" altLang="en-US" sz="2000" dirty="0"/>
              <a:t>グラフのつながっていない部分の数</a:t>
            </a:r>
            <a:endParaRPr lang="en-US" altLang="ja-JP" sz="2000" dirty="0"/>
          </a:p>
          <a:p>
            <a:pPr marL="457200" lvl="1" indent="0" eaLnBrk="1" hangingPunct="1">
              <a:lnSpc>
                <a:spcPct val="90000"/>
              </a:lnSpc>
              <a:buNone/>
            </a:pPr>
            <a:endParaRPr lang="ja-JP" altLang="en-US" sz="2000" dirty="0"/>
          </a:p>
          <a:p>
            <a:pPr lvl="1" eaLnBrk="1" hangingPunct="1">
              <a:lnSpc>
                <a:spcPct val="90000"/>
              </a:lnSpc>
              <a:buFont typeface="Wingdings" panose="05000000000000000000" pitchFamily="2" charset="2"/>
              <a:buChar char="ü"/>
            </a:pPr>
            <a:r>
              <a:rPr lang="ja-JP" altLang="en-US" sz="2400" dirty="0"/>
              <a:t>複雑度が大きいプログラム（モジュール）は欠陥が潜みやすい。</a:t>
            </a:r>
            <a:br>
              <a:rPr lang="en-US" altLang="ja-JP" sz="2400" dirty="0"/>
            </a:br>
            <a:r>
              <a:rPr lang="ja-JP" altLang="en-US" sz="2000" dirty="0"/>
              <a:t>→ </a:t>
            </a:r>
            <a:r>
              <a:rPr lang="en-US" altLang="ja-JP" sz="2000" dirty="0"/>
              <a:t>fault-prone</a:t>
            </a:r>
            <a:r>
              <a:rPr lang="ja-JP" altLang="en-US" sz="2000" dirty="0"/>
              <a:t>（欠陥の偏在箇所を予測する技術）に使われる。</a:t>
            </a:r>
          </a:p>
          <a:p>
            <a:pPr lvl="1" eaLnBrk="1" hangingPunct="1">
              <a:lnSpc>
                <a:spcPct val="90000"/>
              </a:lnSpc>
              <a:buFont typeface="Wingdings" panose="05000000000000000000" pitchFamily="2" charset="2"/>
              <a:buChar char="ü"/>
            </a:pPr>
            <a:r>
              <a:rPr lang="en-US" altLang="ja-JP" sz="2400" dirty="0">
                <a:solidFill>
                  <a:srgbClr val="FF0000"/>
                </a:solidFill>
              </a:rPr>
              <a:t>C</a:t>
            </a:r>
            <a:r>
              <a:rPr lang="ja-JP" altLang="en-US" sz="2400" dirty="0">
                <a:solidFill>
                  <a:srgbClr val="FF0000"/>
                </a:solidFill>
              </a:rPr>
              <a:t>（複雑度）は、</a:t>
            </a:r>
            <a:r>
              <a:rPr lang="en-US" altLang="ja-JP" sz="2400" dirty="0">
                <a:solidFill>
                  <a:srgbClr val="FF0000"/>
                </a:solidFill>
              </a:rPr>
              <a:t>C1</a:t>
            </a:r>
            <a:r>
              <a:rPr lang="ja-JP" altLang="en-US" sz="2400" dirty="0">
                <a:solidFill>
                  <a:srgbClr val="FF0000"/>
                </a:solidFill>
              </a:rPr>
              <a:t>を満足するパスの数に（ほぼ）等しい。</a:t>
            </a:r>
            <a:br>
              <a:rPr lang="en-US" altLang="ja-JP" sz="2400" dirty="0">
                <a:solidFill>
                  <a:srgbClr val="FF0000"/>
                </a:solidFill>
              </a:rPr>
            </a:br>
            <a:r>
              <a:rPr lang="ja-JP" altLang="en-US" sz="2000" dirty="0"/>
              <a:t>→　コードの構造を対象としたコンポーネントテストの</a:t>
            </a:r>
            <a:r>
              <a:rPr lang="ja-JP" altLang="en-US" sz="2000" dirty="0">
                <a:solidFill>
                  <a:srgbClr val="FF0000"/>
                </a:solidFill>
              </a:rPr>
              <a:t>テストケース数の妥当性の目安となる。（複雑度よりも極端に少なければ怪しい）</a:t>
            </a:r>
            <a:endParaRPr lang="ja-JP" altLang="en-US" sz="2400" dirty="0">
              <a:solidFill>
                <a:srgbClr val="FF0000"/>
              </a:solidFill>
            </a:endParaRPr>
          </a:p>
        </p:txBody>
      </p:sp>
      <p:sp>
        <p:nvSpPr>
          <p:cNvPr id="68613" name="Rectangle 3"/>
          <p:cNvSpPr>
            <a:spLocks noGrp="1" noChangeArrowheads="1"/>
          </p:cNvSpPr>
          <p:nvPr>
            <p:ph type="title"/>
          </p:nvPr>
        </p:nvSpPr>
        <p:spPr/>
        <p:txBody>
          <a:bodyPr/>
          <a:lstStyle/>
          <a:p>
            <a:pPr eaLnBrk="1" hangingPunct="1"/>
            <a:r>
              <a:rPr lang="ja-JP" altLang="en-US" dirty="0"/>
              <a:t>制御フローテスト（続き）</a:t>
            </a:r>
          </a:p>
        </p:txBody>
      </p:sp>
      <p:sp>
        <p:nvSpPr>
          <p:cNvPr id="68614"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599782125"/>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タイトル 1"/>
          <p:cNvSpPr>
            <a:spLocks noGrp="1"/>
          </p:cNvSpPr>
          <p:nvPr>
            <p:ph type="title"/>
          </p:nvPr>
        </p:nvSpPr>
        <p:spPr/>
        <p:txBody>
          <a:bodyPr/>
          <a:lstStyle/>
          <a:p>
            <a:pPr eaLnBrk="1" hangingPunct="1"/>
            <a:r>
              <a:rPr lang="ja-JP" altLang="en-US" sz="4000" dirty="0"/>
              <a:t>サイクロマチック数（＝複雑度）の計算例</a:t>
            </a:r>
          </a:p>
        </p:txBody>
      </p:sp>
      <p:sp>
        <p:nvSpPr>
          <p:cNvPr id="69635" name="コンテンツ プレースホルダ 2"/>
          <p:cNvSpPr>
            <a:spLocks noGrp="1"/>
          </p:cNvSpPr>
          <p:nvPr>
            <p:ph idx="1"/>
          </p:nvPr>
        </p:nvSpPr>
        <p:spPr>
          <a:xfrm>
            <a:off x="495300" y="4357688"/>
            <a:ext cx="8915400" cy="2000250"/>
          </a:xfrm>
        </p:spPr>
        <p:txBody>
          <a:bodyPr/>
          <a:lstStyle/>
          <a:p>
            <a:pPr eaLnBrk="1" hangingPunct="1">
              <a:buFontTx/>
              <a:buNone/>
            </a:pPr>
            <a:r>
              <a:rPr lang="ja-JP" altLang="en-US" sz="1600" dirty="0"/>
              <a:t>＜複雑度の解釈例＞</a:t>
            </a:r>
            <a:endParaRPr lang="en-US" altLang="ja-JP" sz="1600" dirty="0"/>
          </a:p>
          <a:p>
            <a:pPr eaLnBrk="1" hangingPunct="1"/>
            <a:r>
              <a:rPr lang="ja-JP" altLang="en-US" sz="1600" dirty="0"/>
              <a:t>複雑度</a:t>
            </a:r>
            <a:r>
              <a:rPr lang="en-US" altLang="ja-JP" sz="1600" dirty="0"/>
              <a:t>10 </a:t>
            </a:r>
            <a:r>
              <a:rPr lang="ja-JP" altLang="en-US" sz="1600" dirty="0"/>
              <a:t>以下であればよい構造。</a:t>
            </a:r>
            <a:endParaRPr lang="en-US" altLang="ja-JP" sz="1600" dirty="0"/>
          </a:p>
          <a:p>
            <a:pPr eaLnBrk="1" hangingPunct="1"/>
            <a:r>
              <a:rPr lang="ja-JP" altLang="en-US" sz="1600" dirty="0"/>
              <a:t>複雑度</a:t>
            </a:r>
            <a:r>
              <a:rPr lang="en-US" altLang="ja-JP" sz="1600" dirty="0"/>
              <a:t>30 </a:t>
            </a:r>
            <a:r>
              <a:rPr lang="ja-JP" altLang="en-US" sz="1600" dirty="0"/>
              <a:t>を越える場合、構造に疑問。</a:t>
            </a:r>
            <a:endParaRPr lang="en-US" altLang="ja-JP" sz="1600" dirty="0"/>
          </a:p>
          <a:p>
            <a:pPr eaLnBrk="1" hangingPunct="1"/>
            <a:r>
              <a:rPr lang="ja-JP" altLang="en-US" sz="1600" dirty="0"/>
              <a:t>複雑度</a:t>
            </a:r>
            <a:r>
              <a:rPr lang="en-US" altLang="ja-JP" sz="1600" dirty="0"/>
              <a:t>50 </a:t>
            </a:r>
            <a:r>
              <a:rPr lang="ja-JP" altLang="en-US" sz="1600" dirty="0"/>
              <a:t>を越える場合、テストが不可能。</a:t>
            </a:r>
            <a:endParaRPr lang="en-US" altLang="ja-JP" sz="1600" dirty="0"/>
          </a:p>
          <a:p>
            <a:pPr eaLnBrk="1" hangingPunct="1"/>
            <a:r>
              <a:rPr lang="ja-JP" altLang="en-US" sz="1600" dirty="0"/>
              <a:t>複雑度</a:t>
            </a:r>
            <a:r>
              <a:rPr lang="en-US" altLang="ja-JP" sz="1600" dirty="0"/>
              <a:t>75 </a:t>
            </a:r>
            <a:r>
              <a:rPr lang="ja-JP" altLang="en-US" sz="1600" dirty="0"/>
              <a:t>を越える場合、いかなる変更も誤修正を生む原因を作る。</a:t>
            </a:r>
            <a:endParaRPr lang="en-US" altLang="ja-JP" sz="1600" dirty="0"/>
          </a:p>
          <a:p>
            <a:pPr eaLnBrk="1" hangingPunct="1">
              <a:buFontTx/>
              <a:buNone/>
            </a:pPr>
            <a:r>
              <a:rPr lang="ja-JP" altLang="en-US" sz="1600" dirty="0"/>
              <a:t>＜対策例＞　複雑度が</a:t>
            </a:r>
            <a:r>
              <a:rPr lang="en-US" altLang="ja-JP" sz="1600" dirty="0"/>
              <a:t>15</a:t>
            </a:r>
            <a:r>
              <a:rPr lang="ja-JP" altLang="en-US" sz="1600" dirty="0"/>
              <a:t>以上の関数は、コードレビューを必須で実施する。</a:t>
            </a:r>
          </a:p>
        </p:txBody>
      </p:sp>
      <p:sp>
        <p:nvSpPr>
          <p:cNvPr id="69636" name="スライド番号プレースホルダ 4"/>
          <p:cNvSpPr>
            <a:spLocks noGrp="1"/>
          </p:cNvSpPr>
          <p:nvPr>
            <p:ph type="sldNum" sz="quarter" idx="12"/>
          </p:nvPr>
        </p:nvSpPr>
        <p:spPr>
          <a:noFill/>
        </p:spPr>
        <p:txBody>
          <a:bodyPr/>
          <a:lstStyle/>
          <a:p>
            <a:fld id="{B1A9EC30-2CB0-4355-BB8C-CFE6637CF0D3}" type="slidenum">
              <a:rPr lang="ja-JP" altLang="en-US" smtClean="0">
                <a:ea typeface="ＭＳ Ｐゴシック" charset="-128"/>
              </a:rPr>
              <a:pPr/>
              <a:t>145</a:t>
            </a:fld>
            <a:endParaRPr lang="en-US" altLang="ja-JP">
              <a:ea typeface="ＭＳ Ｐゴシック" charset="-128"/>
            </a:endParaRPr>
          </a:p>
        </p:txBody>
      </p:sp>
      <p:sp>
        <p:nvSpPr>
          <p:cNvPr id="6" name="円/楕円 5"/>
          <p:cNvSpPr/>
          <p:nvPr/>
        </p:nvSpPr>
        <p:spPr>
          <a:xfrm>
            <a:off x="4595813" y="1571625"/>
            <a:ext cx="357187" cy="285750"/>
          </a:xfrm>
          <a:prstGeom prst="ellipse">
            <a:avLst/>
          </a:prstGeom>
          <a:solidFill>
            <a:schemeClr val="bg1"/>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dirty="0">
                <a:solidFill>
                  <a:srgbClr val="FF0000"/>
                </a:solidFill>
              </a:rPr>
              <a:t>1</a:t>
            </a:r>
            <a:endParaRPr lang="ja-JP" altLang="en-US" dirty="0">
              <a:solidFill>
                <a:srgbClr val="FF0000"/>
              </a:solidFill>
            </a:endParaRPr>
          </a:p>
        </p:txBody>
      </p:sp>
      <p:sp>
        <p:nvSpPr>
          <p:cNvPr id="7" name="円/楕円 6"/>
          <p:cNvSpPr/>
          <p:nvPr/>
        </p:nvSpPr>
        <p:spPr>
          <a:xfrm>
            <a:off x="4595813" y="2143125"/>
            <a:ext cx="357187" cy="285750"/>
          </a:xfrm>
          <a:prstGeom prst="ellipse">
            <a:avLst/>
          </a:prstGeom>
          <a:solidFill>
            <a:schemeClr val="bg1"/>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dirty="0">
                <a:solidFill>
                  <a:srgbClr val="FF0000"/>
                </a:solidFill>
              </a:rPr>
              <a:t>2</a:t>
            </a:r>
            <a:endParaRPr lang="ja-JP" altLang="en-US" dirty="0">
              <a:solidFill>
                <a:srgbClr val="FF0000"/>
              </a:solidFill>
            </a:endParaRPr>
          </a:p>
        </p:txBody>
      </p:sp>
      <p:sp>
        <p:nvSpPr>
          <p:cNvPr id="8" name="円/楕円 7"/>
          <p:cNvSpPr/>
          <p:nvPr/>
        </p:nvSpPr>
        <p:spPr>
          <a:xfrm>
            <a:off x="3095625" y="2786063"/>
            <a:ext cx="357188" cy="285750"/>
          </a:xfrm>
          <a:prstGeom prst="ellipse">
            <a:avLst/>
          </a:prstGeom>
          <a:solidFill>
            <a:schemeClr val="bg1"/>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dirty="0">
                <a:solidFill>
                  <a:srgbClr val="FF0000"/>
                </a:solidFill>
              </a:rPr>
              <a:t>3</a:t>
            </a:r>
            <a:endParaRPr lang="ja-JP" altLang="en-US" dirty="0">
              <a:solidFill>
                <a:srgbClr val="FF0000"/>
              </a:solidFill>
            </a:endParaRPr>
          </a:p>
        </p:txBody>
      </p:sp>
      <p:sp>
        <p:nvSpPr>
          <p:cNvPr id="9" name="円/楕円 8"/>
          <p:cNvSpPr/>
          <p:nvPr/>
        </p:nvSpPr>
        <p:spPr>
          <a:xfrm>
            <a:off x="5453063" y="2714625"/>
            <a:ext cx="357187" cy="285750"/>
          </a:xfrm>
          <a:prstGeom prst="ellipse">
            <a:avLst/>
          </a:prstGeom>
          <a:solidFill>
            <a:schemeClr val="bg1"/>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dirty="0">
                <a:solidFill>
                  <a:srgbClr val="FF0000"/>
                </a:solidFill>
              </a:rPr>
              <a:t>4</a:t>
            </a:r>
            <a:endParaRPr lang="ja-JP" altLang="en-US" dirty="0">
              <a:solidFill>
                <a:srgbClr val="FF0000"/>
              </a:solidFill>
            </a:endParaRPr>
          </a:p>
        </p:txBody>
      </p:sp>
      <p:cxnSp>
        <p:nvCxnSpPr>
          <p:cNvPr id="69641" name="曲線コネクタ 10"/>
          <p:cNvCxnSpPr>
            <a:cxnSpLocks noChangeShapeType="1"/>
            <a:stCxn id="6" idx="4"/>
            <a:endCxn id="7" idx="0"/>
          </p:cNvCxnSpPr>
          <p:nvPr/>
        </p:nvCxnSpPr>
        <p:spPr bwMode="auto">
          <a:xfrm rot="5400000">
            <a:off x="4632325" y="2000250"/>
            <a:ext cx="285750" cy="0"/>
          </a:xfrm>
          <a:prstGeom prst="straightConnector1">
            <a:avLst/>
          </a:prstGeom>
          <a:noFill/>
          <a:ln w="9525" algn="ctr">
            <a:solidFill>
              <a:srgbClr val="0000FF"/>
            </a:solidFill>
            <a:round/>
            <a:headEnd/>
            <a:tailEnd/>
          </a:ln>
        </p:spPr>
      </p:cxnSp>
      <p:cxnSp>
        <p:nvCxnSpPr>
          <p:cNvPr id="69642" name="図形 12"/>
          <p:cNvCxnSpPr>
            <a:cxnSpLocks noChangeShapeType="1"/>
            <a:stCxn id="7" idx="2"/>
            <a:endCxn id="8" idx="0"/>
          </p:cNvCxnSpPr>
          <p:nvPr/>
        </p:nvCxnSpPr>
        <p:spPr bwMode="auto">
          <a:xfrm rot="10800000" flipV="1">
            <a:off x="3273425" y="2286000"/>
            <a:ext cx="1322388" cy="500063"/>
          </a:xfrm>
          <a:prstGeom prst="curvedConnector2">
            <a:avLst/>
          </a:prstGeom>
          <a:noFill/>
          <a:ln w="9525" algn="ctr">
            <a:solidFill>
              <a:srgbClr val="0000FF"/>
            </a:solidFill>
            <a:round/>
            <a:headEnd/>
            <a:tailEnd/>
          </a:ln>
        </p:spPr>
      </p:cxnSp>
      <p:cxnSp>
        <p:nvCxnSpPr>
          <p:cNvPr id="69643" name="図形 14"/>
          <p:cNvCxnSpPr>
            <a:cxnSpLocks noChangeShapeType="1"/>
            <a:stCxn id="7" idx="6"/>
            <a:endCxn id="9" idx="0"/>
          </p:cNvCxnSpPr>
          <p:nvPr/>
        </p:nvCxnSpPr>
        <p:spPr bwMode="auto">
          <a:xfrm>
            <a:off x="4953000" y="2286000"/>
            <a:ext cx="679450" cy="428625"/>
          </a:xfrm>
          <a:prstGeom prst="curvedConnector2">
            <a:avLst/>
          </a:prstGeom>
          <a:noFill/>
          <a:ln w="9525" algn="ctr">
            <a:solidFill>
              <a:srgbClr val="0000FF"/>
            </a:solidFill>
            <a:round/>
            <a:headEnd/>
            <a:tailEnd/>
          </a:ln>
        </p:spPr>
      </p:cxnSp>
      <p:sp>
        <p:nvSpPr>
          <p:cNvPr id="16" name="円/楕円 15"/>
          <p:cNvSpPr/>
          <p:nvPr/>
        </p:nvSpPr>
        <p:spPr>
          <a:xfrm>
            <a:off x="3095625" y="3500438"/>
            <a:ext cx="357188" cy="285750"/>
          </a:xfrm>
          <a:prstGeom prst="ellipse">
            <a:avLst/>
          </a:prstGeom>
          <a:solidFill>
            <a:schemeClr val="bg1"/>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dirty="0">
                <a:solidFill>
                  <a:srgbClr val="FF0000"/>
                </a:solidFill>
              </a:rPr>
              <a:t>5</a:t>
            </a:r>
            <a:endParaRPr lang="ja-JP" altLang="en-US" dirty="0">
              <a:solidFill>
                <a:srgbClr val="FF0000"/>
              </a:solidFill>
            </a:endParaRPr>
          </a:p>
        </p:txBody>
      </p:sp>
      <p:sp>
        <p:nvSpPr>
          <p:cNvPr id="17" name="円/楕円 16"/>
          <p:cNvSpPr/>
          <p:nvPr/>
        </p:nvSpPr>
        <p:spPr>
          <a:xfrm>
            <a:off x="5453063" y="3429000"/>
            <a:ext cx="357187" cy="285750"/>
          </a:xfrm>
          <a:prstGeom prst="ellipse">
            <a:avLst/>
          </a:prstGeom>
          <a:solidFill>
            <a:schemeClr val="bg1"/>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dirty="0">
                <a:solidFill>
                  <a:srgbClr val="FF0000"/>
                </a:solidFill>
              </a:rPr>
              <a:t>6</a:t>
            </a:r>
            <a:endParaRPr lang="ja-JP" altLang="en-US" dirty="0">
              <a:solidFill>
                <a:srgbClr val="FF0000"/>
              </a:solidFill>
            </a:endParaRPr>
          </a:p>
        </p:txBody>
      </p:sp>
      <p:sp>
        <p:nvSpPr>
          <p:cNvPr id="18" name="円/楕円 17"/>
          <p:cNvSpPr/>
          <p:nvPr/>
        </p:nvSpPr>
        <p:spPr>
          <a:xfrm>
            <a:off x="4595813" y="4143375"/>
            <a:ext cx="357187" cy="285750"/>
          </a:xfrm>
          <a:prstGeom prst="ellipse">
            <a:avLst/>
          </a:prstGeom>
          <a:solidFill>
            <a:schemeClr val="bg1"/>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dirty="0">
                <a:solidFill>
                  <a:srgbClr val="FF0000"/>
                </a:solidFill>
              </a:rPr>
              <a:t>7</a:t>
            </a:r>
            <a:endParaRPr lang="ja-JP" altLang="en-US" dirty="0">
              <a:solidFill>
                <a:srgbClr val="FF0000"/>
              </a:solidFill>
            </a:endParaRPr>
          </a:p>
        </p:txBody>
      </p:sp>
      <p:cxnSp>
        <p:nvCxnSpPr>
          <p:cNvPr id="69647" name="曲線コネクタ 19"/>
          <p:cNvCxnSpPr>
            <a:cxnSpLocks noChangeShapeType="1"/>
            <a:stCxn id="8" idx="4"/>
            <a:endCxn id="16" idx="0"/>
          </p:cNvCxnSpPr>
          <p:nvPr/>
        </p:nvCxnSpPr>
        <p:spPr bwMode="auto">
          <a:xfrm rot="5400000">
            <a:off x="3059906" y="3285332"/>
            <a:ext cx="428625" cy="1588"/>
          </a:xfrm>
          <a:prstGeom prst="straightConnector1">
            <a:avLst/>
          </a:prstGeom>
          <a:noFill/>
          <a:ln w="9525" algn="ctr">
            <a:solidFill>
              <a:srgbClr val="0000FF"/>
            </a:solidFill>
            <a:round/>
            <a:headEnd/>
            <a:tailEnd/>
          </a:ln>
        </p:spPr>
      </p:cxnSp>
      <p:cxnSp>
        <p:nvCxnSpPr>
          <p:cNvPr id="69648" name="曲線コネクタ 21"/>
          <p:cNvCxnSpPr>
            <a:cxnSpLocks noChangeShapeType="1"/>
            <a:stCxn id="8" idx="2"/>
            <a:endCxn id="16" idx="2"/>
          </p:cNvCxnSpPr>
          <p:nvPr/>
        </p:nvCxnSpPr>
        <p:spPr bwMode="auto">
          <a:xfrm rot="10800000" flipV="1">
            <a:off x="3095625" y="2928938"/>
            <a:ext cx="1588" cy="714375"/>
          </a:xfrm>
          <a:prstGeom prst="curvedConnector3">
            <a:avLst>
              <a:gd name="adj1" fmla="val 14395468"/>
            </a:avLst>
          </a:prstGeom>
          <a:noFill/>
          <a:ln w="9525" algn="ctr">
            <a:solidFill>
              <a:srgbClr val="0000FF"/>
            </a:solidFill>
            <a:round/>
            <a:headEnd/>
            <a:tailEnd/>
          </a:ln>
        </p:spPr>
      </p:cxnSp>
      <p:cxnSp>
        <p:nvCxnSpPr>
          <p:cNvPr id="69649" name="曲線コネクタ 23"/>
          <p:cNvCxnSpPr>
            <a:cxnSpLocks noChangeShapeType="1"/>
            <a:stCxn id="8" idx="6"/>
            <a:endCxn id="16" idx="6"/>
          </p:cNvCxnSpPr>
          <p:nvPr/>
        </p:nvCxnSpPr>
        <p:spPr bwMode="auto">
          <a:xfrm>
            <a:off x="3452813" y="2928938"/>
            <a:ext cx="1587" cy="714375"/>
          </a:xfrm>
          <a:prstGeom prst="curvedConnector3">
            <a:avLst>
              <a:gd name="adj1" fmla="val 14395468"/>
            </a:avLst>
          </a:prstGeom>
          <a:noFill/>
          <a:ln w="9525" algn="ctr">
            <a:solidFill>
              <a:srgbClr val="0000FF"/>
            </a:solidFill>
            <a:round/>
            <a:headEnd/>
            <a:tailEnd/>
          </a:ln>
        </p:spPr>
      </p:cxnSp>
      <p:cxnSp>
        <p:nvCxnSpPr>
          <p:cNvPr id="69650" name="図形 28"/>
          <p:cNvCxnSpPr>
            <a:cxnSpLocks noChangeShapeType="1"/>
            <a:stCxn id="16" idx="4"/>
            <a:endCxn id="18" idx="2"/>
          </p:cNvCxnSpPr>
          <p:nvPr/>
        </p:nvCxnSpPr>
        <p:spPr bwMode="auto">
          <a:xfrm rot="16200000" flipH="1">
            <a:off x="3684588" y="3375025"/>
            <a:ext cx="500062" cy="1322388"/>
          </a:xfrm>
          <a:prstGeom prst="curvedConnector2">
            <a:avLst/>
          </a:prstGeom>
          <a:noFill/>
          <a:ln w="9525" algn="ctr">
            <a:solidFill>
              <a:srgbClr val="0000FF"/>
            </a:solidFill>
            <a:round/>
            <a:headEnd/>
            <a:tailEnd/>
          </a:ln>
        </p:spPr>
      </p:cxnSp>
      <p:cxnSp>
        <p:nvCxnSpPr>
          <p:cNvPr id="69651" name="曲線コネクタ 31"/>
          <p:cNvCxnSpPr>
            <a:cxnSpLocks noChangeShapeType="1"/>
            <a:stCxn id="17" idx="4"/>
            <a:endCxn id="18" idx="6"/>
          </p:cNvCxnSpPr>
          <p:nvPr/>
        </p:nvCxnSpPr>
        <p:spPr bwMode="auto">
          <a:xfrm rot="5400000">
            <a:off x="5006975" y="3660775"/>
            <a:ext cx="571500" cy="679450"/>
          </a:xfrm>
          <a:prstGeom prst="curvedConnector2">
            <a:avLst/>
          </a:prstGeom>
          <a:noFill/>
          <a:ln w="9525" algn="ctr">
            <a:solidFill>
              <a:srgbClr val="0000FF"/>
            </a:solidFill>
            <a:round/>
            <a:headEnd/>
            <a:tailEnd/>
          </a:ln>
        </p:spPr>
      </p:cxnSp>
      <p:cxnSp>
        <p:nvCxnSpPr>
          <p:cNvPr id="69652" name="図形 33"/>
          <p:cNvCxnSpPr>
            <a:cxnSpLocks noChangeShapeType="1"/>
            <a:stCxn id="9" idx="6"/>
            <a:endCxn id="17" idx="6"/>
          </p:cNvCxnSpPr>
          <p:nvPr/>
        </p:nvCxnSpPr>
        <p:spPr bwMode="auto">
          <a:xfrm>
            <a:off x="5810250" y="2857500"/>
            <a:ext cx="1588" cy="714375"/>
          </a:xfrm>
          <a:prstGeom prst="curvedConnector3">
            <a:avLst>
              <a:gd name="adj1" fmla="val 14400005"/>
            </a:avLst>
          </a:prstGeom>
          <a:noFill/>
          <a:ln w="9525" algn="ctr">
            <a:solidFill>
              <a:srgbClr val="0000FF"/>
            </a:solidFill>
            <a:round/>
            <a:headEnd/>
            <a:tailEnd/>
          </a:ln>
        </p:spPr>
      </p:cxnSp>
      <p:cxnSp>
        <p:nvCxnSpPr>
          <p:cNvPr id="69653" name="曲線コネクタ 39"/>
          <p:cNvCxnSpPr>
            <a:cxnSpLocks noChangeShapeType="1"/>
            <a:stCxn id="9" idx="2"/>
            <a:endCxn id="17" idx="2"/>
          </p:cNvCxnSpPr>
          <p:nvPr/>
        </p:nvCxnSpPr>
        <p:spPr bwMode="auto">
          <a:xfrm rot="10800000" flipH="1" flipV="1">
            <a:off x="5453063" y="2857500"/>
            <a:ext cx="1587" cy="714375"/>
          </a:xfrm>
          <a:prstGeom prst="curvedConnector3">
            <a:avLst>
              <a:gd name="adj1" fmla="val -14400005"/>
            </a:avLst>
          </a:prstGeom>
          <a:noFill/>
          <a:ln w="9525" algn="ctr">
            <a:solidFill>
              <a:srgbClr val="0000FF"/>
            </a:solidFill>
            <a:round/>
            <a:headEnd/>
            <a:tailEnd/>
          </a:ln>
        </p:spPr>
      </p:cxnSp>
      <p:sp>
        <p:nvSpPr>
          <p:cNvPr id="48" name="円/楕円 47"/>
          <p:cNvSpPr/>
          <p:nvPr/>
        </p:nvSpPr>
        <p:spPr>
          <a:xfrm>
            <a:off x="4595813" y="4643438"/>
            <a:ext cx="357187" cy="285750"/>
          </a:xfrm>
          <a:prstGeom prst="ellipse">
            <a:avLst/>
          </a:prstGeom>
          <a:solidFill>
            <a:schemeClr val="bg1"/>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dirty="0">
                <a:solidFill>
                  <a:srgbClr val="FF0000"/>
                </a:solidFill>
              </a:rPr>
              <a:t>8</a:t>
            </a:r>
            <a:endParaRPr lang="ja-JP" altLang="en-US" dirty="0">
              <a:solidFill>
                <a:srgbClr val="FF0000"/>
              </a:solidFill>
            </a:endParaRPr>
          </a:p>
        </p:txBody>
      </p:sp>
      <p:cxnSp>
        <p:nvCxnSpPr>
          <p:cNvPr id="69655" name="曲線コネクタ 49"/>
          <p:cNvCxnSpPr>
            <a:cxnSpLocks noChangeShapeType="1"/>
            <a:stCxn id="18" idx="4"/>
            <a:endCxn id="48" idx="0"/>
          </p:cNvCxnSpPr>
          <p:nvPr/>
        </p:nvCxnSpPr>
        <p:spPr bwMode="auto">
          <a:xfrm rot="5400000">
            <a:off x="4668043" y="4536282"/>
            <a:ext cx="214313" cy="0"/>
          </a:xfrm>
          <a:prstGeom prst="straightConnector1">
            <a:avLst/>
          </a:prstGeom>
          <a:noFill/>
          <a:ln w="9525" algn="ctr">
            <a:solidFill>
              <a:srgbClr val="0000FF"/>
            </a:solidFill>
            <a:round/>
            <a:headEnd/>
            <a:tailEnd/>
          </a:ln>
        </p:spPr>
      </p:cxnSp>
      <p:sp>
        <p:nvSpPr>
          <p:cNvPr id="69656" name="テキスト ボックス 50"/>
          <p:cNvSpPr txBox="1">
            <a:spLocks noChangeArrowheads="1"/>
          </p:cNvSpPr>
          <p:nvPr/>
        </p:nvSpPr>
        <p:spPr bwMode="auto">
          <a:xfrm>
            <a:off x="4738688" y="1857375"/>
            <a:ext cx="287337" cy="366713"/>
          </a:xfrm>
          <a:prstGeom prst="rect">
            <a:avLst/>
          </a:prstGeom>
          <a:noFill/>
          <a:ln w="9525">
            <a:noFill/>
            <a:miter lim="800000"/>
            <a:headEnd/>
            <a:tailEnd/>
          </a:ln>
        </p:spPr>
        <p:txBody>
          <a:bodyPr>
            <a:spAutoFit/>
          </a:bodyPr>
          <a:lstStyle/>
          <a:p>
            <a:r>
              <a:rPr lang="en-US" altLang="ja-JP">
                <a:solidFill>
                  <a:srgbClr val="0000FF"/>
                </a:solidFill>
              </a:rPr>
              <a:t>1</a:t>
            </a:r>
            <a:endParaRPr lang="ja-JP" altLang="en-US">
              <a:solidFill>
                <a:srgbClr val="0000FF"/>
              </a:solidFill>
            </a:endParaRPr>
          </a:p>
        </p:txBody>
      </p:sp>
      <p:sp>
        <p:nvSpPr>
          <p:cNvPr id="69657" name="テキスト ボックス 51"/>
          <p:cNvSpPr txBox="1">
            <a:spLocks noChangeArrowheads="1"/>
          </p:cNvSpPr>
          <p:nvPr/>
        </p:nvSpPr>
        <p:spPr bwMode="auto">
          <a:xfrm>
            <a:off x="3595688" y="2071688"/>
            <a:ext cx="285750" cy="366712"/>
          </a:xfrm>
          <a:prstGeom prst="rect">
            <a:avLst/>
          </a:prstGeom>
          <a:noFill/>
          <a:ln w="9525">
            <a:noFill/>
            <a:miter lim="800000"/>
            <a:headEnd/>
            <a:tailEnd/>
          </a:ln>
        </p:spPr>
        <p:txBody>
          <a:bodyPr>
            <a:spAutoFit/>
          </a:bodyPr>
          <a:lstStyle/>
          <a:p>
            <a:r>
              <a:rPr lang="en-US" altLang="ja-JP">
                <a:solidFill>
                  <a:srgbClr val="0000FF"/>
                </a:solidFill>
              </a:rPr>
              <a:t>2</a:t>
            </a:r>
            <a:endParaRPr lang="ja-JP" altLang="en-US">
              <a:solidFill>
                <a:srgbClr val="0000FF"/>
              </a:solidFill>
            </a:endParaRPr>
          </a:p>
        </p:txBody>
      </p:sp>
      <p:sp>
        <p:nvSpPr>
          <p:cNvPr id="69658" name="テキスト ボックス 52"/>
          <p:cNvSpPr txBox="1">
            <a:spLocks noChangeArrowheads="1"/>
          </p:cNvSpPr>
          <p:nvPr/>
        </p:nvSpPr>
        <p:spPr bwMode="auto">
          <a:xfrm>
            <a:off x="5310188" y="2143125"/>
            <a:ext cx="285750" cy="366713"/>
          </a:xfrm>
          <a:prstGeom prst="rect">
            <a:avLst/>
          </a:prstGeom>
          <a:noFill/>
          <a:ln w="9525">
            <a:noFill/>
            <a:miter lim="800000"/>
            <a:headEnd/>
            <a:tailEnd/>
          </a:ln>
        </p:spPr>
        <p:txBody>
          <a:bodyPr>
            <a:spAutoFit/>
          </a:bodyPr>
          <a:lstStyle/>
          <a:p>
            <a:r>
              <a:rPr lang="en-US" altLang="ja-JP">
                <a:solidFill>
                  <a:srgbClr val="0000FF"/>
                </a:solidFill>
              </a:rPr>
              <a:t>3</a:t>
            </a:r>
            <a:endParaRPr lang="ja-JP" altLang="en-US">
              <a:solidFill>
                <a:srgbClr val="0000FF"/>
              </a:solidFill>
            </a:endParaRPr>
          </a:p>
        </p:txBody>
      </p:sp>
      <p:sp>
        <p:nvSpPr>
          <p:cNvPr id="69659" name="テキスト ボックス 53"/>
          <p:cNvSpPr txBox="1">
            <a:spLocks noChangeArrowheads="1"/>
          </p:cNvSpPr>
          <p:nvPr/>
        </p:nvSpPr>
        <p:spPr bwMode="auto">
          <a:xfrm>
            <a:off x="2309813" y="3143250"/>
            <a:ext cx="287337" cy="366713"/>
          </a:xfrm>
          <a:prstGeom prst="rect">
            <a:avLst/>
          </a:prstGeom>
          <a:noFill/>
          <a:ln w="9525">
            <a:noFill/>
            <a:miter lim="800000"/>
            <a:headEnd/>
            <a:tailEnd/>
          </a:ln>
        </p:spPr>
        <p:txBody>
          <a:bodyPr>
            <a:spAutoFit/>
          </a:bodyPr>
          <a:lstStyle/>
          <a:p>
            <a:r>
              <a:rPr lang="en-US" altLang="ja-JP">
                <a:solidFill>
                  <a:srgbClr val="0000FF"/>
                </a:solidFill>
              </a:rPr>
              <a:t>4</a:t>
            </a:r>
            <a:endParaRPr lang="ja-JP" altLang="en-US">
              <a:solidFill>
                <a:srgbClr val="0000FF"/>
              </a:solidFill>
            </a:endParaRPr>
          </a:p>
        </p:txBody>
      </p:sp>
      <p:sp>
        <p:nvSpPr>
          <p:cNvPr id="69660" name="テキスト ボックス 54"/>
          <p:cNvSpPr txBox="1">
            <a:spLocks noChangeArrowheads="1"/>
          </p:cNvSpPr>
          <p:nvPr/>
        </p:nvSpPr>
        <p:spPr bwMode="auto">
          <a:xfrm>
            <a:off x="3024188" y="3143250"/>
            <a:ext cx="285750" cy="366713"/>
          </a:xfrm>
          <a:prstGeom prst="rect">
            <a:avLst/>
          </a:prstGeom>
          <a:noFill/>
          <a:ln w="9525">
            <a:noFill/>
            <a:miter lim="800000"/>
            <a:headEnd/>
            <a:tailEnd/>
          </a:ln>
        </p:spPr>
        <p:txBody>
          <a:bodyPr>
            <a:spAutoFit/>
          </a:bodyPr>
          <a:lstStyle/>
          <a:p>
            <a:r>
              <a:rPr lang="en-US" altLang="ja-JP">
                <a:solidFill>
                  <a:srgbClr val="0000FF"/>
                </a:solidFill>
              </a:rPr>
              <a:t>5</a:t>
            </a:r>
            <a:endParaRPr lang="ja-JP" altLang="en-US">
              <a:solidFill>
                <a:srgbClr val="0000FF"/>
              </a:solidFill>
            </a:endParaRPr>
          </a:p>
        </p:txBody>
      </p:sp>
      <p:sp>
        <p:nvSpPr>
          <p:cNvPr id="69661" name="テキスト ボックス 55"/>
          <p:cNvSpPr txBox="1">
            <a:spLocks noChangeArrowheads="1"/>
          </p:cNvSpPr>
          <p:nvPr/>
        </p:nvSpPr>
        <p:spPr bwMode="auto">
          <a:xfrm>
            <a:off x="3738563" y="3143250"/>
            <a:ext cx="285750" cy="366713"/>
          </a:xfrm>
          <a:prstGeom prst="rect">
            <a:avLst/>
          </a:prstGeom>
          <a:noFill/>
          <a:ln w="9525">
            <a:noFill/>
            <a:miter lim="800000"/>
            <a:headEnd/>
            <a:tailEnd/>
          </a:ln>
        </p:spPr>
        <p:txBody>
          <a:bodyPr>
            <a:spAutoFit/>
          </a:bodyPr>
          <a:lstStyle/>
          <a:p>
            <a:r>
              <a:rPr lang="en-US" altLang="ja-JP">
                <a:solidFill>
                  <a:srgbClr val="0000FF"/>
                </a:solidFill>
              </a:rPr>
              <a:t>6</a:t>
            </a:r>
            <a:endParaRPr lang="ja-JP" altLang="en-US">
              <a:solidFill>
                <a:srgbClr val="0000FF"/>
              </a:solidFill>
            </a:endParaRPr>
          </a:p>
        </p:txBody>
      </p:sp>
      <p:sp>
        <p:nvSpPr>
          <p:cNvPr id="69662" name="テキスト ボックス 56"/>
          <p:cNvSpPr txBox="1">
            <a:spLocks noChangeArrowheads="1"/>
          </p:cNvSpPr>
          <p:nvPr/>
        </p:nvSpPr>
        <p:spPr bwMode="auto">
          <a:xfrm>
            <a:off x="5238750" y="3071813"/>
            <a:ext cx="285750" cy="366712"/>
          </a:xfrm>
          <a:prstGeom prst="rect">
            <a:avLst/>
          </a:prstGeom>
          <a:noFill/>
          <a:ln w="9525">
            <a:noFill/>
            <a:miter lim="800000"/>
            <a:headEnd/>
            <a:tailEnd/>
          </a:ln>
        </p:spPr>
        <p:txBody>
          <a:bodyPr>
            <a:spAutoFit/>
          </a:bodyPr>
          <a:lstStyle/>
          <a:p>
            <a:r>
              <a:rPr lang="en-US" altLang="ja-JP">
                <a:solidFill>
                  <a:srgbClr val="0000FF"/>
                </a:solidFill>
              </a:rPr>
              <a:t>7</a:t>
            </a:r>
            <a:endParaRPr lang="ja-JP" altLang="en-US">
              <a:solidFill>
                <a:srgbClr val="0000FF"/>
              </a:solidFill>
            </a:endParaRPr>
          </a:p>
        </p:txBody>
      </p:sp>
      <p:sp>
        <p:nvSpPr>
          <p:cNvPr id="69663" name="テキスト ボックス 57"/>
          <p:cNvSpPr txBox="1">
            <a:spLocks noChangeArrowheads="1"/>
          </p:cNvSpPr>
          <p:nvPr/>
        </p:nvSpPr>
        <p:spPr bwMode="auto">
          <a:xfrm>
            <a:off x="6024563" y="3071813"/>
            <a:ext cx="285750" cy="366712"/>
          </a:xfrm>
          <a:prstGeom prst="rect">
            <a:avLst/>
          </a:prstGeom>
          <a:noFill/>
          <a:ln w="9525">
            <a:noFill/>
            <a:miter lim="800000"/>
            <a:headEnd/>
            <a:tailEnd/>
          </a:ln>
        </p:spPr>
        <p:txBody>
          <a:bodyPr>
            <a:spAutoFit/>
          </a:bodyPr>
          <a:lstStyle/>
          <a:p>
            <a:r>
              <a:rPr lang="en-US" altLang="ja-JP">
                <a:solidFill>
                  <a:srgbClr val="0000FF"/>
                </a:solidFill>
              </a:rPr>
              <a:t>8</a:t>
            </a:r>
            <a:endParaRPr lang="ja-JP" altLang="en-US">
              <a:solidFill>
                <a:srgbClr val="0000FF"/>
              </a:solidFill>
            </a:endParaRPr>
          </a:p>
        </p:txBody>
      </p:sp>
      <p:sp>
        <p:nvSpPr>
          <p:cNvPr id="69664" name="テキスト ボックス 58"/>
          <p:cNvSpPr txBox="1">
            <a:spLocks noChangeArrowheads="1"/>
          </p:cNvSpPr>
          <p:nvPr/>
        </p:nvSpPr>
        <p:spPr bwMode="auto">
          <a:xfrm>
            <a:off x="3667125" y="4143375"/>
            <a:ext cx="357188" cy="366713"/>
          </a:xfrm>
          <a:prstGeom prst="rect">
            <a:avLst/>
          </a:prstGeom>
          <a:noFill/>
          <a:ln w="9525">
            <a:noFill/>
            <a:miter lim="800000"/>
            <a:headEnd/>
            <a:tailEnd/>
          </a:ln>
        </p:spPr>
        <p:txBody>
          <a:bodyPr>
            <a:spAutoFit/>
          </a:bodyPr>
          <a:lstStyle/>
          <a:p>
            <a:r>
              <a:rPr lang="en-US" altLang="ja-JP">
                <a:solidFill>
                  <a:srgbClr val="0000FF"/>
                </a:solidFill>
              </a:rPr>
              <a:t>9</a:t>
            </a:r>
            <a:endParaRPr lang="ja-JP" altLang="en-US">
              <a:solidFill>
                <a:srgbClr val="0000FF"/>
              </a:solidFill>
            </a:endParaRPr>
          </a:p>
        </p:txBody>
      </p:sp>
      <p:sp>
        <p:nvSpPr>
          <p:cNvPr id="69665" name="テキスト ボックス 59"/>
          <p:cNvSpPr txBox="1">
            <a:spLocks noChangeArrowheads="1"/>
          </p:cNvSpPr>
          <p:nvPr/>
        </p:nvSpPr>
        <p:spPr bwMode="auto">
          <a:xfrm>
            <a:off x="5381625" y="4071938"/>
            <a:ext cx="573088" cy="366712"/>
          </a:xfrm>
          <a:prstGeom prst="rect">
            <a:avLst/>
          </a:prstGeom>
          <a:noFill/>
          <a:ln w="9525">
            <a:noFill/>
            <a:miter lim="800000"/>
            <a:headEnd/>
            <a:tailEnd/>
          </a:ln>
        </p:spPr>
        <p:txBody>
          <a:bodyPr>
            <a:spAutoFit/>
          </a:bodyPr>
          <a:lstStyle/>
          <a:p>
            <a:r>
              <a:rPr lang="en-US" altLang="ja-JP" dirty="0">
                <a:solidFill>
                  <a:srgbClr val="0000FF"/>
                </a:solidFill>
              </a:rPr>
              <a:t>10</a:t>
            </a:r>
            <a:endParaRPr lang="ja-JP" altLang="en-US" dirty="0">
              <a:solidFill>
                <a:srgbClr val="0000FF"/>
              </a:solidFill>
            </a:endParaRPr>
          </a:p>
        </p:txBody>
      </p:sp>
      <p:sp>
        <p:nvSpPr>
          <p:cNvPr id="69666" name="テキスト ボックス 60"/>
          <p:cNvSpPr txBox="1">
            <a:spLocks noChangeArrowheads="1"/>
          </p:cNvSpPr>
          <p:nvPr/>
        </p:nvSpPr>
        <p:spPr bwMode="auto">
          <a:xfrm>
            <a:off x="4881563" y="4429125"/>
            <a:ext cx="500062" cy="366713"/>
          </a:xfrm>
          <a:prstGeom prst="rect">
            <a:avLst/>
          </a:prstGeom>
          <a:noFill/>
          <a:ln w="9525">
            <a:noFill/>
            <a:miter lim="800000"/>
            <a:headEnd/>
            <a:tailEnd/>
          </a:ln>
        </p:spPr>
        <p:txBody>
          <a:bodyPr>
            <a:spAutoFit/>
          </a:bodyPr>
          <a:lstStyle/>
          <a:p>
            <a:r>
              <a:rPr lang="en-US" altLang="ja-JP" dirty="0">
                <a:solidFill>
                  <a:srgbClr val="0000FF"/>
                </a:solidFill>
              </a:rPr>
              <a:t>11</a:t>
            </a:r>
            <a:endParaRPr lang="ja-JP" altLang="en-US" dirty="0">
              <a:solidFill>
                <a:srgbClr val="0000FF"/>
              </a:solidFill>
            </a:endParaRPr>
          </a:p>
        </p:txBody>
      </p:sp>
      <p:sp>
        <p:nvSpPr>
          <p:cNvPr id="69667" name="テキスト ボックス 61"/>
          <p:cNvSpPr txBox="1">
            <a:spLocks noChangeArrowheads="1"/>
          </p:cNvSpPr>
          <p:nvPr/>
        </p:nvSpPr>
        <p:spPr bwMode="auto">
          <a:xfrm>
            <a:off x="6020024" y="1512888"/>
            <a:ext cx="3600400" cy="1015663"/>
          </a:xfrm>
          <a:prstGeom prst="rect">
            <a:avLst/>
          </a:prstGeom>
          <a:solidFill>
            <a:srgbClr val="FFFF66"/>
          </a:solidFill>
          <a:ln w="9525">
            <a:noFill/>
            <a:miter lim="800000"/>
            <a:headEnd/>
            <a:tailEnd/>
          </a:ln>
        </p:spPr>
        <p:txBody>
          <a:bodyPr wrap="square">
            <a:spAutoFit/>
          </a:bodyPr>
          <a:lstStyle/>
          <a:p>
            <a:r>
              <a:rPr lang="en-US" altLang="ja-JP" sz="2000" dirty="0"/>
              <a:t>  C  </a:t>
            </a:r>
            <a:r>
              <a:rPr lang="ja-JP" altLang="en-US" sz="2000" dirty="0"/>
              <a:t>＝  </a:t>
            </a:r>
            <a:r>
              <a:rPr lang="en-US" altLang="ja-JP" sz="2000" dirty="0">
                <a:solidFill>
                  <a:srgbClr val="0000FF"/>
                </a:solidFill>
              </a:rPr>
              <a:t>e</a:t>
            </a:r>
            <a:r>
              <a:rPr lang="en-US" altLang="ja-JP" sz="2000" dirty="0"/>
              <a:t>  </a:t>
            </a:r>
            <a:r>
              <a:rPr lang="ja-JP" altLang="en-US" sz="2000" dirty="0"/>
              <a:t>－ </a:t>
            </a:r>
            <a:r>
              <a:rPr lang="en-US" altLang="ja-JP" sz="2000" dirty="0">
                <a:solidFill>
                  <a:srgbClr val="FF0000"/>
                </a:solidFill>
              </a:rPr>
              <a:t>n</a:t>
            </a:r>
            <a:r>
              <a:rPr lang="en-US" altLang="ja-JP" sz="2000" dirty="0"/>
              <a:t> </a:t>
            </a:r>
            <a:r>
              <a:rPr lang="ja-JP" altLang="en-US" sz="2000" dirty="0"/>
              <a:t> </a:t>
            </a:r>
            <a:r>
              <a:rPr lang="en-US" altLang="ja-JP" sz="2000" dirty="0"/>
              <a:t>+ </a:t>
            </a:r>
            <a:r>
              <a:rPr lang="ja-JP" altLang="en-US" sz="2000" dirty="0"/>
              <a:t> </a:t>
            </a:r>
            <a:r>
              <a:rPr lang="en-US" altLang="ja-JP" sz="2000" dirty="0"/>
              <a:t>2</a:t>
            </a:r>
            <a:r>
              <a:rPr lang="ja-JP" altLang="en-US" sz="2000" dirty="0" err="1"/>
              <a:t>ｐ</a:t>
            </a:r>
            <a:endParaRPr lang="en-US" altLang="ja-JP" sz="2000" dirty="0"/>
          </a:p>
          <a:p>
            <a:r>
              <a:rPr lang="ja-JP" altLang="en-US" sz="2000" dirty="0"/>
              <a:t>  　  ＝ </a:t>
            </a:r>
            <a:r>
              <a:rPr lang="en-US" altLang="ja-JP" sz="2000" dirty="0">
                <a:solidFill>
                  <a:srgbClr val="0000FF"/>
                </a:solidFill>
              </a:rPr>
              <a:t>11</a:t>
            </a:r>
            <a:r>
              <a:rPr lang="en-US" altLang="ja-JP" sz="2000" dirty="0"/>
              <a:t> </a:t>
            </a:r>
            <a:r>
              <a:rPr lang="ja-JP" altLang="en-US" sz="2000" dirty="0"/>
              <a:t>－</a:t>
            </a:r>
            <a:r>
              <a:rPr lang="ja-JP" altLang="en-US" sz="2000" dirty="0">
                <a:solidFill>
                  <a:srgbClr val="FF0000"/>
                </a:solidFill>
              </a:rPr>
              <a:t> </a:t>
            </a:r>
            <a:r>
              <a:rPr lang="en-US" altLang="ja-JP" sz="2000" dirty="0">
                <a:solidFill>
                  <a:srgbClr val="FF0000"/>
                </a:solidFill>
              </a:rPr>
              <a:t>8  </a:t>
            </a:r>
            <a:r>
              <a:rPr lang="en-US" altLang="ja-JP" sz="2000" dirty="0"/>
              <a:t>+  2×1</a:t>
            </a:r>
          </a:p>
          <a:p>
            <a:r>
              <a:rPr lang="en-US" altLang="ja-JP" sz="2000" dirty="0"/>
              <a:t>   </a:t>
            </a:r>
            <a:r>
              <a:rPr lang="ja-JP" altLang="en-US" sz="2000" dirty="0"/>
              <a:t>　 ＝  </a:t>
            </a:r>
            <a:r>
              <a:rPr lang="en-US" altLang="ja-JP" sz="2000" dirty="0"/>
              <a:t>5</a:t>
            </a:r>
            <a:r>
              <a:rPr lang="ja-JP" altLang="en-US" sz="2000" dirty="0"/>
              <a:t>（★：領域数と同じ）</a:t>
            </a:r>
            <a:endParaRPr lang="en-US" altLang="ja-JP" sz="2000" dirty="0"/>
          </a:p>
        </p:txBody>
      </p:sp>
      <p:sp>
        <p:nvSpPr>
          <p:cNvPr id="69668"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37" name="テキスト ボックス 36"/>
          <p:cNvSpPr txBox="1"/>
          <p:nvPr/>
        </p:nvSpPr>
        <p:spPr>
          <a:xfrm>
            <a:off x="2809310" y="2195572"/>
            <a:ext cx="415498" cy="369332"/>
          </a:xfrm>
          <a:prstGeom prst="rect">
            <a:avLst/>
          </a:prstGeom>
          <a:noFill/>
        </p:spPr>
        <p:txBody>
          <a:bodyPr wrap="square" rtlCol="0">
            <a:spAutoFit/>
          </a:bodyPr>
          <a:lstStyle/>
          <a:p>
            <a:r>
              <a:rPr kumimoji="1" lang="ja-JP" altLang="en-US" dirty="0"/>
              <a:t>★</a:t>
            </a:r>
          </a:p>
        </p:txBody>
      </p:sp>
      <p:sp>
        <p:nvSpPr>
          <p:cNvPr id="38" name="テキスト ボックス 37"/>
          <p:cNvSpPr txBox="1"/>
          <p:nvPr/>
        </p:nvSpPr>
        <p:spPr>
          <a:xfrm>
            <a:off x="2873152" y="2987660"/>
            <a:ext cx="415498" cy="369332"/>
          </a:xfrm>
          <a:prstGeom prst="rect">
            <a:avLst/>
          </a:prstGeom>
          <a:noFill/>
        </p:spPr>
        <p:txBody>
          <a:bodyPr wrap="none" rtlCol="0">
            <a:spAutoFit/>
          </a:bodyPr>
          <a:lstStyle/>
          <a:p>
            <a:r>
              <a:rPr kumimoji="1" lang="ja-JP" altLang="en-US" dirty="0"/>
              <a:t>★</a:t>
            </a:r>
          </a:p>
        </p:txBody>
      </p:sp>
      <p:sp>
        <p:nvSpPr>
          <p:cNvPr id="39" name="テキスト ボックス 38"/>
          <p:cNvSpPr txBox="1"/>
          <p:nvPr/>
        </p:nvSpPr>
        <p:spPr>
          <a:xfrm>
            <a:off x="3241358" y="2996952"/>
            <a:ext cx="415498" cy="369332"/>
          </a:xfrm>
          <a:prstGeom prst="rect">
            <a:avLst/>
          </a:prstGeom>
          <a:noFill/>
        </p:spPr>
        <p:txBody>
          <a:bodyPr wrap="none" rtlCol="0">
            <a:spAutoFit/>
          </a:bodyPr>
          <a:lstStyle/>
          <a:p>
            <a:r>
              <a:rPr kumimoji="1" lang="ja-JP" altLang="en-US" dirty="0"/>
              <a:t>★</a:t>
            </a:r>
          </a:p>
        </p:txBody>
      </p:sp>
      <p:sp>
        <p:nvSpPr>
          <p:cNvPr id="40" name="テキスト ボックス 39"/>
          <p:cNvSpPr txBox="1"/>
          <p:nvPr/>
        </p:nvSpPr>
        <p:spPr>
          <a:xfrm>
            <a:off x="5473606" y="2996952"/>
            <a:ext cx="415498" cy="369332"/>
          </a:xfrm>
          <a:prstGeom prst="rect">
            <a:avLst/>
          </a:prstGeom>
          <a:noFill/>
        </p:spPr>
        <p:txBody>
          <a:bodyPr wrap="none" rtlCol="0">
            <a:spAutoFit/>
          </a:bodyPr>
          <a:lstStyle/>
          <a:p>
            <a:r>
              <a:rPr kumimoji="1" lang="ja-JP" altLang="en-US" dirty="0"/>
              <a:t>★</a:t>
            </a:r>
          </a:p>
        </p:txBody>
      </p:sp>
      <p:sp>
        <p:nvSpPr>
          <p:cNvPr id="41" name="テキスト ボックス 40"/>
          <p:cNvSpPr txBox="1"/>
          <p:nvPr/>
        </p:nvSpPr>
        <p:spPr>
          <a:xfrm>
            <a:off x="4520952" y="2996952"/>
            <a:ext cx="415498" cy="369332"/>
          </a:xfrm>
          <a:prstGeom prst="rect">
            <a:avLst/>
          </a:prstGeom>
          <a:noFill/>
        </p:spPr>
        <p:txBody>
          <a:bodyPr wrap="none" rtlCol="0">
            <a:spAutoFit/>
          </a:bodyPr>
          <a:lstStyle/>
          <a:p>
            <a:r>
              <a:rPr kumimoji="1" lang="ja-JP" altLang="en-US" dirty="0"/>
              <a:t>★</a:t>
            </a:r>
          </a:p>
        </p:txBody>
      </p:sp>
      <p:sp>
        <p:nvSpPr>
          <p:cNvPr id="42" name="Rectangle 2">
            <a:extLst>
              <a:ext uri="{FF2B5EF4-FFF2-40B4-BE49-F238E27FC236}">
                <a16:creationId xmlns:a16="http://schemas.microsoft.com/office/drawing/2014/main" id="{463619B2-CD4B-425F-850E-6DB2D5E2A978}"/>
              </a:ext>
            </a:extLst>
          </p:cNvPr>
          <p:cNvSpPr>
            <a:spLocks noChangeArrowheads="1"/>
          </p:cNvSpPr>
          <p:nvPr/>
        </p:nvSpPr>
        <p:spPr bwMode="auto">
          <a:xfrm>
            <a:off x="5595938" y="4576319"/>
            <a:ext cx="4176514" cy="917857"/>
          </a:xfrm>
          <a:prstGeom prst="rect">
            <a:avLst/>
          </a:prstGeom>
          <a:solidFill>
            <a:srgbClr val="ADFFEA"/>
          </a:solidFill>
          <a:ln w="9525">
            <a:solidFill>
              <a:schemeClr val="tx1"/>
            </a:solidFill>
            <a:miter lim="800000"/>
            <a:headEnd/>
            <a:tailEnd/>
          </a:ln>
        </p:spPr>
        <p:txBody>
          <a:bodyPr wrap="none" anchor="ctr"/>
          <a:lstStyle/>
          <a:p>
            <a:pPr marL="0" lvl="1">
              <a:lnSpc>
                <a:spcPct val="90000"/>
              </a:lnSpc>
            </a:pPr>
            <a:r>
              <a:rPr lang="en-US" altLang="ja-JP" sz="1600" dirty="0"/>
              <a:t>C</a:t>
            </a:r>
            <a:r>
              <a:rPr lang="ja-JP" altLang="en-US" sz="1600" dirty="0"/>
              <a:t>（複雑度）</a:t>
            </a:r>
            <a:r>
              <a:rPr lang="en-US" altLang="ja-JP" sz="1600" dirty="0"/>
              <a:t> </a:t>
            </a:r>
            <a:r>
              <a:rPr lang="ja-JP" altLang="en-US" sz="1600" dirty="0"/>
              <a:t>＝ </a:t>
            </a:r>
            <a:r>
              <a:rPr lang="en-US" altLang="ja-JP" sz="1600" dirty="0"/>
              <a:t>e</a:t>
            </a:r>
            <a:r>
              <a:rPr lang="ja-JP" altLang="en-US" sz="1600" dirty="0"/>
              <a:t>－</a:t>
            </a:r>
            <a:r>
              <a:rPr lang="en-US" altLang="ja-JP" sz="1600" dirty="0"/>
              <a:t>n</a:t>
            </a:r>
            <a:r>
              <a:rPr lang="ja-JP" altLang="en-US" sz="1600" dirty="0"/>
              <a:t>＋</a:t>
            </a:r>
            <a:r>
              <a:rPr lang="en-US" altLang="ja-JP" sz="1600" dirty="0"/>
              <a:t>2p</a:t>
            </a:r>
          </a:p>
          <a:p>
            <a:pPr marL="0" lvl="1">
              <a:lnSpc>
                <a:spcPct val="90000"/>
              </a:lnSpc>
            </a:pPr>
            <a:r>
              <a:rPr lang="ja-JP" altLang="en-US" sz="1600" dirty="0"/>
              <a:t>　</a:t>
            </a:r>
            <a:r>
              <a:rPr lang="en-US" altLang="ja-JP" sz="1600" dirty="0"/>
              <a:t>e</a:t>
            </a:r>
            <a:r>
              <a:rPr lang="ja-JP" altLang="en-US" sz="1600" dirty="0"/>
              <a:t>：</a:t>
            </a:r>
            <a:r>
              <a:rPr lang="en-US" altLang="ja-JP" sz="1600" dirty="0"/>
              <a:t> </a:t>
            </a:r>
            <a:r>
              <a:rPr lang="ja-JP" altLang="en-US" sz="1600" dirty="0"/>
              <a:t>グラフ内のエッジの数（含まれるルート数）</a:t>
            </a:r>
          </a:p>
          <a:p>
            <a:pPr marL="0" lvl="1">
              <a:lnSpc>
                <a:spcPct val="90000"/>
              </a:lnSpc>
            </a:pPr>
            <a:r>
              <a:rPr lang="ja-JP" altLang="en-US" sz="1600" dirty="0"/>
              <a:t>　</a:t>
            </a:r>
            <a:r>
              <a:rPr lang="en-US" altLang="ja-JP" sz="1600" dirty="0"/>
              <a:t>n</a:t>
            </a:r>
            <a:r>
              <a:rPr lang="ja-JP" altLang="en-US" sz="1600" dirty="0"/>
              <a:t>：</a:t>
            </a:r>
            <a:r>
              <a:rPr lang="en-US" altLang="ja-JP" sz="1600" dirty="0"/>
              <a:t> </a:t>
            </a:r>
            <a:r>
              <a:rPr lang="ja-JP" altLang="en-US" sz="1600" dirty="0"/>
              <a:t>グラフ内のノードの数（分岐点の数）</a:t>
            </a:r>
          </a:p>
          <a:p>
            <a:pPr marL="0" lvl="1">
              <a:lnSpc>
                <a:spcPct val="90000"/>
              </a:lnSpc>
            </a:pPr>
            <a:r>
              <a:rPr lang="ja-JP" altLang="en-US" sz="1600" dirty="0"/>
              <a:t>　</a:t>
            </a:r>
            <a:r>
              <a:rPr lang="en-US" altLang="ja-JP" sz="1600" dirty="0"/>
              <a:t>p</a:t>
            </a:r>
            <a:r>
              <a:rPr lang="ja-JP" altLang="en-US" sz="1600" dirty="0"/>
              <a:t>：</a:t>
            </a:r>
            <a:r>
              <a:rPr lang="en-US" altLang="ja-JP" sz="1600" dirty="0"/>
              <a:t> </a:t>
            </a:r>
            <a:r>
              <a:rPr lang="ja-JP" altLang="en-US" sz="1600" dirty="0"/>
              <a:t>グラフのつながっていない部分の数</a:t>
            </a:r>
            <a:endParaRPr lang="en-US" altLang="ja-JP" sz="1600" dirty="0"/>
          </a:p>
        </p:txBody>
      </p:sp>
    </p:spTree>
    <p:extLst>
      <p:ext uri="{BB962C8B-B14F-4D97-AF65-F5344CB8AC3E}">
        <p14:creationId xmlns:p14="http://schemas.microsoft.com/office/powerpoint/2010/main" val="980373229"/>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スライド番号プレースホルダ 5"/>
          <p:cNvSpPr>
            <a:spLocks noGrp="1"/>
          </p:cNvSpPr>
          <p:nvPr>
            <p:ph type="sldNum" sz="quarter" idx="12"/>
          </p:nvPr>
        </p:nvSpPr>
        <p:spPr>
          <a:noFill/>
        </p:spPr>
        <p:txBody>
          <a:bodyPr/>
          <a:lstStyle/>
          <a:p>
            <a:fld id="{9B22A756-02C6-45E1-AC50-1A83148EC264}" type="slidenum">
              <a:rPr lang="ja-JP" altLang="en-US" smtClean="0">
                <a:ea typeface="ＭＳ Ｐゴシック" charset="-128"/>
              </a:rPr>
              <a:pPr/>
              <a:t>146</a:t>
            </a:fld>
            <a:endParaRPr lang="en-US" altLang="ja-JP">
              <a:ea typeface="ＭＳ Ｐゴシック" charset="-128"/>
            </a:endParaRPr>
          </a:p>
        </p:txBody>
      </p:sp>
      <p:sp>
        <p:nvSpPr>
          <p:cNvPr id="70659" name="Rectangle 2"/>
          <p:cNvSpPr>
            <a:spLocks noGrp="1" noChangeArrowheads="1"/>
          </p:cNvSpPr>
          <p:nvPr>
            <p:ph type="title"/>
          </p:nvPr>
        </p:nvSpPr>
        <p:spPr>
          <a:xfrm>
            <a:off x="344488" y="333375"/>
            <a:ext cx="9289032" cy="1143000"/>
          </a:xfrm>
          <a:solidFill>
            <a:srgbClr val="C0C0C0"/>
          </a:solidFill>
        </p:spPr>
        <p:txBody>
          <a:bodyPr/>
          <a:lstStyle/>
          <a:p>
            <a:pPr eaLnBrk="1" hangingPunct="1"/>
            <a:r>
              <a:rPr lang="ja-JP" altLang="en-US" sz="4000" dirty="0"/>
              <a:t>演習：制御フローテストのテストケース作成</a:t>
            </a:r>
          </a:p>
        </p:txBody>
      </p:sp>
      <p:sp>
        <p:nvSpPr>
          <p:cNvPr id="70660" name="Rectangle 3"/>
          <p:cNvSpPr>
            <a:spLocks noGrp="1" noChangeArrowheads="1"/>
          </p:cNvSpPr>
          <p:nvPr>
            <p:ph type="body" idx="1"/>
          </p:nvPr>
        </p:nvSpPr>
        <p:spPr/>
        <p:txBody>
          <a:bodyPr/>
          <a:lstStyle/>
          <a:p>
            <a:pPr eaLnBrk="1" hangingPunct="1"/>
            <a:r>
              <a:rPr lang="ja-JP" altLang="en-US" sz="2800" dirty="0"/>
              <a:t>次の</a:t>
            </a:r>
            <a:r>
              <a:rPr lang="en-US" altLang="ja-JP" sz="2800" dirty="0"/>
              <a:t>C</a:t>
            </a:r>
            <a:r>
              <a:rPr lang="ja-JP" altLang="en-US" sz="2800" dirty="0"/>
              <a:t>言語で書かれたソースコードのロジックをすべて通す（</a:t>
            </a:r>
            <a:r>
              <a:rPr lang="en-US" altLang="ja-JP" sz="2800" dirty="0"/>
              <a:t>C1</a:t>
            </a:r>
            <a:r>
              <a:rPr lang="ja-JP" altLang="en-US" sz="2800" dirty="0"/>
              <a:t>カバレッジを満たす）テストデータの組合せを考えなさい。ソースコードの一部を切り出したものなので特に意味のあるコードではありません。</a:t>
            </a:r>
          </a:p>
        </p:txBody>
      </p:sp>
      <p:sp>
        <p:nvSpPr>
          <p:cNvPr id="70661" name="Rectangle 4"/>
          <p:cNvSpPr>
            <a:spLocks noChangeArrowheads="1"/>
          </p:cNvSpPr>
          <p:nvPr/>
        </p:nvSpPr>
        <p:spPr bwMode="auto">
          <a:xfrm>
            <a:off x="1497013" y="3501032"/>
            <a:ext cx="6913562" cy="2808288"/>
          </a:xfrm>
          <a:prstGeom prst="rect">
            <a:avLst/>
          </a:prstGeom>
          <a:solidFill>
            <a:srgbClr val="FFFF66"/>
          </a:solidFill>
          <a:ln w="12700">
            <a:solidFill>
              <a:schemeClr val="bg2"/>
            </a:solidFill>
            <a:miter lim="800000"/>
            <a:headEnd/>
            <a:tailEnd/>
          </a:ln>
        </p:spPr>
        <p:txBody>
          <a:bodyPr wrap="none" anchor="ctr"/>
          <a:lstStyle/>
          <a:p>
            <a:pPr>
              <a:lnSpc>
                <a:spcPct val="80000"/>
              </a:lnSpc>
            </a:pPr>
            <a:r>
              <a:rPr lang="en-US" altLang="ja-JP" sz="2400" dirty="0">
                <a:latin typeface="Times New Roman" pitchFamily="18" charset="0"/>
              </a:rPr>
              <a:t>void </a:t>
            </a:r>
            <a:r>
              <a:rPr lang="en-US" altLang="ja-JP" sz="2400" dirty="0" err="1">
                <a:latin typeface="Times New Roman" pitchFamily="18" charset="0"/>
              </a:rPr>
              <a:t>foo</a:t>
            </a:r>
            <a:r>
              <a:rPr lang="en-US" altLang="ja-JP" sz="2400" dirty="0">
                <a:latin typeface="Times New Roman" pitchFamily="18" charset="0"/>
              </a:rPr>
              <a:t>(</a:t>
            </a:r>
            <a:r>
              <a:rPr lang="en-US" altLang="ja-JP" sz="2400" dirty="0" err="1">
                <a:latin typeface="Times New Roman" pitchFamily="18" charset="0"/>
              </a:rPr>
              <a:t>int</a:t>
            </a:r>
            <a:r>
              <a:rPr lang="en-US" altLang="ja-JP" sz="2400" dirty="0">
                <a:latin typeface="Times New Roman" pitchFamily="18" charset="0"/>
              </a:rPr>
              <a:t> x, </a:t>
            </a:r>
            <a:r>
              <a:rPr lang="en-US" altLang="ja-JP" sz="2400" dirty="0" err="1">
                <a:latin typeface="Times New Roman" pitchFamily="18" charset="0"/>
              </a:rPr>
              <a:t>int</a:t>
            </a:r>
            <a:r>
              <a:rPr lang="en-US" altLang="ja-JP" sz="2400" dirty="0">
                <a:latin typeface="Times New Roman" pitchFamily="18" charset="0"/>
              </a:rPr>
              <a:t> y){</a:t>
            </a:r>
          </a:p>
          <a:p>
            <a:pPr>
              <a:lnSpc>
                <a:spcPct val="80000"/>
              </a:lnSpc>
            </a:pPr>
            <a:r>
              <a:rPr lang="en-US" altLang="ja-JP" sz="2400" dirty="0">
                <a:latin typeface="Times New Roman" pitchFamily="18" charset="0"/>
              </a:rPr>
              <a:t>    if ( x != 0) {</a:t>
            </a:r>
          </a:p>
          <a:p>
            <a:pPr>
              <a:lnSpc>
                <a:spcPct val="80000"/>
              </a:lnSpc>
            </a:pPr>
            <a:r>
              <a:rPr lang="en-US" altLang="ja-JP" sz="2400" dirty="0">
                <a:latin typeface="Times New Roman" pitchFamily="18" charset="0"/>
              </a:rPr>
              <a:t>          y = y / x ;</a:t>
            </a:r>
          </a:p>
          <a:p>
            <a:pPr>
              <a:lnSpc>
                <a:spcPct val="80000"/>
              </a:lnSpc>
            </a:pPr>
            <a:r>
              <a:rPr lang="en-US" altLang="ja-JP" sz="2400" dirty="0">
                <a:latin typeface="Times New Roman" pitchFamily="18" charset="0"/>
              </a:rPr>
              <a:t>          if ( y &gt; 0 ) {</a:t>
            </a:r>
          </a:p>
          <a:p>
            <a:pPr>
              <a:lnSpc>
                <a:spcPct val="80000"/>
              </a:lnSpc>
            </a:pPr>
            <a:r>
              <a:rPr lang="en-US" altLang="ja-JP" sz="2400" dirty="0">
                <a:latin typeface="Times New Roman" pitchFamily="18" charset="0"/>
              </a:rPr>
              <a:t>                 y = y -1 ;</a:t>
            </a:r>
          </a:p>
          <a:p>
            <a:pPr>
              <a:lnSpc>
                <a:spcPct val="80000"/>
              </a:lnSpc>
            </a:pPr>
            <a:r>
              <a:rPr lang="en-US" altLang="ja-JP" sz="2400" dirty="0">
                <a:latin typeface="Times New Roman" pitchFamily="18" charset="0"/>
              </a:rPr>
              <a:t>          }</a:t>
            </a:r>
          </a:p>
          <a:p>
            <a:pPr>
              <a:lnSpc>
                <a:spcPct val="80000"/>
              </a:lnSpc>
            </a:pPr>
            <a:r>
              <a:rPr lang="en-US" altLang="ja-JP" sz="2400" dirty="0">
                <a:latin typeface="Times New Roman" pitchFamily="18" charset="0"/>
              </a:rPr>
              <a:t>    }</a:t>
            </a:r>
          </a:p>
          <a:p>
            <a:pPr>
              <a:lnSpc>
                <a:spcPct val="80000"/>
              </a:lnSpc>
            </a:pPr>
            <a:r>
              <a:rPr lang="en-US" altLang="ja-JP" sz="2400" dirty="0">
                <a:latin typeface="Times New Roman" pitchFamily="18" charset="0"/>
              </a:rPr>
              <a:t>}</a:t>
            </a:r>
          </a:p>
        </p:txBody>
      </p:sp>
      <p:sp>
        <p:nvSpPr>
          <p:cNvPr id="70662"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3786521835"/>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②データフローテスト</a:t>
            </a:r>
          </a:p>
        </p:txBody>
      </p:sp>
      <p:sp>
        <p:nvSpPr>
          <p:cNvPr id="3" name="コンテンツ プレースホルダー 2"/>
          <p:cNvSpPr>
            <a:spLocks noGrp="1"/>
          </p:cNvSpPr>
          <p:nvPr>
            <p:ph idx="1"/>
          </p:nvPr>
        </p:nvSpPr>
        <p:spPr/>
        <p:txBody>
          <a:bodyPr/>
          <a:lstStyle/>
          <a:p>
            <a:r>
              <a:rPr kumimoji="1" lang="ja-JP" altLang="en-US" dirty="0"/>
              <a:t>データのライフサイクル</a:t>
            </a:r>
            <a:r>
              <a:rPr lang="ja-JP" altLang="en-US" dirty="0"/>
              <a:t>におけるアクション</a:t>
            </a:r>
            <a:endParaRPr kumimoji="1" lang="en-US" altLang="ja-JP" dirty="0"/>
          </a:p>
          <a:p>
            <a:pPr lvl="1"/>
            <a:r>
              <a:rPr lang="ja-JP" altLang="en-US" dirty="0"/>
              <a:t>定義 （</a:t>
            </a:r>
            <a:r>
              <a:rPr lang="en-US" altLang="ja-JP" u="sng" dirty="0"/>
              <a:t>d</a:t>
            </a:r>
            <a:r>
              <a:rPr lang="en-US" altLang="ja-JP" dirty="0"/>
              <a:t>efined</a:t>
            </a:r>
            <a:r>
              <a:rPr lang="ja-JP" altLang="en-US" dirty="0"/>
              <a:t>）</a:t>
            </a:r>
          </a:p>
          <a:p>
            <a:pPr lvl="2"/>
            <a:r>
              <a:rPr lang="ja-JP" altLang="en-US" dirty="0"/>
              <a:t>変数を宣言、定義、または初期化する（代入文の左辺）。</a:t>
            </a:r>
          </a:p>
          <a:p>
            <a:pPr lvl="1"/>
            <a:r>
              <a:rPr lang="ja-JP" altLang="en-US" dirty="0"/>
              <a:t>使用・参照 （</a:t>
            </a:r>
            <a:r>
              <a:rPr lang="en-US" altLang="ja-JP" u="sng" dirty="0"/>
              <a:t>u</a:t>
            </a:r>
            <a:r>
              <a:rPr lang="en-US" altLang="ja-JP" dirty="0"/>
              <a:t>sed</a:t>
            </a:r>
            <a:r>
              <a:rPr lang="ja-JP" altLang="en-US" dirty="0"/>
              <a:t>）</a:t>
            </a:r>
          </a:p>
          <a:p>
            <a:pPr lvl="2"/>
            <a:r>
              <a:rPr lang="ja-JP" altLang="en-US" dirty="0"/>
              <a:t>計算または判定述語で、変数を使用すなわち読み込む。</a:t>
            </a:r>
            <a:br>
              <a:rPr lang="en-US" altLang="ja-JP" dirty="0"/>
            </a:br>
            <a:r>
              <a:rPr lang="ja-JP" altLang="en-US" dirty="0"/>
              <a:t>（代入文の右辺や条件式）。</a:t>
            </a:r>
          </a:p>
          <a:p>
            <a:pPr lvl="1"/>
            <a:r>
              <a:rPr lang="ja-JP" altLang="en-US" dirty="0"/>
              <a:t>消滅 （</a:t>
            </a:r>
            <a:r>
              <a:rPr lang="en-US" altLang="ja-JP" u="sng" dirty="0"/>
              <a:t>k</a:t>
            </a:r>
            <a:r>
              <a:rPr lang="en-US" altLang="ja-JP" dirty="0"/>
              <a:t>illed</a:t>
            </a:r>
            <a:r>
              <a:rPr lang="ja-JP" altLang="en-US" dirty="0"/>
              <a:t>）</a:t>
            </a:r>
          </a:p>
          <a:p>
            <a:pPr lvl="2"/>
            <a:r>
              <a:rPr lang="ja-JP" altLang="en-US" dirty="0"/>
              <a:t>変数を削除、破棄する、または変数がスコープ外になる。</a:t>
            </a:r>
            <a:endParaRPr lang="en-US" altLang="ja-JP"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147</a:t>
            </a:fld>
            <a:endParaRPr lang="en-US" altLang="ja-JP" dirty="0"/>
          </a:p>
        </p:txBody>
      </p:sp>
      <p:sp>
        <p:nvSpPr>
          <p:cNvPr id="7" name="フッター プレースホルダ 4">
            <a:extLst>
              <a:ext uri="{FF2B5EF4-FFF2-40B4-BE49-F238E27FC236}">
                <a16:creationId xmlns:a16="http://schemas.microsoft.com/office/drawing/2014/main" id="{F80B7D8D-B546-4E0E-A822-E94F1E9EA8F0}"/>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1714920975"/>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②データフローテスト</a:t>
            </a:r>
          </a:p>
        </p:txBody>
      </p:sp>
      <p:sp>
        <p:nvSpPr>
          <p:cNvPr id="3" name="コンテンツ プレースホルダー 2"/>
          <p:cNvSpPr>
            <a:spLocks noGrp="1"/>
          </p:cNvSpPr>
          <p:nvPr>
            <p:ph idx="1"/>
          </p:nvPr>
        </p:nvSpPr>
        <p:spPr/>
        <p:txBody>
          <a:bodyPr/>
          <a:lstStyle/>
          <a:p>
            <a:r>
              <a:rPr lang="ja-JP" altLang="en-US" dirty="0"/>
              <a:t>制御フローグラフを使用して、データに起こりうる不合理なことを探る。</a:t>
            </a:r>
            <a:endParaRPr kumimoji="1" lang="ja-JP" altLang="en-US"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148</a:t>
            </a:fld>
            <a:endParaRPr lang="en-US" altLang="ja-JP" dirty="0"/>
          </a:p>
        </p:txBody>
      </p:sp>
      <p:graphicFrame>
        <p:nvGraphicFramePr>
          <p:cNvPr id="6" name="Group 35"/>
          <p:cNvGraphicFramePr>
            <a:graphicFrameLocks noGrp="1"/>
          </p:cNvGraphicFramePr>
          <p:nvPr/>
        </p:nvGraphicFramePr>
        <p:xfrm>
          <a:off x="1548357" y="2861722"/>
          <a:ext cx="6840000" cy="3165848"/>
        </p:xfrm>
        <a:graphic>
          <a:graphicData uri="http://schemas.openxmlformats.org/drawingml/2006/table">
            <a:tbl>
              <a:tblPr/>
              <a:tblGrid>
                <a:gridCol w="2520000">
                  <a:extLst>
                    <a:ext uri="{9D8B030D-6E8A-4147-A177-3AD203B41FA5}">
                      <a16:colId xmlns:a16="http://schemas.microsoft.com/office/drawing/2014/main" val="20000"/>
                    </a:ext>
                  </a:extLst>
                </a:gridCol>
                <a:gridCol w="1440000">
                  <a:extLst>
                    <a:ext uri="{9D8B030D-6E8A-4147-A177-3AD203B41FA5}">
                      <a16:colId xmlns:a16="http://schemas.microsoft.com/office/drawing/2014/main" val="20001"/>
                    </a:ext>
                  </a:extLst>
                </a:gridCol>
                <a:gridCol w="1440000">
                  <a:extLst>
                    <a:ext uri="{9D8B030D-6E8A-4147-A177-3AD203B41FA5}">
                      <a16:colId xmlns:a16="http://schemas.microsoft.com/office/drawing/2014/main" val="20002"/>
                    </a:ext>
                  </a:extLst>
                </a:gridCol>
                <a:gridCol w="1440000">
                  <a:extLst>
                    <a:ext uri="{9D8B030D-6E8A-4147-A177-3AD203B41FA5}">
                      <a16:colId xmlns:a16="http://schemas.microsoft.com/office/drawing/2014/main" val="20003"/>
                    </a:ext>
                  </a:extLst>
                </a:gridCol>
              </a:tblGrid>
              <a:tr h="933484">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後のアクション</a:t>
                      </a:r>
                      <a:endParaRPr kumimoji="1" lang="en-US" altLang="ja-JP" sz="2000" b="0" i="0" u="none" strike="noStrike" cap="none" normalizeH="0" baseline="0" dirty="0">
                        <a:ln>
                          <a:noFill/>
                        </a:ln>
                        <a:solidFill>
                          <a:schemeClr val="tx1"/>
                        </a:solidFill>
                        <a:effectLst/>
                        <a:latin typeface="Arial"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前の状態・</a:t>
                      </a:r>
                      <a:endParaRPr kumimoji="1" lang="en-US" altLang="ja-JP" sz="2000" b="0" i="0" u="none" strike="noStrike" cap="none" normalizeH="0" baseline="0" dirty="0">
                        <a:ln>
                          <a:noFill/>
                        </a:ln>
                        <a:solidFill>
                          <a:schemeClr val="tx1"/>
                        </a:solidFill>
                        <a:effectLst/>
                        <a:latin typeface="Arial"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アクション</a:t>
                      </a:r>
                    </a:p>
                  </a:txBody>
                  <a:tcPr marL="36000" marR="36000" marT="45724" marB="45724"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ap="flat" cmpd="sng" algn="ctr">
                      <a:solidFill>
                        <a:schemeClr val="tx1"/>
                      </a:solidFill>
                      <a:prstDash val="solid"/>
                      <a:round/>
                      <a:headEnd type="none" w="med" len="med"/>
                      <a:tailEnd type="none" w="med" len="med"/>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定義（</a:t>
                      </a:r>
                      <a:r>
                        <a:rPr kumimoji="1" lang="en-US" altLang="ja-JP" sz="2000" b="0" i="0" u="none" strike="noStrike" cap="none" normalizeH="0" baseline="0" dirty="0">
                          <a:ln>
                            <a:noFill/>
                          </a:ln>
                          <a:solidFill>
                            <a:schemeClr val="tx1"/>
                          </a:solidFill>
                          <a:effectLst/>
                          <a:latin typeface="Arial" charset="0"/>
                          <a:ea typeface="ＭＳ Ｐゴシック" charset="-128"/>
                        </a:rPr>
                        <a:t>d</a:t>
                      </a:r>
                      <a:r>
                        <a:rPr kumimoji="1" lang="ja-JP" altLang="en-US" sz="2000" b="0" i="0" u="none" strike="noStrike" cap="none" normalizeH="0" baseline="0" dirty="0">
                          <a:ln>
                            <a:noFill/>
                          </a:ln>
                          <a:solidFill>
                            <a:schemeClr val="tx1"/>
                          </a:solidFill>
                          <a:effectLst/>
                          <a:latin typeface="Arial" charset="0"/>
                          <a:ea typeface="ＭＳ Ｐゴシック" charset="-128"/>
                        </a:rPr>
                        <a:t>）</a:t>
                      </a:r>
                      <a:endParaRPr kumimoji="1" lang="en-US" altLang="ja-JP" sz="2000" b="0" i="0" u="none" strike="noStrike" cap="none" normalizeH="0" baseline="0" dirty="0">
                        <a:ln>
                          <a:noFill/>
                        </a:ln>
                        <a:solidFill>
                          <a:schemeClr val="tx1"/>
                        </a:solidFill>
                        <a:effectLst/>
                        <a:latin typeface="Arial" charset="0"/>
                        <a:ea typeface="ＭＳ Ｐゴシック" charset="-128"/>
                      </a:endParaRPr>
                    </a:p>
                  </a:txBody>
                  <a:tcPr marL="36000" marR="36000" marT="45724" marB="4572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使用（</a:t>
                      </a:r>
                      <a:r>
                        <a:rPr kumimoji="1" lang="en-US" altLang="ja-JP" sz="2000" b="0" i="0" u="none" strike="noStrike" cap="none" normalizeH="0" baseline="0" dirty="0">
                          <a:ln>
                            <a:noFill/>
                          </a:ln>
                          <a:solidFill>
                            <a:schemeClr val="tx1"/>
                          </a:solidFill>
                          <a:effectLst/>
                          <a:latin typeface="Arial" charset="0"/>
                          <a:ea typeface="ＭＳ Ｐゴシック" charset="-128"/>
                        </a:rPr>
                        <a:t>u</a:t>
                      </a:r>
                      <a:r>
                        <a:rPr kumimoji="1" lang="ja-JP" altLang="en-US" sz="2000" b="0" i="0" u="none" strike="noStrike" cap="none" normalizeH="0" baseline="0" dirty="0">
                          <a:ln>
                            <a:noFill/>
                          </a:ln>
                          <a:solidFill>
                            <a:schemeClr val="tx1"/>
                          </a:solidFill>
                          <a:effectLst/>
                          <a:latin typeface="Arial" charset="0"/>
                          <a:ea typeface="ＭＳ Ｐゴシック" charset="-128"/>
                        </a:rPr>
                        <a:t>）</a:t>
                      </a:r>
                      <a:endParaRPr kumimoji="1" lang="en-US" altLang="ja-JP" sz="2000" b="0" i="0" u="none" strike="noStrike" cap="none" normalizeH="0" baseline="0" dirty="0">
                        <a:ln>
                          <a:noFill/>
                        </a:ln>
                        <a:solidFill>
                          <a:schemeClr val="tx1"/>
                        </a:solidFill>
                        <a:effectLst/>
                        <a:latin typeface="Arial" charset="0"/>
                        <a:ea typeface="ＭＳ Ｐゴシック" charset="-128"/>
                      </a:endParaRPr>
                    </a:p>
                  </a:txBody>
                  <a:tcPr marL="36000" marR="36000" marT="45724" marB="4572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消滅（</a:t>
                      </a:r>
                      <a:r>
                        <a:rPr kumimoji="1" lang="en-US" altLang="ja-JP" sz="2000" b="0" i="0" u="none" strike="noStrike" cap="none" normalizeH="0" baseline="0" dirty="0">
                          <a:ln>
                            <a:noFill/>
                          </a:ln>
                          <a:solidFill>
                            <a:schemeClr val="tx1"/>
                          </a:solidFill>
                          <a:effectLst/>
                          <a:latin typeface="Arial" charset="0"/>
                          <a:ea typeface="ＭＳ Ｐゴシック" charset="-128"/>
                        </a:rPr>
                        <a:t>k</a:t>
                      </a:r>
                      <a:r>
                        <a:rPr kumimoji="1" lang="ja-JP" altLang="en-US" sz="2000" b="0" i="0" u="none" strike="noStrike" cap="none" normalizeH="0" baseline="0" dirty="0">
                          <a:ln>
                            <a:noFill/>
                          </a:ln>
                          <a:solidFill>
                            <a:schemeClr val="tx1"/>
                          </a:solidFill>
                          <a:effectLst/>
                          <a:latin typeface="Arial" charset="0"/>
                          <a:ea typeface="ＭＳ Ｐゴシック" charset="-128"/>
                        </a:rPr>
                        <a:t>）</a:t>
                      </a:r>
                    </a:p>
                  </a:txBody>
                  <a:tcPr marL="36000" marR="36000" marT="45724" marB="4572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5400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存在しない</a:t>
                      </a:r>
                    </a:p>
                  </a:txBody>
                  <a:tcPr marL="36000" marR="36000" marT="45724" marB="4572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a:t>
                      </a:r>
                      <a:endParaRPr kumimoji="1" lang="en-US" altLang="ja-JP" sz="2000" b="0" i="0" u="none" strike="noStrike" cap="none" normalizeH="0" baseline="0" dirty="0">
                        <a:ln>
                          <a:noFill/>
                        </a:ln>
                        <a:solidFill>
                          <a:schemeClr val="tx1"/>
                        </a:solidFill>
                        <a:effectLst/>
                        <a:latin typeface="Arial" charset="0"/>
                        <a:ea typeface="ＭＳ Ｐゴシック" charset="-128"/>
                      </a:endParaRPr>
                    </a:p>
                  </a:txBody>
                  <a:tcPr marL="36000" marR="36000" marT="45724" marB="4572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a:t>
                      </a:r>
                      <a:endParaRPr kumimoji="1" lang="ja-JP" altLang="en-US" sz="2000" b="0" i="0" u="none" strike="noStrike" cap="none" normalizeH="0" baseline="0" dirty="0">
                        <a:ln>
                          <a:noFill/>
                        </a:ln>
                        <a:solidFill>
                          <a:schemeClr val="tx1"/>
                        </a:solidFill>
                        <a:effectLst/>
                        <a:latin typeface="Arial" charset="0"/>
                        <a:ea typeface="ＭＳ Ｐゴシック" charset="-128"/>
                      </a:endParaRPr>
                    </a:p>
                  </a:txBody>
                  <a:tcPr marL="36000" marR="36000" marT="45724" marB="4572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a:t>
                      </a:r>
                      <a:endParaRPr kumimoji="1" lang="ja-JP" altLang="en-US" sz="2000" b="0" i="0" u="none" strike="noStrike" cap="none" normalizeH="0" baseline="0" dirty="0">
                        <a:ln>
                          <a:noFill/>
                        </a:ln>
                        <a:solidFill>
                          <a:schemeClr val="tx1"/>
                        </a:solidFill>
                        <a:effectLst/>
                        <a:latin typeface="Arial" charset="0"/>
                        <a:ea typeface="ＭＳ Ｐゴシック" charset="-128"/>
                      </a:endParaRPr>
                    </a:p>
                  </a:txBody>
                  <a:tcPr marL="36000" marR="36000" marT="45724" marB="4572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639645903"/>
                  </a:ext>
                </a:extLst>
              </a:tr>
              <a:tr h="5400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定義（</a:t>
                      </a:r>
                      <a:r>
                        <a:rPr kumimoji="1" lang="en-US" altLang="ja-JP" sz="2000" b="0" i="0" u="none" strike="noStrike" cap="none" normalizeH="0" baseline="0" dirty="0">
                          <a:ln>
                            <a:noFill/>
                          </a:ln>
                          <a:solidFill>
                            <a:schemeClr val="tx1"/>
                          </a:solidFill>
                          <a:effectLst/>
                          <a:latin typeface="Arial" charset="0"/>
                          <a:ea typeface="ＭＳ Ｐゴシック" charset="-128"/>
                        </a:rPr>
                        <a:t>d</a:t>
                      </a:r>
                      <a:r>
                        <a:rPr kumimoji="1" lang="ja-JP" altLang="en-US" sz="2000" b="0" i="0" u="none" strike="noStrike" cap="none" normalizeH="0" baseline="0" dirty="0">
                          <a:ln>
                            <a:noFill/>
                          </a:ln>
                          <a:solidFill>
                            <a:schemeClr val="tx1"/>
                          </a:solidFill>
                          <a:effectLst/>
                          <a:latin typeface="Arial" charset="0"/>
                          <a:ea typeface="ＭＳ Ｐゴシック" charset="-128"/>
                        </a:rPr>
                        <a:t>）</a:t>
                      </a:r>
                    </a:p>
                  </a:txBody>
                  <a:tcPr marL="36000" marR="36000" marT="45724" marB="4572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a:t>
                      </a:r>
                      <a:endParaRPr kumimoji="1" lang="en-US" altLang="ja-JP" sz="2000" b="0" i="0" u="none" strike="noStrike" cap="none" normalizeH="0" baseline="0" dirty="0">
                        <a:ln>
                          <a:noFill/>
                        </a:ln>
                        <a:solidFill>
                          <a:schemeClr val="tx1"/>
                        </a:solidFill>
                        <a:effectLst/>
                        <a:latin typeface="Arial" charset="0"/>
                        <a:ea typeface="ＭＳ Ｐゴシック" charset="-128"/>
                      </a:endParaRPr>
                    </a:p>
                  </a:txBody>
                  <a:tcPr marL="36000" marR="36000" marT="45724" marB="4572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a:t>
                      </a:r>
                      <a:endParaRPr kumimoji="1" lang="en-US" altLang="ja-JP" sz="2000" b="0" i="0" u="none" strike="noStrike" cap="none" normalizeH="0" baseline="0" dirty="0">
                        <a:ln>
                          <a:noFill/>
                        </a:ln>
                        <a:solidFill>
                          <a:schemeClr val="tx1"/>
                        </a:solidFill>
                        <a:effectLst/>
                        <a:latin typeface="Arial" charset="0"/>
                        <a:ea typeface="ＭＳ Ｐゴシック" charset="-128"/>
                      </a:endParaRPr>
                    </a:p>
                  </a:txBody>
                  <a:tcPr marL="36000" marR="36000" marT="45724" marB="4572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a:t>
                      </a:r>
                      <a:endParaRPr kumimoji="1" lang="en-US" altLang="ja-JP" sz="2000" b="0" i="0" u="none" strike="noStrike" cap="none" normalizeH="0" baseline="0" dirty="0">
                        <a:ln>
                          <a:noFill/>
                        </a:ln>
                        <a:solidFill>
                          <a:schemeClr val="tx1"/>
                        </a:solidFill>
                        <a:effectLst/>
                        <a:latin typeface="Arial" charset="0"/>
                        <a:ea typeface="ＭＳ Ｐゴシック" charset="-128"/>
                      </a:endParaRPr>
                    </a:p>
                  </a:txBody>
                  <a:tcPr marL="36000" marR="36000" marT="45724" marB="4572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5400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使用（</a:t>
                      </a:r>
                      <a:r>
                        <a:rPr kumimoji="1" lang="en-US" altLang="ja-JP" sz="2000" b="0" i="0" u="none" strike="noStrike" cap="none" normalizeH="0" baseline="0" dirty="0">
                          <a:ln>
                            <a:noFill/>
                          </a:ln>
                          <a:solidFill>
                            <a:schemeClr val="tx1"/>
                          </a:solidFill>
                          <a:effectLst/>
                          <a:latin typeface="Arial" charset="0"/>
                          <a:ea typeface="ＭＳ Ｐゴシック" charset="-128"/>
                        </a:rPr>
                        <a:t>u</a:t>
                      </a:r>
                      <a:r>
                        <a:rPr kumimoji="1" lang="ja-JP" altLang="en-US" sz="2000" b="0" i="0" u="none" strike="noStrike" cap="none" normalizeH="0" baseline="0" dirty="0">
                          <a:ln>
                            <a:noFill/>
                          </a:ln>
                          <a:solidFill>
                            <a:schemeClr val="tx1"/>
                          </a:solidFill>
                          <a:effectLst/>
                          <a:latin typeface="Arial" charset="0"/>
                          <a:ea typeface="ＭＳ Ｐゴシック" charset="-128"/>
                        </a:rPr>
                        <a:t>）</a:t>
                      </a:r>
                    </a:p>
                  </a:txBody>
                  <a:tcPr marL="36000" marR="36000" marT="45724" marB="4572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a:t>
                      </a:r>
                      <a:endParaRPr kumimoji="1" lang="en-US" altLang="ja-JP" sz="2000" b="0" i="0" u="none" strike="noStrike" cap="none" normalizeH="0" baseline="0" dirty="0">
                        <a:ln>
                          <a:noFill/>
                        </a:ln>
                        <a:solidFill>
                          <a:schemeClr val="tx1"/>
                        </a:solidFill>
                        <a:effectLst/>
                        <a:latin typeface="Arial" charset="0"/>
                        <a:ea typeface="ＭＳ Ｐゴシック" charset="-128"/>
                      </a:endParaRPr>
                    </a:p>
                  </a:txBody>
                  <a:tcPr marL="36000" marR="36000" marT="45724" marB="4572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a:t>
                      </a:r>
                    </a:p>
                  </a:txBody>
                  <a:tcPr marL="36000" marR="36000" marT="45724" marB="4572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a:t>
                      </a:r>
                    </a:p>
                  </a:txBody>
                  <a:tcPr marL="36000" marR="36000" marT="45724" marB="4572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5400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消滅（</a:t>
                      </a:r>
                      <a:r>
                        <a:rPr kumimoji="1" lang="en-US" altLang="ja-JP" sz="2000" b="0" i="0" u="none" strike="noStrike" cap="none" normalizeH="0" baseline="0" dirty="0">
                          <a:ln>
                            <a:noFill/>
                          </a:ln>
                          <a:solidFill>
                            <a:schemeClr val="tx1"/>
                          </a:solidFill>
                          <a:effectLst/>
                          <a:latin typeface="Arial" charset="0"/>
                          <a:ea typeface="ＭＳ Ｐゴシック" charset="-128"/>
                        </a:rPr>
                        <a:t>k</a:t>
                      </a:r>
                      <a:r>
                        <a:rPr kumimoji="1" lang="ja-JP" altLang="en-US" sz="2000" b="0" i="0" u="none" strike="noStrike" cap="none" normalizeH="0" baseline="0" dirty="0">
                          <a:ln>
                            <a:noFill/>
                          </a:ln>
                          <a:solidFill>
                            <a:schemeClr val="tx1"/>
                          </a:solidFill>
                          <a:effectLst/>
                          <a:latin typeface="Arial" charset="0"/>
                          <a:ea typeface="ＭＳ Ｐゴシック" charset="-128"/>
                        </a:rPr>
                        <a:t>）</a:t>
                      </a:r>
                    </a:p>
                  </a:txBody>
                  <a:tcPr marL="36000" marR="36000" marT="45724" marB="4572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a:t>
                      </a:r>
                    </a:p>
                  </a:txBody>
                  <a:tcPr marL="36000" marR="36000" marT="45724" marB="4572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2000" b="0" i="0" u="none" strike="noStrike" cap="none" normalizeH="0" baseline="0" dirty="0">
                          <a:ln>
                            <a:noFill/>
                          </a:ln>
                          <a:solidFill>
                            <a:schemeClr val="tx1"/>
                          </a:solidFill>
                          <a:effectLst/>
                          <a:latin typeface="Arial" charset="0"/>
                          <a:ea typeface="ＭＳ Ｐゴシック" charset="-128"/>
                        </a:rPr>
                        <a:t>×</a:t>
                      </a:r>
                    </a:p>
                  </a:txBody>
                  <a:tcPr marL="36000" marR="36000" marT="45724" marB="4572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a:ln>
                            <a:noFill/>
                          </a:ln>
                          <a:solidFill>
                            <a:schemeClr val="tx1"/>
                          </a:solidFill>
                          <a:effectLst/>
                          <a:latin typeface="Arial" charset="0"/>
                          <a:ea typeface="ＭＳ Ｐゴシック" charset="-128"/>
                        </a:rPr>
                        <a:t>△／</a:t>
                      </a:r>
                      <a:r>
                        <a:rPr kumimoji="1" lang="en-US" altLang="ja-JP" sz="2000" b="0" i="0" u="none" strike="noStrike" cap="none" normalizeH="0" baseline="0" dirty="0">
                          <a:ln>
                            <a:noFill/>
                          </a:ln>
                          <a:solidFill>
                            <a:schemeClr val="tx1"/>
                          </a:solidFill>
                          <a:effectLst/>
                          <a:latin typeface="Arial" charset="0"/>
                          <a:ea typeface="ＭＳ Ｐゴシック" charset="-128"/>
                        </a:rPr>
                        <a:t>×</a:t>
                      </a:r>
                    </a:p>
                  </a:txBody>
                  <a:tcPr marL="36000" marR="36000" marT="45724" marB="4572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bl>
          </a:graphicData>
        </a:graphic>
      </p:graphicFrame>
      <p:sp>
        <p:nvSpPr>
          <p:cNvPr id="9" name="テキスト ボックス 8"/>
          <p:cNvSpPr txBox="1"/>
          <p:nvPr/>
        </p:nvSpPr>
        <p:spPr>
          <a:xfrm>
            <a:off x="4952859" y="6076378"/>
            <a:ext cx="3902030" cy="400110"/>
          </a:xfrm>
          <a:prstGeom prst="rect">
            <a:avLst/>
          </a:prstGeom>
          <a:noFill/>
        </p:spPr>
        <p:txBody>
          <a:bodyPr wrap="none" rtlCol="0">
            <a:spAutoFit/>
          </a:bodyPr>
          <a:lstStyle/>
          <a:p>
            <a:r>
              <a:rPr kumimoji="1" lang="ja-JP" altLang="en-US" sz="2000" dirty="0"/>
              <a:t>○</a:t>
            </a:r>
            <a:r>
              <a:rPr lang="ja-JP" altLang="en-US" sz="2000" dirty="0"/>
              <a:t>：問題なし、△：要注意、</a:t>
            </a:r>
            <a:r>
              <a:rPr lang="en-US" altLang="ja-JP" sz="2000" dirty="0"/>
              <a:t>×</a:t>
            </a:r>
            <a:r>
              <a:rPr lang="ja-JP" altLang="en-US" sz="2000" dirty="0"/>
              <a:t>：欠陥</a:t>
            </a:r>
            <a:endParaRPr kumimoji="1" lang="ja-JP" altLang="en-US" sz="2000" dirty="0"/>
          </a:p>
        </p:txBody>
      </p:sp>
      <p:sp>
        <p:nvSpPr>
          <p:cNvPr id="8" name="フッター プレースホルダ 4">
            <a:extLst>
              <a:ext uri="{FF2B5EF4-FFF2-40B4-BE49-F238E27FC236}">
                <a16:creationId xmlns:a16="http://schemas.microsoft.com/office/drawing/2014/main" id="{89FD730A-512C-4CD3-ABF3-29D36DC0556A}"/>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2286225584"/>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149</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ja-JP" altLang="en-US" sz="4400" dirty="0">
                <a:solidFill>
                  <a:schemeClr val="tx2"/>
                </a:solidFill>
                <a:latin typeface="ＭＳ Ｐゴシック" charset="-128"/>
              </a:rPr>
              <a:t> </a:t>
            </a:r>
            <a:r>
              <a:rPr lang="en-US" altLang="ja-JP" sz="4400" dirty="0">
                <a:solidFill>
                  <a:schemeClr val="tx2"/>
                </a:solidFill>
                <a:latin typeface="ＭＳ Ｐゴシック" charset="-128"/>
              </a:rPr>
              <a:t>4.4 </a:t>
            </a:r>
            <a:r>
              <a:rPr lang="ja-JP" altLang="en-US" sz="4400" dirty="0">
                <a:solidFill>
                  <a:schemeClr val="tx2"/>
                </a:solidFill>
                <a:latin typeface="ＭＳ Ｐゴシック" charset="-128"/>
              </a:rPr>
              <a:t>経験ベースのテスト技法</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22870399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15</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en-US" altLang="ja-JP" sz="4400" dirty="0">
                <a:solidFill>
                  <a:schemeClr val="tx2"/>
                </a:solidFill>
                <a:latin typeface="ＭＳ Ｐゴシック" charset="-128"/>
              </a:rPr>
              <a:t>1.2 </a:t>
            </a:r>
            <a:r>
              <a:rPr lang="ja-JP" altLang="en-US" sz="4400" dirty="0">
                <a:solidFill>
                  <a:schemeClr val="tx2"/>
                </a:solidFill>
                <a:latin typeface="ＭＳ Ｐゴシック" charset="-128"/>
              </a:rPr>
              <a:t>テストの必要性</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2085457572"/>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代表的な経験ベースのテスト技法</a:t>
            </a:r>
            <a:endParaRPr kumimoji="1" lang="ja-JP" altLang="en-US" dirty="0"/>
          </a:p>
        </p:txBody>
      </p:sp>
      <p:sp>
        <p:nvSpPr>
          <p:cNvPr id="3" name="コンテンツ プレースホルダー 2"/>
          <p:cNvSpPr>
            <a:spLocks noGrp="1"/>
          </p:cNvSpPr>
          <p:nvPr>
            <p:ph idx="1"/>
          </p:nvPr>
        </p:nvSpPr>
        <p:spPr>
          <a:xfrm>
            <a:off x="495299" y="1600199"/>
            <a:ext cx="9074151" cy="4852989"/>
          </a:xfrm>
        </p:spPr>
        <p:txBody>
          <a:bodyPr>
            <a:normAutofit/>
          </a:bodyPr>
          <a:lstStyle/>
          <a:p>
            <a:pPr marL="457200" indent="-457200" eaLnBrk="1" hangingPunct="1">
              <a:lnSpc>
                <a:spcPct val="110000"/>
              </a:lnSpc>
              <a:buFont typeface="+mj-ea"/>
              <a:buAutoNum type="circleNumDbPlain"/>
            </a:pPr>
            <a:r>
              <a:rPr lang="ja-JP" altLang="en-US" sz="2400" b="1" dirty="0">
                <a:solidFill>
                  <a:srgbClr val="FF0000"/>
                </a:solidFill>
              </a:rPr>
              <a:t>エラー推測</a:t>
            </a:r>
          </a:p>
          <a:p>
            <a:pPr lvl="1" eaLnBrk="1" hangingPunct="1">
              <a:lnSpc>
                <a:spcPct val="110000"/>
              </a:lnSpc>
            </a:pPr>
            <a:r>
              <a:rPr lang="ja-JP" altLang="en-US" sz="2000" dirty="0"/>
              <a:t>起こりえるエラー、欠陥、故障のリストを作り、それらの故障やそれらを引き起こす欠陥を検出するテストケースを設計する。エラー、欠陥、故障のリストは、テスト担当者の経験、欠陥や故障のデータ、ソフトウェアが不合格となる理由に関する一般的な知識に基づいて作成できる。</a:t>
            </a:r>
            <a:endParaRPr lang="ja-JP" altLang="en-US" sz="1600" dirty="0"/>
          </a:p>
          <a:p>
            <a:pPr marL="457200" indent="-457200" eaLnBrk="1" hangingPunct="1">
              <a:lnSpc>
                <a:spcPct val="110000"/>
              </a:lnSpc>
              <a:buFont typeface="+mj-ea"/>
              <a:buAutoNum type="circleNumDbPlain"/>
            </a:pPr>
            <a:r>
              <a:rPr lang="ja-JP" altLang="en-US" sz="2400" b="1" dirty="0">
                <a:solidFill>
                  <a:srgbClr val="FF0000"/>
                </a:solidFill>
              </a:rPr>
              <a:t>探索的テスト</a:t>
            </a:r>
          </a:p>
          <a:p>
            <a:pPr lvl="1" eaLnBrk="1" hangingPunct="1">
              <a:lnSpc>
                <a:spcPct val="110000"/>
              </a:lnSpc>
            </a:pPr>
            <a:r>
              <a:rPr lang="ja-JP" altLang="en-US" sz="2000" dirty="0"/>
              <a:t>テスト実行時に動的に設計、実行、ログ記録、および評価をする。テスト結果を使用してコンポーネントまたはシステムについての理解を深め、さらにテストを行わなければならない領域のテストケースを作成する。</a:t>
            </a:r>
            <a:endParaRPr lang="en-US" altLang="ja-JP" sz="1600" dirty="0"/>
          </a:p>
          <a:p>
            <a:pPr marL="457200" indent="-457200" eaLnBrk="1" hangingPunct="1">
              <a:lnSpc>
                <a:spcPct val="110000"/>
              </a:lnSpc>
              <a:buFont typeface="+mj-ea"/>
              <a:buAutoNum type="circleNumDbPlain"/>
            </a:pPr>
            <a:r>
              <a:rPr lang="ja-JP" altLang="en-US" sz="2400" b="1" dirty="0">
                <a:solidFill>
                  <a:srgbClr val="FF0000"/>
                </a:solidFill>
              </a:rPr>
              <a:t>チェックリストベースドテスト</a:t>
            </a:r>
          </a:p>
          <a:p>
            <a:pPr lvl="1" eaLnBrk="1" hangingPunct="1">
              <a:lnSpc>
                <a:spcPct val="110000"/>
              </a:lnSpc>
            </a:pPr>
            <a:r>
              <a:rPr lang="ja-JP" altLang="en-US" sz="2000" dirty="0"/>
              <a:t>チェックリストにあるテスト条件をカバーするように、テストケースを設計、実装、および実行する。</a:t>
            </a:r>
            <a:endParaRPr lang="en-US" altLang="ja-JP" sz="2000"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150</a:t>
            </a:fld>
            <a:endParaRPr lang="en-US" altLang="ja-JP" dirty="0"/>
          </a:p>
        </p:txBody>
      </p:sp>
      <p:sp>
        <p:nvSpPr>
          <p:cNvPr id="6" name="フッター プレースホルダ 4">
            <a:extLst>
              <a:ext uri="{FF2B5EF4-FFF2-40B4-BE49-F238E27FC236}">
                <a16:creationId xmlns:a16="http://schemas.microsoft.com/office/drawing/2014/main" id="{627B0B6B-3E90-4E9E-AD62-7B530A029B68}"/>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8" name="テキスト ボックス 69">
            <a:extLst>
              <a:ext uri="{FF2B5EF4-FFF2-40B4-BE49-F238E27FC236}">
                <a16:creationId xmlns:a16="http://schemas.microsoft.com/office/drawing/2014/main" id="{93C14B97-D4A1-4078-A185-2952D95198FD}"/>
              </a:ext>
            </a:extLst>
          </p:cNvPr>
          <p:cNvSpPr txBox="1">
            <a:spLocks noChangeArrowheads="1"/>
          </p:cNvSpPr>
          <p:nvPr/>
        </p:nvSpPr>
        <p:spPr bwMode="auto">
          <a:xfrm>
            <a:off x="272480" y="6145411"/>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2265575814"/>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151</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FF00"/>
          </a:solidFill>
          <a:ln w="9525">
            <a:noFill/>
            <a:miter lim="800000"/>
            <a:headEnd/>
            <a:tailEnd/>
          </a:ln>
        </p:spPr>
        <p:txBody>
          <a:bodyPr anchor="ctr"/>
          <a:lstStyle/>
          <a:p>
            <a:pPr algn="ctr"/>
            <a:r>
              <a:rPr lang="en-US" altLang="ja-JP" sz="4400" dirty="0">
                <a:solidFill>
                  <a:schemeClr val="tx2"/>
                </a:solidFill>
                <a:latin typeface="ＭＳ Ｐゴシック" charset="-128"/>
              </a:rPr>
              <a:t>5. </a:t>
            </a:r>
            <a:r>
              <a:rPr lang="ja-JP" altLang="en-US" sz="4400" dirty="0">
                <a:solidFill>
                  <a:schemeClr val="tx2"/>
                </a:solidFill>
                <a:latin typeface="ＭＳ Ｐゴシック" charset="-128"/>
              </a:rPr>
              <a:t>テストマネジメント</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2617369519"/>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152</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ja-JP" altLang="en-US" sz="4400" dirty="0">
                <a:solidFill>
                  <a:schemeClr val="tx2"/>
                </a:solidFill>
                <a:latin typeface="ＭＳ Ｐゴシック" charset="-128"/>
              </a:rPr>
              <a:t> </a:t>
            </a:r>
            <a:r>
              <a:rPr lang="en-US" altLang="ja-JP" sz="4400" dirty="0">
                <a:solidFill>
                  <a:schemeClr val="tx2"/>
                </a:solidFill>
                <a:latin typeface="ＭＳ Ｐゴシック" charset="-128"/>
              </a:rPr>
              <a:t>5.1 </a:t>
            </a:r>
            <a:r>
              <a:rPr lang="ja-JP" altLang="en-US" sz="4400" dirty="0">
                <a:solidFill>
                  <a:schemeClr val="tx2"/>
                </a:solidFill>
                <a:latin typeface="ＭＳ Ｐゴシック" charset="-128"/>
              </a:rPr>
              <a:t>テスト組織</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2864973610"/>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a:xfrm>
            <a:off x="541338" y="214313"/>
            <a:ext cx="8391525" cy="1127125"/>
          </a:xfrm>
        </p:spPr>
        <p:txBody>
          <a:bodyPr/>
          <a:lstStyle/>
          <a:p>
            <a:pPr eaLnBrk="1" hangingPunct="1"/>
            <a:r>
              <a:rPr lang="ja-JP" altLang="en-US" dirty="0"/>
              <a:t>テストの独立性と開発との関係</a:t>
            </a:r>
          </a:p>
        </p:txBody>
      </p:sp>
      <p:sp>
        <p:nvSpPr>
          <p:cNvPr id="26627" name="Rectangle 3"/>
          <p:cNvSpPr>
            <a:spLocks noGrp="1" noChangeArrowheads="1"/>
          </p:cNvSpPr>
          <p:nvPr>
            <p:ph type="body" idx="4294967295"/>
          </p:nvPr>
        </p:nvSpPr>
        <p:spPr>
          <a:xfrm>
            <a:off x="200472" y="1254175"/>
            <a:ext cx="9577064" cy="4909036"/>
          </a:xfrm>
        </p:spPr>
        <p:txBody>
          <a:bodyPr wrap="square">
            <a:spAutoFit/>
          </a:bodyPr>
          <a:lstStyle/>
          <a:p>
            <a:pPr eaLnBrk="1" hangingPunct="1">
              <a:lnSpc>
                <a:spcPct val="90000"/>
              </a:lnSpc>
            </a:pPr>
            <a:r>
              <a:rPr lang="ja-JP" altLang="en-US" sz="2400" dirty="0"/>
              <a:t>独立（組織の独立性）</a:t>
            </a:r>
            <a:endParaRPr lang="en-US" altLang="ja-JP" sz="2400" dirty="0"/>
          </a:p>
          <a:p>
            <a:pPr lvl="1" eaLnBrk="1" hangingPunct="1">
              <a:lnSpc>
                <a:spcPct val="90000"/>
              </a:lnSpc>
            </a:pPr>
            <a:r>
              <a:rPr lang="ja-JP" altLang="en-US" sz="2000" dirty="0"/>
              <a:t>独立とは，「技術面、管理面、財務面で独立」すること。（</a:t>
            </a:r>
            <a:r>
              <a:rPr lang="en-US" altLang="ja-JP" sz="2000" dirty="0"/>
              <a:t>ISO/IEC/IEEE 24765</a:t>
            </a:r>
            <a:r>
              <a:rPr lang="ja-JP" altLang="en-US" sz="2000" dirty="0"/>
              <a:t>）</a:t>
            </a:r>
            <a:r>
              <a:rPr lang="en-US" altLang="ja-JP" sz="2000" dirty="0"/>
              <a:t> </a:t>
            </a:r>
          </a:p>
          <a:p>
            <a:pPr lvl="2" eaLnBrk="1" hangingPunct="1">
              <a:lnSpc>
                <a:spcPct val="90000"/>
              </a:lnSpc>
            </a:pPr>
            <a:r>
              <a:rPr lang="ja-JP" altLang="en-US" sz="1800" dirty="0"/>
              <a:t>技術面：　</a:t>
            </a:r>
            <a:r>
              <a:rPr lang="ja-JP" altLang="en-US" sz="1800" dirty="0">
                <a:solidFill>
                  <a:srgbClr val="FF0000"/>
                </a:solidFill>
              </a:rPr>
              <a:t>異なる技術（視点）、認知バイアス</a:t>
            </a:r>
            <a:r>
              <a:rPr lang="ja-JP" altLang="en-US" sz="1800" dirty="0"/>
              <a:t>を使う。（異なる種類の故障を見つける）</a:t>
            </a:r>
            <a:endParaRPr lang="en-US" altLang="ja-JP" sz="1800" dirty="0"/>
          </a:p>
          <a:p>
            <a:pPr lvl="2" eaLnBrk="1" hangingPunct="1">
              <a:lnSpc>
                <a:spcPct val="90000"/>
              </a:lnSpc>
            </a:pPr>
            <a:r>
              <a:rPr lang="ja-JP" altLang="en-US" sz="1800" dirty="0"/>
              <a:t>管理面：　出荷権限をテストに与えることでより厳格な品質保証活動が期待できる。</a:t>
            </a:r>
            <a:endParaRPr lang="en-US" altLang="ja-JP" sz="1800" dirty="0"/>
          </a:p>
          <a:p>
            <a:pPr lvl="2" eaLnBrk="1" hangingPunct="1">
              <a:lnSpc>
                <a:spcPct val="90000"/>
              </a:lnSpc>
            </a:pPr>
            <a:r>
              <a:rPr lang="ja-JP" altLang="en-US" sz="1800" dirty="0"/>
              <a:t>財務面：　テスト組織でのリソース（予算）の確保が楽になる。</a:t>
            </a:r>
            <a:endParaRPr lang="en-US" altLang="ja-JP" sz="1600" dirty="0"/>
          </a:p>
          <a:p>
            <a:pPr eaLnBrk="1" hangingPunct="1">
              <a:lnSpc>
                <a:spcPct val="90000"/>
              </a:lnSpc>
            </a:pPr>
            <a:r>
              <a:rPr lang="ja-JP" altLang="en-US" sz="2400" dirty="0"/>
              <a:t>テストの独立性の度合い</a:t>
            </a:r>
            <a:endParaRPr lang="en-US" altLang="ja-JP" sz="2400" dirty="0"/>
          </a:p>
          <a:p>
            <a:pPr lvl="1" eaLnBrk="1" hangingPunct="1">
              <a:lnSpc>
                <a:spcPct val="90000"/>
              </a:lnSpc>
            </a:pPr>
            <a:r>
              <a:rPr lang="ja-JP" altLang="en-US" sz="1800" dirty="0"/>
              <a:t>独立性を確立すると、テスト担当者はより効果的に欠陥を発見できる。ただし、独立性は熟知していることの代わりにはならない。開発担当者は自分のコードにある多くの欠陥を効率的に検出できる。また、</a:t>
            </a:r>
            <a:r>
              <a:rPr lang="ja-JP" altLang="en-US" sz="1800" dirty="0">
                <a:solidFill>
                  <a:srgbClr val="FF0000"/>
                </a:solidFill>
              </a:rPr>
              <a:t>協力関係の維持</a:t>
            </a:r>
            <a:r>
              <a:rPr lang="ja-JP" altLang="en-US" sz="1800" dirty="0"/>
              <a:t>や</a:t>
            </a:r>
            <a:r>
              <a:rPr lang="ja-JP" altLang="en-US" sz="1800" dirty="0">
                <a:solidFill>
                  <a:srgbClr val="FF0000"/>
                </a:solidFill>
              </a:rPr>
              <a:t>開発者の品質意識を高める</a:t>
            </a:r>
            <a:r>
              <a:rPr lang="ja-JP" altLang="en-US" sz="1800" dirty="0"/>
              <a:t>工夫が必要である。</a:t>
            </a:r>
          </a:p>
          <a:p>
            <a:pPr lvl="2" eaLnBrk="1" hangingPunct="1">
              <a:lnSpc>
                <a:spcPct val="90000"/>
              </a:lnSpc>
            </a:pPr>
            <a:r>
              <a:rPr lang="ja-JP" altLang="en-US" sz="1800" dirty="0"/>
              <a:t>独立したテスト担当者不在（開発担当者が自分のコードをテストするのみである）。</a:t>
            </a:r>
            <a:endParaRPr lang="en-US" altLang="ja-JP" sz="1800" dirty="0"/>
          </a:p>
          <a:p>
            <a:pPr lvl="2" eaLnBrk="1" hangingPunct="1">
              <a:lnSpc>
                <a:spcPct val="90000"/>
              </a:lnSpc>
            </a:pPr>
            <a:r>
              <a:rPr lang="ja-JP" altLang="en-US" sz="1800" dirty="0"/>
              <a:t>開発チーム、またはプロジェクトチーム内に所属する、独立した開発担当者、またはテスト担当者（開発担当者が同僚の成果物をテストすることもある）。</a:t>
            </a:r>
            <a:endParaRPr lang="en-US" altLang="ja-JP" sz="1800" dirty="0"/>
          </a:p>
          <a:p>
            <a:pPr lvl="2" eaLnBrk="1" hangingPunct="1">
              <a:lnSpc>
                <a:spcPct val="90000"/>
              </a:lnSpc>
            </a:pPr>
            <a:r>
              <a:rPr lang="ja-JP" altLang="en-US" sz="1800" dirty="0"/>
              <a:t>組織内にある独立したテストチームまたはグループで、</a:t>
            </a:r>
            <a:r>
              <a:rPr lang="en-US" altLang="ja-JP" sz="1800" dirty="0"/>
              <a:t>PM</a:t>
            </a:r>
            <a:r>
              <a:rPr lang="ja-JP" altLang="en-US" sz="1800" dirty="0"/>
              <a:t>や上位管理者の直属組織。</a:t>
            </a:r>
            <a:endParaRPr lang="en-US" altLang="ja-JP" sz="1800" dirty="0"/>
          </a:p>
          <a:p>
            <a:pPr lvl="2" eaLnBrk="1" hangingPunct="1">
              <a:lnSpc>
                <a:spcPct val="90000"/>
              </a:lnSpc>
            </a:pPr>
            <a:r>
              <a:rPr lang="ja-JP" altLang="en-US" sz="1800" dirty="0"/>
              <a:t>顧客またはユーザーコミュニティから派遣された独立したテスト担当者、または、使用性、セキュリティ、標準適合など、特定のテストタイプを専門に行うテスト担当者。</a:t>
            </a:r>
            <a:endParaRPr lang="en-US" altLang="ja-JP" sz="1800" dirty="0"/>
          </a:p>
          <a:p>
            <a:pPr lvl="2" eaLnBrk="1" hangingPunct="1">
              <a:lnSpc>
                <a:spcPct val="90000"/>
              </a:lnSpc>
            </a:pPr>
            <a:r>
              <a:rPr lang="ja-JP" altLang="en-US" sz="1800" dirty="0"/>
              <a:t>組織外の独立したテスト担当者。オンサイトまたはオフサイトで作業する。</a:t>
            </a:r>
            <a:endParaRPr lang="en-US" altLang="ja-JP" sz="1800" dirty="0"/>
          </a:p>
        </p:txBody>
      </p:sp>
      <p:sp>
        <p:nvSpPr>
          <p:cNvPr id="26629" name="スライド番号プレースホルダー 1"/>
          <p:cNvSpPr>
            <a:spLocks noGrp="1"/>
          </p:cNvSpPr>
          <p:nvPr>
            <p:ph type="sldNum" sz="quarter" idx="12"/>
          </p:nvPr>
        </p:nvSpPr>
        <p:spPr>
          <a:noFill/>
        </p:spPr>
        <p:txBody>
          <a:bodyPr/>
          <a:lstStyle/>
          <a:p>
            <a:fld id="{93913328-0E09-4F9A-9793-EF3FFC73B69E}" type="slidenum">
              <a:rPr lang="ja-JP" altLang="en-US" smtClean="0">
                <a:ea typeface="ＭＳ Ｐゴシック" charset="-128"/>
              </a:rPr>
              <a:pPr/>
              <a:t>153</a:t>
            </a:fld>
            <a:endParaRPr lang="ja-JP" altLang="en-US">
              <a:ea typeface="ＭＳ Ｐゴシック" charset="-128"/>
            </a:endParaRPr>
          </a:p>
        </p:txBody>
      </p:sp>
      <p:sp>
        <p:nvSpPr>
          <p:cNvPr id="26630"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6" name="テキスト ボックス 69"/>
          <p:cNvSpPr txBox="1">
            <a:spLocks noChangeArrowheads="1"/>
          </p:cNvSpPr>
          <p:nvPr/>
        </p:nvSpPr>
        <p:spPr bwMode="auto">
          <a:xfrm>
            <a:off x="272480" y="6145411"/>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2107792271"/>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6"/>
          <p:cNvSpPr>
            <a:spLocks noGrp="1" noChangeArrowheads="1"/>
          </p:cNvSpPr>
          <p:nvPr>
            <p:ph type="sldNum" sz="quarter" idx="12"/>
          </p:nvPr>
        </p:nvSpPr>
        <p:spPr>
          <a:noFill/>
        </p:spPr>
        <p:txBody>
          <a:bodyPr/>
          <a:lstStyle/>
          <a:p>
            <a:fld id="{1CDDE23E-0B7A-432F-B9A1-9DA9F01B81A7}" type="slidenum">
              <a:rPr lang="en-US" altLang="ja-JP" smtClean="0">
                <a:ea typeface="ＭＳ Ｐゴシック" charset="-128"/>
              </a:rPr>
              <a:pPr/>
              <a:t>154</a:t>
            </a:fld>
            <a:endParaRPr lang="en-US" altLang="ja-JP">
              <a:ea typeface="ＭＳ Ｐゴシック" charset="-128"/>
            </a:endParaRPr>
          </a:p>
        </p:txBody>
      </p:sp>
      <p:sp>
        <p:nvSpPr>
          <p:cNvPr id="108547" name="タイトル 1"/>
          <p:cNvSpPr>
            <a:spLocks noGrp="1"/>
          </p:cNvSpPr>
          <p:nvPr>
            <p:ph type="title"/>
          </p:nvPr>
        </p:nvSpPr>
        <p:spPr>
          <a:xfrm>
            <a:off x="508000" y="260350"/>
            <a:ext cx="8915400" cy="1143000"/>
          </a:xfrm>
        </p:spPr>
        <p:txBody>
          <a:bodyPr/>
          <a:lstStyle/>
          <a:p>
            <a:r>
              <a:rPr lang="ja-JP" altLang="en-US" dirty="0"/>
              <a:t>テスト組織</a:t>
            </a:r>
          </a:p>
        </p:txBody>
      </p:sp>
      <p:sp>
        <p:nvSpPr>
          <p:cNvPr id="4" name="スマイル 3"/>
          <p:cNvSpPr/>
          <p:nvPr/>
        </p:nvSpPr>
        <p:spPr>
          <a:xfrm>
            <a:off x="4640263" y="3429000"/>
            <a:ext cx="387350" cy="357188"/>
          </a:xfrm>
          <a:prstGeom prst="smileyFace">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 name="スマイル 4"/>
          <p:cNvSpPr/>
          <p:nvPr/>
        </p:nvSpPr>
        <p:spPr>
          <a:xfrm>
            <a:off x="3925888" y="2992438"/>
            <a:ext cx="387350" cy="357187"/>
          </a:xfrm>
          <a:prstGeom prst="smileyFac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6" name="スマイル 5"/>
          <p:cNvSpPr>
            <a:spLocks noChangeArrowheads="1"/>
          </p:cNvSpPr>
          <p:nvPr/>
        </p:nvSpPr>
        <p:spPr bwMode="auto">
          <a:xfrm>
            <a:off x="3548063" y="3646488"/>
            <a:ext cx="387350" cy="357187"/>
          </a:xfrm>
          <a:prstGeom prst="smileyFace">
            <a:avLst>
              <a:gd name="adj" fmla="val 4653"/>
            </a:avLst>
          </a:prstGeom>
          <a:solidFill>
            <a:schemeClr val="bg1"/>
          </a:solidFill>
          <a:ln w="25400" algn="ctr">
            <a:solidFill>
              <a:schemeClr val="tx1"/>
            </a:solidFill>
            <a:round/>
            <a:headEnd/>
            <a:tailEnd/>
          </a:ln>
        </p:spPr>
        <p:txBody>
          <a:bodyPr anchor="ctr"/>
          <a:lstStyle/>
          <a:p>
            <a:pPr algn="ctr">
              <a:defRPr/>
            </a:pPr>
            <a:endParaRPr lang="ja-JP" altLang="en-US">
              <a:solidFill>
                <a:schemeClr val="lt1"/>
              </a:solidFill>
              <a:latin typeface="+mn-lt"/>
              <a:ea typeface="+mn-ea"/>
            </a:endParaRPr>
          </a:p>
        </p:txBody>
      </p:sp>
      <p:sp>
        <p:nvSpPr>
          <p:cNvPr id="7" name="スマイル 6"/>
          <p:cNvSpPr>
            <a:spLocks noChangeArrowheads="1"/>
          </p:cNvSpPr>
          <p:nvPr/>
        </p:nvSpPr>
        <p:spPr bwMode="auto">
          <a:xfrm>
            <a:off x="3157538" y="3502025"/>
            <a:ext cx="387350" cy="357188"/>
          </a:xfrm>
          <a:prstGeom prst="smileyFace">
            <a:avLst>
              <a:gd name="adj" fmla="val 4653"/>
            </a:avLst>
          </a:prstGeom>
          <a:solidFill>
            <a:schemeClr val="bg1"/>
          </a:solidFill>
          <a:ln w="25400" algn="ctr">
            <a:solidFill>
              <a:schemeClr val="tx1"/>
            </a:solidFill>
            <a:round/>
            <a:headEnd/>
            <a:tailEnd/>
          </a:ln>
        </p:spPr>
        <p:txBody>
          <a:bodyPr anchor="ctr"/>
          <a:lstStyle/>
          <a:p>
            <a:pPr algn="ctr">
              <a:defRPr/>
            </a:pPr>
            <a:endParaRPr lang="ja-JP" altLang="en-US">
              <a:solidFill>
                <a:schemeClr val="lt1"/>
              </a:solidFill>
              <a:latin typeface="+mn-lt"/>
              <a:ea typeface="+mn-ea"/>
            </a:endParaRPr>
          </a:p>
        </p:txBody>
      </p:sp>
      <p:sp>
        <p:nvSpPr>
          <p:cNvPr id="14" name="円/楕円 13"/>
          <p:cNvSpPr/>
          <p:nvPr/>
        </p:nvSpPr>
        <p:spPr>
          <a:xfrm>
            <a:off x="3074988" y="2706688"/>
            <a:ext cx="2166937" cy="1785937"/>
          </a:xfrm>
          <a:prstGeom prst="ellipse">
            <a:avLst/>
          </a:prstGeom>
          <a:noFill/>
          <a:ln w="571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5" name="スマイル 14"/>
          <p:cNvSpPr/>
          <p:nvPr/>
        </p:nvSpPr>
        <p:spPr>
          <a:xfrm>
            <a:off x="5245100" y="1992313"/>
            <a:ext cx="387350" cy="357187"/>
          </a:xfrm>
          <a:prstGeom prst="smileyFac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cxnSp>
        <p:nvCxnSpPr>
          <p:cNvPr id="108554" name="図形 16"/>
          <p:cNvCxnSpPr>
            <a:cxnSpLocks noChangeShapeType="1"/>
            <a:stCxn id="5" idx="0"/>
            <a:endCxn id="15" idx="2"/>
          </p:cNvCxnSpPr>
          <p:nvPr/>
        </p:nvCxnSpPr>
        <p:spPr bwMode="auto">
          <a:xfrm rot="-5400000">
            <a:off x="4271963" y="2020887"/>
            <a:ext cx="808038" cy="1109663"/>
          </a:xfrm>
          <a:prstGeom prst="curvedConnector2">
            <a:avLst/>
          </a:prstGeom>
          <a:noFill/>
          <a:ln w="9525" algn="ctr">
            <a:solidFill>
              <a:schemeClr val="tx1"/>
            </a:solidFill>
            <a:round/>
            <a:headEnd/>
            <a:tailEnd/>
          </a:ln>
        </p:spPr>
      </p:cxnSp>
      <p:sp>
        <p:nvSpPr>
          <p:cNvPr id="108555" name="テキスト ボックス 17"/>
          <p:cNvSpPr txBox="1">
            <a:spLocks noChangeArrowheads="1"/>
          </p:cNvSpPr>
          <p:nvPr/>
        </p:nvSpPr>
        <p:spPr bwMode="auto">
          <a:xfrm>
            <a:off x="3468688" y="4078288"/>
            <a:ext cx="1316037" cy="366712"/>
          </a:xfrm>
          <a:prstGeom prst="rect">
            <a:avLst/>
          </a:prstGeom>
          <a:noFill/>
          <a:ln w="9525">
            <a:noFill/>
            <a:miter lim="800000"/>
            <a:headEnd/>
            <a:tailEnd/>
          </a:ln>
        </p:spPr>
        <p:txBody>
          <a:bodyPr>
            <a:spAutoFit/>
          </a:bodyPr>
          <a:lstStyle/>
          <a:p>
            <a:pPr algn="ctr"/>
            <a:r>
              <a:rPr lang="en-US" altLang="ja-JP" b="1"/>
              <a:t>Project</a:t>
            </a:r>
            <a:endParaRPr lang="ja-JP" altLang="en-US" b="1"/>
          </a:p>
        </p:txBody>
      </p:sp>
      <p:sp>
        <p:nvSpPr>
          <p:cNvPr id="19" name="スマイル 18"/>
          <p:cNvSpPr/>
          <p:nvPr/>
        </p:nvSpPr>
        <p:spPr>
          <a:xfrm>
            <a:off x="5786438" y="2563813"/>
            <a:ext cx="387350" cy="357187"/>
          </a:xfrm>
          <a:prstGeom prst="smileyFace">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cxnSp>
        <p:nvCxnSpPr>
          <p:cNvPr id="22" name="曲線コネクタ 21"/>
          <p:cNvCxnSpPr>
            <a:stCxn id="15" idx="6"/>
            <a:endCxn id="19" idx="0"/>
          </p:cNvCxnSpPr>
          <p:nvPr/>
        </p:nvCxnSpPr>
        <p:spPr>
          <a:xfrm>
            <a:off x="5632450" y="2170113"/>
            <a:ext cx="349250" cy="393700"/>
          </a:xfrm>
          <a:prstGeom prst="curvedConnector2">
            <a:avLst/>
          </a:prstGeom>
          <a:ln>
            <a:solidFill>
              <a:schemeClr val="tx1"/>
            </a:solidFill>
          </a:ln>
        </p:spPr>
        <p:style>
          <a:lnRef idx="1">
            <a:schemeClr val="dk1"/>
          </a:lnRef>
          <a:fillRef idx="0">
            <a:schemeClr val="dk1"/>
          </a:fillRef>
          <a:effectRef idx="0">
            <a:schemeClr val="dk1"/>
          </a:effectRef>
          <a:fontRef idx="minor">
            <a:schemeClr val="tx1"/>
          </a:fontRef>
        </p:style>
      </p:cxnSp>
      <p:cxnSp>
        <p:nvCxnSpPr>
          <p:cNvPr id="108558" name="曲線コネクタ 23"/>
          <p:cNvCxnSpPr>
            <a:cxnSpLocks noChangeShapeType="1"/>
            <a:stCxn id="5" idx="4"/>
            <a:endCxn id="6" idx="0"/>
          </p:cNvCxnSpPr>
          <p:nvPr/>
        </p:nvCxnSpPr>
        <p:spPr bwMode="auto">
          <a:xfrm rot="5400000">
            <a:off x="3795712" y="3308351"/>
            <a:ext cx="271463" cy="379412"/>
          </a:xfrm>
          <a:prstGeom prst="curvedConnector3">
            <a:avLst>
              <a:gd name="adj1" fmla="val 49708"/>
            </a:avLst>
          </a:prstGeom>
          <a:noFill/>
          <a:ln w="9525" algn="ctr">
            <a:solidFill>
              <a:schemeClr val="tx1"/>
            </a:solidFill>
            <a:round/>
            <a:headEnd/>
            <a:tailEnd/>
          </a:ln>
        </p:spPr>
      </p:cxnSp>
      <p:cxnSp>
        <p:nvCxnSpPr>
          <p:cNvPr id="108559" name="図形 25"/>
          <p:cNvCxnSpPr>
            <a:cxnSpLocks noChangeShapeType="1"/>
            <a:stCxn id="5" idx="2"/>
            <a:endCxn id="7" idx="0"/>
          </p:cNvCxnSpPr>
          <p:nvPr/>
        </p:nvCxnSpPr>
        <p:spPr bwMode="auto">
          <a:xfrm rot="10800000" flipV="1">
            <a:off x="3351213" y="3171825"/>
            <a:ext cx="561975" cy="317500"/>
          </a:xfrm>
          <a:prstGeom prst="curvedConnector2">
            <a:avLst/>
          </a:prstGeom>
          <a:noFill/>
          <a:ln w="9525" algn="ctr">
            <a:solidFill>
              <a:srgbClr val="000000"/>
            </a:solidFill>
            <a:round/>
            <a:headEnd/>
            <a:tailEnd/>
          </a:ln>
        </p:spPr>
      </p:cxnSp>
      <p:cxnSp>
        <p:nvCxnSpPr>
          <p:cNvPr id="108560" name="図形 27"/>
          <p:cNvCxnSpPr>
            <a:cxnSpLocks noChangeShapeType="1"/>
            <a:stCxn id="5" idx="6"/>
            <a:endCxn id="4" idx="0"/>
          </p:cNvCxnSpPr>
          <p:nvPr/>
        </p:nvCxnSpPr>
        <p:spPr bwMode="auto">
          <a:xfrm>
            <a:off x="4327525" y="3171825"/>
            <a:ext cx="506413" cy="244475"/>
          </a:xfrm>
          <a:prstGeom prst="curvedConnector2">
            <a:avLst/>
          </a:prstGeom>
          <a:noFill/>
          <a:ln w="9525" algn="ctr">
            <a:solidFill>
              <a:schemeClr val="tx1"/>
            </a:solidFill>
            <a:round/>
            <a:headEnd/>
            <a:tailEnd/>
          </a:ln>
        </p:spPr>
      </p:cxnSp>
      <p:sp>
        <p:nvSpPr>
          <p:cNvPr id="30" name="円/楕円 29"/>
          <p:cNvSpPr>
            <a:spLocks noChangeArrowheads="1"/>
          </p:cNvSpPr>
          <p:nvPr/>
        </p:nvSpPr>
        <p:spPr bwMode="auto">
          <a:xfrm>
            <a:off x="2846388" y="1628775"/>
            <a:ext cx="3822700" cy="3167063"/>
          </a:xfrm>
          <a:prstGeom prst="ellipse">
            <a:avLst/>
          </a:prstGeom>
          <a:noFill/>
          <a:ln w="25400" algn="ctr">
            <a:solidFill>
              <a:schemeClr val="tx1"/>
            </a:solidFill>
            <a:round/>
            <a:headEnd/>
            <a:tailEnd/>
          </a:ln>
        </p:spPr>
        <p:txBody>
          <a:bodyPr anchor="ctr"/>
          <a:lstStyle/>
          <a:p>
            <a:pPr algn="ctr">
              <a:defRPr/>
            </a:pPr>
            <a:endParaRPr lang="ja-JP" altLang="en-US">
              <a:solidFill>
                <a:schemeClr val="lt1"/>
              </a:solidFill>
              <a:latin typeface="+mn-lt"/>
              <a:ea typeface="+mn-ea"/>
            </a:endParaRPr>
          </a:p>
        </p:txBody>
      </p:sp>
      <p:sp>
        <p:nvSpPr>
          <p:cNvPr id="108562" name="テキスト ボックス 30"/>
          <p:cNvSpPr txBox="1">
            <a:spLocks noChangeArrowheads="1"/>
          </p:cNvSpPr>
          <p:nvPr/>
        </p:nvSpPr>
        <p:spPr bwMode="auto">
          <a:xfrm>
            <a:off x="4148138" y="1628775"/>
            <a:ext cx="1316037" cy="366713"/>
          </a:xfrm>
          <a:prstGeom prst="rect">
            <a:avLst/>
          </a:prstGeom>
          <a:noFill/>
          <a:ln w="9525">
            <a:noFill/>
            <a:miter lim="800000"/>
            <a:headEnd/>
            <a:tailEnd/>
          </a:ln>
        </p:spPr>
        <p:txBody>
          <a:bodyPr>
            <a:spAutoFit/>
          </a:bodyPr>
          <a:lstStyle/>
          <a:p>
            <a:pPr algn="ctr"/>
            <a:r>
              <a:rPr lang="ja-JP" altLang="en-US" b="1" dirty="0"/>
              <a:t>組織</a:t>
            </a:r>
          </a:p>
        </p:txBody>
      </p:sp>
      <p:sp>
        <p:nvSpPr>
          <p:cNvPr id="40" name="スマイル 39"/>
          <p:cNvSpPr>
            <a:spLocks noChangeArrowheads="1"/>
          </p:cNvSpPr>
          <p:nvPr/>
        </p:nvSpPr>
        <p:spPr bwMode="auto">
          <a:xfrm>
            <a:off x="5322888" y="2563813"/>
            <a:ext cx="387350" cy="357187"/>
          </a:xfrm>
          <a:prstGeom prst="smileyFace">
            <a:avLst>
              <a:gd name="adj" fmla="val 4653"/>
            </a:avLst>
          </a:prstGeom>
          <a:solidFill>
            <a:srgbClr val="FFCC00"/>
          </a:solidFill>
          <a:ln w="25400" algn="ctr">
            <a:solidFill>
              <a:schemeClr val="tx1"/>
            </a:solidFill>
            <a:round/>
            <a:headEnd/>
            <a:tailEnd/>
          </a:ln>
        </p:spPr>
        <p:txBody>
          <a:bodyPr anchor="ctr"/>
          <a:lstStyle/>
          <a:p>
            <a:pPr algn="ctr">
              <a:defRPr/>
            </a:pPr>
            <a:endParaRPr lang="ja-JP" altLang="en-US">
              <a:solidFill>
                <a:schemeClr val="lt1"/>
              </a:solidFill>
              <a:latin typeface="+mn-lt"/>
              <a:ea typeface="+mn-ea"/>
            </a:endParaRPr>
          </a:p>
        </p:txBody>
      </p:sp>
      <p:sp>
        <p:nvSpPr>
          <p:cNvPr id="41" name="スマイル 40"/>
          <p:cNvSpPr/>
          <p:nvPr/>
        </p:nvSpPr>
        <p:spPr>
          <a:xfrm>
            <a:off x="4857750" y="2563813"/>
            <a:ext cx="387350" cy="357187"/>
          </a:xfrm>
          <a:prstGeom prst="smileyFac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cxnSp>
        <p:nvCxnSpPr>
          <p:cNvPr id="45" name="曲線コネクタ 44"/>
          <p:cNvCxnSpPr>
            <a:stCxn id="15" idx="4"/>
            <a:endCxn id="40" idx="0"/>
          </p:cNvCxnSpPr>
          <p:nvPr/>
        </p:nvCxnSpPr>
        <p:spPr>
          <a:xfrm rot="16200000" flipH="1">
            <a:off x="5371306" y="2418557"/>
            <a:ext cx="214313" cy="76200"/>
          </a:xfrm>
          <a:prstGeom prst="curvedConnector3">
            <a:avLst>
              <a:gd name="adj1" fmla="val 50000"/>
            </a:avLst>
          </a:prstGeom>
          <a:ln>
            <a:solidFill>
              <a:schemeClr val="tx1"/>
            </a:solidFill>
          </a:ln>
        </p:spPr>
        <p:style>
          <a:lnRef idx="1">
            <a:schemeClr val="dk1"/>
          </a:lnRef>
          <a:fillRef idx="0">
            <a:schemeClr val="dk1"/>
          </a:fillRef>
          <a:effectRef idx="0">
            <a:schemeClr val="dk1"/>
          </a:effectRef>
          <a:fontRef idx="minor">
            <a:schemeClr val="tx1"/>
          </a:fontRef>
        </p:style>
      </p:cxnSp>
      <p:cxnSp>
        <p:nvCxnSpPr>
          <p:cNvPr id="47" name="曲線コネクタ 46"/>
          <p:cNvCxnSpPr>
            <a:stCxn id="15" idx="3"/>
            <a:endCxn id="41" idx="0"/>
          </p:cNvCxnSpPr>
          <p:nvPr/>
        </p:nvCxnSpPr>
        <p:spPr>
          <a:xfrm rot="5400000">
            <a:off x="5044282" y="2305844"/>
            <a:ext cx="266700" cy="249237"/>
          </a:xfrm>
          <a:prstGeom prst="curvedConnector3">
            <a:avLst>
              <a:gd name="adj1" fmla="val 50000"/>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48" name="スマイル 47"/>
          <p:cNvSpPr/>
          <p:nvPr/>
        </p:nvSpPr>
        <p:spPr>
          <a:xfrm>
            <a:off x="7451725" y="4005263"/>
            <a:ext cx="387350" cy="357187"/>
          </a:xfrm>
          <a:prstGeom prst="smileyFace">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49" name="スマイル 48"/>
          <p:cNvSpPr/>
          <p:nvPr/>
        </p:nvSpPr>
        <p:spPr>
          <a:xfrm>
            <a:off x="7586663" y="1560513"/>
            <a:ext cx="385762" cy="357187"/>
          </a:xfrm>
          <a:prstGeom prst="smileyFac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0" name="スマイル 49"/>
          <p:cNvSpPr/>
          <p:nvPr/>
        </p:nvSpPr>
        <p:spPr>
          <a:xfrm>
            <a:off x="8128000" y="2132013"/>
            <a:ext cx="387350" cy="357187"/>
          </a:xfrm>
          <a:prstGeom prst="smileyFace">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cxnSp>
        <p:nvCxnSpPr>
          <p:cNvPr id="51" name="曲線コネクタ 21"/>
          <p:cNvCxnSpPr>
            <a:stCxn id="49" idx="6"/>
            <a:endCxn id="50" idx="0"/>
          </p:cNvCxnSpPr>
          <p:nvPr/>
        </p:nvCxnSpPr>
        <p:spPr>
          <a:xfrm>
            <a:off x="7972425" y="1738313"/>
            <a:ext cx="349250" cy="393700"/>
          </a:xfrm>
          <a:prstGeom prst="curvedConnector2">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52" name="スマイル 51"/>
          <p:cNvSpPr>
            <a:spLocks noChangeArrowheads="1"/>
          </p:cNvSpPr>
          <p:nvPr/>
        </p:nvSpPr>
        <p:spPr bwMode="auto">
          <a:xfrm>
            <a:off x="7662863" y="2132013"/>
            <a:ext cx="387350" cy="357187"/>
          </a:xfrm>
          <a:prstGeom prst="smileyFace">
            <a:avLst>
              <a:gd name="adj" fmla="val 4653"/>
            </a:avLst>
          </a:prstGeom>
          <a:solidFill>
            <a:srgbClr val="FFCC00"/>
          </a:solidFill>
          <a:ln w="25400" algn="ctr">
            <a:solidFill>
              <a:schemeClr val="tx1"/>
            </a:solidFill>
            <a:round/>
            <a:headEnd/>
            <a:tailEnd/>
          </a:ln>
        </p:spPr>
        <p:txBody>
          <a:bodyPr anchor="ctr"/>
          <a:lstStyle/>
          <a:p>
            <a:pPr algn="ctr">
              <a:defRPr/>
            </a:pPr>
            <a:endParaRPr lang="ja-JP" altLang="en-US">
              <a:solidFill>
                <a:schemeClr val="lt1"/>
              </a:solidFill>
              <a:latin typeface="+mn-lt"/>
              <a:ea typeface="+mn-ea"/>
            </a:endParaRPr>
          </a:p>
        </p:txBody>
      </p:sp>
      <p:sp>
        <p:nvSpPr>
          <p:cNvPr id="53" name="スマイル 52"/>
          <p:cNvSpPr>
            <a:spLocks noChangeArrowheads="1"/>
          </p:cNvSpPr>
          <p:nvPr/>
        </p:nvSpPr>
        <p:spPr bwMode="auto">
          <a:xfrm>
            <a:off x="7199313" y="2132013"/>
            <a:ext cx="387350" cy="357187"/>
          </a:xfrm>
          <a:prstGeom prst="smileyFace">
            <a:avLst>
              <a:gd name="adj" fmla="val 4653"/>
            </a:avLst>
          </a:prstGeom>
          <a:solidFill>
            <a:srgbClr val="FFCC00"/>
          </a:solidFill>
          <a:ln w="25400" algn="ctr">
            <a:solidFill>
              <a:schemeClr val="tx1"/>
            </a:solidFill>
            <a:round/>
            <a:headEnd/>
            <a:tailEnd/>
          </a:ln>
        </p:spPr>
        <p:txBody>
          <a:bodyPr anchor="ctr"/>
          <a:lstStyle/>
          <a:p>
            <a:pPr algn="ctr">
              <a:defRPr/>
            </a:pPr>
            <a:endParaRPr lang="ja-JP" altLang="en-US">
              <a:solidFill>
                <a:schemeClr val="lt1"/>
              </a:solidFill>
              <a:latin typeface="+mn-lt"/>
              <a:ea typeface="+mn-ea"/>
            </a:endParaRPr>
          </a:p>
        </p:txBody>
      </p:sp>
      <p:cxnSp>
        <p:nvCxnSpPr>
          <p:cNvPr id="54" name="曲線コネクタ 53"/>
          <p:cNvCxnSpPr>
            <a:stCxn id="49" idx="4"/>
            <a:endCxn id="52" idx="0"/>
          </p:cNvCxnSpPr>
          <p:nvPr/>
        </p:nvCxnSpPr>
        <p:spPr>
          <a:xfrm rot="16200000" flipH="1">
            <a:off x="7712075" y="1985963"/>
            <a:ext cx="214313" cy="77787"/>
          </a:xfrm>
          <a:prstGeom prst="curvedConnector3">
            <a:avLst>
              <a:gd name="adj1" fmla="val 50000"/>
            </a:avLst>
          </a:prstGeom>
          <a:ln>
            <a:solidFill>
              <a:schemeClr val="tx1"/>
            </a:solidFill>
          </a:ln>
        </p:spPr>
        <p:style>
          <a:lnRef idx="1">
            <a:schemeClr val="dk1"/>
          </a:lnRef>
          <a:fillRef idx="0">
            <a:schemeClr val="dk1"/>
          </a:fillRef>
          <a:effectRef idx="0">
            <a:schemeClr val="dk1"/>
          </a:effectRef>
          <a:fontRef idx="minor">
            <a:schemeClr val="tx1"/>
          </a:fontRef>
        </p:style>
      </p:cxnSp>
      <p:cxnSp>
        <p:nvCxnSpPr>
          <p:cNvPr id="55" name="曲線コネクタ 54"/>
          <p:cNvCxnSpPr>
            <a:stCxn id="49" idx="3"/>
            <a:endCxn id="53" idx="0"/>
          </p:cNvCxnSpPr>
          <p:nvPr/>
        </p:nvCxnSpPr>
        <p:spPr>
          <a:xfrm rot="5400000">
            <a:off x="7384257" y="1874044"/>
            <a:ext cx="266700" cy="249237"/>
          </a:xfrm>
          <a:prstGeom prst="curvedConnector3">
            <a:avLst>
              <a:gd name="adj1" fmla="val 50000"/>
            </a:avLst>
          </a:prstGeom>
          <a:ln>
            <a:solidFill>
              <a:schemeClr val="tx1"/>
            </a:solidFill>
          </a:ln>
        </p:spPr>
        <p:style>
          <a:lnRef idx="1">
            <a:schemeClr val="dk1"/>
          </a:lnRef>
          <a:fillRef idx="0">
            <a:schemeClr val="dk1"/>
          </a:fillRef>
          <a:effectRef idx="0">
            <a:schemeClr val="dk1"/>
          </a:effectRef>
          <a:fontRef idx="minor">
            <a:schemeClr val="tx1"/>
          </a:fontRef>
        </p:style>
      </p:cxnSp>
      <p:cxnSp>
        <p:nvCxnSpPr>
          <p:cNvPr id="108575" name="図形 56"/>
          <p:cNvCxnSpPr>
            <a:cxnSpLocks noChangeShapeType="1"/>
            <a:stCxn id="49" idx="2"/>
            <a:endCxn id="15" idx="0"/>
          </p:cNvCxnSpPr>
          <p:nvPr/>
        </p:nvCxnSpPr>
        <p:spPr bwMode="auto">
          <a:xfrm rot="10800000" flipV="1">
            <a:off x="5440363" y="1739900"/>
            <a:ext cx="2132012" cy="239713"/>
          </a:xfrm>
          <a:prstGeom prst="curvedConnector2">
            <a:avLst/>
          </a:prstGeom>
          <a:noFill/>
          <a:ln w="9525" algn="ctr">
            <a:solidFill>
              <a:schemeClr val="tx1"/>
            </a:solidFill>
            <a:round/>
            <a:headEnd/>
            <a:tailEnd/>
          </a:ln>
        </p:spPr>
      </p:cxnSp>
      <p:sp>
        <p:nvSpPr>
          <p:cNvPr id="108576" name="テキスト ボックス 57"/>
          <p:cNvSpPr txBox="1">
            <a:spLocks noChangeArrowheads="1"/>
          </p:cNvSpPr>
          <p:nvPr/>
        </p:nvSpPr>
        <p:spPr bwMode="auto">
          <a:xfrm>
            <a:off x="6956425" y="1196975"/>
            <a:ext cx="1779588" cy="366713"/>
          </a:xfrm>
          <a:prstGeom prst="rect">
            <a:avLst/>
          </a:prstGeom>
          <a:noFill/>
          <a:ln w="9525">
            <a:noFill/>
            <a:miter lim="800000"/>
            <a:headEnd/>
            <a:tailEnd/>
          </a:ln>
        </p:spPr>
        <p:txBody>
          <a:bodyPr>
            <a:spAutoFit/>
          </a:bodyPr>
          <a:lstStyle/>
          <a:p>
            <a:pPr algn="ctr"/>
            <a:r>
              <a:rPr lang="ja-JP" altLang="en-US" b="1" dirty="0"/>
              <a:t>ユーザー組織</a:t>
            </a:r>
          </a:p>
        </p:txBody>
      </p:sp>
      <p:sp>
        <p:nvSpPr>
          <p:cNvPr id="108577" name="テキスト ボックス 58"/>
          <p:cNvSpPr txBox="1">
            <a:spLocks noChangeArrowheads="1"/>
          </p:cNvSpPr>
          <p:nvPr/>
        </p:nvSpPr>
        <p:spPr bwMode="auto">
          <a:xfrm>
            <a:off x="7451725" y="3576638"/>
            <a:ext cx="1470025" cy="366712"/>
          </a:xfrm>
          <a:prstGeom prst="rect">
            <a:avLst/>
          </a:prstGeom>
          <a:noFill/>
          <a:ln w="9525">
            <a:noFill/>
            <a:miter lim="800000"/>
            <a:headEnd/>
            <a:tailEnd/>
          </a:ln>
        </p:spPr>
        <p:txBody>
          <a:bodyPr>
            <a:spAutoFit/>
          </a:bodyPr>
          <a:lstStyle/>
          <a:p>
            <a:pPr algn="ctr"/>
            <a:r>
              <a:rPr lang="en-US" altLang="ja-JP" b="1"/>
              <a:t>Specialist</a:t>
            </a:r>
            <a:endParaRPr lang="ja-JP" altLang="en-US" b="1"/>
          </a:p>
        </p:txBody>
      </p:sp>
      <p:sp>
        <p:nvSpPr>
          <p:cNvPr id="60" name="スマイル 59"/>
          <p:cNvSpPr/>
          <p:nvPr/>
        </p:nvSpPr>
        <p:spPr>
          <a:xfrm>
            <a:off x="1608138" y="2565400"/>
            <a:ext cx="387350" cy="357188"/>
          </a:xfrm>
          <a:prstGeom prst="smileyFac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61" name="スマイル 60"/>
          <p:cNvSpPr/>
          <p:nvPr/>
        </p:nvSpPr>
        <p:spPr>
          <a:xfrm>
            <a:off x="1917700" y="3279775"/>
            <a:ext cx="387350" cy="357188"/>
          </a:xfrm>
          <a:prstGeom prst="smileyFace">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cxnSp>
        <p:nvCxnSpPr>
          <p:cNvPr id="62" name="曲線コネクタ 21"/>
          <p:cNvCxnSpPr>
            <a:stCxn id="60" idx="4"/>
            <a:endCxn id="61" idx="0"/>
          </p:cNvCxnSpPr>
          <p:nvPr/>
        </p:nvCxnSpPr>
        <p:spPr>
          <a:xfrm rot="16200000" flipH="1">
            <a:off x="1776413" y="2946400"/>
            <a:ext cx="357187" cy="309563"/>
          </a:xfrm>
          <a:prstGeom prst="curvedConnector3">
            <a:avLst>
              <a:gd name="adj1" fmla="val 50000"/>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66" name="スマイル 65"/>
          <p:cNvSpPr/>
          <p:nvPr/>
        </p:nvSpPr>
        <p:spPr>
          <a:xfrm>
            <a:off x="1298575" y="3279775"/>
            <a:ext cx="387350" cy="357188"/>
          </a:xfrm>
          <a:prstGeom prst="smileyFace">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cxnSp>
        <p:nvCxnSpPr>
          <p:cNvPr id="67" name="曲線コネクタ 66"/>
          <p:cNvCxnSpPr>
            <a:stCxn id="60" idx="4"/>
            <a:endCxn id="66" idx="0"/>
          </p:cNvCxnSpPr>
          <p:nvPr/>
        </p:nvCxnSpPr>
        <p:spPr>
          <a:xfrm rot="5400000">
            <a:off x="1466850" y="2946401"/>
            <a:ext cx="357187" cy="309562"/>
          </a:xfrm>
          <a:prstGeom prst="curvedConnector3">
            <a:avLst>
              <a:gd name="adj1" fmla="val 50000"/>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108583" name="テキスト ボックス 71"/>
          <p:cNvSpPr txBox="1">
            <a:spLocks noChangeArrowheads="1"/>
          </p:cNvSpPr>
          <p:nvPr/>
        </p:nvSpPr>
        <p:spPr bwMode="auto">
          <a:xfrm>
            <a:off x="1184275" y="2205038"/>
            <a:ext cx="1316038" cy="366712"/>
          </a:xfrm>
          <a:prstGeom prst="rect">
            <a:avLst/>
          </a:prstGeom>
          <a:noFill/>
          <a:ln w="9525">
            <a:noFill/>
            <a:miter lim="800000"/>
            <a:headEnd/>
            <a:tailEnd/>
          </a:ln>
        </p:spPr>
        <p:txBody>
          <a:bodyPr>
            <a:spAutoFit/>
          </a:bodyPr>
          <a:lstStyle/>
          <a:p>
            <a:pPr algn="ctr"/>
            <a:r>
              <a:rPr lang="ja-JP" altLang="en-US" b="1" dirty="0"/>
              <a:t>組織外</a:t>
            </a:r>
          </a:p>
        </p:txBody>
      </p:sp>
      <p:sp>
        <p:nvSpPr>
          <p:cNvPr id="108584" name="テキスト ボックス 72"/>
          <p:cNvSpPr txBox="1">
            <a:spLocks noChangeArrowheads="1"/>
          </p:cNvSpPr>
          <p:nvPr/>
        </p:nvSpPr>
        <p:spPr bwMode="auto">
          <a:xfrm>
            <a:off x="1106488" y="3573463"/>
            <a:ext cx="1470025" cy="581025"/>
          </a:xfrm>
          <a:prstGeom prst="rect">
            <a:avLst/>
          </a:prstGeom>
          <a:noFill/>
          <a:ln w="9525">
            <a:noFill/>
            <a:miter lim="800000"/>
            <a:headEnd/>
            <a:tailEnd/>
          </a:ln>
        </p:spPr>
        <p:txBody>
          <a:bodyPr>
            <a:spAutoFit/>
          </a:bodyPr>
          <a:lstStyle/>
          <a:p>
            <a:pPr algn="ctr"/>
            <a:r>
              <a:rPr lang="ja-JP" altLang="en-US" sz="1600" b="1" dirty="0"/>
              <a:t>独立テストチーム</a:t>
            </a:r>
          </a:p>
        </p:txBody>
      </p:sp>
      <p:sp>
        <p:nvSpPr>
          <p:cNvPr id="108585" name="テキスト ボックス 73"/>
          <p:cNvSpPr txBox="1">
            <a:spLocks noChangeArrowheads="1"/>
          </p:cNvSpPr>
          <p:nvPr/>
        </p:nvSpPr>
        <p:spPr bwMode="auto">
          <a:xfrm>
            <a:off x="4157663" y="2921000"/>
            <a:ext cx="1006475" cy="366713"/>
          </a:xfrm>
          <a:prstGeom prst="rect">
            <a:avLst/>
          </a:prstGeom>
          <a:noFill/>
          <a:ln w="9525">
            <a:noFill/>
            <a:miter lim="800000"/>
            <a:headEnd/>
            <a:tailEnd/>
          </a:ln>
        </p:spPr>
        <p:txBody>
          <a:bodyPr>
            <a:spAutoFit/>
          </a:bodyPr>
          <a:lstStyle/>
          <a:p>
            <a:pPr algn="ctr"/>
            <a:r>
              <a:rPr lang="en-US" altLang="ja-JP" b="1"/>
              <a:t>PMer</a:t>
            </a:r>
            <a:endParaRPr lang="ja-JP" altLang="en-US" b="1"/>
          </a:p>
        </p:txBody>
      </p:sp>
      <p:cxnSp>
        <p:nvCxnSpPr>
          <p:cNvPr id="108586" name="曲線コネクタ 75"/>
          <p:cNvCxnSpPr>
            <a:cxnSpLocks noChangeShapeType="1"/>
            <a:stCxn id="60" idx="6"/>
            <a:endCxn id="5" idx="2"/>
          </p:cNvCxnSpPr>
          <p:nvPr/>
        </p:nvCxnSpPr>
        <p:spPr bwMode="auto">
          <a:xfrm>
            <a:off x="2008188" y="2744788"/>
            <a:ext cx="1905000" cy="427037"/>
          </a:xfrm>
          <a:prstGeom prst="curvedConnector3">
            <a:avLst>
              <a:gd name="adj1" fmla="val 49954"/>
            </a:avLst>
          </a:prstGeom>
          <a:noFill/>
          <a:ln w="9525" algn="ctr">
            <a:solidFill>
              <a:schemeClr val="tx1"/>
            </a:solidFill>
            <a:round/>
            <a:headEnd/>
            <a:tailEnd/>
          </a:ln>
        </p:spPr>
      </p:cxnSp>
      <p:sp>
        <p:nvSpPr>
          <p:cNvPr id="108587" name="テキスト ボックス 76"/>
          <p:cNvSpPr txBox="1">
            <a:spLocks noChangeArrowheads="1"/>
          </p:cNvSpPr>
          <p:nvPr/>
        </p:nvSpPr>
        <p:spPr bwMode="auto">
          <a:xfrm>
            <a:off x="7683500" y="3933825"/>
            <a:ext cx="2094036" cy="923330"/>
          </a:xfrm>
          <a:prstGeom prst="rect">
            <a:avLst/>
          </a:prstGeom>
          <a:noFill/>
          <a:ln w="9525">
            <a:noFill/>
            <a:miter lim="800000"/>
            <a:headEnd/>
            <a:tailEnd/>
          </a:ln>
        </p:spPr>
        <p:txBody>
          <a:bodyPr wrap="square">
            <a:spAutoFit/>
          </a:bodyPr>
          <a:lstStyle/>
          <a:p>
            <a:pPr algn="ctr"/>
            <a:r>
              <a:rPr lang="ja-JP" altLang="en-US" b="1" dirty="0"/>
              <a:t>使用性</a:t>
            </a:r>
            <a:endParaRPr lang="en-US" altLang="ja-JP" b="1" dirty="0"/>
          </a:p>
          <a:p>
            <a:pPr algn="ctr"/>
            <a:r>
              <a:rPr lang="ja-JP" altLang="en-US" b="1" dirty="0"/>
              <a:t>セキュリティ</a:t>
            </a:r>
            <a:endParaRPr lang="en-US" altLang="ja-JP" b="1" dirty="0"/>
          </a:p>
          <a:p>
            <a:pPr algn="ctr"/>
            <a:r>
              <a:rPr lang="ja-JP" altLang="en-US" b="1" dirty="0"/>
              <a:t>標準規格の認証</a:t>
            </a:r>
          </a:p>
        </p:txBody>
      </p:sp>
      <p:cxnSp>
        <p:nvCxnSpPr>
          <p:cNvPr id="108588" name="図形 78"/>
          <p:cNvCxnSpPr>
            <a:cxnSpLocks noChangeShapeType="1"/>
            <a:stCxn id="14" idx="6"/>
            <a:endCxn id="48" idx="0"/>
          </p:cNvCxnSpPr>
          <p:nvPr/>
        </p:nvCxnSpPr>
        <p:spPr bwMode="auto">
          <a:xfrm>
            <a:off x="5272088" y="3600450"/>
            <a:ext cx="2374900" cy="392113"/>
          </a:xfrm>
          <a:prstGeom prst="curvedConnector2">
            <a:avLst/>
          </a:prstGeom>
          <a:noFill/>
          <a:ln w="9525" algn="ctr">
            <a:solidFill>
              <a:schemeClr val="tx1"/>
            </a:solidFill>
            <a:round/>
            <a:headEnd/>
            <a:tailEnd/>
          </a:ln>
        </p:spPr>
      </p:cxnSp>
      <p:sp>
        <p:nvSpPr>
          <p:cNvPr id="83" name="円/楕円 82"/>
          <p:cNvSpPr/>
          <p:nvPr/>
        </p:nvSpPr>
        <p:spPr>
          <a:xfrm>
            <a:off x="911225" y="3136900"/>
            <a:ext cx="1770063" cy="1084263"/>
          </a:xfrm>
          <a:prstGeom prst="ellipse">
            <a:avLst/>
          </a:pr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84" name="スマイル 83"/>
          <p:cNvSpPr/>
          <p:nvPr/>
        </p:nvSpPr>
        <p:spPr>
          <a:xfrm>
            <a:off x="428625" y="1484313"/>
            <a:ext cx="314325" cy="288925"/>
          </a:xfrm>
          <a:prstGeom prst="smileyFace">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08591" name="テキスト ボックス 84"/>
          <p:cNvSpPr txBox="1">
            <a:spLocks noChangeArrowheads="1"/>
          </p:cNvSpPr>
          <p:nvPr/>
        </p:nvSpPr>
        <p:spPr bwMode="auto">
          <a:xfrm>
            <a:off x="271463" y="1773238"/>
            <a:ext cx="623887" cy="396875"/>
          </a:xfrm>
          <a:prstGeom prst="rect">
            <a:avLst/>
          </a:prstGeom>
          <a:noFill/>
          <a:ln w="9525">
            <a:noFill/>
            <a:miter lim="800000"/>
            <a:headEnd/>
            <a:tailEnd/>
          </a:ln>
        </p:spPr>
        <p:txBody>
          <a:bodyPr>
            <a:spAutoFit/>
          </a:bodyPr>
          <a:lstStyle/>
          <a:p>
            <a:pPr algn="ctr"/>
            <a:r>
              <a:rPr lang="en-US" altLang="ja-JP" sz="1000" b="1"/>
              <a:t>Test</a:t>
            </a:r>
          </a:p>
          <a:p>
            <a:pPr algn="ctr"/>
            <a:r>
              <a:rPr lang="en-US" altLang="ja-JP" sz="1000" b="1"/>
              <a:t> </a:t>
            </a:r>
            <a:r>
              <a:rPr lang="ja-JP" altLang="en-US" sz="1000" b="1"/>
              <a:t>担当</a:t>
            </a:r>
          </a:p>
        </p:txBody>
      </p:sp>
      <p:sp>
        <p:nvSpPr>
          <p:cNvPr id="2" name="円/楕円 82"/>
          <p:cNvSpPr/>
          <p:nvPr/>
        </p:nvSpPr>
        <p:spPr>
          <a:xfrm>
            <a:off x="6980238" y="1989138"/>
            <a:ext cx="1770062" cy="1084262"/>
          </a:xfrm>
          <a:prstGeom prst="ellipse">
            <a:avLst/>
          </a:pr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3" name="スマイル 3"/>
          <p:cNvSpPr/>
          <p:nvPr/>
        </p:nvSpPr>
        <p:spPr>
          <a:xfrm>
            <a:off x="4405313" y="3646488"/>
            <a:ext cx="387350" cy="357187"/>
          </a:xfrm>
          <a:prstGeom prst="smileyFace">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8" name="円/楕円 82"/>
          <p:cNvSpPr>
            <a:spLocks noChangeArrowheads="1"/>
          </p:cNvSpPr>
          <p:nvPr/>
        </p:nvSpPr>
        <p:spPr bwMode="auto">
          <a:xfrm rot="1764749">
            <a:off x="4406900" y="3141663"/>
            <a:ext cx="676275" cy="1084262"/>
          </a:xfrm>
          <a:prstGeom prst="ellipse">
            <a:avLst/>
          </a:prstGeom>
          <a:noFill/>
          <a:ln w="25400" algn="ctr">
            <a:solidFill>
              <a:schemeClr val="tx1"/>
            </a:solidFill>
            <a:prstDash val="sysDash"/>
            <a:round/>
            <a:headEnd/>
            <a:tailEnd/>
          </a:ln>
        </p:spPr>
        <p:txBody>
          <a:bodyPr anchor="ctr"/>
          <a:lstStyle/>
          <a:p>
            <a:pPr algn="ctr">
              <a:defRPr/>
            </a:pPr>
            <a:endParaRPr lang="ja-JP" altLang="en-US">
              <a:solidFill>
                <a:schemeClr val="lt1"/>
              </a:solidFill>
              <a:latin typeface="+mn-lt"/>
              <a:ea typeface="+mn-ea"/>
            </a:endParaRPr>
          </a:p>
        </p:txBody>
      </p:sp>
      <p:sp>
        <p:nvSpPr>
          <p:cNvPr id="9" name="円/楕円 82"/>
          <p:cNvSpPr/>
          <p:nvPr/>
        </p:nvSpPr>
        <p:spPr>
          <a:xfrm>
            <a:off x="5264150" y="2420938"/>
            <a:ext cx="1014413" cy="647700"/>
          </a:xfrm>
          <a:prstGeom prst="ellipse">
            <a:avLst/>
          </a:pr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0" name="スマイル 5"/>
          <p:cNvSpPr>
            <a:spLocks noChangeArrowheads="1"/>
          </p:cNvSpPr>
          <p:nvPr/>
        </p:nvSpPr>
        <p:spPr bwMode="auto">
          <a:xfrm>
            <a:off x="3314700" y="3862388"/>
            <a:ext cx="385763" cy="357187"/>
          </a:xfrm>
          <a:prstGeom prst="smileyFace">
            <a:avLst>
              <a:gd name="adj" fmla="val 4653"/>
            </a:avLst>
          </a:prstGeom>
          <a:solidFill>
            <a:schemeClr val="bg1"/>
          </a:solidFill>
          <a:ln w="25400" algn="ctr">
            <a:solidFill>
              <a:schemeClr val="tx1"/>
            </a:solidFill>
            <a:round/>
            <a:headEnd/>
            <a:tailEnd/>
          </a:ln>
        </p:spPr>
        <p:txBody>
          <a:bodyPr anchor="ctr"/>
          <a:lstStyle/>
          <a:p>
            <a:pPr algn="ctr">
              <a:defRPr/>
            </a:pPr>
            <a:endParaRPr lang="ja-JP" altLang="en-US">
              <a:solidFill>
                <a:schemeClr val="lt1"/>
              </a:solidFill>
              <a:latin typeface="+mn-lt"/>
              <a:ea typeface="+mn-ea"/>
            </a:endParaRPr>
          </a:p>
        </p:txBody>
      </p:sp>
      <p:sp>
        <p:nvSpPr>
          <p:cNvPr id="11" name="スマイル 5"/>
          <p:cNvSpPr>
            <a:spLocks noChangeArrowheads="1"/>
          </p:cNvSpPr>
          <p:nvPr/>
        </p:nvSpPr>
        <p:spPr bwMode="auto">
          <a:xfrm>
            <a:off x="3859213" y="3646488"/>
            <a:ext cx="387350" cy="357187"/>
          </a:xfrm>
          <a:prstGeom prst="smileyFace">
            <a:avLst>
              <a:gd name="adj" fmla="val 4653"/>
            </a:avLst>
          </a:prstGeom>
          <a:solidFill>
            <a:schemeClr val="bg1"/>
          </a:solidFill>
          <a:ln w="25400" algn="ctr">
            <a:solidFill>
              <a:schemeClr val="tx1"/>
            </a:solidFill>
            <a:round/>
            <a:headEnd/>
            <a:tailEnd/>
          </a:ln>
        </p:spPr>
        <p:txBody>
          <a:bodyPr anchor="ctr"/>
          <a:lstStyle/>
          <a:p>
            <a:pPr algn="ctr">
              <a:defRPr/>
            </a:pPr>
            <a:endParaRPr lang="ja-JP" altLang="en-US">
              <a:solidFill>
                <a:schemeClr val="lt1"/>
              </a:solidFill>
              <a:latin typeface="+mn-lt"/>
              <a:ea typeface="+mn-ea"/>
            </a:endParaRPr>
          </a:p>
        </p:txBody>
      </p:sp>
      <p:sp>
        <p:nvSpPr>
          <p:cNvPr id="108598" name="テキスト ボックス 17"/>
          <p:cNvSpPr txBox="1">
            <a:spLocks noChangeArrowheads="1"/>
          </p:cNvSpPr>
          <p:nvPr/>
        </p:nvSpPr>
        <p:spPr bwMode="auto">
          <a:xfrm>
            <a:off x="5576888" y="2997200"/>
            <a:ext cx="701675" cy="366713"/>
          </a:xfrm>
          <a:prstGeom prst="rect">
            <a:avLst/>
          </a:prstGeom>
          <a:noFill/>
          <a:ln w="9525">
            <a:noFill/>
            <a:miter lim="800000"/>
            <a:headEnd/>
            <a:tailEnd/>
          </a:ln>
        </p:spPr>
        <p:txBody>
          <a:bodyPr>
            <a:spAutoFit/>
          </a:bodyPr>
          <a:lstStyle/>
          <a:p>
            <a:pPr algn="ctr"/>
            <a:r>
              <a:rPr lang="en-US" altLang="ja-JP" b="1"/>
              <a:t>QA</a:t>
            </a:r>
            <a:endParaRPr lang="ja-JP" altLang="en-US" b="1"/>
          </a:p>
        </p:txBody>
      </p:sp>
      <p:sp>
        <p:nvSpPr>
          <p:cNvPr id="108599" name="Text Box 55"/>
          <p:cNvSpPr txBox="1">
            <a:spLocks noChangeArrowheads="1"/>
          </p:cNvSpPr>
          <p:nvPr/>
        </p:nvSpPr>
        <p:spPr bwMode="auto">
          <a:xfrm>
            <a:off x="4329113" y="5445125"/>
            <a:ext cx="1558925" cy="739775"/>
          </a:xfrm>
          <a:prstGeom prst="rect">
            <a:avLst/>
          </a:prstGeom>
          <a:solidFill>
            <a:srgbClr val="FFFF99"/>
          </a:solidFill>
          <a:ln w="9525" cap="rnd">
            <a:solidFill>
              <a:schemeClr val="tx1"/>
            </a:solidFill>
            <a:prstDash val="sysDot"/>
            <a:miter lim="800000"/>
            <a:headEnd/>
            <a:tailEnd/>
          </a:ln>
        </p:spPr>
        <p:txBody>
          <a:bodyPr>
            <a:spAutoFit/>
          </a:bodyPr>
          <a:lstStyle/>
          <a:p>
            <a:pPr algn="ctr">
              <a:spcBef>
                <a:spcPct val="50000"/>
              </a:spcBef>
            </a:pPr>
            <a:r>
              <a:rPr lang="ja-JP" altLang="en-US" sz="1400" dirty="0"/>
              <a:t>独立した組織</a:t>
            </a:r>
            <a:br>
              <a:rPr lang="en-US" altLang="ja-JP" sz="1400" dirty="0"/>
            </a:br>
            <a:r>
              <a:rPr lang="ja-JP" altLang="en-US" sz="1400" dirty="0"/>
              <a:t>（第三者）による</a:t>
            </a:r>
            <a:br>
              <a:rPr lang="en-US" altLang="ja-JP" sz="1400" dirty="0"/>
            </a:br>
            <a:r>
              <a:rPr lang="ja-JP" altLang="en-US" sz="1400" dirty="0"/>
              <a:t>レビュー、テスト</a:t>
            </a:r>
          </a:p>
        </p:txBody>
      </p:sp>
      <p:sp>
        <p:nvSpPr>
          <p:cNvPr id="108600" name="Text Box 57"/>
          <p:cNvSpPr txBox="1">
            <a:spLocks noChangeArrowheads="1"/>
          </p:cNvSpPr>
          <p:nvPr/>
        </p:nvSpPr>
        <p:spPr bwMode="auto">
          <a:xfrm>
            <a:off x="6826250" y="6021388"/>
            <a:ext cx="2951286" cy="523220"/>
          </a:xfrm>
          <a:prstGeom prst="rect">
            <a:avLst/>
          </a:prstGeom>
          <a:noFill/>
          <a:ln w="9525">
            <a:noFill/>
            <a:miter lim="800000"/>
            <a:headEnd/>
            <a:tailEnd/>
          </a:ln>
        </p:spPr>
        <p:txBody>
          <a:bodyPr wrap="square">
            <a:spAutoFit/>
          </a:bodyPr>
          <a:lstStyle/>
          <a:p>
            <a:pPr>
              <a:spcBef>
                <a:spcPct val="50000"/>
              </a:spcBef>
            </a:pPr>
            <a:r>
              <a:rPr lang="ja-JP" altLang="en-US" sz="1400" dirty="0"/>
              <a:t>・　開発担当者の品質に対する</a:t>
            </a:r>
            <a:br>
              <a:rPr lang="en-US" altLang="ja-JP" sz="1400" dirty="0"/>
            </a:br>
            <a:r>
              <a:rPr lang="ja-JP" altLang="en-US" sz="1400" dirty="0"/>
              <a:t>　　責任感が薄れる。</a:t>
            </a:r>
          </a:p>
        </p:txBody>
      </p:sp>
      <p:sp>
        <p:nvSpPr>
          <p:cNvPr id="108601" name="Text Box 58"/>
          <p:cNvSpPr txBox="1">
            <a:spLocks noChangeArrowheads="1"/>
          </p:cNvSpPr>
          <p:nvPr/>
        </p:nvSpPr>
        <p:spPr bwMode="auto">
          <a:xfrm>
            <a:off x="2301875" y="6021388"/>
            <a:ext cx="1557338" cy="523875"/>
          </a:xfrm>
          <a:prstGeom prst="rect">
            <a:avLst/>
          </a:prstGeom>
          <a:noFill/>
          <a:ln w="9525">
            <a:noFill/>
            <a:miter lim="800000"/>
            <a:headEnd/>
            <a:tailEnd/>
          </a:ln>
        </p:spPr>
        <p:txBody>
          <a:bodyPr wrap="square">
            <a:spAutoFit/>
          </a:bodyPr>
          <a:lstStyle/>
          <a:p>
            <a:pPr>
              <a:spcBef>
                <a:spcPct val="50000"/>
              </a:spcBef>
            </a:pPr>
            <a:r>
              <a:rPr lang="ja-JP" altLang="en-US" sz="1400" dirty="0"/>
              <a:t>設計中に検証できる。</a:t>
            </a:r>
          </a:p>
        </p:txBody>
      </p:sp>
      <p:sp>
        <p:nvSpPr>
          <p:cNvPr id="108602" name="Text Box 59"/>
          <p:cNvSpPr txBox="1">
            <a:spLocks noChangeArrowheads="1"/>
          </p:cNvSpPr>
          <p:nvPr/>
        </p:nvSpPr>
        <p:spPr bwMode="auto">
          <a:xfrm>
            <a:off x="6746875" y="5084763"/>
            <a:ext cx="2887662" cy="523220"/>
          </a:xfrm>
          <a:prstGeom prst="rect">
            <a:avLst/>
          </a:prstGeom>
          <a:noFill/>
          <a:ln w="9525">
            <a:noFill/>
            <a:miter lim="800000"/>
            <a:headEnd/>
            <a:tailEnd/>
          </a:ln>
        </p:spPr>
        <p:txBody>
          <a:bodyPr wrap="square">
            <a:spAutoFit/>
          </a:bodyPr>
          <a:lstStyle/>
          <a:p>
            <a:pPr>
              <a:spcBef>
                <a:spcPct val="50000"/>
              </a:spcBef>
            </a:pPr>
            <a:r>
              <a:rPr lang="ja-JP" altLang="en-US" sz="1400" dirty="0"/>
              <a:t>・　開発との協力関係が欠落する。</a:t>
            </a:r>
            <a:br>
              <a:rPr lang="en-US" altLang="ja-JP" sz="1400" dirty="0"/>
            </a:br>
            <a:r>
              <a:rPr lang="ja-JP" altLang="en-US" sz="1400" dirty="0"/>
              <a:t>・　重要な情報が伝わらない。</a:t>
            </a:r>
            <a:endParaRPr lang="en-US" altLang="ja-JP" sz="1400" dirty="0"/>
          </a:p>
        </p:txBody>
      </p:sp>
      <p:cxnSp>
        <p:nvCxnSpPr>
          <p:cNvPr id="108603" name="AutoShape 61"/>
          <p:cNvCxnSpPr>
            <a:cxnSpLocks noChangeShapeType="1"/>
            <a:stCxn id="108599" idx="1"/>
            <a:endCxn id="108601" idx="3"/>
          </p:cNvCxnSpPr>
          <p:nvPr/>
        </p:nvCxnSpPr>
        <p:spPr bwMode="auto">
          <a:xfrm rot="10800000" flipV="1">
            <a:off x="3859213" y="5815012"/>
            <a:ext cx="469900" cy="468313"/>
          </a:xfrm>
          <a:prstGeom prst="curvedConnector3">
            <a:avLst>
              <a:gd name="adj1" fmla="val 50000"/>
            </a:avLst>
          </a:prstGeom>
          <a:noFill/>
          <a:ln w="9525">
            <a:solidFill>
              <a:schemeClr val="tx1"/>
            </a:solidFill>
            <a:round/>
            <a:headEnd/>
            <a:tailEnd type="triangle" w="med" len="med"/>
          </a:ln>
        </p:spPr>
      </p:cxnSp>
      <p:sp>
        <p:nvSpPr>
          <p:cNvPr id="108604" name="Text Box 63"/>
          <p:cNvSpPr txBox="1">
            <a:spLocks noChangeArrowheads="1"/>
          </p:cNvSpPr>
          <p:nvPr/>
        </p:nvSpPr>
        <p:spPr bwMode="auto">
          <a:xfrm>
            <a:off x="1917700" y="5084763"/>
            <a:ext cx="1995488" cy="523220"/>
          </a:xfrm>
          <a:prstGeom prst="rect">
            <a:avLst/>
          </a:prstGeom>
          <a:noFill/>
          <a:ln w="9525">
            <a:noFill/>
            <a:miter lim="800000"/>
            <a:headEnd/>
            <a:tailEnd/>
          </a:ln>
        </p:spPr>
        <p:txBody>
          <a:bodyPr wrap="square">
            <a:spAutoFit/>
          </a:bodyPr>
          <a:lstStyle/>
          <a:p>
            <a:pPr algn="ctr"/>
            <a:r>
              <a:rPr lang="ja-JP" altLang="en-US" sz="1400" dirty="0"/>
              <a:t>異なる視点で異なる欠陥や故障を検出する。</a:t>
            </a:r>
          </a:p>
        </p:txBody>
      </p:sp>
      <p:cxnSp>
        <p:nvCxnSpPr>
          <p:cNvPr id="108605" name="AutoShape 64"/>
          <p:cNvCxnSpPr>
            <a:cxnSpLocks noChangeShapeType="1"/>
            <a:stCxn id="108599" idx="1"/>
            <a:endCxn id="108604" idx="3"/>
          </p:cNvCxnSpPr>
          <p:nvPr/>
        </p:nvCxnSpPr>
        <p:spPr bwMode="auto">
          <a:xfrm rot="10800000">
            <a:off x="3913189" y="5346373"/>
            <a:ext cx="415925" cy="468640"/>
          </a:xfrm>
          <a:prstGeom prst="curvedConnector3">
            <a:avLst>
              <a:gd name="adj1" fmla="val 50000"/>
            </a:avLst>
          </a:prstGeom>
          <a:noFill/>
          <a:ln w="9525">
            <a:solidFill>
              <a:schemeClr val="tx1"/>
            </a:solidFill>
            <a:round/>
            <a:headEnd/>
            <a:tailEnd type="triangle" w="med" len="med"/>
          </a:ln>
        </p:spPr>
      </p:cxnSp>
      <p:sp>
        <p:nvSpPr>
          <p:cNvPr id="108606" name="Text Box 65"/>
          <p:cNvSpPr txBox="1">
            <a:spLocks noChangeArrowheads="1"/>
          </p:cNvSpPr>
          <p:nvPr/>
        </p:nvSpPr>
        <p:spPr bwMode="auto">
          <a:xfrm>
            <a:off x="271463" y="5445125"/>
            <a:ext cx="1249362" cy="738188"/>
          </a:xfrm>
          <a:prstGeom prst="rect">
            <a:avLst/>
          </a:prstGeom>
          <a:noFill/>
          <a:ln w="9525">
            <a:noFill/>
            <a:miter lim="800000"/>
            <a:headEnd/>
            <a:tailEnd/>
          </a:ln>
        </p:spPr>
        <p:txBody>
          <a:bodyPr>
            <a:spAutoFit/>
          </a:bodyPr>
          <a:lstStyle/>
          <a:p>
            <a:pPr>
              <a:spcBef>
                <a:spcPct val="50000"/>
              </a:spcBef>
            </a:pPr>
            <a:r>
              <a:rPr lang="ja-JP" altLang="en-US" sz="1400" dirty="0"/>
              <a:t>欠陥検出のために効率的である。</a:t>
            </a:r>
          </a:p>
        </p:txBody>
      </p:sp>
      <p:cxnSp>
        <p:nvCxnSpPr>
          <p:cNvPr id="108607" name="AutoShape 66"/>
          <p:cNvCxnSpPr>
            <a:cxnSpLocks noChangeShapeType="1"/>
            <a:stCxn id="108604" idx="1"/>
            <a:endCxn id="108606" idx="3"/>
          </p:cNvCxnSpPr>
          <p:nvPr/>
        </p:nvCxnSpPr>
        <p:spPr bwMode="auto">
          <a:xfrm rot="10800000" flipV="1">
            <a:off x="1520826" y="5346373"/>
            <a:ext cx="396875" cy="467846"/>
          </a:xfrm>
          <a:prstGeom prst="curvedConnector3">
            <a:avLst>
              <a:gd name="adj1" fmla="val 50000"/>
            </a:avLst>
          </a:prstGeom>
          <a:noFill/>
          <a:ln w="9525">
            <a:solidFill>
              <a:schemeClr val="tx1"/>
            </a:solidFill>
            <a:round/>
            <a:headEnd/>
            <a:tailEnd type="triangle" w="med" len="med"/>
          </a:ln>
        </p:spPr>
      </p:cxnSp>
      <p:cxnSp>
        <p:nvCxnSpPr>
          <p:cNvPr id="108608" name="AutoShape 67"/>
          <p:cNvCxnSpPr>
            <a:cxnSpLocks noChangeShapeType="1"/>
            <a:stCxn id="108601" idx="1"/>
            <a:endCxn id="108606" idx="3"/>
          </p:cNvCxnSpPr>
          <p:nvPr/>
        </p:nvCxnSpPr>
        <p:spPr bwMode="auto">
          <a:xfrm rot="10800000">
            <a:off x="1520825" y="5814220"/>
            <a:ext cx="781050" cy="469107"/>
          </a:xfrm>
          <a:prstGeom prst="curvedConnector3">
            <a:avLst>
              <a:gd name="adj1" fmla="val 50000"/>
            </a:avLst>
          </a:prstGeom>
          <a:noFill/>
          <a:ln w="9525">
            <a:solidFill>
              <a:schemeClr val="tx1"/>
            </a:solidFill>
            <a:round/>
            <a:headEnd/>
            <a:tailEnd type="triangle" w="med" len="med"/>
          </a:ln>
        </p:spPr>
      </p:cxnSp>
      <p:cxnSp>
        <p:nvCxnSpPr>
          <p:cNvPr id="108609" name="AutoShape 68"/>
          <p:cNvCxnSpPr>
            <a:cxnSpLocks noChangeShapeType="1"/>
            <a:stCxn id="108599" idx="3"/>
            <a:endCxn id="108602" idx="1"/>
          </p:cNvCxnSpPr>
          <p:nvPr/>
        </p:nvCxnSpPr>
        <p:spPr bwMode="auto">
          <a:xfrm flipV="1">
            <a:off x="5888038" y="5346373"/>
            <a:ext cx="858837" cy="468640"/>
          </a:xfrm>
          <a:prstGeom prst="curvedConnector3">
            <a:avLst>
              <a:gd name="adj1" fmla="val 50000"/>
            </a:avLst>
          </a:prstGeom>
          <a:noFill/>
          <a:ln w="9525">
            <a:solidFill>
              <a:schemeClr val="tx1"/>
            </a:solidFill>
            <a:round/>
            <a:headEnd/>
            <a:tailEnd type="triangle" w="med" len="med"/>
          </a:ln>
        </p:spPr>
      </p:cxnSp>
      <p:cxnSp>
        <p:nvCxnSpPr>
          <p:cNvPr id="108610" name="AutoShape 69"/>
          <p:cNvCxnSpPr>
            <a:cxnSpLocks noChangeShapeType="1"/>
            <a:stCxn id="108599" idx="3"/>
            <a:endCxn id="108600" idx="1"/>
          </p:cNvCxnSpPr>
          <p:nvPr/>
        </p:nvCxnSpPr>
        <p:spPr bwMode="auto">
          <a:xfrm>
            <a:off x="5888038" y="5815013"/>
            <a:ext cx="938212" cy="467985"/>
          </a:xfrm>
          <a:prstGeom prst="curvedConnector3">
            <a:avLst>
              <a:gd name="adj1" fmla="val 50000"/>
            </a:avLst>
          </a:prstGeom>
          <a:noFill/>
          <a:ln w="9525">
            <a:solidFill>
              <a:schemeClr val="tx1"/>
            </a:solidFill>
            <a:round/>
            <a:headEnd/>
            <a:tailEnd type="triangle" w="med" len="med"/>
          </a:ln>
        </p:spPr>
      </p:cxnSp>
      <p:sp>
        <p:nvSpPr>
          <p:cNvPr id="108611" name="Text Box 70"/>
          <p:cNvSpPr txBox="1">
            <a:spLocks noChangeArrowheads="1"/>
          </p:cNvSpPr>
          <p:nvPr/>
        </p:nvSpPr>
        <p:spPr bwMode="auto">
          <a:xfrm>
            <a:off x="2301875" y="5661025"/>
            <a:ext cx="1014413" cy="366713"/>
          </a:xfrm>
          <a:prstGeom prst="rect">
            <a:avLst/>
          </a:prstGeom>
          <a:solidFill>
            <a:srgbClr val="FFCC99"/>
          </a:solidFill>
          <a:ln w="9525">
            <a:noFill/>
            <a:miter lim="800000"/>
            <a:headEnd/>
            <a:tailEnd/>
          </a:ln>
        </p:spPr>
        <p:txBody>
          <a:bodyPr>
            <a:spAutoFit/>
          </a:bodyPr>
          <a:lstStyle/>
          <a:p>
            <a:pPr algn="ctr">
              <a:spcBef>
                <a:spcPct val="50000"/>
              </a:spcBef>
            </a:pPr>
            <a:r>
              <a:rPr lang="ja-JP" altLang="en-US" b="1"/>
              <a:t>メリット</a:t>
            </a:r>
          </a:p>
        </p:txBody>
      </p:sp>
      <p:sp>
        <p:nvSpPr>
          <p:cNvPr id="108612" name="Text Box 71"/>
          <p:cNvSpPr txBox="1">
            <a:spLocks noChangeArrowheads="1"/>
          </p:cNvSpPr>
          <p:nvPr/>
        </p:nvSpPr>
        <p:spPr bwMode="auto">
          <a:xfrm>
            <a:off x="6904038" y="5661025"/>
            <a:ext cx="1327150" cy="366713"/>
          </a:xfrm>
          <a:prstGeom prst="rect">
            <a:avLst/>
          </a:prstGeom>
          <a:solidFill>
            <a:srgbClr val="FFCC99"/>
          </a:solidFill>
          <a:ln w="9525">
            <a:noFill/>
            <a:miter lim="800000"/>
            <a:headEnd/>
            <a:tailEnd/>
          </a:ln>
        </p:spPr>
        <p:txBody>
          <a:bodyPr>
            <a:spAutoFit/>
          </a:bodyPr>
          <a:lstStyle/>
          <a:p>
            <a:pPr algn="ctr">
              <a:spcBef>
                <a:spcPct val="50000"/>
              </a:spcBef>
            </a:pPr>
            <a:r>
              <a:rPr lang="ja-JP" altLang="en-US" b="1"/>
              <a:t>デメリット</a:t>
            </a:r>
          </a:p>
        </p:txBody>
      </p:sp>
      <p:sp>
        <p:nvSpPr>
          <p:cNvPr id="108613"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2464888511"/>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スライド番号プレースホルダ 5"/>
          <p:cNvSpPr>
            <a:spLocks noGrp="1"/>
          </p:cNvSpPr>
          <p:nvPr>
            <p:ph type="sldNum" sz="quarter" idx="12"/>
          </p:nvPr>
        </p:nvSpPr>
        <p:spPr>
          <a:noFill/>
        </p:spPr>
        <p:txBody>
          <a:bodyPr/>
          <a:lstStyle/>
          <a:p>
            <a:fld id="{D40E9234-4149-4E64-AC2E-A08EED8A639C}" type="slidenum">
              <a:rPr lang="ja-JP" altLang="en-US" smtClean="0">
                <a:ea typeface="ＭＳ Ｐゴシック" charset="-128"/>
              </a:rPr>
              <a:pPr/>
              <a:t>155</a:t>
            </a:fld>
            <a:endParaRPr lang="en-US" altLang="ja-JP">
              <a:ea typeface="ＭＳ Ｐゴシック" charset="-128"/>
            </a:endParaRPr>
          </a:p>
        </p:txBody>
      </p:sp>
      <p:sp>
        <p:nvSpPr>
          <p:cNvPr id="45059" name="Rectangle 2"/>
          <p:cNvSpPr>
            <a:spLocks noGrp="1" noChangeArrowheads="1"/>
          </p:cNvSpPr>
          <p:nvPr>
            <p:ph type="title"/>
          </p:nvPr>
        </p:nvSpPr>
        <p:spPr/>
        <p:txBody>
          <a:bodyPr/>
          <a:lstStyle/>
          <a:p>
            <a:pPr eaLnBrk="1" hangingPunct="1"/>
            <a:r>
              <a:rPr lang="ja-JP" altLang="en-US" dirty="0"/>
              <a:t>「テストによる対策」の実施</a:t>
            </a:r>
          </a:p>
        </p:txBody>
      </p:sp>
      <p:sp>
        <p:nvSpPr>
          <p:cNvPr id="45060" name="Rectangle 3"/>
          <p:cNvSpPr>
            <a:spLocks noGrp="1" noChangeArrowheads="1"/>
          </p:cNvSpPr>
          <p:nvPr>
            <p:ph type="body" idx="1"/>
          </p:nvPr>
        </p:nvSpPr>
        <p:spPr>
          <a:xfrm>
            <a:off x="415925" y="1484313"/>
            <a:ext cx="9074150" cy="4968875"/>
          </a:xfrm>
        </p:spPr>
        <p:txBody>
          <a:bodyPr/>
          <a:lstStyle/>
          <a:p>
            <a:pPr eaLnBrk="1" hangingPunct="1">
              <a:lnSpc>
                <a:spcPct val="90000"/>
              </a:lnSpc>
            </a:pPr>
            <a:r>
              <a:rPr lang="ja-JP" altLang="en-US" sz="2400" dirty="0"/>
              <a:t>ソフトウェア開発者は、テストを軽視している？</a:t>
            </a:r>
          </a:p>
          <a:p>
            <a:pPr lvl="1" eaLnBrk="1" hangingPunct="1">
              <a:lnSpc>
                <a:spcPct val="90000"/>
              </a:lnSpc>
              <a:buFont typeface="Wingdings" panose="05000000000000000000" pitchFamily="2" charset="2"/>
              <a:buChar char="ü"/>
            </a:pPr>
            <a:r>
              <a:rPr lang="ja-JP" altLang="en-US" sz="2000" dirty="0"/>
              <a:t>「品質を上げるにはコストがかかる。」（レビュー、文書・文書・文書）</a:t>
            </a:r>
            <a:endParaRPr lang="en-US" altLang="ja-JP" sz="2000" dirty="0"/>
          </a:p>
          <a:p>
            <a:pPr lvl="1" eaLnBrk="1" hangingPunct="1">
              <a:lnSpc>
                <a:spcPct val="90000"/>
              </a:lnSpc>
              <a:buFont typeface="Wingdings" panose="05000000000000000000" pitchFamily="2" charset="2"/>
              <a:buChar char="ü"/>
            </a:pPr>
            <a:r>
              <a:rPr lang="ja-JP" altLang="en-US" sz="2000" dirty="0"/>
              <a:t>「テストは新人にやらせておけばいい。」</a:t>
            </a:r>
          </a:p>
          <a:p>
            <a:pPr lvl="1" eaLnBrk="1" hangingPunct="1">
              <a:lnSpc>
                <a:spcPct val="90000"/>
              </a:lnSpc>
              <a:buFont typeface="Wingdings" panose="05000000000000000000" pitchFamily="2" charset="2"/>
              <a:buChar char="ü"/>
            </a:pPr>
            <a:r>
              <a:rPr lang="ja-JP" altLang="en-US" sz="2000" dirty="0"/>
              <a:t>「ちゃんと作ったから、テストは必要ないよ。」</a:t>
            </a:r>
          </a:p>
          <a:p>
            <a:pPr lvl="1" eaLnBrk="1" hangingPunct="1">
              <a:lnSpc>
                <a:spcPct val="90000"/>
              </a:lnSpc>
              <a:buFont typeface="Wingdings" panose="05000000000000000000" pitchFamily="2" charset="2"/>
              <a:buChar char="ü"/>
            </a:pPr>
            <a:r>
              <a:rPr lang="ja-JP" altLang="en-US" sz="2000" dirty="0"/>
              <a:t>「テスト屋はあら探しばかりしてむかつく。」</a:t>
            </a:r>
          </a:p>
          <a:p>
            <a:pPr lvl="1" eaLnBrk="1" hangingPunct="1">
              <a:lnSpc>
                <a:spcPct val="90000"/>
              </a:lnSpc>
              <a:buFont typeface="Wingdings" panose="05000000000000000000" pitchFamily="2" charset="2"/>
              <a:buChar char="ü"/>
            </a:pPr>
            <a:r>
              <a:rPr lang="ja-JP" altLang="en-US" sz="2000" dirty="0"/>
              <a:t>「だったら、お前が作ってみろ！」 </a:t>
            </a:r>
          </a:p>
          <a:p>
            <a:pPr eaLnBrk="1" hangingPunct="1">
              <a:lnSpc>
                <a:spcPct val="90000"/>
              </a:lnSpc>
            </a:pPr>
            <a:r>
              <a:rPr lang="ja-JP" altLang="en-US" sz="2400" dirty="0"/>
              <a:t>「</a:t>
            </a:r>
            <a:r>
              <a:rPr lang="ja-JP" altLang="en-US" sz="2400" dirty="0">
                <a:solidFill>
                  <a:srgbClr val="FF0000"/>
                </a:solidFill>
              </a:rPr>
              <a:t>テスト工程が開発におけるボトルネック</a:t>
            </a:r>
            <a:r>
              <a:rPr lang="ja-JP" altLang="en-US" sz="2400" dirty="0"/>
              <a:t>」である理由は？</a:t>
            </a:r>
          </a:p>
          <a:p>
            <a:pPr lvl="1" eaLnBrk="1" hangingPunct="1">
              <a:lnSpc>
                <a:spcPct val="90000"/>
              </a:lnSpc>
              <a:buFont typeface="Wingdings" panose="05000000000000000000" pitchFamily="2" charset="2"/>
              <a:buChar char="ü"/>
            </a:pPr>
            <a:r>
              <a:rPr lang="ja-JP" altLang="en-US" sz="2000" dirty="0"/>
              <a:t>コストがかかるのは、</a:t>
            </a:r>
            <a:r>
              <a:rPr lang="ja-JP" altLang="en-US" sz="2000" dirty="0">
                <a:solidFill>
                  <a:srgbClr val="FF0000"/>
                </a:solidFill>
              </a:rPr>
              <a:t>欠陥を「作りこむ→検出→修正」が原因である。</a:t>
            </a:r>
            <a:endParaRPr lang="en-US" altLang="ja-JP" sz="2000" dirty="0">
              <a:solidFill>
                <a:srgbClr val="FF0000"/>
              </a:solidFill>
            </a:endParaRPr>
          </a:p>
          <a:p>
            <a:pPr lvl="1" eaLnBrk="1" hangingPunct="1">
              <a:buFont typeface="Wingdings" panose="05000000000000000000" pitchFamily="2" charset="2"/>
              <a:buChar char="ü"/>
            </a:pPr>
            <a:r>
              <a:rPr lang="ja-JP" altLang="en-US" sz="2000" dirty="0"/>
              <a:t>テストで欠陥が見つかると、デバッグ作業が必要となる。</a:t>
            </a:r>
          </a:p>
          <a:p>
            <a:pPr lvl="1" eaLnBrk="1" hangingPunct="1">
              <a:buFont typeface="Wingdings" panose="05000000000000000000" pitchFamily="2" charset="2"/>
              <a:buChar char="ü"/>
            </a:pPr>
            <a:r>
              <a:rPr lang="ja-JP" altLang="en-US" sz="2000" dirty="0"/>
              <a:t>テスト工程は開発の大部分を占めるが、デバッグ作業が多い。</a:t>
            </a:r>
          </a:p>
          <a:p>
            <a:pPr eaLnBrk="1" hangingPunct="1">
              <a:lnSpc>
                <a:spcPct val="90000"/>
              </a:lnSpc>
            </a:pPr>
            <a:r>
              <a:rPr lang="ja-JP" altLang="en-US" sz="2400" dirty="0"/>
              <a:t>「テストによる対策」とは？</a:t>
            </a:r>
          </a:p>
          <a:p>
            <a:pPr lvl="1" eaLnBrk="1" hangingPunct="1">
              <a:lnSpc>
                <a:spcPct val="90000"/>
              </a:lnSpc>
              <a:buFont typeface="Wingdings" panose="05000000000000000000" pitchFamily="2" charset="2"/>
              <a:buChar char="ü"/>
            </a:pPr>
            <a:r>
              <a:rPr lang="ja-JP" altLang="en-US" sz="2000" dirty="0"/>
              <a:t>試験性（</a:t>
            </a:r>
            <a:r>
              <a:rPr lang="en-US" altLang="ja-JP" sz="2000" dirty="0"/>
              <a:t>Testability</a:t>
            </a:r>
            <a:r>
              <a:rPr lang="ja-JP" altLang="en-US" sz="2000" dirty="0"/>
              <a:t> （後述）） を考える。</a:t>
            </a:r>
            <a:endParaRPr lang="en-US" altLang="ja-JP" sz="2000" dirty="0"/>
          </a:p>
          <a:p>
            <a:pPr lvl="1" eaLnBrk="1" hangingPunct="1">
              <a:lnSpc>
                <a:spcPct val="90000"/>
              </a:lnSpc>
              <a:buFont typeface="Wingdings" panose="05000000000000000000" pitchFamily="2" charset="2"/>
              <a:buChar char="ü"/>
            </a:pPr>
            <a:r>
              <a:rPr lang="ja-JP" altLang="en-US" sz="2000" dirty="0"/>
              <a:t>テスト設計の前倒しを行う。</a:t>
            </a:r>
            <a:br>
              <a:rPr lang="en-US" altLang="ja-JP" sz="2000" dirty="0"/>
            </a:br>
            <a:r>
              <a:rPr lang="ja-JP" altLang="en-US" sz="1800" dirty="0"/>
              <a:t>（開発の）自工程完結・フロントローディング・品質の作りこみを、（テストが）サポート</a:t>
            </a:r>
            <a:endParaRPr lang="ja-JP" altLang="en-US" sz="2000" dirty="0"/>
          </a:p>
        </p:txBody>
      </p:sp>
      <p:sp>
        <p:nvSpPr>
          <p:cNvPr id="45061" name="Text Box 4"/>
          <p:cNvSpPr txBox="1">
            <a:spLocks noChangeArrowheads="1"/>
          </p:cNvSpPr>
          <p:nvPr/>
        </p:nvSpPr>
        <p:spPr bwMode="auto">
          <a:xfrm>
            <a:off x="8193360" y="4641978"/>
            <a:ext cx="1487942" cy="707886"/>
          </a:xfrm>
          <a:prstGeom prst="rect">
            <a:avLst/>
          </a:prstGeom>
          <a:solidFill>
            <a:srgbClr val="ADFFEA"/>
          </a:solidFill>
          <a:ln w="28575">
            <a:solidFill>
              <a:srgbClr val="0000FF"/>
            </a:solidFill>
            <a:miter lim="800000"/>
            <a:headEnd/>
            <a:tailEnd/>
          </a:ln>
        </p:spPr>
        <p:txBody>
          <a:bodyPr wrap="square">
            <a:spAutoFit/>
          </a:bodyPr>
          <a:lstStyle/>
          <a:p>
            <a:pPr algn="ctr" eaLnBrk="1" hangingPunct="1"/>
            <a:r>
              <a:rPr lang="ja-JP" altLang="en-US" sz="2000" kern="0" dirty="0">
                <a:solidFill>
                  <a:srgbClr val="FF0000"/>
                </a:solidFill>
                <a:latin typeface="+mn-ea"/>
              </a:rPr>
              <a:t>デバッグは</a:t>
            </a:r>
            <a:endParaRPr lang="en-US" altLang="ja-JP" sz="2000" kern="0" dirty="0">
              <a:solidFill>
                <a:srgbClr val="FF0000"/>
              </a:solidFill>
              <a:latin typeface="+mn-ea"/>
            </a:endParaRPr>
          </a:p>
          <a:p>
            <a:pPr algn="ctr" eaLnBrk="1" hangingPunct="1"/>
            <a:r>
              <a:rPr lang="ja-JP" altLang="en-US" sz="2000" kern="0" dirty="0">
                <a:solidFill>
                  <a:srgbClr val="FF0000"/>
                </a:solidFill>
                <a:latin typeface="+mn-ea"/>
              </a:rPr>
              <a:t>手戻り作業</a:t>
            </a:r>
            <a:endParaRPr lang="ja-JP" altLang="en-US" sz="1400" kern="0" dirty="0"/>
          </a:p>
        </p:txBody>
      </p:sp>
      <p:sp>
        <p:nvSpPr>
          <p:cNvPr id="45063"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2040569068"/>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スライド番号プレースホルダ 5"/>
          <p:cNvSpPr>
            <a:spLocks noGrp="1"/>
          </p:cNvSpPr>
          <p:nvPr>
            <p:ph type="sldNum" sz="quarter" idx="12"/>
          </p:nvPr>
        </p:nvSpPr>
        <p:spPr>
          <a:noFill/>
        </p:spPr>
        <p:txBody>
          <a:bodyPr/>
          <a:lstStyle/>
          <a:p>
            <a:fld id="{38E0614F-748A-4CE8-BD6A-D81EA118D6CB}" type="slidenum">
              <a:rPr lang="ja-JP" altLang="en-US" smtClean="0">
                <a:ea typeface="ＭＳ Ｐゴシック" charset="-128"/>
              </a:rPr>
              <a:pPr/>
              <a:t>156</a:t>
            </a:fld>
            <a:endParaRPr lang="en-US" altLang="ja-JP">
              <a:ea typeface="ＭＳ Ｐゴシック" charset="-128"/>
            </a:endParaRPr>
          </a:p>
        </p:txBody>
      </p:sp>
      <p:sp>
        <p:nvSpPr>
          <p:cNvPr id="47107" name="Rectangle 2"/>
          <p:cNvSpPr>
            <a:spLocks noGrp="1" noChangeArrowheads="1"/>
          </p:cNvSpPr>
          <p:nvPr>
            <p:ph type="title"/>
          </p:nvPr>
        </p:nvSpPr>
        <p:spPr/>
        <p:txBody>
          <a:bodyPr/>
          <a:lstStyle/>
          <a:p>
            <a:pPr eaLnBrk="1" hangingPunct="1"/>
            <a:r>
              <a:rPr lang="ja-JP" altLang="en-US" dirty="0"/>
              <a:t>試験性（</a:t>
            </a:r>
            <a:r>
              <a:rPr lang="en-US" altLang="ja-JP" dirty="0"/>
              <a:t>Testability</a:t>
            </a:r>
            <a:r>
              <a:rPr lang="ja-JP" altLang="en-US" dirty="0"/>
              <a:t>）とは？</a:t>
            </a:r>
            <a:br>
              <a:rPr lang="en-US" altLang="ja-JP" dirty="0"/>
            </a:br>
            <a:r>
              <a:rPr lang="ja-JP" altLang="en-US" sz="1800" dirty="0"/>
              <a:t>出典：「実践ソフトウェアエンジニアリング」　</a:t>
            </a:r>
            <a:r>
              <a:rPr lang="en-US" altLang="ja-JP" sz="1800" dirty="0"/>
              <a:t>Pressman</a:t>
            </a:r>
            <a:r>
              <a:rPr lang="ja-JP" altLang="en-US" sz="1800" dirty="0"/>
              <a:t>著</a:t>
            </a:r>
            <a:endParaRPr lang="ja-JP" altLang="en-US" dirty="0"/>
          </a:p>
        </p:txBody>
      </p:sp>
      <p:sp>
        <p:nvSpPr>
          <p:cNvPr id="47108" name="Rectangle 3"/>
          <p:cNvSpPr>
            <a:spLocks noGrp="1" noChangeArrowheads="1"/>
          </p:cNvSpPr>
          <p:nvPr>
            <p:ph type="body" idx="1"/>
          </p:nvPr>
        </p:nvSpPr>
        <p:spPr>
          <a:xfrm>
            <a:off x="308768" y="1417638"/>
            <a:ext cx="9288463" cy="4683124"/>
          </a:xfrm>
          <a:solidFill>
            <a:schemeClr val="bg1"/>
          </a:solidFill>
        </p:spPr>
        <p:txBody>
          <a:bodyPr/>
          <a:lstStyle/>
          <a:p>
            <a:pPr eaLnBrk="1" hangingPunct="1">
              <a:lnSpc>
                <a:spcPct val="80000"/>
              </a:lnSpc>
            </a:pPr>
            <a:r>
              <a:rPr lang="ja-JP" altLang="en-US" sz="2400" dirty="0"/>
              <a:t>試験性（</a:t>
            </a:r>
            <a:r>
              <a:rPr lang="en-US" altLang="ja-JP" sz="2400" dirty="0"/>
              <a:t>Testability</a:t>
            </a:r>
            <a:r>
              <a:rPr lang="ja-JP" altLang="en-US" sz="2400" dirty="0"/>
              <a:t>）</a:t>
            </a:r>
            <a:r>
              <a:rPr lang="en-US" altLang="ja-JP" sz="2400" dirty="0"/>
              <a:t> </a:t>
            </a:r>
          </a:p>
          <a:p>
            <a:pPr lvl="1" eaLnBrk="1" hangingPunct="1">
              <a:lnSpc>
                <a:spcPct val="80000"/>
              </a:lnSpc>
              <a:buFont typeface="Wingdings" panose="05000000000000000000" pitchFamily="2" charset="2"/>
              <a:buChar char="ü"/>
            </a:pPr>
            <a:r>
              <a:rPr lang="ja-JP" altLang="en-US" sz="2400" dirty="0"/>
              <a:t>実行円滑性（</a:t>
            </a:r>
            <a:r>
              <a:rPr lang="en-US" altLang="ja-JP" sz="2400" dirty="0"/>
              <a:t>Operability</a:t>
            </a:r>
            <a:r>
              <a:rPr lang="ja-JP" altLang="en-US" sz="2400" dirty="0"/>
              <a:t>）</a:t>
            </a:r>
            <a:endParaRPr lang="en-US" altLang="ja-JP" sz="2400" dirty="0"/>
          </a:p>
          <a:p>
            <a:pPr lvl="2" eaLnBrk="1" hangingPunct="1">
              <a:lnSpc>
                <a:spcPct val="80000"/>
              </a:lnSpc>
            </a:pPr>
            <a:r>
              <a:rPr lang="ja-JP" altLang="en-US" sz="1800" dirty="0">
                <a:solidFill>
                  <a:srgbClr val="FF0000"/>
                </a:solidFill>
              </a:rPr>
              <a:t>ソフトウェアがうまく動けば動くほど、テストはどんどん効率的になる。</a:t>
            </a:r>
          </a:p>
          <a:p>
            <a:pPr lvl="1" eaLnBrk="1" hangingPunct="1">
              <a:lnSpc>
                <a:spcPct val="80000"/>
              </a:lnSpc>
              <a:buFont typeface="Wingdings" panose="05000000000000000000" pitchFamily="2" charset="2"/>
              <a:buChar char="ü"/>
            </a:pPr>
            <a:r>
              <a:rPr lang="ja-JP" altLang="en-US" sz="2400" dirty="0"/>
              <a:t>観測容易性（</a:t>
            </a:r>
            <a:r>
              <a:rPr lang="en-US" altLang="ja-JP" sz="2400" dirty="0"/>
              <a:t>Observability</a:t>
            </a:r>
            <a:r>
              <a:rPr lang="ja-JP" altLang="en-US" sz="2400" dirty="0"/>
              <a:t>）</a:t>
            </a:r>
            <a:endParaRPr lang="en-US" altLang="ja-JP" sz="2400" dirty="0"/>
          </a:p>
          <a:p>
            <a:pPr lvl="2" eaLnBrk="1" hangingPunct="1">
              <a:lnSpc>
                <a:spcPct val="80000"/>
              </a:lnSpc>
            </a:pPr>
            <a:r>
              <a:rPr lang="ja-JP" altLang="en-US" sz="1800" dirty="0">
                <a:solidFill>
                  <a:srgbClr val="FF0000"/>
                </a:solidFill>
              </a:rPr>
              <a:t>見えるものしかテストできない。</a:t>
            </a:r>
          </a:p>
          <a:p>
            <a:pPr lvl="1" eaLnBrk="1" hangingPunct="1">
              <a:lnSpc>
                <a:spcPct val="80000"/>
              </a:lnSpc>
              <a:buFont typeface="Wingdings" panose="05000000000000000000" pitchFamily="2" charset="2"/>
              <a:buChar char="ü"/>
            </a:pPr>
            <a:r>
              <a:rPr lang="ja-JP" altLang="en-US" sz="2400" dirty="0"/>
              <a:t>制御容易性（</a:t>
            </a:r>
            <a:r>
              <a:rPr lang="en-US" altLang="ja-JP" sz="2400" dirty="0"/>
              <a:t>Controllability</a:t>
            </a:r>
            <a:r>
              <a:rPr lang="ja-JP" altLang="en-US" sz="2400" dirty="0"/>
              <a:t>）</a:t>
            </a:r>
            <a:endParaRPr lang="en-US" altLang="ja-JP" sz="2400" dirty="0"/>
          </a:p>
          <a:p>
            <a:pPr lvl="2" eaLnBrk="1" hangingPunct="1">
              <a:lnSpc>
                <a:spcPct val="80000"/>
              </a:lnSpc>
            </a:pPr>
            <a:r>
              <a:rPr lang="ja-JP" altLang="en-US" sz="1800" dirty="0">
                <a:solidFill>
                  <a:srgbClr val="FF0000"/>
                </a:solidFill>
              </a:rPr>
              <a:t>ソフトウェアをうまく制御できればできるほど、テストをより自動化し最適化できる。</a:t>
            </a:r>
          </a:p>
          <a:p>
            <a:pPr lvl="1" eaLnBrk="1" hangingPunct="1">
              <a:lnSpc>
                <a:spcPct val="80000"/>
              </a:lnSpc>
              <a:buFont typeface="Wingdings" panose="05000000000000000000" pitchFamily="2" charset="2"/>
              <a:buChar char="ü"/>
            </a:pPr>
            <a:r>
              <a:rPr lang="ja-JP" altLang="en-US" sz="2400" dirty="0"/>
              <a:t>分解容易性（</a:t>
            </a:r>
            <a:r>
              <a:rPr lang="en-US" altLang="ja-JP" sz="2400" dirty="0"/>
              <a:t>Decomposability</a:t>
            </a:r>
            <a:r>
              <a:rPr lang="ja-JP" altLang="en-US" sz="2400" dirty="0"/>
              <a:t>）</a:t>
            </a:r>
            <a:endParaRPr lang="en-US" altLang="ja-JP" sz="2400" dirty="0"/>
          </a:p>
          <a:p>
            <a:pPr lvl="2" eaLnBrk="1" hangingPunct="1">
              <a:lnSpc>
                <a:spcPct val="80000"/>
              </a:lnSpc>
            </a:pPr>
            <a:r>
              <a:rPr lang="ja-JP" altLang="en-US" sz="1800" dirty="0">
                <a:solidFill>
                  <a:srgbClr val="FF0000"/>
                </a:solidFill>
              </a:rPr>
              <a:t>テストの対象範囲を制限することにより、速やかに問題を切り分け、手際よく確認テストを行える。</a:t>
            </a:r>
          </a:p>
          <a:p>
            <a:pPr lvl="1" eaLnBrk="1" hangingPunct="1">
              <a:lnSpc>
                <a:spcPct val="80000"/>
              </a:lnSpc>
              <a:buFont typeface="Wingdings" panose="05000000000000000000" pitchFamily="2" charset="2"/>
              <a:buChar char="ü"/>
            </a:pPr>
            <a:r>
              <a:rPr lang="ja-JP" altLang="en-US" sz="2400" dirty="0"/>
              <a:t>単純性（</a:t>
            </a:r>
            <a:r>
              <a:rPr lang="en-US" altLang="ja-JP" sz="2400" dirty="0"/>
              <a:t>Simplicity</a:t>
            </a:r>
            <a:r>
              <a:rPr lang="ja-JP" altLang="en-US" sz="2400" dirty="0"/>
              <a:t>）</a:t>
            </a:r>
            <a:endParaRPr lang="en-US" altLang="ja-JP" sz="2400" dirty="0"/>
          </a:p>
          <a:p>
            <a:pPr lvl="2" eaLnBrk="1" hangingPunct="1">
              <a:lnSpc>
                <a:spcPct val="80000"/>
              </a:lnSpc>
            </a:pPr>
            <a:r>
              <a:rPr lang="ja-JP" altLang="en-US" sz="1800" dirty="0">
                <a:solidFill>
                  <a:srgbClr val="FF0000"/>
                </a:solidFill>
              </a:rPr>
              <a:t>テストする項目が少なければ少ないほど、テストを速やかに行える。</a:t>
            </a:r>
          </a:p>
          <a:p>
            <a:pPr lvl="1" eaLnBrk="1" hangingPunct="1">
              <a:lnSpc>
                <a:spcPct val="80000"/>
              </a:lnSpc>
              <a:buFont typeface="Wingdings" panose="05000000000000000000" pitchFamily="2" charset="2"/>
              <a:buChar char="ü"/>
            </a:pPr>
            <a:r>
              <a:rPr lang="ja-JP" altLang="en-US" sz="2400" dirty="0"/>
              <a:t>安定性（</a:t>
            </a:r>
            <a:r>
              <a:rPr lang="en-US" altLang="ja-JP" sz="2400" dirty="0"/>
              <a:t>Stability</a:t>
            </a:r>
            <a:r>
              <a:rPr lang="ja-JP" altLang="en-US" sz="2400" dirty="0"/>
              <a:t>）</a:t>
            </a:r>
            <a:endParaRPr lang="en-US" altLang="ja-JP" sz="2400" dirty="0"/>
          </a:p>
          <a:p>
            <a:pPr lvl="2" eaLnBrk="1" hangingPunct="1">
              <a:lnSpc>
                <a:spcPct val="80000"/>
              </a:lnSpc>
            </a:pPr>
            <a:r>
              <a:rPr lang="ja-JP" altLang="en-US" sz="1800" dirty="0">
                <a:solidFill>
                  <a:srgbClr val="FF0000"/>
                </a:solidFill>
              </a:rPr>
              <a:t>変更が少なければ少ないほどテストへの障害が少なくなる。</a:t>
            </a:r>
          </a:p>
          <a:p>
            <a:pPr lvl="1" eaLnBrk="1" hangingPunct="1">
              <a:lnSpc>
                <a:spcPct val="80000"/>
              </a:lnSpc>
              <a:buFont typeface="Wingdings" panose="05000000000000000000" pitchFamily="2" charset="2"/>
              <a:buChar char="ü"/>
            </a:pPr>
            <a:r>
              <a:rPr lang="ja-JP" altLang="en-US" sz="2400" dirty="0"/>
              <a:t>理解容易性（</a:t>
            </a:r>
            <a:r>
              <a:rPr lang="en-US" altLang="ja-JP" sz="2400" dirty="0"/>
              <a:t>Understandability</a:t>
            </a:r>
            <a:r>
              <a:rPr lang="ja-JP" altLang="en-US" sz="2400" dirty="0"/>
              <a:t>）</a:t>
            </a:r>
            <a:endParaRPr lang="en-US" altLang="ja-JP" sz="2400" dirty="0"/>
          </a:p>
          <a:p>
            <a:pPr lvl="2" eaLnBrk="1" hangingPunct="1">
              <a:lnSpc>
                <a:spcPct val="80000"/>
              </a:lnSpc>
            </a:pPr>
            <a:r>
              <a:rPr lang="ja-JP" altLang="en-US" sz="1800" dirty="0">
                <a:solidFill>
                  <a:srgbClr val="FF0000"/>
                </a:solidFill>
              </a:rPr>
              <a:t>より多くの情報があれば、それだけ手際よくテストができる。</a:t>
            </a:r>
          </a:p>
        </p:txBody>
      </p:sp>
      <p:sp>
        <p:nvSpPr>
          <p:cNvPr id="47109"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202353482"/>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タイトル 1"/>
          <p:cNvSpPr>
            <a:spLocks noGrp="1"/>
          </p:cNvSpPr>
          <p:nvPr>
            <p:ph type="title"/>
          </p:nvPr>
        </p:nvSpPr>
        <p:spPr/>
        <p:txBody>
          <a:bodyPr/>
          <a:lstStyle/>
          <a:p>
            <a:r>
              <a:rPr lang="ja-JP" altLang="en-US"/>
              <a:t>システム自体の特性をよくする</a:t>
            </a:r>
          </a:p>
        </p:txBody>
      </p:sp>
      <p:sp>
        <p:nvSpPr>
          <p:cNvPr id="39939" name="コンテンツ プレースホルダ 2"/>
          <p:cNvSpPr>
            <a:spLocks noGrp="1"/>
          </p:cNvSpPr>
          <p:nvPr>
            <p:ph idx="1"/>
          </p:nvPr>
        </p:nvSpPr>
        <p:spPr>
          <a:xfrm>
            <a:off x="495300" y="1268413"/>
            <a:ext cx="8915400" cy="5256212"/>
          </a:xfrm>
        </p:spPr>
        <p:txBody>
          <a:bodyPr/>
          <a:lstStyle/>
          <a:p>
            <a:pPr>
              <a:defRPr/>
            </a:pPr>
            <a:r>
              <a:rPr lang="ja-JP" altLang="en-US" dirty="0"/>
              <a:t>テストの準備量、実施数を削減するために</a:t>
            </a:r>
            <a:endParaRPr lang="en-US" altLang="ja-JP" dirty="0"/>
          </a:p>
          <a:p>
            <a:pPr lvl="1">
              <a:buFont typeface="Wingdings" panose="05000000000000000000" pitchFamily="2" charset="2"/>
              <a:buChar char="ü"/>
              <a:defRPr/>
            </a:pPr>
            <a:r>
              <a:rPr lang="ja-JP" altLang="en-US" sz="1800" dirty="0"/>
              <a:t>すべての同値パーティションを明確化する。　／　同値の連続性を保証する。</a:t>
            </a:r>
            <a:endParaRPr lang="en-US" altLang="ja-JP" sz="1800" dirty="0"/>
          </a:p>
          <a:p>
            <a:pPr lvl="1">
              <a:buFont typeface="Wingdings" panose="05000000000000000000" pitchFamily="2" charset="2"/>
              <a:buChar char="ü"/>
              <a:defRPr/>
            </a:pPr>
            <a:r>
              <a:rPr lang="ja-JP" altLang="en-US" sz="1800" dirty="0"/>
              <a:t>最上限、最下限を明記する。　／　すべての条件で動作、結果を明確化する。</a:t>
            </a:r>
            <a:endParaRPr lang="en-US" altLang="ja-JP" sz="1800" dirty="0"/>
          </a:p>
          <a:p>
            <a:pPr lvl="1">
              <a:buFont typeface="Wingdings" panose="05000000000000000000" pitchFamily="2" charset="2"/>
              <a:buChar char="ü"/>
              <a:defRPr/>
            </a:pPr>
            <a:r>
              <a:rPr lang="ja-JP" altLang="en-US" sz="1800" dirty="0"/>
              <a:t>要素間依存を極力減らした設計を行う、など。</a:t>
            </a:r>
            <a:endParaRPr lang="en-US" altLang="ja-JP" sz="1800" dirty="0"/>
          </a:p>
          <a:p>
            <a:pPr>
              <a:defRPr/>
            </a:pPr>
            <a:r>
              <a:rPr lang="ja-JP" altLang="en-US" dirty="0"/>
              <a:t>ソフトウェア品質を例にすると・・・</a:t>
            </a:r>
            <a:endParaRPr lang="en-US" altLang="ja-JP" dirty="0"/>
          </a:p>
          <a:p>
            <a:pPr lvl="1">
              <a:buFont typeface="Wingdings" panose="05000000000000000000" pitchFamily="2" charset="2"/>
              <a:buChar char="ü"/>
              <a:defRPr/>
            </a:pPr>
            <a:r>
              <a:rPr lang="ja-JP" altLang="en-US" sz="1800" dirty="0">
                <a:latin typeface="+mj-ea"/>
                <a:ea typeface="+mj-ea"/>
              </a:rPr>
              <a:t>モジュール性：凝集度が高い・結合度が低い。</a:t>
            </a:r>
            <a:endParaRPr lang="en-US" altLang="ja-JP" sz="1800" dirty="0">
              <a:latin typeface="+mj-ea"/>
              <a:ea typeface="+mj-ea"/>
            </a:endParaRPr>
          </a:p>
          <a:p>
            <a:pPr lvl="1">
              <a:buFont typeface="Wingdings" panose="05000000000000000000" pitchFamily="2" charset="2"/>
              <a:buChar char="ü"/>
              <a:defRPr/>
            </a:pPr>
            <a:r>
              <a:rPr lang="ja-JP" altLang="en-US" sz="1800" dirty="0">
                <a:latin typeface="+mj-ea"/>
                <a:ea typeface="+mj-ea"/>
              </a:rPr>
              <a:t>単純性：複雑度が小さい。</a:t>
            </a:r>
            <a:endParaRPr lang="en-US" altLang="ja-JP" sz="1800" dirty="0">
              <a:latin typeface="+mj-ea"/>
              <a:ea typeface="+mj-ea"/>
            </a:endParaRPr>
          </a:p>
          <a:p>
            <a:pPr lvl="1">
              <a:buFont typeface="Wingdings" panose="05000000000000000000" pitchFamily="2" charset="2"/>
              <a:buChar char="ü"/>
              <a:defRPr/>
            </a:pPr>
            <a:r>
              <a:rPr lang="ja-JP" altLang="en-US" sz="1800" dirty="0">
                <a:latin typeface="+mj-ea"/>
                <a:ea typeface="+mj-ea"/>
              </a:rPr>
              <a:t>一貫性、表現性、簡潔性、伝達性</a:t>
            </a:r>
            <a:endParaRPr lang="en-US" altLang="ja-JP" sz="1800" dirty="0">
              <a:latin typeface="+mj-ea"/>
              <a:ea typeface="+mj-ea"/>
            </a:endParaRPr>
          </a:p>
          <a:p>
            <a:pPr lvl="1">
              <a:buFont typeface="Wingdings" panose="05000000000000000000" pitchFamily="2" charset="2"/>
              <a:buChar char="ü"/>
              <a:defRPr/>
            </a:pPr>
            <a:r>
              <a:rPr lang="ja-JP" altLang="en-US" sz="1800" dirty="0">
                <a:latin typeface="+mj-ea"/>
                <a:ea typeface="+mj-ea"/>
              </a:rPr>
              <a:t>追跡可能性、階層性　など</a:t>
            </a:r>
            <a:endParaRPr lang="en-US" altLang="ja-JP" sz="1800" dirty="0">
              <a:latin typeface="+mj-ea"/>
              <a:ea typeface="+mj-ea"/>
            </a:endParaRPr>
          </a:p>
          <a:p>
            <a:pPr lvl="1">
              <a:buFont typeface="Wingdings" panose="05000000000000000000" pitchFamily="2" charset="2"/>
              <a:buChar char="ü"/>
              <a:defRPr/>
            </a:pPr>
            <a:r>
              <a:rPr lang="ja-JP" altLang="en-US" sz="1800" dirty="0">
                <a:latin typeface="+mj-ea"/>
                <a:ea typeface="+mj-ea"/>
              </a:rPr>
              <a:t>ソフトウェアシステム独立性</a:t>
            </a:r>
            <a:endParaRPr lang="en-US" altLang="ja-JP" sz="1800" dirty="0">
              <a:latin typeface="+mj-ea"/>
              <a:ea typeface="+mj-ea"/>
            </a:endParaRPr>
          </a:p>
          <a:p>
            <a:pPr lvl="1">
              <a:buFont typeface="Wingdings" panose="05000000000000000000" pitchFamily="2" charset="2"/>
              <a:buChar char="ü"/>
              <a:defRPr/>
            </a:pPr>
            <a:r>
              <a:rPr lang="ja-JP" altLang="en-US" sz="1800" dirty="0">
                <a:latin typeface="+mj-ea"/>
                <a:ea typeface="+mj-ea"/>
              </a:rPr>
              <a:t>（補完要素）完備性、説明性、製品管理性</a:t>
            </a:r>
            <a:endParaRPr lang="en-US" altLang="ja-JP" sz="1800" dirty="0">
              <a:latin typeface="+mj-ea"/>
              <a:ea typeface="+mj-ea"/>
            </a:endParaRPr>
          </a:p>
          <a:p>
            <a:pPr>
              <a:buFont typeface="Arial" charset="0"/>
              <a:buNone/>
              <a:defRPr/>
            </a:pPr>
            <a:r>
              <a:rPr lang="ja-JP" altLang="en-US" sz="2400" dirty="0">
                <a:solidFill>
                  <a:srgbClr val="FF0000"/>
                </a:solidFill>
                <a:latin typeface="+mn-ea"/>
              </a:rPr>
              <a:t>→試験性を高めることで、レビュー・テスト効率向上する。</a:t>
            </a:r>
            <a:endParaRPr lang="en-US" altLang="ja-JP" sz="2400" dirty="0">
              <a:solidFill>
                <a:srgbClr val="FF0000"/>
              </a:solidFill>
              <a:latin typeface="+mn-ea"/>
            </a:endParaRPr>
          </a:p>
          <a:p>
            <a:pPr>
              <a:buFont typeface="Arial" charset="0"/>
              <a:buNone/>
              <a:defRPr/>
            </a:pPr>
            <a:r>
              <a:rPr lang="ja-JP" altLang="en-US" sz="2400" dirty="0">
                <a:solidFill>
                  <a:srgbClr val="FF0000"/>
                </a:solidFill>
                <a:latin typeface="+mn-ea"/>
              </a:rPr>
              <a:t>→開発全体の生産性向上につながる。</a:t>
            </a:r>
          </a:p>
        </p:txBody>
      </p:sp>
      <p:sp>
        <p:nvSpPr>
          <p:cNvPr id="48132" name="スライド番号プレースホルダ 3"/>
          <p:cNvSpPr>
            <a:spLocks noGrp="1"/>
          </p:cNvSpPr>
          <p:nvPr>
            <p:ph type="sldNum" sz="quarter" idx="12"/>
          </p:nvPr>
        </p:nvSpPr>
        <p:spPr>
          <a:noFill/>
        </p:spPr>
        <p:txBody>
          <a:bodyPr/>
          <a:lstStyle/>
          <a:p>
            <a:fld id="{B592FB6D-37AC-419B-8AA8-E6DC2AA99EE8}" type="slidenum">
              <a:rPr lang="ja-JP" altLang="en-US" smtClean="0">
                <a:ea typeface="ＭＳ Ｐゴシック" charset="-128"/>
              </a:rPr>
              <a:pPr/>
              <a:t>157</a:t>
            </a:fld>
            <a:endParaRPr lang="ja-JP" altLang="en-US">
              <a:ea typeface="ＭＳ Ｐゴシック" charset="-128"/>
            </a:endParaRPr>
          </a:p>
        </p:txBody>
      </p:sp>
      <p:sp>
        <p:nvSpPr>
          <p:cNvPr id="48136"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4236335251"/>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タイトル 1"/>
          <p:cNvSpPr>
            <a:spLocks noGrp="1"/>
          </p:cNvSpPr>
          <p:nvPr>
            <p:ph type="title"/>
          </p:nvPr>
        </p:nvSpPr>
        <p:spPr>
          <a:xfrm>
            <a:off x="495300" y="274638"/>
            <a:ext cx="8915400" cy="925716"/>
          </a:xfrm>
        </p:spPr>
        <p:txBody>
          <a:bodyPr/>
          <a:lstStyle/>
          <a:p>
            <a:r>
              <a:rPr lang="ja-JP" altLang="en-US" sz="4000" dirty="0">
                <a:solidFill>
                  <a:schemeClr val="tx1"/>
                </a:solidFill>
                <a:latin typeface="+mn-ea"/>
              </a:rPr>
              <a:t>試験性に影響を与える</a:t>
            </a:r>
            <a:r>
              <a:rPr lang="ja-JP" altLang="en-US" sz="4000" dirty="0"/>
              <a:t>内部特性の例</a:t>
            </a:r>
            <a:br>
              <a:rPr lang="en-US" altLang="ja-JP" dirty="0"/>
            </a:br>
            <a:r>
              <a:rPr lang="ja-JP" altLang="en-US" sz="2000" dirty="0"/>
              <a:t>参考：「ソフトウェア品質評価ガイドブック」　日本規格協会発行</a:t>
            </a:r>
            <a:endParaRPr lang="ja-JP" altLang="en-US" dirty="0"/>
          </a:p>
        </p:txBody>
      </p:sp>
      <p:sp>
        <p:nvSpPr>
          <p:cNvPr id="49155" name="スライド番号プレースホルダ 3"/>
          <p:cNvSpPr>
            <a:spLocks noGrp="1"/>
          </p:cNvSpPr>
          <p:nvPr>
            <p:ph type="sldNum" sz="quarter" idx="12"/>
          </p:nvPr>
        </p:nvSpPr>
        <p:spPr>
          <a:noFill/>
        </p:spPr>
        <p:txBody>
          <a:bodyPr/>
          <a:lstStyle/>
          <a:p>
            <a:fld id="{9B54F7D1-8672-41DC-817D-604259E9E984}" type="slidenum">
              <a:rPr lang="ja-JP" altLang="en-US" smtClean="0">
                <a:ea typeface="ＭＳ Ｐゴシック" charset="-128"/>
              </a:rPr>
              <a:pPr/>
              <a:t>158</a:t>
            </a:fld>
            <a:endParaRPr lang="ja-JP" altLang="en-US">
              <a:ea typeface="ＭＳ Ｐゴシック" charset="-128"/>
            </a:endParaRPr>
          </a:p>
        </p:txBody>
      </p:sp>
      <p:graphicFrame>
        <p:nvGraphicFramePr>
          <p:cNvPr id="2" name="表 1"/>
          <p:cNvGraphicFramePr>
            <a:graphicFrameLocks noGrp="1"/>
          </p:cNvGraphicFramePr>
          <p:nvPr>
            <p:extLst>
              <p:ext uri="{D42A27DB-BD31-4B8C-83A1-F6EECF244321}">
                <p14:modId xmlns:p14="http://schemas.microsoft.com/office/powerpoint/2010/main" val="3327037850"/>
              </p:ext>
            </p:extLst>
          </p:nvPr>
        </p:nvGraphicFramePr>
        <p:xfrm>
          <a:off x="508000" y="1341438"/>
          <a:ext cx="8813800" cy="4762703"/>
        </p:xfrm>
        <a:graphic>
          <a:graphicData uri="http://schemas.openxmlformats.org/drawingml/2006/table">
            <a:tbl>
              <a:tblPr firstRow="1" bandRow="1">
                <a:tableStyleId>{5940675A-B579-460E-94D1-54222C63F5DA}</a:tableStyleId>
              </a:tblPr>
              <a:tblGrid>
                <a:gridCol w="1492672">
                  <a:extLst>
                    <a:ext uri="{9D8B030D-6E8A-4147-A177-3AD203B41FA5}">
                      <a16:colId xmlns:a16="http://schemas.microsoft.com/office/drawing/2014/main" val="20000"/>
                    </a:ext>
                  </a:extLst>
                </a:gridCol>
                <a:gridCol w="7321128">
                  <a:extLst>
                    <a:ext uri="{9D8B030D-6E8A-4147-A177-3AD203B41FA5}">
                      <a16:colId xmlns:a16="http://schemas.microsoft.com/office/drawing/2014/main" val="20001"/>
                    </a:ext>
                  </a:extLst>
                </a:gridCol>
              </a:tblGrid>
              <a:tr h="363295">
                <a:tc>
                  <a:txBody>
                    <a:bodyPr/>
                    <a:lstStyle/>
                    <a:p>
                      <a:r>
                        <a:rPr kumimoji="1" lang="ja-JP" altLang="en-US" sz="1400" dirty="0">
                          <a:solidFill>
                            <a:schemeClr val="tx1"/>
                          </a:solidFill>
                        </a:rPr>
                        <a:t>モジュール性</a:t>
                      </a:r>
                    </a:p>
                  </a:txBody>
                  <a:tcPr marL="99047" marR="99047" marT="45718" marB="45718"/>
                </a:tc>
                <a:tc>
                  <a:txBody>
                    <a:bodyPr/>
                    <a:lstStyle/>
                    <a:p>
                      <a:r>
                        <a:rPr kumimoji="1" lang="ja-JP" altLang="en-US" sz="1400" dirty="0"/>
                        <a:t>ソフトウェアが適切に構造化され、変更、修正などが局所で済む性質／機能強度・データ結合率。</a:t>
                      </a:r>
                    </a:p>
                  </a:txBody>
                  <a:tcPr marL="99047" marR="99047" marT="45718" marB="45718"/>
                </a:tc>
                <a:extLst>
                  <a:ext uri="{0D108BD9-81ED-4DB2-BD59-A6C34878D82A}">
                    <a16:rowId xmlns:a16="http://schemas.microsoft.com/office/drawing/2014/main" val="10000"/>
                  </a:ext>
                </a:extLst>
              </a:tr>
              <a:tr h="363295">
                <a:tc>
                  <a:txBody>
                    <a:bodyPr/>
                    <a:lstStyle/>
                    <a:p>
                      <a:r>
                        <a:rPr kumimoji="1" lang="ja-JP" altLang="en-US" sz="1400" dirty="0">
                          <a:solidFill>
                            <a:schemeClr val="tx1"/>
                          </a:solidFill>
                        </a:rPr>
                        <a:t>単純性</a:t>
                      </a:r>
                    </a:p>
                  </a:txBody>
                  <a:tcPr marL="99047" marR="99047" marT="45718" marB="45718"/>
                </a:tc>
                <a:tc>
                  <a:txBody>
                    <a:bodyPr/>
                    <a:lstStyle/>
                    <a:p>
                      <a:r>
                        <a:rPr kumimoji="1" lang="ja-JP" altLang="en-US" sz="1400" dirty="0"/>
                        <a:t>仕様の実現方法が簡単になっている性質／サイクロマチック数。</a:t>
                      </a:r>
                    </a:p>
                  </a:txBody>
                  <a:tcPr marL="99047" marR="99047" marT="45718" marB="45718"/>
                </a:tc>
                <a:extLst>
                  <a:ext uri="{0D108BD9-81ED-4DB2-BD59-A6C34878D82A}">
                    <a16:rowId xmlns:a16="http://schemas.microsoft.com/office/drawing/2014/main" val="10001"/>
                  </a:ext>
                </a:extLst>
              </a:tr>
              <a:tr h="363295">
                <a:tc>
                  <a:txBody>
                    <a:bodyPr/>
                    <a:lstStyle/>
                    <a:p>
                      <a:r>
                        <a:rPr kumimoji="1" lang="ja-JP" altLang="en-US" sz="1400" dirty="0">
                          <a:solidFill>
                            <a:schemeClr val="tx1"/>
                          </a:solidFill>
                        </a:rPr>
                        <a:t>一貫性</a:t>
                      </a:r>
                    </a:p>
                  </a:txBody>
                  <a:tcPr marL="99047" marR="99047" marT="45718" marB="45718"/>
                </a:tc>
                <a:tc>
                  <a:txBody>
                    <a:bodyPr/>
                    <a:lstStyle/>
                    <a:p>
                      <a:r>
                        <a:rPr kumimoji="1" lang="ja-JP" altLang="en-US" sz="1400" dirty="0"/>
                        <a:t>設計、製造の技法や表記法、用語、記号などが統一されている性質。</a:t>
                      </a:r>
                    </a:p>
                  </a:txBody>
                  <a:tcPr marL="99047" marR="99047" marT="45718" marB="45718"/>
                </a:tc>
                <a:extLst>
                  <a:ext uri="{0D108BD9-81ED-4DB2-BD59-A6C34878D82A}">
                    <a16:rowId xmlns:a16="http://schemas.microsoft.com/office/drawing/2014/main" val="10002"/>
                  </a:ext>
                </a:extLst>
              </a:tr>
              <a:tr h="363295">
                <a:tc>
                  <a:txBody>
                    <a:bodyPr/>
                    <a:lstStyle/>
                    <a:p>
                      <a:r>
                        <a:rPr kumimoji="1" lang="ja-JP" altLang="en-US" sz="1400" dirty="0">
                          <a:solidFill>
                            <a:schemeClr val="tx1"/>
                          </a:solidFill>
                        </a:rPr>
                        <a:t>表現性</a:t>
                      </a:r>
                    </a:p>
                  </a:txBody>
                  <a:tcPr marL="99047" marR="99047" marT="45718" marB="45718"/>
                </a:tc>
                <a:tc>
                  <a:txBody>
                    <a:bodyPr/>
                    <a:lstStyle/>
                    <a:p>
                      <a:r>
                        <a:rPr kumimoji="1" lang="ja-JP" altLang="en-US" sz="1400" dirty="0"/>
                        <a:t>入出力や処理の論理、結果をうまくモデル化して表現する性質／工夫表現率。</a:t>
                      </a:r>
                    </a:p>
                  </a:txBody>
                  <a:tcPr marL="99047" marR="99047" marT="45718" marB="45718"/>
                </a:tc>
                <a:extLst>
                  <a:ext uri="{0D108BD9-81ED-4DB2-BD59-A6C34878D82A}">
                    <a16:rowId xmlns:a16="http://schemas.microsoft.com/office/drawing/2014/main" val="10003"/>
                  </a:ext>
                </a:extLst>
              </a:tr>
              <a:tr h="363295">
                <a:tc>
                  <a:txBody>
                    <a:bodyPr/>
                    <a:lstStyle/>
                    <a:p>
                      <a:r>
                        <a:rPr kumimoji="1" lang="ja-JP" altLang="en-US" sz="1400" dirty="0">
                          <a:solidFill>
                            <a:schemeClr val="tx1"/>
                          </a:solidFill>
                        </a:rPr>
                        <a:t>簡潔性</a:t>
                      </a:r>
                    </a:p>
                  </a:txBody>
                  <a:tcPr marL="99047" marR="99047" marT="45718" marB="45718"/>
                </a:tc>
                <a:tc>
                  <a:txBody>
                    <a:bodyPr/>
                    <a:lstStyle/>
                    <a:p>
                      <a:r>
                        <a:rPr kumimoji="1" lang="ja-JP" altLang="en-US" sz="1400" dirty="0"/>
                        <a:t>表現が短く、明快で的を射ている性質／簡潔表現比率・不要コード率。</a:t>
                      </a:r>
                    </a:p>
                  </a:txBody>
                  <a:tcPr marL="99047" marR="99047" marT="45718" marB="45718"/>
                </a:tc>
                <a:extLst>
                  <a:ext uri="{0D108BD9-81ED-4DB2-BD59-A6C34878D82A}">
                    <a16:rowId xmlns:a16="http://schemas.microsoft.com/office/drawing/2014/main" val="10004"/>
                  </a:ext>
                </a:extLst>
              </a:tr>
              <a:tr h="363295">
                <a:tc>
                  <a:txBody>
                    <a:bodyPr/>
                    <a:lstStyle/>
                    <a:p>
                      <a:r>
                        <a:rPr kumimoji="1" lang="ja-JP" altLang="en-US" sz="1400" dirty="0">
                          <a:solidFill>
                            <a:schemeClr val="tx1"/>
                          </a:solidFill>
                        </a:rPr>
                        <a:t>伝達性</a:t>
                      </a:r>
                    </a:p>
                  </a:txBody>
                  <a:tcPr marL="99047" marR="99047" marT="45718" marB="45718"/>
                </a:tc>
                <a:tc>
                  <a:txBody>
                    <a:bodyPr/>
                    <a:lstStyle/>
                    <a:p>
                      <a:r>
                        <a:rPr kumimoji="1" lang="ja-JP" altLang="en-US" sz="1400" dirty="0"/>
                        <a:t>プログラムの入出力の形式や内容がどの程度使いやすく、統一されているかの性質。</a:t>
                      </a:r>
                    </a:p>
                  </a:txBody>
                  <a:tcPr marL="99047" marR="99047" marT="45718" marB="45718"/>
                </a:tc>
                <a:extLst>
                  <a:ext uri="{0D108BD9-81ED-4DB2-BD59-A6C34878D82A}">
                    <a16:rowId xmlns:a16="http://schemas.microsoft.com/office/drawing/2014/main" val="10005"/>
                  </a:ext>
                </a:extLst>
              </a:tr>
              <a:tr h="363295">
                <a:tc>
                  <a:txBody>
                    <a:bodyPr/>
                    <a:lstStyle/>
                    <a:p>
                      <a:r>
                        <a:rPr kumimoji="1" lang="ja-JP" altLang="en-US" sz="1400" dirty="0">
                          <a:solidFill>
                            <a:schemeClr val="tx1"/>
                          </a:solidFill>
                        </a:rPr>
                        <a:t>追跡可能性</a:t>
                      </a:r>
                    </a:p>
                  </a:txBody>
                  <a:tcPr marL="99047" marR="99047" marT="45718" marB="45718"/>
                </a:tc>
                <a:tc>
                  <a:txBody>
                    <a:bodyPr/>
                    <a:lstStyle/>
                    <a:p>
                      <a:r>
                        <a:rPr kumimoji="1" lang="ja-JP" altLang="en-US" sz="1400" dirty="0"/>
                        <a:t>要求から実現されたものへの関連およびその逆への関連を追いかけることができる性質。</a:t>
                      </a:r>
                    </a:p>
                  </a:txBody>
                  <a:tcPr marL="99047" marR="99047" marT="45718" marB="45718"/>
                </a:tc>
                <a:extLst>
                  <a:ext uri="{0D108BD9-81ED-4DB2-BD59-A6C34878D82A}">
                    <a16:rowId xmlns:a16="http://schemas.microsoft.com/office/drawing/2014/main" val="10006"/>
                  </a:ext>
                </a:extLst>
              </a:tr>
              <a:tr h="363295">
                <a:tc>
                  <a:txBody>
                    <a:bodyPr/>
                    <a:lstStyle/>
                    <a:p>
                      <a:r>
                        <a:rPr kumimoji="1" lang="ja-JP" altLang="en-US" sz="1400" dirty="0">
                          <a:solidFill>
                            <a:schemeClr val="tx1"/>
                          </a:solidFill>
                        </a:rPr>
                        <a:t>階層性</a:t>
                      </a:r>
                    </a:p>
                  </a:txBody>
                  <a:tcPr marL="99047" marR="99047" marT="45718" marB="45718"/>
                </a:tc>
                <a:tc>
                  <a:txBody>
                    <a:bodyPr/>
                    <a:lstStyle/>
                    <a:p>
                      <a:r>
                        <a:rPr kumimoji="1" lang="ja-JP" altLang="en-US" sz="1400" dirty="0"/>
                        <a:t>論理が概要から詳細へ段階的に構成されている性質。</a:t>
                      </a:r>
                    </a:p>
                  </a:txBody>
                  <a:tcPr marL="99047" marR="99047" marT="45718" marB="45718"/>
                </a:tc>
                <a:extLst>
                  <a:ext uri="{0D108BD9-81ED-4DB2-BD59-A6C34878D82A}">
                    <a16:rowId xmlns:a16="http://schemas.microsoft.com/office/drawing/2014/main" val="10007"/>
                  </a:ext>
                </a:extLst>
              </a:tr>
              <a:tr h="363295">
                <a:tc>
                  <a:txBody>
                    <a:bodyPr/>
                    <a:lstStyle/>
                    <a:p>
                      <a:r>
                        <a:rPr kumimoji="1" lang="ja-JP" altLang="en-US" sz="1400" dirty="0">
                          <a:solidFill>
                            <a:schemeClr val="tx1"/>
                          </a:solidFill>
                        </a:rPr>
                        <a:t>ソフトウェアシステム独立性</a:t>
                      </a:r>
                    </a:p>
                  </a:txBody>
                  <a:tcPr marL="99047" marR="99047" marT="45718" marB="45718"/>
                </a:tc>
                <a:tc>
                  <a:txBody>
                    <a:bodyPr/>
                    <a:lstStyle/>
                    <a:p>
                      <a:r>
                        <a:rPr kumimoji="1" lang="ja-JP" altLang="en-US" sz="1400" dirty="0"/>
                        <a:t>ソフトウェアが特定のソフトウェア環境（</a:t>
                      </a:r>
                      <a:r>
                        <a:rPr kumimoji="1" lang="en-US" altLang="ja-JP" sz="1400" dirty="0"/>
                        <a:t>OS</a:t>
                      </a:r>
                      <a:r>
                        <a:rPr kumimoji="1" lang="ja-JP" altLang="en-US" sz="1400" dirty="0"/>
                        <a:t>等）に依存しないで動作できる性質。</a:t>
                      </a:r>
                    </a:p>
                  </a:txBody>
                  <a:tcPr marL="99047" marR="99047" marT="45718" marB="45718"/>
                </a:tc>
                <a:extLst>
                  <a:ext uri="{0D108BD9-81ED-4DB2-BD59-A6C34878D82A}">
                    <a16:rowId xmlns:a16="http://schemas.microsoft.com/office/drawing/2014/main" val="10008"/>
                  </a:ext>
                </a:extLst>
              </a:tr>
              <a:tr h="363295">
                <a:tc>
                  <a:txBody>
                    <a:bodyPr/>
                    <a:lstStyle/>
                    <a:p>
                      <a:r>
                        <a:rPr kumimoji="1" lang="ja-JP" altLang="en-US" sz="1400" dirty="0">
                          <a:solidFill>
                            <a:schemeClr val="tx1"/>
                          </a:solidFill>
                        </a:rPr>
                        <a:t>完備性</a:t>
                      </a:r>
                    </a:p>
                  </a:txBody>
                  <a:tcPr marL="99047" marR="99047" marT="45718" marB="45718"/>
                </a:tc>
                <a:tc>
                  <a:txBody>
                    <a:bodyPr/>
                    <a:lstStyle/>
                    <a:p>
                      <a:r>
                        <a:rPr kumimoji="1" lang="ja-JP" altLang="en-US" sz="1400" dirty="0"/>
                        <a:t>本来の機能に加えてソフトウェアの使用を助けるための機能や事物が備わっている性質。</a:t>
                      </a:r>
                    </a:p>
                  </a:txBody>
                  <a:tcPr marL="99047" marR="99047" marT="45718" marB="45718"/>
                </a:tc>
                <a:extLst>
                  <a:ext uri="{0D108BD9-81ED-4DB2-BD59-A6C34878D82A}">
                    <a16:rowId xmlns:a16="http://schemas.microsoft.com/office/drawing/2014/main" val="10009"/>
                  </a:ext>
                </a:extLst>
              </a:tr>
              <a:tr h="363295">
                <a:tc>
                  <a:txBody>
                    <a:bodyPr/>
                    <a:lstStyle/>
                    <a:p>
                      <a:r>
                        <a:rPr kumimoji="1" lang="ja-JP" altLang="en-US" sz="1400" dirty="0">
                          <a:solidFill>
                            <a:schemeClr val="tx1"/>
                          </a:solidFill>
                        </a:rPr>
                        <a:t>説明性</a:t>
                      </a:r>
                    </a:p>
                  </a:txBody>
                  <a:tcPr marL="99047" marR="99047" marT="45718" marB="45718"/>
                </a:tc>
                <a:tc>
                  <a:txBody>
                    <a:bodyPr/>
                    <a:lstStyle/>
                    <a:p>
                      <a:r>
                        <a:rPr kumimoji="1" lang="ja-JP" altLang="en-US" sz="1400" dirty="0"/>
                        <a:t>使用者又はソフトウェアの状態や最新の情報を提供する性質。</a:t>
                      </a:r>
                    </a:p>
                  </a:txBody>
                  <a:tcPr marL="99047" marR="99047" marT="45718" marB="45718"/>
                </a:tc>
                <a:extLst>
                  <a:ext uri="{0D108BD9-81ED-4DB2-BD59-A6C34878D82A}">
                    <a16:rowId xmlns:a16="http://schemas.microsoft.com/office/drawing/2014/main" val="10010"/>
                  </a:ext>
                </a:extLst>
              </a:tr>
              <a:tr h="611597">
                <a:tc>
                  <a:txBody>
                    <a:bodyPr/>
                    <a:lstStyle/>
                    <a:p>
                      <a:r>
                        <a:rPr kumimoji="1" lang="ja-JP" altLang="en-US" sz="1400" dirty="0">
                          <a:solidFill>
                            <a:schemeClr val="tx1"/>
                          </a:solidFill>
                        </a:rPr>
                        <a:t>製品管理性</a:t>
                      </a:r>
                    </a:p>
                  </a:txBody>
                  <a:tcPr marL="99047" marR="99047" marT="45718" marB="45718"/>
                </a:tc>
                <a:tc>
                  <a:txBody>
                    <a:bodyPr/>
                    <a:lstStyle/>
                    <a:p>
                      <a:r>
                        <a:rPr kumimoji="1" lang="ja-JP" altLang="en-US" sz="1400" dirty="0"/>
                        <a:t>ソフトウェアの個々のプログラム、ドキュメントに対して、構成、版、それらの整合性や履歴等の製品の管理がしやすい性質。</a:t>
                      </a:r>
                    </a:p>
                  </a:txBody>
                  <a:tcPr marL="99047" marR="99047" marT="45718" marB="45718"/>
                </a:tc>
                <a:extLst>
                  <a:ext uri="{0D108BD9-81ED-4DB2-BD59-A6C34878D82A}">
                    <a16:rowId xmlns:a16="http://schemas.microsoft.com/office/drawing/2014/main" val="10011"/>
                  </a:ext>
                </a:extLst>
              </a:tr>
            </a:tbl>
          </a:graphicData>
        </a:graphic>
      </p:graphicFrame>
      <p:sp>
        <p:nvSpPr>
          <p:cNvPr id="49200"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3" name="正方形/長方形 2"/>
          <p:cNvSpPr/>
          <p:nvPr/>
        </p:nvSpPr>
        <p:spPr>
          <a:xfrm>
            <a:off x="776536" y="6104141"/>
            <a:ext cx="7992888" cy="369332"/>
          </a:xfrm>
          <a:prstGeom prst="rect">
            <a:avLst/>
          </a:prstGeom>
        </p:spPr>
        <p:txBody>
          <a:bodyPr wrap="square">
            <a:spAutoFit/>
          </a:bodyPr>
          <a:lstStyle/>
          <a:p>
            <a:pPr algn="ctr"/>
            <a:r>
              <a:rPr lang="en-US" altLang="ja-JP" dirty="0">
                <a:solidFill>
                  <a:srgbClr val="FF0000"/>
                </a:solidFill>
                <a:latin typeface="+mn-ea"/>
              </a:rPr>
              <a:t>※</a:t>
            </a:r>
            <a:r>
              <a:rPr lang="ja-JP" altLang="en-US" dirty="0">
                <a:solidFill>
                  <a:srgbClr val="FF0000"/>
                </a:solidFill>
                <a:latin typeface="+mn-ea"/>
              </a:rPr>
              <a:t>レビュー、テスト対象の理解しやすさが試験性に影響を与える</a:t>
            </a:r>
            <a:endParaRPr lang="ja-JP" altLang="en-US" dirty="0"/>
          </a:p>
        </p:txBody>
      </p:sp>
    </p:spTree>
    <p:extLst>
      <p:ext uri="{BB962C8B-B14F-4D97-AF65-F5344CB8AC3E}">
        <p14:creationId xmlns:p14="http://schemas.microsoft.com/office/powerpoint/2010/main" val="4261685113"/>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159</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ja-JP" altLang="en-US" sz="4400" dirty="0">
                <a:solidFill>
                  <a:schemeClr val="tx2"/>
                </a:solidFill>
                <a:latin typeface="ＭＳ Ｐゴシック" charset="-128"/>
              </a:rPr>
              <a:t> </a:t>
            </a:r>
            <a:r>
              <a:rPr lang="en-US" altLang="ja-JP" sz="4400" dirty="0">
                <a:solidFill>
                  <a:schemeClr val="tx2"/>
                </a:solidFill>
                <a:latin typeface="ＭＳ Ｐゴシック" charset="-128"/>
              </a:rPr>
              <a:t>5.2 </a:t>
            </a:r>
            <a:r>
              <a:rPr lang="ja-JP" altLang="en-US" sz="4400" dirty="0">
                <a:solidFill>
                  <a:schemeClr val="tx2"/>
                </a:solidFill>
                <a:latin typeface="ＭＳ Ｐゴシック" charset="-128"/>
              </a:rPr>
              <a:t>テストの計画と見積り</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36086499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ソフトウェア開発を取り巻く状況</a:t>
            </a:r>
            <a:endParaRPr kumimoji="1" lang="ja-JP" altLang="en-US"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16</a:t>
            </a:fld>
            <a:endParaRPr lang="en-US" altLang="ja-JP" dirty="0"/>
          </a:p>
        </p:txBody>
      </p:sp>
      <p:sp>
        <p:nvSpPr>
          <p:cNvPr id="7" name="正方形/長方形 6"/>
          <p:cNvSpPr/>
          <p:nvPr/>
        </p:nvSpPr>
        <p:spPr>
          <a:xfrm>
            <a:off x="391762" y="2207454"/>
            <a:ext cx="3928690" cy="1656000"/>
          </a:xfrm>
          <a:prstGeom prst="rect">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r>
              <a:rPr lang="ja-JP" altLang="en-US" sz="2800" dirty="0"/>
              <a:t>ソフトウェアは私たちの生活に欠かせないものになっている。</a:t>
            </a:r>
          </a:p>
        </p:txBody>
      </p:sp>
      <p:sp>
        <p:nvSpPr>
          <p:cNvPr id="8" name="正方形/長方形 7"/>
          <p:cNvSpPr/>
          <p:nvPr/>
        </p:nvSpPr>
        <p:spPr>
          <a:xfrm>
            <a:off x="4664968" y="2224624"/>
            <a:ext cx="4896000" cy="1080000"/>
          </a:xfrm>
          <a:prstGeom prst="rect">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r>
              <a:rPr lang="ja-JP" altLang="en-US" sz="2800" dirty="0"/>
              <a:t>ソフトウェアの規模や複雑さは増加傾向にある。</a:t>
            </a:r>
          </a:p>
        </p:txBody>
      </p:sp>
      <p:sp>
        <p:nvSpPr>
          <p:cNvPr id="9" name="正方形/長方形 8"/>
          <p:cNvSpPr/>
          <p:nvPr/>
        </p:nvSpPr>
        <p:spPr>
          <a:xfrm>
            <a:off x="4664968" y="3836125"/>
            <a:ext cx="4896000" cy="1080000"/>
          </a:xfrm>
          <a:prstGeom prst="rect">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wrap="none" rtlCol="0" anchor="ctr"/>
          <a:lstStyle/>
          <a:p>
            <a:r>
              <a:rPr lang="ja-JP" altLang="en-US" sz="2800" dirty="0"/>
              <a:t>ソフトウェアが正しく動くことを</a:t>
            </a:r>
            <a:br>
              <a:rPr lang="en-US" altLang="ja-JP" sz="2800" dirty="0"/>
            </a:br>
            <a:r>
              <a:rPr lang="ja-JP" altLang="en-US" sz="2800" dirty="0"/>
              <a:t>保証するのが困難になっている。</a:t>
            </a:r>
          </a:p>
        </p:txBody>
      </p:sp>
      <p:sp>
        <p:nvSpPr>
          <p:cNvPr id="10" name="正方形/長方形 9"/>
          <p:cNvSpPr/>
          <p:nvPr/>
        </p:nvSpPr>
        <p:spPr>
          <a:xfrm>
            <a:off x="376238" y="5447626"/>
            <a:ext cx="9180000" cy="720000"/>
          </a:xfrm>
          <a:prstGeom prst="rect">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2800" dirty="0">
                <a:solidFill>
                  <a:srgbClr val="FF0000"/>
                </a:solidFill>
              </a:rPr>
              <a:t>ソフトウェアが正しく動かず、</a:t>
            </a:r>
            <a:r>
              <a:rPr lang="ja-JP" altLang="en-US" sz="2800" dirty="0"/>
              <a:t>社会的な問題が発生。</a:t>
            </a:r>
          </a:p>
        </p:txBody>
      </p:sp>
      <p:cxnSp>
        <p:nvCxnSpPr>
          <p:cNvPr id="11" name="直線矢印コネクタ 10"/>
          <p:cNvCxnSpPr>
            <a:stCxn id="8" idx="2"/>
            <a:endCxn id="9" idx="0"/>
          </p:cNvCxnSpPr>
          <p:nvPr/>
        </p:nvCxnSpPr>
        <p:spPr>
          <a:xfrm>
            <a:off x="7112968" y="3304624"/>
            <a:ext cx="0" cy="531501"/>
          </a:xfrm>
          <a:prstGeom prst="straightConnector1">
            <a:avLst/>
          </a:prstGeom>
          <a:ln>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12" name="直線矢印コネクタ 11"/>
          <p:cNvCxnSpPr>
            <a:cxnSpLocks/>
            <a:stCxn id="9" idx="2"/>
          </p:cNvCxnSpPr>
          <p:nvPr/>
        </p:nvCxnSpPr>
        <p:spPr>
          <a:xfrm>
            <a:off x="7112968" y="4916125"/>
            <a:ext cx="0" cy="504172"/>
          </a:xfrm>
          <a:prstGeom prst="straightConnector1">
            <a:avLst/>
          </a:prstGeom>
          <a:ln>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a:cxnSpLocks/>
            <a:stCxn id="7" idx="2"/>
          </p:cNvCxnSpPr>
          <p:nvPr/>
        </p:nvCxnSpPr>
        <p:spPr>
          <a:xfrm>
            <a:off x="2356107" y="3863454"/>
            <a:ext cx="0" cy="1584172"/>
          </a:xfrm>
          <a:prstGeom prst="straightConnector1">
            <a:avLst/>
          </a:prstGeom>
          <a:ln>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14" name="フッター プレースホルダ 4">
            <a:extLst>
              <a:ext uri="{FF2B5EF4-FFF2-40B4-BE49-F238E27FC236}">
                <a16:creationId xmlns:a16="http://schemas.microsoft.com/office/drawing/2014/main" id="{37D66EED-B2A1-4E96-9510-49F595038BCA}"/>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3" name="テキスト ボックス 2">
            <a:extLst>
              <a:ext uri="{FF2B5EF4-FFF2-40B4-BE49-F238E27FC236}">
                <a16:creationId xmlns:a16="http://schemas.microsoft.com/office/drawing/2014/main" id="{B8C6FBF6-3161-513C-244A-1F773009F0BA}"/>
              </a:ext>
            </a:extLst>
          </p:cNvPr>
          <p:cNvSpPr txBox="1"/>
          <p:nvPr/>
        </p:nvSpPr>
        <p:spPr>
          <a:xfrm>
            <a:off x="376238" y="1674485"/>
            <a:ext cx="3959738" cy="369332"/>
          </a:xfrm>
          <a:prstGeom prst="rect">
            <a:avLst/>
          </a:prstGeom>
          <a:noFill/>
        </p:spPr>
        <p:txBody>
          <a:bodyPr wrap="none" rtlCol="0">
            <a:spAutoFit/>
          </a:bodyPr>
          <a:lstStyle/>
          <a:p>
            <a:pPr algn="ctr"/>
            <a:r>
              <a:rPr kumimoji="1" lang="ja-JP" altLang="en-US" u="sng" dirty="0"/>
              <a:t>ソフトウェアへの期待（ニーズ）の高まり</a:t>
            </a:r>
          </a:p>
        </p:txBody>
      </p:sp>
      <p:sp>
        <p:nvSpPr>
          <p:cNvPr id="15" name="テキスト ボックス 14">
            <a:extLst>
              <a:ext uri="{FF2B5EF4-FFF2-40B4-BE49-F238E27FC236}">
                <a16:creationId xmlns:a16="http://schemas.microsoft.com/office/drawing/2014/main" id="{47E6F774-C148-A674-1CAB-BABB77BBB3F3}"/>
              </a:ext>
            </a:extLst>
          </p:cNvPr>
          <p:cNvSpPr txBox="1"/>
          <p:nvPr/>
        </p:nvSpPr>
        <p:spPr>
          <a:xfrm>
            <a:off x="4660238" y="1674485"/>
            <a:ext cx="4896000" cy="369332"/>
          </a:xfrm>
          <a:prstGeom prst="rect">
            <a:avLst/>
          </a:prstGeom>
          <a:noFill/>
        </p:spPr>
        <p:txBody>
          <a:bodyPr wrap="square" rtlCol="0">
            <a:spAutoFit/>
          </a:bodyPr>
          <a:lstStyle/>
          <a:p>
            <a:pPr algn="ctr"/>
            <a:r>
              <a:rPr kumimoji="1" lang="ja-JP" altLang="en-US" u="sng" dirty="0"/>
              <a:t>ソフトウェアの検証技術の状況</a:t>
            </a:r>
          </a:p>
        </p:txBody>
      </p:sp>
    </p:spTree>
    <p:extLst>
      <p:ext uri="{BB962C8B-B14F-4D97-AF65-F5344CB8AC3E}">
        <p14:creationId xmlns:p14="http://schemas.microsoft.com/office/powerpoint/2010/main" val="3502378509"/>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descr="https://3.bp.blogspot.com/-DUWYfDbdDhk/V9vBWHxmkvI/AAAAAAAA93Q/A4MfwfHQseUISgW2eC4uAnZ_BKywEQHKgCLcB/s800/golf_jou.png">
            <a:extLst>
              <a:ext uri="{FF2B5EF4-FFF2-40B4-BE49-F238E27FC236}">
                <a16:creationId xmlns:a16="http://schemas.microsoft.com/office/drawing/2014/main" id="{B5EE38FD-EAB0-4C5B-96D6-6BBFFA3F6AD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5979" y="937679"/>
            <a:ext cx="3276860" cy="3157489"/>
          </a:xfrm>
          <a:prstGeom prst="rect">
            <a:avLst/>
          </a:prstGeom>
          <a:noFill/>
          <a:extLst>
            <a:ext uri="{909E8E84-426E-40DD-AFC4-6F175D3DCCD1}">
              <a14:hiddenFill xmlns:a14="http://schemas.microsoft.com/office/drawing/2010/main">
                <a:solidFill>
                  <a:srgbClr val="FFFFFF"/>
                </a:solidFill>
              </a14:hiddenFill>
            </a:ext>
          </a:extLst>
        </p:spPr>
      </p:pic>
      <p:sp>
        <p:nvSpPr>
          <p:cNvPr id="34818" name="スライド番号プレースホルダ 5"/>
          <p:cNvSpPr>
            <a:spLocks noGrp="1"/>
          </p:cNvSpPr>
          <p:nvPr>
            <p:ph type="sldNum" sz="quarter" idx="12"/>
          </p:nvPr>
        </p:nvSpPr>
        <p:spPr>
          <a:noFill/>
        </p:spPr>
        <p:txBody>
          <a:bodyPr/>
          <a:lstStyle/>
          <a:p>
            <a:fld id="{2CDD66FA-6FCD-4497-81F3-AF233ABB9429}" type="slidenum">
              <a:rPr lang="ja-JP" altLang="en-US" smtClean="0">
                <a:ea typeface="ＭＳ Ｐゴシック" charset="-128"/>
              </a:rPr>
              <a:pPr/>
              <a:t>160</a:t>
            </a:fld>
            <a:endParaRPr lang="en-US" altLang="ja-JP">
              <a:ea typeface="ＭＳ Ｐゴシック" charset="-128"/>
            </a:endParaRPr>
          </a:p>
        </p:txBody>
      </p:sp>
      <p:sp>
        <p:nvSpPr>
          <p:cNvPr id="34836"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2" name="下リボン 1"/>
          <p:cNvSpPr/>
          <p:nvPr/>
        </p:nvSpPr>
        <p:spPr>
          <a:xfrm>
            <a:off x="4088904" y="1439828"/>
            <a:ext cx="3672408" cy="1224136"/>
          </a:xfrm>
          <a:prstGeom prst="ribbon">
            <a:avLst>
              <a:gd name="adj1" fmla="val 16667"/>
              <a:gd name="adj2" fmla="val 66872"/>
            </a:avLst>
          </a:prstGeom>
          <a:solidFill>
            <a:schemeClr val="bg1"/>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2800" dirty="0"/>
              <a:t>テストポリシー</a:t>
            </a:r>
            <a:endParaRPr kumimoji="1" lang="en-US" altLang="ja-JP" sz="2800" dirty="0"/>
          </a:p>
        </p:txBody>
      </p:sp>
      <p:sp>
        <p:nvSpPr>
          <p:cNvPr id="4" name="フローチャート: 複数書類 3"/>
          <p:cNvSpPr/>
          <p:nvPr/>
        </p:nvSpPr>
        <p:spPr>
          <a:xfrm>
            <a:off x="4808984" y="4873559"/>
            <a:ext cx="2304256" cy="1363753"/>
          </a:xfrm>
          <a:prstGeom prst="flowChartMultidocument">
            <a:avLst/>
          </a:prstGeom>
          <a:solidFill>
            <a:schemeClr val="bg1"/>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2400" dirty="0"/>
              <a:t>テスト計画</a:t>
            </a:r>
            <a:endParaRPr kumimoji="1" lang="ja-JP" altLang="en-US" dirty="0"/>
          </a:p>
        </p:txBody>
      </p:sp>
      <p:sp>
        <p:nvSpPr>
          <p:cNvPr id="5" name="角丸四角形 4"/>
          <p:cNvSpPr/>
          <p:nvPr/>
        </p:nvSpPr>
        <p:spPr>
          <a:xfrm>
            <a:off x="4412940" y="2912528"/>
            <a:ext cx="2700300" cy="992676"/>
          </a:xfrm>
          <a:prstGeom prst="roundRect">
            <a:avLst/>
          </a:prstGeom>
          <a:solidFill>
            <a:schemeClr val="bg1"/>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2800" dirty="0"/>
              <a:t>テスト戦略</a:t>
            </a:r>
            <a:endParaRPr kumimoji="1" lang="en-US" altLang="ja-JP" sz="2800" dirty="0"/>
          </a:p>
          <a:p>
            <a:pPr algn="ctr"/>
            <a:endParaRPr kumimoji="1" lang="ja-JP" altLang="en-US" dirty="0"/>
          </a:p>
        </p:txBody>
      </p:sp>
      <p:sp>
        <p:nvSpPr>
          <p:cNvPr id="9" name="角丸四角形 8"/>
          <p:cNvSpPr/>
          <p:nvPr/>
        </p:nvSpPr>
        <p:spPr>
          <a:xfrm>
            <a:off x="4917964" y="3528432"/>
            <a:ext cx="2700300" cy="876818"/>
          </a:xfrm>
          <a:prstGeom prst="roundRect">
            <a:avLst/>
          </a:prstGeom>
          <a:solidFill>
            <a:schemeClr val="bg1"/>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2800" dirty="0"/>
              <a:t>テスト</a:t>
            </a:r>
            <a:endParaRPr kumimoji="1" lang="en-US" altLang="ja-JP" sz="2800" dirty="0"/>
          </a:p>
          <a:p>
            <a:pPr algn="ctr"/>
            <a:r>
              <a:rPr lang="ja-JP" altLang="en-US" sz="2800" dirty="0"/>
              <a:t>アプローチ</a:t>
            </a:r>
            <a:endParaRPr kumimoji="1" lang="ja-JP" altLang="en-US" dirty="0"/>
          </a:p>
        </p:txBody>
      </p:sp>
      <p:sp>
        <p:nvSpPr>
          <p:cNvPr id="7" name="下矢印 6"/>
          <p:cNvSpPr/>
          <p:nvPr/>
        </p:nvSpPr>
        <p:spPr>
          <a:xfrm>
            <a:off x="5574069" y="2528991"/>
            <a:ext cx="702078" cy="576064"/>
          </a:xfrm>
          <a:prstGeom prst="downArrow">
            <a:avLst/>
          </a:prstGeom>
          <a:solidFill>
            <a:schemeClr val="tx1"/>
          </a:solidFill>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1" name="下矢印 10"/>
          <p:cNvSpPr/>
          <p:nvPr/>
        </p:nvSpPr>
        <p:spPr>
          <a:xfrm>
            <a:off x="5574069" y="4373513"/>
            <a:ext cx="702078" cy="576064"/>
          </a:xfrm>
          <a:prstGeom prst="downArrow">
            <a:avLst/>
          </a:prstGeom>
          <a:solidFill>
            <a:schemeClr val="tx1"/>
          </a:solidFill>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2" name="角丸四角形 11"/>
          <p:cNvSpPr/>
          <p:nvPr/>
        </p:nvSpPr>
        <p:spPr>
          <a:xfrm>
            <a:off x="2000863" y="3094245"/>
            <a:ext cx="2304065" cy="1296144"/>
          </a:xfrm>
          <a:prstGeom prst="roundRect">
            <a:avLst/>
          </a:prstGeom>
          <a:solidFill>
            <a:srgbClr val="FFFF66"/>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2800" dirty="0">
                <a:solidFill>
                  <a:schemeClr val="tx1"/>
                </a:solidFill>
              </a:rPr>
              <a:t>プロジェクトコンテキスト</a:t>
            </a:r>
            <a:endParaRPr kumimoji="1" lang="ja-JP" altLang="en-US" dirty="0">
              <a:solidFill>
                <a:schemeClr val="tx1"/>
              </a:solidFill>
            </a:endParaRPr>
          </a:p>
        </p:txBody>
      </p:sp>
      <p:sp>
        <p:nvSpPr>
          <p:cNvPr id="13" name="角丸四角形 12"/>
          <p:cNvSpPr/>
          <p:nvPr/>
        </p:nvSpPr>
        <p:spPr>
          <a:xfrm>
            <a:off x="1767915" y="4244680"/>
            <a:ext cx="2304065" cy="1296144"/>
          </a:xfrm>
          <a:prstGeom prst="roundRect">
            <a:avLst/>
          </a:prstGeom>
          <a:solidFill>
            <a:srgbClr val="FFFF66"/>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3200" dirty="0">
                <a:solidFill>
                  <a:schemeClr val="tx1"/>
                </a:solidFill>
              </a:rPr>
              <a:t>プロダクト特性・要件</a:t>
            </a:r>
            <a:endParaRPr kumimoji="1" lang="ja-JP" altLang="en-US" dirty="0">
              <a:solidFill>
                <a:schemeClr val="tx1"/>
              </a:solidFill>
            </a:endParaRPr>
          </a:p>
        </p:txBody>
      </p:sp>
      <p:sp>
        <p:nvSpPr>
          <p:cNvPr id="14" name="下矢印 13"/>
          <p:cNvSpPr/>
          <p:nvPr/>
        </p:nvSpPr>
        <p:spPr>
          <a:xfrm rot="16200000">
            <a:off x="4241921" y="3900829"/>
            <a:ext cx="702078" cy="576064"/>
          </a:xfrm>
          <a:prstGeom prst="downArrow">
            <a:avLst/>
          </a:prstGeom>
          <a:solidFill>
            <a:schemeClr val="tx1"/>
          </a:solidFill>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solidFill>
                <a:srgbClr val="FF0000"/>
              </a:solidFill>
            </a:endParaRPr>
          </a:p>
        </p:txBody>
      </p:sp>
      <p:sp>
        <p:nvSpPr>
          <p:cNvPr id="15" name="Rectangle 3"/>
          <p:cNvSpPr>
            <a:spLocks noGrp="1" noChangeArrowheads="1"/>
          </p:cNvSpPr>
          <p:nvPr>
            <p:ph type="title"/>
          </p:nvPr>
        </p:nvSpPr>
        <p:spPr>
          <a:xfrm>
            <a:off x="704850" y="260350"/>
            <a:ext cx="8420100" cy="1143000"/>
          </a:xfrm>
        </p:spPr>
        <p:txBody>
          <a:bodyPr/>
          <a:lstStyle/>
          <a:p>
            <a:pPr eaLnBrk="1" hangingPunct="1"/>
            <a:r>
              <a:rPr lang="ja-JP" altLang="en-US" dirty="0"/>
              <a:t>テスト計画までの流れ</a:t>
            </a:r>
          </a:p>
        </p:txBody>
      </p:sp>
      <p:cxnSp>
        <p:nvCxnSpPr>
          <p:cNvPr id="16" name="直線矢印コネクタ 15"/>
          <p:cNvCxnSpPr/>
          <p:nvPr/>
        </p:nvCxnSpPr>
        <p:spPr>
          <a:xfrm>
            <a:off x="7977336" y="1282567"/>
            <a:ext cx="0" cy="4272868"/>
          </a:xfrm>
          <a:prstGeom prst="straightConnector1">
            <a:avLst/>
          </a:prstGeom>
          <a:ln w="7620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8193361" y="1342024"/>
            <a:ext cx="1296144" cy="369332"/>
          </a:xfrm>
          <a:prstGeom prst="rect">
            <a:avLst/>
          </a:prstGeom>
          <a:noFill/>
        </p:spPr>
        <p:txBody>
          <a:bodyPr wrap="square" rtlCol="0">
            <a:spAutoFit/>
          </a:bodyPr>
          <a:lstStyle/>
          <a:p>
            <a:r>
              <a:rPr kumimoji="1" lang="ja-JP" altLang="en-US" dirty="0"/>
              <a:t>組織</a:t>
            </a:r>
          </a:p>
        </p:txBody>
      </p:sp>
      <p:sp>
        <p:nvSpPr>
          <p:cNvPr id="20" name="テキスト ボックス 19"/>
          <p:cNvSpPr txBox="1"/>
          <p:nvPr/>
        </p:nvSpPr>
        <p:spPr>
          <a:xfrm>
            <a:off x="8238148" y="5140572"/>
            <a:ext cx="1296144" cy="369332"/>
          </a:xfrm>
          <a:prstGeom prst="rect">
            <a:avLst/>
          </a:prstGeom>
          <a:noFill/>
        </p:spPr>
        <p:txBody>
          <a:bodyPr wrap="square" rtlCol="0">
            <a:spAutoFit/>
          </a:bodyPr>
          <a:lstStyle/>
          <a:p>
            <a:r>
              <a:rPr kumimoji="1" lang="ja-JP" altLang="en-US" dirty="0"/>
              <a:t>プロジェクト</a:t>
            </a:r>
          </a:p>
        </p:txBody>
      </p:sp>
    </p:spTree>
    <p:extLst>
      <p:ext uri="{BB962C8B-B14F-4D97-AF65-F5344CB8AC3E}">
        <p14:creationId xmlns:p14="http://schemas.microsoft.com/office/powerpoint/2010/main" val="856677432"/>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スライド番号プレースホルダ 5"/>
          <p:cNvSpPr>
            <a:spLocks noGrp="1"/>
          </p:cNvSpPr>
          <p:nvPr>
            <p:ph type="sldNum" sz="quarter" idx="12"/>
          </p:nvPr>
        </p:nvSpPr>
        <p:spPr>
          <a:noFill/>
        </p:spPr>
        <p:txBody>
          <a:bodyPr/>
          <a:lstStyle/>
          <a:p>
            <a:fld id="{585B2A75-2744-4241-9397-6C61E55F0DB3}" type="slidenum">
              <a:rPr lang="ja-JP" altLang="en-US" smtClean="0">
                <a:ea typeface="ＭＳ Ｐゴシック" charset="-128"/>
              </a:rPr>
              <a:pPr/>
              <a:t>161</a:t>
            </a:fld>
            <a:endParaRPr lang="en-US" altLang="ja-JP">
              <a:ea typeface="ＭＳ Ｐゴシック" charset="-128"/>
            </a:endParaRPr>
          </a:p>
        </p:txBody>
      </p:sp>
      <p:sp>
        <p:nvSpPr>
          <p:cNvPr id="37891" name="Rectangle 2"/>
          <p:cNvSpPr>
            <a:spLocks noGrp="1" noChangeArrowheads="1"/>
          </p:cNvSpPr>
          <p:nvPr>
            <p:ph type="title"/>
          </p:nvPr>
        </p:nvSpPr>
        <p:spPr>
          <a:xfrm>
            <a:off x="631825" y="333375"/>
            <a:ext cx="8420100" cy="1143000"/>
          </a:xfrm>
        </p:spPr>
        <p:txBody>
          <a:bodyPr/>
          <a:lstStyle/>
          <a:p>
            <a:pPr eaLnBrk="1" hangingPunct="1"/>
            <a:r>
              <a:rPr lang="ja-JP" altLang="en-US" dirty="0"/>
              <a:t>テストポリシー・戦略・アプローチ</a:t>
            </a:r>
          </a:p>
        </p:txBody>
      </p:sp>
      <p:sp>
        <p:nvSpPr>
          <p:cNvPr id="37892" name="Rectangle 3"/>
          <p:cNvSpPr>
            <a:spLocks noChangeArrowheads="1"/>
          </p:cNvSpPr>
          <p:nvPr/>
        </p:nvSpPr>
        <p:spPr bwMode="auto">
          <a:xfrm>
            <a:off x="310994" y="2866875"/>
            <a:ext cx="9312274" cy="1490100"/>
          </a:xfrm>
          <a:prstGeom prst="rect">
            <a:avLst/>
          </a:prstGeom>
          <a:noFill/>
          <a:ln w="9525">
            <a:solidFill>
              <a:schemeClr val="bg2"/>
            </a:solidFill>
            <a:miter lim="800000"/>
            <a:headEnd/>
            <a:tailEnd/>
          </a:ln>
        </p:spPr>
        <p:txBody>
          <a:bodyPr wrap="square" anchor="ctr"/>
          <a:lstStyle/>
          <a:p>
            <a:r>
              <a:rPr lang="ja-JP" altLang="en-US" sz="2400" dirty="0">
                <a:latin typeface="Times New Roman" pitchFamily="18" charset="0"/>
              </a:rPr>
              <a:t>■　テスト戦略</a:t>
            </a:r>
            <a:endParaRPr lang="en-US" altLang="ja-JP" sz="2400" dirty="0">
              <a:latin typeface="Times New Roman" pitchFamily="18" charset="0"/>
            </a:endParaRPr>
          </a:p>
          <a:p>
            <a:r>
              <a:rPr lang="ja-JP" altLang="en-US" sz="2400" dirty="0">
                <a:solidFill>
                  <a:srgbClr val="FF0000"/>
                </a:solidFill>
                <a:latin typeface="Times New Roman" pitchFamily="18" charset="0"/>
              </a:rPr>
              <a:t>組織</a:t>
            </a:r>
            <a:r>
              <a:rPr lang="ja-JP" altLang="en-US" sz="2400" dirty="0">
                <a:latin typeface="Times New Roman" pitchFamily="18" charset="0"/>
              </a:rPr>
              <a:t>内で実行する</a:t>
            </a:r>
            <a:r>
              <a:rPr lang="en-US" altLang="ja-JP" sz="2400" dirty="0">
                <a:latin typeface="Times New Roman" pitchFamily="18" charset="0"/>
              </a:rPr>
              <a:t>1</a:t>
            </a:r>
            <a:r>
              <a:rPr lang="ja-JP" altLang="en-US" sz="2400" dirty="0">
                <a:latin typeface="Times New Roman" pitchFamily="18" charset="0"/>
              </a:rPr>
              <a:t>個以上のプロジェクトをテストするための全般的な要件をドキュメントにしたもの。テストポリシーに沿ってテストをどうおこなうかを詳しく説明している。</a:t>
            </a:r>
          </a:p>
        </p:txBody>
      </p:sp>
      <p:sp>
        <p:nvSpPr>
          <p:cNvPr id="37894"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7" name="テキスト ボックス 1"/>
          <p:cNvSpPr txBox="1">
            <a:spLocks noChangeArrowheads="1"/>
          </p:cNvSpPr>
          <p:nvPr/>
        </p:nvSpPr>
        <p:spPr bwMode="auto">
          <a:xfrm>
            <a:off x="315913" y="6145559"/>
            <a:ext cx="9312275" cy="307777"/>
          </a:xfrm>
          <a:prstGeom prst="rect">
            <a:avLst/>
          </a:prstGeom>
          <a:noFill/>
          <a:ln w="9525">
            <a:noFill/>
            <a:miter lim="800000"/>
            <a:headEnd/>
            <a:tailEnd/>
          </a:ln>
        </p:spPr>
        <p:txBody>
          <a:bodyPr>
            <a:spAutoFit/>
          </a:bodyPr>
          <a:lstStyle/>
          <a:p>
            <a:pPr algn="ctr"/>
            <a:r>
              <a:rPr lang="ja-JP" altLang="en-US" sz="1400" dirty="0"/>
              <a:t>出典：ソフトウェアテスト標準用語集 日本語版 </a:t>
            </a:r>
            <a:r>
              <a:rPr lang="en-US" altLang="ja-JP" sz="1400" dirty="0"/>
              <a:t>Version 2.3.J02</a:t>
            </a:r>
            <a:endParaRPr lang="ja-JP" altLang="en-US" sz="1400" dirty="0"/>
          </a:p>
        </p:txBody>
      </p:sp>
      <p:sp>
        <p:nvSpPr>
          <p:cNvPr id="8" name="Rectangle 3"/>
          <p:cNvSpPr>
            <a:spLocks noChangeArrowheads="1"/>
          </p:cNvSpPr>
          <p:nvPr/>
        </p:nvSpPr>
        <p:spPr bwMode="auto">
          <a:xfrm>
            <a:off x="315914" y="4432343"/>
            <a:ext cx="9312274" cy="1660953"/>
          </a:xfrm>
          <a:prstGeom prst="rect">
            <a:avLst/>
          </a:prstGeom>
          <a:noFill/>
          <a:ln w="9525">
            <a:solidFill>
              <a:schemeClr val="bg2"/>
            </a:solidFill>
            <a:miter lim="800000"/>
            <a:headEnd/>
            <a:tailEnd/>
          </a:ln>
        </p:spPr>
        <p:txBody>
          <a:bodyPr wrap="square" anchor="ctr"/>
          <a:lstStyle/>
          <a:p>
            <a:pPr>
              <a:lnSpc>
                <a:spcPct val="90000"/>
              </a:lnSpc>
              <a:spcBef>
                <a:spcPct val="35000"/>
              </a:spcBef>
            </a:pPr>
            <a:r>
              <a:rPr lang="ja-JP" altLang="en-US" sz="2400" dirty="0">
                <a:latin typeface="Times New Roman" pitchFamily="18" charset="0"/>
              </a:rPr>
              <a:t>■　テストアプローチ</a:t>
            </a:r>
            <a:endParaRPr lang="en-US" altLang="ja-JP" sz="2400" dirty="0">
              <a:latin typeface="Times New Roman" pitchFamily="18" charset="0"/>
            </a:endParaRPr>
          </a:p>
          <a:p>
            <a:pPr>
              <a:lnSpc>
                <a:spcPct val="90000"/>
              </a:lnSpc>
              <a:spcBef>
                <a:spcPct val="35000"/>
              </a:spcBef>
            </a:pPr>
            <a:r>
              <a:rPr lang="ja-JP" altLang="en-US" sz="2400" dirty="0">
                <a:solidFill>
                  <a:srgbClr val="FF0000"/>
                </a:solidFill>
                <a:latin typeface="Times New Roman" pitchFamily="18" charset="0"/>
              </a:rPr>
              <a:t>特定のプロジェクト</a:t>
            </a:r>
            <a:r>
              <a:rPr lang="ja-JP" altLang="en-US" sz="2400" dirty="0">
                <a:latin typeface="Times New Roman" pitchFamily="18" charset="0"/>
              </a:rPr>
              <a:t>のためのテスト戦略を実現化したもの。</a:t>
            </a:r>
            <a:endParaRPr lang="en-US" altLang="ja-JP" sz="2400" dirty="0">
              <a:latin typeface="Times New Roman" pitchFamily="18" charset="0"/>
            </a:endParaRPr>
          </a:p>
          <a:p>
            <a:pPr>
              <a:lnSpc>
                <a:spcPct val="90000"/>
              </a:lnSpc>
              <a:spcBef>
                <a:spcPct val="35000"/>
              </a:spcBef>
            </a:pPr>
            <a:r>
              <a:rPr lang="ja-JP" altLang="en-US" dirty="0">
                <a:latin typeface="Times New Roman" pitchFamily="18" charset="0"/>
              </a:rPr>
              <a:t>この中には、（テスト実施）プロジェクトのゴールと評価済みリスクに基づいて決めた決定事項、テストプロセスの開始ポイント、適用するテスト設計技法、テスト終了基準、実施するテストタイプを含む。</a:t>
            </a:r>
          </a:p>
        </p:txBody>
      </p:sp>
      <p:sp>
        <p:nvSpPr>
          <p:cNvPr id="9" name="Rectangle 3"/>
          <p:cNvSpPr>
            <a:spLocks noChangeArrowheads="1"/>
          </p:cNvSpPr>
          <p:nvPr/>
        </p:nvSpPr>
        <p:spPr bwMode="auto">
          <a:xfrm>
            <a:off x="310994" y="1556793"/>
            <a:ext cx="9312274" cy="1234715"/>
          </a:xfrm>
          <a:prstGeom prst="rect">
            <a:avLst/>
          </a:prstGeom>
          <a:noFill/>
          <a:ln w="9525">
            <a:solidFill>
              <a:schemeClr val="bg2"/>
            </a:solidFill>
            <a:miter lim="800000"/>
            <a:headEnd/>
            <a:tailEnd/>
          </a:ln>
        </p:spPr>
        <p:txBody>
          <a:bodyPr wrap="square" anchor="ctr"/>
          <a:lstStyle/>
          <a:p>
            <a:r>
              <a:rPr lang="ja-JP" altLang="en-US" sz="2400" dirty="0">
                <a:latin typeface="Times New Roman" pitchFamily="18" charset="0"/>
              </a:rPr>
              <a:t>■　テストポリシー</a:t>
            </a:r>
            <a:endParaRPr lang="en-US" altLang="ja-JP" sz="2400" dirty="0">
              <a:latin typeface="Times New Roman" pitchFamily="18" charset="0"/>
            </a:endParaRPr>
          </a:p>
          <a:p>
            <a:r>
              <a:rPr lang="ja-JP" altLang="en-US" sz="2400" dirty="0">
                <a:solidFill>
                  <a:srgbClr val="FF0000"/>
                </a:solidFill>
              </a:rPr>
              <a:t>組織</a:t>
            </a:r>
            <a:r>
              <a:rPr lang="ja-JP" altLang="en-US" sz="2400" dirty="0"/>
              <a:t>にとってのテストに関わる原理原則、アプローチ、主要な目的を記述する高位レベルのドキュメント</a:t>
            </a:r>
            <a:r>
              <a:rPr lang="ja-JP" altLang="en-US" sz="2400" dirty="0">
                <a:latin typeface="Times New Roman" pitchFamily="18" charset="0"/>
              </a:rPr>
              <a:t>のこと。</a:t>
            </a:r>
          </a:p>
        </p:txBody>
      </p:sp>
    </p:spTree>
    <p:extLst>
      <p:ext uri="{BB962C8B-B14F-4D97-AF65-F5344CB8AC3E}">
        <p14:creationId xmlns:p14="http://schemas.microsoft.com/office/powerpoint/2010/main" val="1088596534"/>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テスト工数に影響する要因</a:t>
            </a:r>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162</a:t>
            </a:fld>
            <a:endParaRPr lang="en-US" altLang="ja-JP" dirty="0"/>
          </a:p>
        </p:txBody>
      </p:sp>
      <p:sp>
        <p:nvSpPr>
          <p:cNvPr id="6" name="楕円 5"/>
          <p:cNvSpPr/>
          <p:nvPr/>
        </p:nvSpPr>
        <p:spPr>
          <a:xfrm>
            <a:off x="3651858" y="3628928"/>
            <a:ext cx="2592288" cy="129614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wrap="none" rtlCol="0" anchor="ctr"/>
          <a:lstStyle/>
          <a:p>
            <a:pPr algn="ctr"/>
            <a:r>
              <a:rPr kumimoji="1" lang="ja-JP" altLang="en-US" sz="3200" dirty="0"/>
              <a:t>テスト工数</a:t>
            </a:r>
          </a:p>
        </p:txBody>
      </p:sp>
      <p:sp>
        <p:nvSpPr>
          <p:cNvPr id="7" name="正方形/長方形 6"/>
          <p:cNvSpPr/>
          <p:nvPr/>
        </p:nvSpPr>
        <p:spPr>
          <a:xfrm>
            <a:off x="6337947" y="5061043"/>
            <a:ext cx="3452147" cy="1040285"/>
          </a:xfrm>
          <a:prstGeom prst="rect">
            <a:avLst/>
          </a:prstGeom>
        </p:spPr>
        <p:txBody>
          <a:bodyPr wrap="square">
            <a:spAutoFit/>
          </a:bodyPr>
          <a:lstStyle/>
          <a:p>
            <a:pPr>
              <a:lnSpc>
                <a:spcPct val="110000"/>
              </a:lnSpc>
            </a:pPr>
            <a:r>
              <a:rPr lang="ja-JP" altLang="en-US" sz="2000" u="sng" dirty="0"/>
              <a:t>テスト結果</a:t>
            </a:r>
          </a:p>
          <a:p>
            <a:pPr marL="342900" indent="-163513">
              <a:lnSpc>
                <a:spcPct val="110000"/>
              </a:lnSpc>
              <a:buFont typeface="Arial" panose="020B0604020202020204" pitchFamily="34" charset="0"/>
              <a:buChar char="•"/>
            </a:pPr>
            <a:r>
              <a:rPr lang="ja-JP" altLang="en-US" dirty="0"/>
              <a:t>検出した欠陥の数と重要度</a:t>
            </a:r>
          </a:p>
          <a:p>
            <a:pPr marL="342900" indent="-163513">
              <a:lnSpc>
                <a:spcPct val="110000"/>
              </a:lnSpc>
              <a:buFont typeface="Arial" panose="020B0604020202020204" pitchFamily="34" charset="0"/>
              <a:buChar char="•"/>
            </a:pPr>
            <a:r>
              <a:rPr lang="ja-JP" altLang="en-US" dirty="0"/>
              <a:t>必要な再作業の量</a:t>
            </a:r>
            <a:endParaRPr lang="ja-JP" altLang="en-US" sz="1050" dirty="0"/>
          </a:p>
        </p:txBody>
      </p:sp>
      <p:sp>
        <p:nvSpPr>
          <p:cNvPr id="8" name="正方形/長方形 7"/>
          <p:cNvSpPr/>
          <p:nvPr/>
        </p:nvSpPr>
        <p:spPr>
          <a:xfrm>
            <a:off x="381096" y="1456355"/>
            <a:ext cx="3347766" cy="2842381"/>
          </a:xfrm>
          <a:prstGeom prst="rect">
            <a:avLst/>
          </a:prstGeom>
        </p:spPr>
        <p:txBody>
          <a:bodyPr wrap="square">
            <a:spAutoFit/>
          </a:bodyPr>
          <a:lstStyle/>
          <a:p>
            <a:pPr>
              <a:lnSpc>
                <a:spcPct val="110000"/>
              </a:lnSpc>
            </a:pPr>
            <a:r>
              <a:rPr lang="ja-JP" altLang="en-US" sz="2000" u="sng" dirty="0"/>
              <a:t>プロダクトの特性</a:t>
            </a:r>
            <a:endParaRPr lang="en-US" altLang="ja-JP" sz="2000" u="sng" dirty="0"/>
          </a:p>
          <a:p>
            <a:pPr marL="285750" indent="-106363">
              <a:lnSpc>
                <a:spcPct val="110000"/>
              </a:lnSpc>
              <a:buFont typeface="Arial" panose="020B0604020202020204" pitchFamily="34" charset="0"/>
              <a:buChar char="•"/>
            </a:pPr>
            <a:r>
              <a:rPr lang="ja-JP" altLang="en-US" dirty="0"/>
              <a:t>プロダクトに関連するリスク</a:t>
            </a:r>
          </a:p>
          <a:p>
            <a:pPr marL="285750" indent="-106363">
              <a:lnSpc>
                <a:spcPct val="110000"/>
              </a:lnSpc>
              <a:buFont typeface="Arial" panose="020B0604020202020204" pitchFamily="34" charset="0"/>
              <a:buChar char="•"/>
            </a:pPr>
            <a:r>
              <a:rPr lang="ja-JP" altLang="en-US" dirty="0"/>
              <a:t>テストベースの品質</a:t>
            </a:r>
          </a:p>
          <a:p>
            <a:pPr marL="285750" indent="-106363">
              <a:lnSpc>
                <a:spcPct val="110000"/>
              </a:lnSpc>
              <a:buFont typeface="Arial" panose="020B0604020202020204" pitchFamily="34" charset="0"/>
              <a:buChar char="•"/>
            </a:pPr>
            <a:r>
              <a:rPr lang="ja-JP" altLang="en-US" dirty="0"/>
              <a:t>プロダクトの規模</a:t>
            </a:r>
          </a:p>
          <a:p>
            <a:pPr marL="285750" indent="-106363">
              <a:lnSpc>
                <a:spcPct val="110000"/>
              </a:lnSpc>
              <a:buFont typeface="Arial" panose="020B0604020202020204" pitchFamily="34" charset="0"/>
              <a:buChar char="•"/>
            </a:pPr>
            <a:r>
              <a:rPr lang="ja-JP" altLang="en-US" dirty="0"/>
              <a:t>プロダクトドメインの複雑度</a:t>
            </a:r>
          </a:p>
          <a:p>
            <a:pPr marL="285750" indent="-106363">
              <a:lnSpc>
                <a:spcPct val="110000"/>
              </a:lnSpc>
              <a:buFont typeface="Arial" panose="020B0604020202020204" pitchFamily="34" charset="0"/>
              <a:buChar char="•"/>
            </a:pPr>
            <a:r>
              <a:rPr lang="ja-JP" altLang="en-US" dirty="0"/>
              <a:t>品質特性の要件</a:t>
            </a:r>
          </a:p>
          <a:p>
            <a:pPr marL="285750" indent="-106363">
              <a:lnSpc>
                <a:spcPct val="110000"/>
              </a:lnSpc>
              <a:buFont typeface="Arial" panose="020B0604020202020204" pitchFamily="34" charset="0"/>
              <a:buChar char="•"/>
            </a:pPr>
            <a:r>
              <a:rPr lang="ja-JP" altLang="en-US" dirty="0"/>
              <a:t>テストドキュメントの詳細度に関する要求レベル</a:t>
            </a:r>
          </a:p>
          <a:p>
            <a:pPr marL="285750" indent="-106363">
              <a:lnSpc>
                <a:spcPct val="110000"/>
              </a:lnSpc>
              <a:buFont typeface="Arial" panose="020B0604020202020204" pitchFamily="34" charset="0"/>
              <a:buChar char="•"/>
            </a:pPr>
            <a:r>
              <a:rPr lang="ja-JP" altLang="en-US" dirty="0"/>
              <a:t>法規制への適合性の要件</a:t>
            </a:r>
            <a:endParaRPr lang="en-US" altLang="ja-JP" dirty="0"/>
          </a:p>
        </p:txBody>
      </p:sp>
      <p:sp>
        <p:nvSpPr>
          <p:cNvPr id="9" name="正方形/長方形 8"/>
          <p:cNvSpPr/>
          <p:nvPr/>
        </p:nvSpPr>
        <p:spPr>
          <a:xfrm>
            <a:off x="6146327" y="1468964"/>
            <a:ext cx="2997567" cy="2563779"/>
          </a:xfrm>
          <a:prstGeom prst="rect">
            <a:avLst/>
          </a:prstGeom>
        </p:spPr>
        <p:txBody>
          <a:bodyPr wrap="square">
            <a:spAutoFit/>
          </a:bodyPr>
          <a:lstStyle/>
          <a:p>
            <a:pPr>
              <a:lnSpc>
                <a:spcPct val="110000"/>
              </a:lnSpc>
            </a:pPr>
            <a:r>
              <a:rPr lang="ja-JP" altLang="en-US" sz="2000" u="sng" dirty="0"/>
              <a:t>開発プロセスの特性</a:t>
            </a:r>
            <a:endParaRPr lang="en-US" altLang="ja-JP" sz="2000" u="sng" dirty="0"/>
          </a:p>
          <a:p>
            <a:pPr marL="285750" indent="-106363">
              <a:lnSpc>
                <a:spcPct val="110000"/>
              </a:lnSpc>
              <a:buFont typeface="Arial" panose="020B0604020202020204" pitchFamily="34" charset="0"/>
              <a:buChar char="•"/>
            </a:pPr>
            <a:r>
              <a:rPr lang="ja-JP" altLang="en-US" dirty="0"/>
              <a:t>組織の安定度合いと</a:t>
            </a:r>
            <a:br>
              <a:rPr lang="en-US" altLang="ja-JP" dirty="0"/>
            </a:br>
            <a:r>
              <a:rPr lang="ja-JP" altLang="en-US" dirty="0"/>
              <a:t>成熟度合い</a:t>
            </a:r>
          </a:p>
          <a:p>
            <a:pPr marL="285750" indent="-106363">
              <a:lnSpc>
                <a:spcPct val="110000"/>
              </a:lnSpc>
              <a:buFont typeface="Arial" panose="020B0604020202020204" pitchFamily="34" charset="0"/>
              <a:buChar char="•"/>
            </a:pPr>
            <a:r>
              <a:rPr lang="ja-JP" altLang="en-US" dirty="0"/>
              <a:t>使用している開発モデル</a:t>
            </a:r>
          </a:p>
          <a:p>
            <a:pPr marL="285750" indent="-106363">
              <a:lnSpc>
                <a:spcPct val="110000"/>
              </a:lnSpc>
              <a:buFont typeface="Arial" panose="020B0604020202020204" pitchFamily="34" charset="0"/>
              <a:buChar char="•"/>
            </a:pPr>
            <a:r>
              <a:rPr lang="ja-JP" altLang="en-US" dirty="0"/>
              <a:t>テストアプローチ</a:t>
            </a:r>
          </a:p>
          <a:p>
            <a:pPr marL="285750" indent="-106363">
              <a:lnSpc>
                <a:spcPct val="110000"/>
              </a:lnSpc>
              <a:buFont typeface="Arial" panose="020B0604020202020204" pitchFamily="34" charset="0"/>
              <a:buChar char="•"/>
            </a:pPr>
            <a:r>
              <a:rPr lang="ja-JP" altLang="en-US" dirty="0"/>
              <a:t>使用するツール</a:t>
            </a:r>
          </a:p>
          <a:p>
            <a:pPr marL="285750" indent="-106363">
              <a:lnSpc>
                <a:spcPct val="110000"/>
              </a:lnSpc>
              <a:buFont typeface="Arial" panose="020B0604020202020204" pitchFamily="34" charset="0"/>
              <a:buChar char="•"/>
            </a:pPr>
            <a:r>
              <a:rPr lang="ja-JP" altLang="en-US" dirty="0"/>
              <a:t>テストプロセス</a:t>
            </a:r>
          </a:p>
          <a:p>
            <a:pPr marL="285750" indent="-106363">
              <a:lnSpc>
                <a:spcPct val="110000"/>
              </a:lnSpc>
              <a:buFont typeface="Arial" panose="020B0604020202020204" pitchFamily="34" charset="0"/>
              <a:buChar char="•"/>
            </a:pPr>
            <a:r>
              <a:rPr lang="ja-JP" altLang="en-US" dirty="0"/>
              <a:t>納期のプレッシャー</a:t>
            </a:r>
          </a:p>
        </p:txBody>
      </p:sp>
      <p:sp>
        <p:nvSpPr>
          <p:cNvPr id="13" name="右矢印 12"/>
          <p:cNvSpPr/>
          <p:nvPr/>
        </p:nvSpPr>
        <p:spPr>
          <a:xfrm rot="2918817">
            <a:off x="3595569" y="3172173"/>
            <a:ext cx="679561" cy="571521"/>
          </a:xfrm>
          <a:prstGeom prst="righ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4" name="右矢印 13"/>
          <p:cNvSpPr/>
          <p:nvPr/>
        </p:nvSpPr>
        <p:spPr>
          <a:xfrm rot="19343347">
            <a:off x="3535168" y="4782357"/>
            <a:ext cx="679561" cy="571521"/>
          </a:xfrm>
          <a:prstGeom prst="righ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5" name="右矢印 14"/>
          <p:cNvSpPr/>
          <p:nvPr/>
        </p:nvSpPr>
        <p:spPr>
          <a:xfrm rot="7987408">
            <a:off x="5566251" y="3123761"/>
            <a:ext cx="679561" cy="571521"/>
          </a:xfrm>
          <a:prstGeom prst="righ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6" name="右矢印 15"/>
          <p:cNvSpPr/>
          <p:nvPr/>
        </p:nvSpPr>
        <p:spPr>
          <a:xfrm rot="12916827">
            <a:off x="5617450" y="4835503"/>
            <a:ext cx="679561" cy="571521"/>
          </a:xfrm>
          <a:prstGeom prst="righ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7" name="正方形/長方形 16"/>
          <p:cNvSpPr/>
          <p:nvPr/>
        </p:nvSpPr>
        <p:spPr>
          <a:xfrm>
            <a:off x="381096" y="5061043"/>
            <a:ext cx="3707808" cy="1040285"/>
          </a:xfrm>
          <a:prstGeom prst="rect">
            <a:avLst/>
          </a:prstGeom>
        </p:spPr>
        <p:txBody>
          <a:bodyPr wrap="square">
            <a:spAutoFit/>
          </a:bodyPr>
          <a:lstStyle/>
          <a:p>
            <a:pPr>
              <a:lnSpc>
                <a:spcPct val="110000"/>
              </a:lnSpc>
            </a:pPr>
            <a:r>
              <a:rPr lang="ja-JP" altLang="en-US" sz="2000" u="sng" dirty="0"/>
              <a:t>人の特性</a:t>
            </a:r>
          </a:p>
          <a:p>
            <a:pPr marL="285750" indent="-106363">
              <a:lnSpc>
                <a:spcPct val="110000"/>
              </a:lnSpc>
              <a:buFont typeface="Arial" panose="020B0604020202020204" pitchFamily="34" charset="0"/>
              <a:buChar char="•"/>
            </a:pPr>
            <a:r>
              <a:rPr lang="ja-JP" altLang="en-US" dirty="0"/>
              <a:t>参加メンバーのスキルや経験</a:t>
            </a:r>
            <a:endParaRPr lang="en-US" altLang="ja-JP" dirty="0"/>
          </a:p>
          <a:p>
            <a:pPr marL="285750" indent="-106363">
              <a:lnSpc>
                <a:spcPct val="110000"/>
              </a:lnSpc>
              <a:buFont typeface="Arial" panose="020B0604020202020204" pitchFamily="34" charset="0"/>
              <a:buChar char="•"/>
            </a:pPr>
            <a:r>
              <a:rPr lang="ja-JP" altLang="en-US" dirty="0"/>
              <a:t>チームのまとまりとリーダーシップ</a:t>
            </a:r>
            <a:endParaRPr lang="ja-JP" altLang="en-US" sz="1050" dirty="0"/>
          </a:p>
        </p:txBody>
      </p:sp>
      <p:sp>
        <p:nvSpPr>
          <p:cNvPr id="19" name="フッター プレースホルダ 4">
            <a:extLst>
              <a:ext uri="{FF2B5EF4-FFF2-40B4-BE49-F238E27FC236}">
                <a16:creationId xmlns:a16="http://schemas.microsoft.com/office/drawing/2014/main" id="{E50EA161-E2B7-4B97-A602-5C532F0EA6B7}"/>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20" name="テキスト ボックス 69">
            <a:extLst>
              <a:ext uri="{FF2B5EF4-FFF2-40B4-BE49-F238E27FC236}">
                <a16:creationId xmlns:a16="http://schemas.microsoft.com/office/drawing/2014/main" id="{F7C2B5E0-7FFD-4C7D-9DBF-3A1DB98AA03E}"/>
              </a:ext>
            </a:extLst>
          </p:cNvPr>
          <p:cNvSpPr txBox="1">
            <a:spLocks noChangeArrowheads="1"/>
          </p:cNvSpPr>
          <p:nvPr/>
        </p:nvSpPr>
        <p:spPr bwMode="auto">
          <a:xfrm>
            <a:off x="704528" y="6066140"/>
            <a:ext cx="8347596" cy="307777"/>
          </a:xfrm>
          <a:prstGeom prst="rect">
            <a:avLst/>
          </a:prstGeom>
          <a:noFill/>
          <a:ln w="9525">
            <a:noFill/>
            <a:miter lim="800000"/>
            <a:headEnd/>
            <a:tailEnd/>
          </a:ln>
        </p:spPr>
        <p:txBody>
          <a:bodyPr wrap="square">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85964922"/>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スライド番号プレースホルダ 5"/>
          <p:cNvSpPr>
            <a:spLocks noGrp="1"/>
          </p:cNvSpPr>
          <p:nvPr>
            <p:ph type="sldNum" sz="quarter" idx="12"/>
          </p:nvPr>
        </p:nvSpPr>
        <p:spPr>
          <a:noFill/>
        </p:spPr>
        <p:txBody>
          <a:bodyPr/>
          <a:lstStyle/>
          <a:p>
            <a:fld id="{8E3031EC-0526-4493-8DFE-B9BC8DDB2E67}" type="slidenum">
              <a:rPr lang="ja-JP" altLang="en-US" smtClean="0">
                <a:ea typeface="ＭＳ Ｐゴシック" charset="-128"/>
              </a:rPr>
              <a:pPr/>
              <a:t>163</a:t>
            </a:fld>
            <a:endParaRPr lang="en-US" altLang="ja-JP">
              <a:ea typeface="ＭＳ Ｐゴシック" charset="-128"/>
            </a:endParaRPr>
          </a:p>
        </p:txBody>
      </p:sp>
      <p:sp>
        <p:nvSpPr>
          <p:cNvPr id="36868" name="Rectangle 3"/>
          <p:cNvSpPr>
            <a:spLocks noGrp="1" noChangeArrowheads="1"/>
          </p:cNvSpPr>
          <p:nvPr>
            <p:ph type="title"/>
          </p:nvPr>
        </p:nvSpPr>
        <p:spPr>
          <a:xfrm>
            <a:off x="704850" y="260350"/>
            <a:ext cx="8420100" cy="1143000"/>
          </a:xfrm>
        </p:spPr>
        <p:txBody>
          <a:bodyPr/>
          <a:lstStyle/>
          <a:p>
            <a:pPr eaLnBrk="1" hangingPunct="1"/>
            <a:r>
              <a:rPr lang="ja-JP" altLang="en-US" dirty="0"/>
              <a:t>テスト計画書に記載する内容</a:t>
            </a:r>
          </a:p>
        </p:txBody>
      </p:sp>
      <p:sp>
        <p:nvSpPr>
          <p:cNvPr id="36872"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graphicFrame>
        <p:nvGraphicFramePr>
          <p:cNvPr id="10" name="表 9">
            <a:extLst>
              <a:ext uri="{FF2B5EF4-FFF2-40B4-BE49-F238E27FC236}">
                <a16:creationId xmlns:a16="http://schemas.microsoft.com/office/drawing/2014/main" id="{EDBF8F08-5EF9-4F53-BF6B-840CE0EA6364}"/>
              </a:ext>
            </a:extLst>
          </p:cNvPr>
          <p:cNvGraphicFramePr>
            <a:graphicFrameLocks noGrp="1"/>
          </p:cNvGraphicFramePr>
          <p:nvPr>
            <p:extLst>
              <p:ext uri="{D42A27DB-BD31-4B8C-83A1-F6EECF244321}">
                <p14:modId xmlns:p14="http://schemas.microsoft.com/office/powerpoint/2010/main" val="176846214"/>
              </p:ext>
            </p:extLst>
          </p:nvPr>
        </p:nvGraphicFramePr>
        <p:xfrm>
          <a:off x="342107" y="1196752"/>
          <a:ext cx="9217024" cy="4913622"/>
        </p:xfrm>
        <a:graphic>
          <a:graphicData uri="http://schemas.openxmlformats.org/drawingml/2006/table">
            <a:tbl>
              <a:tblPr firstRow="1" bandRow="1">
                <a:tableStyleId>{5C22544A-7EE6-4342-B048-85BDC9FD1C3A}</a:tableStyleId>
              </a:tblPr>
              <a:tblGrid>
                <a:gridCol w="504056">
                  <a:extLst>
                    <a:ext uri="{9D8B030D-6E8A-4147-A177-3AD203B41FA5}">
                      <a16:colId xmlns:a16="http://schemas.microsoft.com/office/drawing/2014/main" val="1320940333"/>
                    </a:ext>
                  </a:extLst>
                </a:gridCol>
                <a:gridCol w="2160240">
                  <a:extLst>
                    <a:ext uri="{9D8B030D-6E8A-4147-A177-3AD203B41FA5}">
                      <a16:colId xmlns:a16="http://schemas.microsoft.com/office/drawing/2014/main" val="3448162285"/>
                    </a:ext>
                  </a:extLst>
                </a:gridCol>
                <a:gridCol w="6552728">
                  <a:extLst>
                    <a:ext uri="{9D8B030D-6E8A-4147-A177-3AD203B41FA5}">
                      <a16:colId xmlns:a16="http://schemas.microsoft.com/office/drawing/2014/main" val="3526984837"/>
                    </a:ext>
                  </a:extLst>
                </a:gridCol>
              </a:tblGrid>
              <a:tr h="281854">
                <a:tc>
                  <a:txBody>
                    <a:bodyPr/>
                    <a:lstStyle/>
                    <a:p>
                      <a:pPr algn="ctr"/>
                      <a:r>
                        <a:rPr kumimoji="1" lang="en-US" altLang="ja-JP" sz="1400" dirty="0">
                          <a:solidFill>
                            <a:schemeClr val="tx1"/>
                          </a:solidFill>
                        </a:rPr>
                        <a:t>No.</a:t>
                      </a:r>
                      <a:endParaRPr kumimoji="1" lang="ja-JP" altLang="en-US" sz="1400" dirty="0">
                        <a:solidFill>
                          <a:schemeClr val="tx1"/>
                        </a:solidFill>
                      </a:endParaRPr>
                    </a:p>
                  </a:txBody>
                  <a:tcPr/>
                </a:tc>
                <a:tc>
                  <a:txBody>
                    <a:bodyPr/>
                    <a:lstStyle/>
                    <a:p>
                      <a:pPr algn="ctr"/>
                      <a:r>
                        <a:rPr kumimoji="1" lang="ja-JP" altLang="en-US" sz="1400" dirty="0">
                          <a:solidFill>
                            <a:schemeClr val="tx1"/>
                          </a:solidFill>
                        </a:rPr>
                        <a:t>記載項目</a:t>
                      </a:r>
                    </a:p>
                  </a:txBody>
                  <a:tcPr/>
                </a:tc>
                <a:tc>
                  <a:txBody>
                    <a:bodyPr/>
                    <a:lstStyle/>
                    <a:p>
                      <a:pPr algn="ctr"/>
                      <a:r>
                        <a:rPr kumimoji="1" lang="ja-JP" altLang="en-US" sz="1400" dirty="0">
                          <a:solidFill>
                            <a:schemeClr val="tx1"/>
                          </a:solidFill>
                        </a:rPr>
                        <a:t>記載内容</a:t>
                      </a:r>
                    </a:p>
                  </a:txBody>
                  <a:tcPr/>
                </a:tc>
                <a:extLst>
                  <a:ext uri="{0D108BD9-81ED-4DB2-BD59-A6C34878D82A}">
                    <a16:rowId xmlns:a16="http://schemas.microsoft.com/office/drawing/2014/main" val="2453979515"/>
                  </a:ext>
                </a:extLst>
              </a:tr>
              <a:tr h="764482">
                <a:tc>
                  <a:txBody>
                    <a:bodyPr/>
                    <a:lstStyle/>
                    <a:p>
                      <a:pPr algn="ctr"/>
                      <a:r>
                        <a:rPr kumimoji="1" lang="en-US" altLang="ja-JP" sz="1200" dirty="0"/>
                        <a:t>1</a:t>
                      </a:r>
                      <a:endParaRPr kumimoji="1" lang="ja-JP" altLang="en-US" sz="1200" dirty="0"/>
                    </a:p>
                  </a:txBody>
                  <a:tcPr/>
                </a:tc>
                <a:tc>
                  <a:txBody>
                    <a:bodyPr/>
                    <a:lstStyle/>
                    <a:p>
                      <a:r>
                        <a:rPr kumimoji="1" lang="ja-JP" altLang="en-US" sz="1200" b="1" dirty="0"/>
                        <a:t>背景</a:t>
                      </a:r>
                    </a:p>
                  </a:txBody>
                  <a:tcPr/>
                </a:tc>
                <a:tc>
                  <a:txBody>
                    <a:bodyPr/>
                    <a:lstStyle/>
                    <a:p>
                      <a:pPr marL="171450" indent="-171450">
                        <a:buFont typeface="Wingdings" panose="05000000000000000000" pitchFamily="2" charset="2"/>
                        <a:buChar char="l"/>
                      </a:pPr>
                      <a:r>
                        <a:rPr kumimoji="1" lang="ja-JP" altLang="en-US" sz="1200" u="none" dirty="0"/>
                        <a:t>当該計画書が対象とするプロジェクトやテストサブプロセス。</a:t>
                      </a:r>
                      <a:endParaRPr kumimoji="1" lang="en-US" altLang="ja-JP" sz="1200" u="none" dirty="0"/>
                    </a:p>
                    <a:p>
                      <a:pPr marL="171450" indent="-171450">
                        <a:buFont typeface="Wingdings" panose="05000000000000000000" pitchFamily="2" charset="2"/>
                        <a:buChar char="l"/>
                      </a:pPr>
                      <a:r>
                        <a:rPr kumimoji="1" lang="ja-JP" altLang="en-US" sz="1200" u="none" dirty="0"/>
                        <a:t>テスト対象。</a:t>
                      </a:r>
                      <a:endParaRPr kumimoji="1" lang="en-US" altLang="ja-JP" sz="1200" u="none" dirty="0"/>
                    </a:p>
                    <a:p>
                      <a:pPr marL="171450" indent="-171450">
                        <a:buFont typeface="Wingdings" panose="05000000000000000000" pitchFamily="2" charset="2"/>
                        <a:buChar char="l"/>
                      </a:pPr>
                      <a:r>
                        <a:rPr kumimoji="1" lang="ja-JP" altLang="en-US" sz="1200" u="none" dirty="0"/>
                        <a:t>テストすること（テストタイプ）と、</a:t>
                      </a:r>
                      <a:r>
                        <a:rPr kumimoji="1" lang="ja-JP" altLang="en-US" sz="1200" u="none" dirty="0">
                          <a:solidFill>
                            <a:srgbClr val="FF0000"/>
                          </a:solidFill>
                        </a:rPr>
                        <a:t>テストしないこと。</a:t>
                      </a:r>
                      <a:endParaRPr kumimoji="1" lang="en-US" altLang="ja-JP" sz="1200" u="none" dirty="0">
                        <a:solidFill>
                          <a:srgbClr val="FF0000"/>
                        </a:solidFill>
                      </a:endParaRPr>
                    </a:p>
                    <a:p>
                      <a:pPr marL="171450" indent="-171450">
                        <a:buFont typeface="Wingdings" panose="05000000000000000000" pitchFamily="2" charset="2"/>
                        <a:buChar char="l"/>
                      </a:pPr>
                      <a:r>
                        <a:rPr kumimoji="1" lang="ja-JP" altLang="en-US" sz="1200" u="none" dirty="0"/>
                        <a:t>前提や制約。（法律、</a:t>
                      </a:r>
                      <a:r>
                        <a:rPr kumimoji="1" lang="en-US" altLang="ja-JP" sz="1200" u="none" dirty="0"/>
                        <a:t>QCD</a:t>
                      </a:r>
                      <a:r>
                        <a:rPr kumimoji="1" lang="ja-JP" altLang="en-US" sz="1200" u="none" dirty="0" err="1"/>
                        <a:t>、</a:t>
                      </a:r>
                      <a:r>
                        <a:rPr kumimoji="1" lang="ja-JP" altLang="en-US" sz="1200" u="none" dirty="0"/>
                        <a:t>人材、ツールなど）</a:t>
                      </a:r>
                      <a:endParaRPr kumimoji="1" lang="en-US" altLang="ja-JP" sz="1200" u="none" dirty="0"/>
                    </a:p>
                    <a:p>
                      <a:pPr marL="171450" indent="-171450">
                        <a:buFont typeface="Wingdings" panose="05000000000000000000" pitchFamily="2" charset="2"/>
                        <a:buChar char="l"/>
                      </a:pPr>
                      <a:r>
                        <a:rPr kumimoji="1" lang="ja-JP" altLang="en-US" sz="1200" u="none" dirty="0"/>
                        <a:t>ステークホルダーと、その関係。（</a:t>
                      </a:r>
                      <a:r>
                        <a:rPr kumimoji="1" lang="en-US" altLang="ja-JP" sz="1200" u="none" dirty="0"/>
                        <a:t>RACI</a:t>
                      </a:r>
                      <a:r>
                        <a:rPr kumimoji="1" lang="ja-JP" altLang="en-US" sz="1200" u="none" dirty="0"/>
                        <a:t>：　実行・承認・協力・報告）</a:t>
                      </a:r>
                      <a:endParaRPr kumimoji="1" lang="en-US" altLang="ja-JP" sz="1200" u="none" dirty="0"/>
                    </a:p>
                  </a:txBody>
                  <a:tcPr/>
                </a:tc>
                <a:extLst>
                  <a:ext uri="{0D108BD9-81ED-4DB2-BD59-A6C34878D82A}">
                    <a16:rowId xmlns:a16="http://schemas.microsoft.com/office/drawing/2014/main" val="3909264323"/>
                  </a:ext>
                </a:extLst>
              </a:tr>
              <a:tr h="129520">
                <a:tc>
                  <a:txBody>
                    <a:bodyPr/>
                    <a:lstStyle/>
                    <a:p>
                      <a:pPr algn="ctr"/>
                      <a:r>
                        <a:rPr kumimoji="1" lang="en-US" altLang="ja-JP" sz="1200" dirty="0"/>
                        <a:t>2</a:t>
                      </a:r>
                      <a:endParaRPr kumimoji="1" lang="ja-JP" altLang="en-US" sz="1200" dirty="0"/>
                    </a:p>
                  </a:txBody>
                  <a:tcPr/>
                </a:tc>
                <a:tc>
                  <a:txBody>
                    <a:bodyPr/>
                    <a:lstStyle/>
                    <a:p>
                      <a:r>
                        <a:rPr kumimoji="1" lang="ja-JP" altLang="en-US" sz="1200" b="1" dirty="0"/>
                        <a:t>情報伝達</a:t>
                      </a:r>
                    </a:p>
                  </a:txBody>
                  <a:tcPr/>
                </a:tc>
                <a:tc>
                  <a:txBody>
                    <a:bodyPr/>
                    <a:lstStyle/>
                    <a:p>
                      <a:pPr marL="171450" indent="-171450">
                        <a:buFont typeface="Wingdings" panose="05000000000000000000" pitchFamily="2" charset="2"/>
                        <a:buChar char="l"/>
                      </a:pPr>
                      <a:r>
                        <a:rPr kumimoji="1" lang="ja-JP" altLang="en-US" sz="1200" u="none" dirty="0"/>
                        <a:t>組織図とテスト実施情報の流れ。</a:t>
                      </a:r>
                    </a:p>
                  </a:txBody>
                  <a:tcPr/>
                </a:tc>
                <a:extLst>
                  <a:ext uri="{0D108BD9-81ED-4DB2-BD59-A6C34878D82A}">
                    <a16:rowId xmlns:a16="http://schemas.microsoft.com/office/drawing/2014/main" val="1525859591"/>
                  </a:ext>
                </a:extLst>
              </a:tr>
              <a:tr h="486488">
                <a:tc>
                  <a:txBody>
                    <a:bodyPr/>
                    <a:lstStyle/>
                    <a:p>
                      <a:pPr algn="ctr"/>
                      <a:r>
                        <a:rPr kumimoji="1" lang="en-US" altLang="ja-JP" sz="1200" dirty="0"/>
                        <a:t>3</a:t>
                      </a:r>
                      <a:endParaRPr kumimoji="1" lang="ja-JP" altLang="en-US" sz="1200" dirty="0"/>
                    </a:p>
                  </a:txBody>
                  <a:tcPr/>
                </a:tc>
                <a:tc>
                  <a:txBody>
                    <a:bodyPr/>
                    <a:lstStyle/>
                    <a:p>
                      <a:r>
                        <a:rPr kumimoji="1" lang="ja-JP" altLang="en-US" sz="1200" b="1" dirty="0"/>
                        <a:t>リスク一覧表</a:t>
                      </a:r>
                    </a:p>
                  </a:txBody>
                  <a:tcPr/>
                </a:tc>
                <a:tc>
                  <a:txBody>
                    <a:bodyPr/>
                    <a:lstStyle/>
                    <a:p>
                      <a:pPr marL="171450" indent="-171450">
                        <a:buFont typeface="Wingdings" panose="05000000000000000000" pitchFamily="2" charset="2"/>
                        <a:buChar char="l"/>
                      </a:pPr>
                      <a:r>
                        <a:rPr kumimoji="1" lang="ja-JP" altLang="en-US" sz="1200" u="none" dirty="0"/>
                        <a:t>プロダクトリスク：ユーザー先でのバグなどの発生リスクと</a:t>
                      </a:r>
                      <a:r>
                        <a:rPr kumimoji="1" lang="ja-JP" altLang="en-US" sz="1200" u="none" dirty="0">
                          <a:solidFill>
                            <a:srgbClr val="FF0000"/>
                          </a:solidFill>
                        </a:rPr>
                        <a:t>対応策。</a:t>
                      </a:r>
                      <a:endParaRPr kumimoji="1" lang="en-US" altLang="ja-JP" sz="1200" u="none" dirty="0">
                        <a:solidFill>
                          <a:srgbClr val="FF0000"/>
                        </a:solidFill>
                      </a:endParaRPr>
                    </a:p>
                    <a:p>
                      <a:pPr marL="171450" indent="-171450">
                        <a:buFont typeface="Wingdings" panose="05000000000000000000" pitchFamily="2" charset="2"/>
                        <a:buChar char="l"/>
                      </a:pPr>
                      <a:r>
                        <a:rPr kumimoji="1" lang="ja-JP" altLang="en-US" sz="1200" u="none" dirty="0"/>
                        <a:t>プロジェクトリスク：テスト日程超過やテスト予算超過などのリスクと</a:t>
                      </a:r>
                      <a:r>
                        <a:rPr kumimoji="1" lang="ja-JP" altLang="en-US" sz="1200" u="none" dirty="0">
                          <a:solidFill>
                            <a:srgbClr val="FF0000"/>
                          </a:solidFill>
                        </a:rPr>
                        <a:t>対応策。</a:t>
                      </a:r>
                    </a:p>
                  </a:txBody>
                  <a:tcPr/>
                </a:tc>
                <a:extLst>
                  <a:ext uri="{0D108BD9-81ED-4DB2-BD59-A6C34878D82A}">
                    <a16:rowId xmlns:a16="http://schemas.microsoft.com/office/drawing/2014/main" val="1507546821"/>
                  </a:ext>
                </a:extLst>
              </a:tr>
              <a:tr h="520840">
                <a:tc>
                  <a:txBody>
                    <a:bodyPr/>
                    <a:lstStyle/>
                    <a:p>
                      <a:pPr algn="ctr"/>
                      <a:r>
                        <a:rPr kumimoji="1" lang="en-US" altLang="ja-JP" sz="1200" dirty="0"/>
                        <a:t>4</a:t>
                      </a:r>
                      <a:endParaRPr kumimoji="1" lang="ja-JP" altLang="en-US" sz="1200" dirty="0"/>
                    </a:p>
                  </a:txBody>
                  <a:tcPr/>
                </a:tc>
                <a:tc>
                  <a:txBody>
                    <a:bodyPr/>
                    <a:lstStyle/>
                    <a:p>
                      <a:r>
                        <a:rPr kumimoji="1" lang="ja-JP" altLang="en-US" sz="1200" b="1" dirty="0"/>
                        <a:t>戦略</a:t>
                      </a:r>
                    </a:p>
                  </a:txBody>
                  <a:tcPr/>
                </a:tc>
                <a:tc>
                  <a:txBody>
                    <a:bodyPr/>
                    <a:lstStyle/>
                    <a:p>
                      <a:pPr marL="171450" indent="-171450">
                        <a:buFont typeface="Wingdings" panose="05000000000000000000" pitchFamily="2" charset="2"/>
                        <a:buChar char="l"/>
                      </a:pPr>
                      <a:r>
                        <a:rPr kumimoji="1" lang="ja-JP" altLang="en-US" sz="1200" u="none" dirty="0"/>
                        <a:t>テストのプロセス分割。（テストレベル、テストタイプ等）</a:t>
                      </a:r>
                      <a:endParaRPr kumimoji="1" lang="en-US" altLang="ja-JP" sz="1200" u="none" dirty="0"/>
                    </a:p>
                    <a:p>
                      <a:pPr marL="171450" indent="-171450">
                        <a:buFont typeface="Wingdings" panose="05000000000000000000" pitchFamily="2" charset="2"/>
                        <a:buChar char="l"/>
                      </a:pPr>
                      <a:r>
                        <a:rPr kumimoji="1" lang="ja-JP" altLang="en-US" sz="1200" u="none" dirty="0"/>
                        <a:t>テストで作成するドキュメント一覧。</a:t>
                      </a:r>
                      <a:endParaRPr kumimoji="1" lang="en-US" altLang="ja-JP" sz="1200" u="none" dirty="0"/>
                    </a:p>
                    <a:p>
                      <a:pPr marL="171450" indent="-171450">
                        <a:buFont typeface="Wingdings" panose="05000000000000000000" pitchFamily="2" charset="2"/>
                        <a:buChar char="l"/>
                      </a:pPr>
                      <a:r>
                        <a:rPr kumimoji="1" lang="ja-JP" altLang="en-US" sz="1200" u="none" dirty="0"/>
                        <a:t>使用するテスト設計技術。</a:t>
                      </a:r>
                      <a:endParaRPr kumimoji="1" lang="en-US" altLang="ja-JP" sz="1200" u="none" dirty="0"/>
                    </a:p>
                    <a:p>
                      <a:pPr marL="171450" indent="-171450">
                        <a:buFont typeface="Wingdings" panose="05000000000000000000" pitchFamily="2" charset="2"/>
                        <a:buChar char="l"/>
                      </a:pPr>
                      <a:r>
                        <a:rPr kumimoji="1" lang="ja-JP" altLang="en-US" sz="1200" u="none" dirty="0"/>
                        <a:t>テスト終了判定基準。</a:t>
                      </a:r>
                      <a:endParaRPr kumimoji="1" lang="en-US" altLang="ja-JP" sz="1200" u="none" dirty="0"/>
                    </a:p>
                    <a:p>
                      <a:pPr marL="171450" indent="-171450">
                        <a:buFont typeface="Wingdings" panose="05000000000000000000" pitchFamily="2" charset="2"/>
                        <a:buChar char="l"/>
                      </a:pPr>
                      <a:r>
                        <a:rPr kumimoji="1" lang="ja-JP" altLang="en-US" sz="1200" u="none" dirty="0"/>
                        <a:t>テスト中に取得し管理するメトリクス一覧。（取得方法）</a:t>
                      </a:r>
                      <a:endParaRPr kumimoji="1" lang="en-US" altLang="ja-JP" sz="1200" u="none" dirty="0"/>
                    </a:p>
                    <a:p>
                      <a:pPr marL="171450" indent="-171450">
                        <a:buFont typeface="Wingdings" panose="05000000000000000000" pitchFamily="2" charset="2"/>
                        <a:buChar char="l"/>
                      </a:pPr>
                      <a:r>
                        <a:rPr kumimoji="1" lang="ja-JP" altLang="en-US" sz="1200" u="none" dirty="0"/>
                        <a:t>テストデータ。（何を使うのか、機密は問題ないかなど）</a:t>
                      </a:r>
                      <a:endParaRPr kumimoji="1" lang="en-US" altLang="ja-JP" sz="1200" u="none" dirty="0"/>
                    </a:p>
                    <a:p>
                      <a:pPr marL="171450" indent="-171450">
                        <a:buFont typeface="Wingdings" panose="05000000000000000000" pitchFamily="2" charset="2"/>
                        <a:buChar char="l"/>
                      </a:pPr>
                      <a:r>
                        <a:rPr kumimoji="1" lang="ja-JP" altLang="en-US" sz="1200" u="none" dirty="0"/>
                        <a:t>テスト環境条件。</a:t>
                      </a:r>
                      <a:endParaRPr kumimoji="1" lang="en-US" altLang="ja-JP" sz="1200" u="none" dirty="0"/>
                    </a:p>
                    <a:p>
                      <a:pPr marL="171450" indent="-171450">
                        <a:buFont typeface="Wingdings" panose="05000000000000000000" pitchFamily="2" charset="2"/>
                        <a:buChar char="l"/>
                      </a:pPr>
                      <a:r>
                        <a:rPr kumimoji="1" lang="ja-JP" altLang="en-US" sz="1200" u="none" dirty="0"/>
                        <a:t>リグレッションテスト。（実施条件、実施方法）</a:t>
                      </a:r>
                      <a:endParaRPr kumimoji="1" lang="en-US" altLang="ja-JP" sz="1200" u="none" dirty="0"/>
                    </a:p>
                    <a:p>
                      <a:pPr marL="171450" indent="-171450">
                        <a:buFont typeface="Wingdings" panose="05000000000000000000" pitchFamily="2" charset="2"/>
                        <a:buChar char="l"/>
                      </a:pPr>
                      <a:r>
                        <a:rPr kumimoji="1" lang="ja-JP" altLang="en-US" sz="1200" u="none" dirty="0">
                          <a:solidFill>
                            <a:srgbClr val="FF0000"/>
                          </a:solidFill>
                        </a:rPr>
                        <a:t>一時停止基準と再開要件。</a:t>
                      </a:r>
                      <a:r>
                        <a:rPr kumimoji="1" lang="ja-JP" altLang="en-US" sz="1200" u="none" dirty="0"/>
                        <a:t>（中断・再開を決める責任者、再開時に流すテスト等）</a:t>
                      </a:r>
                      <a:endParaRPr kumimoji="1" lang="en-US" altLang="ja-JP" sz="1200" u="none" dirty="0"/>
                    </a:p>
                    <a:p>
                      <a:pPr marL="171450" indent="-171450">
                        <a:buFont typeface="Wingdings" panose="05000000000000000000" pitchFamily="2" charset="2"/>
                        <a:buChar char="l"/>
                      </a:pPr>
                      <a:r>
                        <a:rPr kumimoji="1" lang="ja-JP" altLang="en-US" sz="1200" u="none" dirty="0"/>
                        <a:t>組織のテスト戦略からの逸脱。（逸脱の内容、逸脱の承認状況）</a:t>
                      </a:r>
                    </a:p>
                  </a:txBody>
                  <a:tcPr/>
                </a:tc>
                <a:extLst>
                  <a:ext uri="{0D108BD9-81ED-4DB2-BD59-A6C34878D82A}">
                    <a16:rowId xmlns:a16="http://schemas.microsoft.com/office/drawing/2014/main" val="3611122553"/>
                  </a:ext>
                </a:extLst>
              </a:tr>
              <a:tr h="281854">
                <a:tc>
                  <a:txBody>
                    <a:bodyPr/>
                    <a:lstStyle/>
                    <a:p>
                      <a:pPr algn="ctr"/>
                      <a:r>
                        <a:rPr kumimoji="1" lang="en-US" altLang="ja-JP" sz="1200" dirty="0"/>
                        <a:t>5</a:t>
                      </a:r>
                      <a:endParaRPr kumimoji="1" lang="ja-JP" altLang="en-US" sz="1200" dirty="0"/>
                    </a:p>
                  </a:txBody>
                  <a:tcPr/>
                </a:tc>
                <a:tc>
                  <a:txBody>
                    <a:bodyPr/>
                    <a:lstStyle/>
                    <a:p>
                      <a:r>
                        <a:rPr kumimoji="1" lang="ja-JP" altLang="en-US" sz="1200" b="1" dirty="0"/>
                        <a:t>見積り</a:t>
                      </a:r>
                    </a:p>
                  </a:txBody>
                  <a:tcPr/>
                </a:tc>
                <a:tc>
                  <a:txBody>
                    <a:bodyPr/>
                    <a:lstStyle/>
                    <a:p>
                      <a:pPr marL="171450" indent="-171450">
                        <a:buFont typeface="Wingdings" panose="05000000000000000000" pitchFamily="2" charset="2"/>
                        <a:buChar char="l"/>
                      </a:pPr>
                      <a:r>
                        <a:rPr kumimoji="1" lang="en-US" altLang="ja-JP" sz="1200" u="none" dirty="0"/>
                        <a:t>WBS</a:t>
                      </a:r>
                      <a:r>
                        <a:rPr kumimoji="1" lang="ja-JP" altLang="en-US" sz="1200" u="none" dirty="0"/>
                        <a:t>やスケジュール、予算見積り等。</a:t>
                      </a:r>
                    </a:p>
                  </a:txBody>
                  <a:tcPr/>
                </a:tc>
                <a:extLst>
                  <a:ext uri="{0D108BD9-81ED-4DB2-BD59-A6C34878D82A}">
                    <a16:rowId xmlns:a16="http://schemas.microsoft.com/office/drawing/2014/main" val="2309211196"/>
                  </a:ext>
                </a:extLst>
              </a:tr>
              <a:tr h="625485">
                <a:tc>
                  <a:txBody>
                    <a:bodyPr/>
                    <a:lstStyle/>
                    <a:p>
                      <a:pPr algn="ctr"/>
                      <a:r>
                        <a:rPr kumimoji="1" lang="en-US" altLang="ja-JP" sz="1200" dirty="0"/>
                        <a:t>6</a:t>
                      </a:r>
                      <a:endParaRPr kumimoji="1" lang="ja-JP" altLang="en-US" sz="1200" dirty="0"/>
                    </a:p>
                  </a:txBody>
                  <a:tcPr/>
                </a:tc>
                <a:tc>
                  <a:txBody>
                    <a:bodyPr/>
                    <a:lstStyle/>
                    <a:p>
                      <a:r>
                        <a:rPr kumimoji="1" lang="ja-JP" altLang="en-US" sz="1200" b="1" dirty="0"/>
                        <a:t>人材</a:t>
                      </a:r>
                    </a:p>
                  </a:txBody>
                  <a:tcPr/>
                </a:tc>
                <a:tc>
                  <a:txBody>
                    <a:bodyPr/>
                    <a:lstStyle/>
                    <a:p>
                      <a:pPr marL="171450" indent="-171450">
                        <a:buFont typeface="Wingdings" panose="05000000000000000000" pitchFamily="2" charset="2"/>
                        <a:buChar char="l"/>
                      </a:pPr>
                      <a:r>
                        <a:rPr kumimoji="1" lang="ja-JP" altLang="en-US" sz="1200" i="0" u="none" dirty="0"/>
                        <a:t>組織、役割と責任。</a:t>
                      </a:r>
                      <a:endParaRPr kumimoji="1" lang="en-US" altLang="ja-JP" sz="1200" i="0" u="none" dirty="0"/>
                    </a:p>
                    <a:p>
                      <a:pPr marL="171450" indent="-171450">
                        <a:buFont typeface="Wingdings" panose="05000000000000000000" pitchFamily="2" charset="2"/>
                        <a:buChar char="l"/>
                      </a:pPr>
                      <a:r>
                        <a:rPr kumimoji="1" lang="ja-JP" altLang="en-US" sz="1200" u="none" dirty="0"/>
                        <a:t>外部人材雇用の必要性。</a:t>
                      </a:r>
                      <a:endParaRPr kumimoji="1" lang="en-US" altLang="ja-JP" sz="1200" u="none" dirty="0"/>
                    </a:p>
                    <a:p>
                      <a:pPr marL="171450" indent="-171450">
                        <a:buFont typeface="Wingdings" panose="05000000000000000000" pitchFamily="2" charset="2"/>
                        <a:buChar char="l"/>
                      </a:pPr>
                      <a:r>
                        <a:rPr kumimoji="1" lang="ja-JP" altLang="en-US" sz="1200" u="none" dirty="0">
                          <a:solidFill>
                            <a:srgbClr val="FF0000"/>
                          </a:solidFill>
                        </a:rPr>
                        <a:t>手法やツールなどの教育（トレーニング）の必要性。</a:t>
                      </a:r>
                    </a:p>
                  </a:txBody>
                  <a:tcPr/>
                </a:tc>
                <a:extLst>
                  <a:ext uri="{0D108BD9-81ED-4DB2-BD59-A6C34878D82A}">
                    <a16:rowId xmlns:a16="http://schemas.microsoft.com/office/drawing/2014/main" val="2284073623"/>
                  </a:ext>
                </a:extLst>
              </a:tr>
            </a:tbl>
          </a:graphicData>
        </a:graphic>
      </p:graphicFrame>
      <p:sp>
        <p:nvSpPr>
          <p:cNvPr id="11" name="テキスト ボックス 10">
            <a:extLst>
              <a:ext uri="{FF2B5EF4-FFF2-40B4-BE49-F238E27FC236}">
                <a16:creationId xmlns:a16="http://schemas.microsoft.com/office/drawing/2014/main" id="{18C67AB4-3DBC-4B6D-8439-C4D31ACF38BF}"/>
              </a:ext>
            </a:extLst>
          </p:cNvPr>
          <p:cNvSpPr txBox="1"/>
          <p:nvPr/>
        </p:nvSpPr>
        <p:spPr>
          <a:xfrm>
            <a:off x="264541" y="6176337"/>
            <a:ext cx="9433048" cy="276999"/>
          </a:xfrm>
          <a:prstGeom prst="rect">
            <a:avLst/>
          </a:prstGeom>
          <a:noFill/>
        </p:spPr>
        <p:txBody>
          <a:bodyPr wrap="square" rtlCol="0">
            <a:spAutoFit/>
          </a:bodyPr>
          <a:lstStyle/>
          <a:p>
            <a:pPr algn="ctr"/>
            <a:r>
              <a:rPr lang="ja-JP" altLang="en-US" sz="1200" dirty="0">
                <a:latin typeface="+mn-lt"/>
              </a:rPr>
              <a:t>出典：</a:t>
            </a:r>
            <a:r>
              <a:rPr lang="en-US" altLang="ja-JP" sz="1200" dirty="0">
                <a:latin typeface="+mn-lt"/>
              </a:rPr>
              <a:t>ISO/IEC/IEEE 29119-3:2013 Software and systems engineering — Software testing — Part 3:Test documentation</a:t>
            </a:r>
            <a:endParaRPr kumimoji="1" lang="ja-JP" altLang="en-US" sz="1200" dirty="0">
              <a:latin typeface="+mn-lt"/>
            </a:endParaRPr>
          </a:p>
        </p:txBody>
      </p:sp>
    </p:spTree>
    <p:extLst>
      <p:ext uri="{BB962C8B-B14F-4D97-AF65-F5344CB8AC3E}">
        <p14:creationId xmlns:p14="http://schemas.microsoft.com/office/powerpoint/2010/main" val="2281317682"/>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テスト計画書の</a:t>
            </a:r>
            <a:r>
              <a:rPr lang="ja-JP" altLang="en-US" dirty="0"/>
              <a:t>テンプレート</a:t>
            </a:r>
            <a:endParaRPr kumimoji="1" lang="ja-JP" altLang="en-US" dirty="0"/>
          </a:p>
        </p:txBody>
      </p:sp>
      <p:sp>
        <p:nvSpPr>
          <p:cNvPr id="4" name="コンテンツ プレースホルダー 3"/>
          <p:cNvSpPr>
            <a:spLocks noGrp="1"/>
          </p:cNvSpPr>
          <p:nvPr>
            <p:ph idx="1"/>
          </p:nvPr>
        </p:nvSpPr>
        <p:spPr/>
        <p:txBody>
          <a:bodyPr/>
          <a:lstStyle/>
          <a:p>
            <a:pPr marL="0" indent="0" algn="ctr">
              <a:buNone/>
            </a:pPr>
            <a:r>
              <a:rPr lang="en-US" altLang="ja-JP" sz="2400" dirty="0"/>
              <a:t>ISO/IEC/IEEE 29119-3:2013</a:t>
            </a:r>
            <a:r>
              <a:rPr lang="ja-JP" altLang="en-US" sz="2400" dirty="0"/>
              <a:t>のテスト計画書のテンプレート</a:t>
            </a:r>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164</a:t>
            </a:fld>
            <a:endParaRPr lang="en-US" altLang="ja-JP" dirty="0"/>
          </a:p>
        </p:txBody>
      </p:sp>
      <p:sp>
        <p:nvSpPr>
          <p:cNvPr id="6" name="Rectangle 2"/>
          <p:cNvSpPr>
            <a:spLocks noChangeArrowheads="1"/>
          </p:cNvSpPr>
          <p:nvPr/>
        </p:nvSpPr>
        <p:spPr bwMode="auto">
          <a:xfrm>
            <a:off x="567204" y="2060848"/>
            <a:ext cx="8778180" cy="4170090"/>
          </a:xfrm>
          <a:prstGeom prst="rect">
            <a:avLst/>
          </a:prstGeom>
          <a:noFill/>
          <a:ln w="12700">
            <a:solidFill>
              <a:schemeClr val="bg2"/>
            </a:solidFill>
            <a:miter lim="800000"/>
            <a:headEnd/>
            <a:tailEnd/>
          </a:ln>
        </p:spPr>
        <p:txBody>
          <a:bodyPr wrap="none" anchor="t"/>
          <a:lstStyle/>
          <a:p>
            <a:pPr algn="ctr"/>
            <a:endParaRPr lang="ja-JP" altLang="en-US" sz="2400" dirty="0"/>
          </a:p>
        </p:txBody>
      </p:sp>
      <p:sp>
        <p:nvSpPr>
          <p:cNvPr id="11" name="テキスト ボックス 10"/>
          <p:cNvSpPr txBox="1"/>
          <p:nvPr/>
        </p:nvSpPr>
        <p:spPr>
          <a:xfrm>
            <a:off x="632520" y="2172206"/>
            <a:ext cx="2089033" cy="4053417"/>
          </a:xfrm>
          <a:prstGeom prst="rect">
            <a:avLst/>
          </a:prstGeom>
          <a:noFill/>
        </p:spPr>
        <p:txBody>
          <a:bodyPr wrap="none" rtlCol="0">
            <a:spAutoFit/>
          </a:bodyPr>
          <a:lstStyle/>
          <a:p>
            <a:pPr marL="285750" indent="-285750">
              <a:lnSpc>
                <a:spcPct val="110000"/>
              </a:lnSpc>
              <a:buFont typeface="Wingdings" panose="05000000000000000000" pitchFamily="2" charset="2"/>
              <a:buChar char="n"/>
            </a:pPr>
            <a:r>
              <a:rPr lang="ja-JP" altLang="en-US" dirty="0"/>
              <a:t>文書固有の情報</a:t>
            </a:r>
            <a:endParaRPr lang="en-US" altLang="ja-JP" dirty="0"/>
          </a:p>
          <a:p>
            <a:pPr marL="342900" indent="-163513">
              <a:lnSpc>
                <a:spcPct val="110000"/>
              </a:lnSpc>
              <a:buFont typeface="+mj-lt"/>
              <a:buAutoNum type="arabicPeriod"/>
            </a:pPr>
            <a:r>
              <a:rPr kumimoji="1" lang="ja-JP" altLang="en-US" dirty="0"/>
              <a:t>概要</a:t>
            </a:r>
            <a:endParaRPr kumimoji="1" lang="en-US" altLang="ja-JP" dirty="0"/>
          </a:p>
          <a:p>
            <a:pPr marL="342900" indent="-163513">
              <a:lnSpc>
                <a:spcPct val="110000"/>
              </a:lnSpc>
              <a:buFont typeface="+mj-lt"/>
              <a:buAutoNum type="arabicPeriod"/>
            </a:pPr>
            <a:r>
              <a:rPr lang="ja-JP" altLang="en-US" dirty="0"/>
              <a:t>識別番号</a:t>
            </a:r>
            <a:endParaRPr lang="en-US" altLang="ja-JP" dirty="0"/>
          </a:p>
          <a:p>
            <a:pPr marL="342900" indent="-163513">
              <a:lnSpc>
                <a:spcPct val="110000"/>
              </a:lnSpc>
              <a:buFont typeface="+mj-lt"/>
              <a:buAutoNum type="arabicPeriod"/>
            </a:pPr>
            <a:r>
              <a:rPr kumimoji="1" lang="ja-JP" altLang="en-US" dirty="0"/>
              <a:t>発行組織</a:t>
            </a:r>
            <a:endParaRPr kumimoji="1" lang="en-US" altLang="ja-JP" dirty="0"/>
          </a:p>
          <a:p>
            <a:pPr marL="342900" indent="-163513">
              <a:lnSpc>
                <a:spcPct val="110000"/>
              </a:lnSpc>
              <a:buFont typeface="+mj-lt"/>
              <a:buAutoNum type="arabicPeriod"/>
            </a:pPr>
            <a:r>
              <a:rPr lang="ja-JP" altLang="en-US" dirty="0"/>
              <a:t>承認者</a:t>
            </a:r>
            <a:endParaRPr lang="en-US" altLang="ja-JP" dirty="0"/>
          </a:p>
          <a:p>
            <a:pPr marL="342900" indent="-163513">
              <a:lnSpc>
                <a:spcPct val="110000"/>
              </a:lnSpc>
              <a:buFont typeface="+mj-lt"/>
              <a:buAutoNum type="arabicPeriod"/>
            </a:pPr>
            <a:r>
              <a:rPr kumimoji="1" lang="ja-JP" altLang="en-US" dirty="0"/>
              <a:t>変更履歴</a:t>
            </a:r>
            <a:endParaRPr kumimoji="1" lang="en-US" altLang="ja-JP" dirty="0"/>
          </a:p>
          <a:p>
            <a:pPr marL="285750" indent="-285750">
              <a:lnSpc>
                <a:spcPct val="110000"/>
              </a:lnSpc>
              <a:buFont typeface="Wingdings" panose="05000000000000000000" pitchFamily="2" charset="2"/>
              <a:buChar char="n"/>
            </a:pPr>
            <a:r>
              <a:rPr lang="ja-JP" altLang="en-US" dirty="0"/>
              <a:t>はじめに</a:t>
            </a:r>
            <a:endParaRPr lang="en-US" altLang="ja-JP" dirty="0"/>
          </a:p>
          <a:p>
            <a:pPr marL="342900" indent="-163513">
              <a:lnSpc>
                <a:spcPct val="110000"/>
              </a:lnSpc>
              <a:buFont typeface="+mj-lt"/>
              <a:buAutoNum type="arabicPeriod"/>
            </a:pPr>
            <a:r>
              <a:rPr kumimoji="1" lang="ja-JP" altLang="en-US" dirty="0"/>
              <a:t>スコープ</a:t>
            </a:r>
            <a:endParaRPr kumimoji="1" lang="en-US" altLang="ja-JP" dirty="0"/>
          </a:p>
          <a:p>
            <a:pPr marL="342900" indent="-163513">
              <a:lnSpc>
                <a:spcPct val="110000"/>
              </a:lnSpc>
              <a:buFont typeface="+mj-lt"/>
              <a:buAutoNum type="arabicPeriod"/>
            </a:pPr>
            <a:r>
              <a:rPr kumimoji="1" lang="ja-JP" altLang="en-US" dirty="0"/>
              <a:t>参考資料</a:t>
            </a:r>
            <a:endParaRPr kumimoji="1" lang="en-US" altLang="ja-JP" dirty="0"/>
          </a:p>
          <a:p>
            <a:pPr marL="342900" indent="-163513">
              <a:lnSpc>
                <a:spcPct val="110000"/>
              </a:lnSpc>
              <a:buFont typeface="+mj-lt"/>
              <a:buAutoNum type="arabicPeriod"/>
            </a:pPr>
            <a:r>
              <a:rPr kumimoji="1" lang="ja-JP" altLang="en-US" dirty="0"/>
              <a:t>用語集</a:t>
            </a:r>
            <a:endParaRPr kumimoji="1" lang="en-US" altLang="ja-JP" dirty="0"/>
          </a:p>
          <a:p>
            <a:pPr marL="285750" indent="-285750">
              <a:lnSpc>
                <a:spcPct val="110000"/>
              </a:lnSpc>
              <a:buFont typeface="Wingdings" panose="05000000000000000000" pitchFamily="2" charset="2"/>
              <a:buChar char="n"/>
            </a:pPr>
            <a:r>
              <a:rPr lang="ja-JP" altLang="en-US" dirty="0"/>
              <a:t>テストの内容</a:t>
            </a:r>
            <a:endParaRPr lang="en-US" altLang="ja-JP" dirty="0"/>
          </a:p>
          <a:p>
            <a:pPr marL="342900" indent="-163513">
              <a:lnSpc>
                <a:spcPct val="110000"/>
              </a:lnSpc>
              <a:buFont typeface="+mj-lt"/>
              <a:buAutoNum type="arabicPeriod"/>
            </a:pPr>
            <a:r>
              <a:rPr lang="ja-JP" altLang="en-US" dirty="0"/>
              <a:t>プロジェクト</a:t>
            </a:r>
            <a:endParaRPr lang="en-US" altLang="ja-JP" dirty="0"/>
          </a:p>
          <a:p>
            <a:pPr marL="342900" indent="-163513">
              <a:lnSpc>
                <a:spcPct val="110000"/>
              </a:lnSpc>
              <a:buFont typeface="+mj-lt"/>
              <a:buAutoNum type="arabicPeriod"/>
            </a:pPr>
            <a:r>
              <a:rPr lang="ja-JP" altLang="en-US" dirty="0"/>
              <a:t>テスト項目</a:t>
            </a:r>
          </a:p>
        </p:txBody>
      </p:sp>
      <p:sp>
        <p:nvSpPr>
          <p:cNvPr id="12" name="テキスト ボックス 11"/>
          <p:cNvSpPr txBox="1"/>
          <p:nvPr/>
        </p:nvSpPr>
        <p:spPr>
          <a:xfrm>
            <a:off x="3274930" y="2172206"/>
            <a:ext cx="2321148" cy="4053417"/>
          </a:xfrm>
          <a:prstGeom prst="rect">
            <a:avLst/>
          </a:prstGeom>
          <a:noFill/>
        </p:spPr>
        <p:txBody>
          <a:bodyPr wrap="none" rtlCol="0">
            <a:spAutoFit/>
          </a:bodyPr>
          <a:lstStyle/>
          <a:p>
            <a:pPr marL="342900" indent="-163513">
              <a:lnSpc>
                <a:spcPct val="110000"/>
              </a:lnSpc>
              <a:buFont typeface="+mj-lt"/>
              <a:buAutoNum type="arabicPeriod" startAt="3"/>
            </a:pPr>
            <a:r>
              <a:rPr lang="ja-JP" altLang="en-US" dirty="0"/>
              <a:t>テスト対象</a:t>
            </a:r>
            <a:endParaRPr lang="en-US" altLang="ja-JP" dirty="0"/>
          </a:p>
          <a:p>
            <a:pPr marL="342900" indent="-163513">
              <a:lnSpc>
                <a:spcPct val="110000"/>
              </a:lnSpc>
              <a:buFont typeface="+mj-lt"/>
              <a:buAutoNum type="arabicPeriod" startAt="3"/>
            </a:pPr>
            <a:r>
              <a:rPr kumimoji="1" lang="ja-JP" altLang="en-US" dirty="0"/>
              <a:t>仮定と制約</a:t>
            </a:r>
            <a:endParaRPr kumimoji="1" lang="en-US" altLang="ja-JP" dirty="0"/>
          </a:p>
          <a:p>
            <a:pPr marL="342900" indent="-163513">
              <a:lnSpc>
                <a:spcPct val="110000"/>
              </a:lnSpc>
              <a:buFont typeface="+mj-lt"/>
              <a:buAutoNum type="arabicPeriod" startAt="3"/>
            </a:pPr>
            <a:r>
              <a:rPr lang="ja-JP" altLang="en-US" dirty="0"/>
              <a:t>ステークホルダー</a:t>
            </a:r>
            <a:endParaRPr lang="en-US" altLang="ja-JP" dirty="0"/>
          </a:p>
          <a:p>
            <a:pPr marL="342900" indent="-342900">
              <a:lnSpc>
                <a:spcPct val="110000"/>
              </a:lnSpc>
              <a:buFont typeface="Wingdings" panose="05000000000000000000" pitchFamily="2" charset="2"/>
              <a:buChar char="n"/>
            </a:pPr>
            <a:r>
              <a:rPr kumimoji="1" lang="ja-JP" altLang="en-US" dirty="0"/>
              <a:t>コミュニケーション</a:t>
            </a:r>
            <a:endParaRPr kumimoji="1" lang="en-US" altLang="ja-JP" dirty="0"/>
          </a:p>
          <a:p>
            <a:pPr marL="342900" indent="-342900">
              <a:lnSpc>
                <a:spcPct val="110000"/>
              </a:lnSpc>
              <a:buFont typeface="Wingdings" panose="05000000000000000000" pitchFamily="2" charset="2"/>
              <a:buChar char="n"/>
            </a:pPr>
            <a:r>
              <a:rPr lang="ja-JP" altLang="en-US" dirty="0"/>
              <a:t>リスク</a:t>
            </a:r>
            <a:endParaRPr lang="en-US" altLang="ja-JP" dirty="0"/>
          </a:p>
          <a:p>
            <a:pPr marL="342900" indent="-163513">
              <a:lnSpc>
                <a:spcPct val="110000"/>
              </a:lnSpc>
              <a:buFont typeface="+mj-lt"/>
              <a:buAutoNum type="arabicPeriod"/>
            </a:pPr>
            <a:r>
              <a:rPr kumimoji="1" lang="ja-JP" altLang="en-US" dirty="0"/>
              <a:t>プロダクトリスク</a:t>
            </a:r>
            <a:endParaRPr kumimoji="1" lang="en-US" altLang="ja-JP" dirty="0"/>
          </a:p>
          <a:p>
            <a:pPr marL="342900" indent="-163513">
              <a:lnSpc>
                <a:spcPct val="110000"/>
              </a:lnSpc>
              <a:buFont typeface="+mj-lt"/>
              <a:buAutoNum type="arabicPeriod"/>
            </a:pPr>
            <a:r>
              <a:rPr lang="ja-JP" altLang="en-US" dirty="0"/>
              <a:t>プロジェクトリスク</a:t>
            </a:r>
            <a:endParaRPr lang="en-US" altLang="ja-JP" dirty="0"/>
          </a:p>
          <a:p>
            <a:pPr marL="342900" indent="-342900">
              <a:lnSpc>
                <a:spcPct val="110000"/>
              </a:lnSpc>
              <a:buFont typeface="Wingdings" panose="05000000000000000000" pitchFamily="2" charset="2"/>
              <a:buChar char="n"/>
            </a:pPr>
            <a:r>
              <a:rPr lang="ja-JP" altLang="en-US" dirty="0"/>
              <a:t>テスト戦略</a:t>
            </a:r>
            <a:endParaRPr lang="en-US" altLang="ja-JP" dirty="0"/>
          </a:p>
          <a:p>
            <a:pPr marL="342900" indent="-163513">
              <a:lnSpc>
                <a:spcPct val="110000"/>
              </a:lnSpc>
              <a:buFont typeface="+mj-lt"/>
              <a:buAutoNum type="arabicPeriod"/>
            </a:pPr>
            <a:r>
              <a:rPr lang="ja-JP" altLang="en-US" dirty="0"/>
              <a:t>サブプロセス</a:t>
            </a:r>
            <a:endParaRPr lang="en-US" altLang="ja-JP" dirty="0"/>
          </a:p>
          <a:p>
            <a:pPr marL="342900" indent="-163513">
              <a:lnSpc>
                <a:spcPct val="110000"/>
              </a:lnSpc>
              <a:buFont typeface="+mj-lt"/>
              <a:buAutoNum type="arabicPeriod"/>
            </a:pPr>
            <a:r>
              <a:rPr lang="ja-JP" altLang="en-US" dirty="0"/>
              <a:t>成果物</a:t>
            </a:r>
            <a:endParaRPr lang="en-US" altLang="ja-JP" dirty="0"/>
          </a:p>
          <a:p>
            <a:pPr marL="342900" indent="-163513">
              <a:lnSpc>
                <a:spcPct val="110000"/>
              </a:lnSpc>
              <a:buFont typeface="+mj-lt"/>
              <a:buAutoNum type="arabicPeriod"/>
            </a:pPr>
            <a:r>
              <a:rPr lang="ja-JP" altLang="en-US" dirty="0"/>
              <a:t>テスト技法</a:t>
            </a:r>
            <a:endParaRPr lang="en-US" altLang="ja-JP" dirty="0"/>
          </a:p>
          <a:p>
            <a:pPr marL="342900" indent="-163513">
              <a:lnSpc>
                <a:spcPct val="110000"/>
              </a:lnSpc>
              <a:buFont typeface="+mj-lt"/>
              <a:buAutoNum type="arabicPeriod"/>
            </a:pPr>
            <a:r>
              <a:rPr lang="ja-JP" altLang="en-US" dirty="0"/>
              <a:t>テスト十分条件</a:t>
            </a:r>
            <a:endParaRPr lang="en-US" altLang="ja-JP" dirty="0"/>
          </a:p>
          <a:p>
            <a:pPr marL="342900" indent="-163513">
              <a:lnSpc>
                <a:spcPct val="110000"/>
              </a:lnSpc>
              <a:buFont typeface="+mj-lt"/>
              <a:buAutoNum type="arabicPeriod"/>
            </a:pPr>
            <a:r>
              <a:rPr lang="ja-JP" altLang="en-US" dirty="0"/>
              <a:t>収集するメトリクス</a:t>
            </a:r>
            <a:endParaRPr lang="en-US" altLang="ja-JP" dirty="0"/>
          </a:p>
        </p:txBody>
      </p:sp>
      <p:sp>
        <p:nvSpPr>
          <p:cNvPr id="13" name="テキスト ボックス 12"/>
          <p:cNvSpPr txBox="1"/>
          <p:nvPr/>
        </p:nvSpPr>
        <p:spPr>
          <a:xfrm>
            <a:off x="6183280" y="2172206"/>
            <a:ext cx="3162208" cy="4053417"/>
          </a:xfrm>
          <a:prstGeom prst="rect">
            <a:avLst/>
          </a:prstGeom>
          <a:noFill/>
        </p:spPr>
        <p:txBody>
          <a:bodyPr wrap="square" rtlCol="0">
            <a:spAutoFit/>
          </a:bodyPr>
          <a:lstStyle/>
          <a:p>
            <a:pPr marL="358775" indent="-179388">
              <a:lnSpc>
                <a:spcPct val="110000"/>
              </a:lnSpc>
              <a:buFont typeface="+mj-lt"/>
              <a:buAutoNum type="arabicPeriod" startAt="6"/>
            </a:pPr>
            <a:r>
              <a:rPr kumimoji="1" lang="ja-JP" altLang="en-US" dirty="0"/>
              <a:t>テストデータ要件</a:t>
            </a:r>
            <a:endParaRPr kumimoji="1" lang="en-US" altLang="ja-JP" dirty="0"/>
          </a:p>
          <a:p>
            <a:pPr marL="358775" indent="-179388">
              <a:lnSpc>
                <a:spcPct val="110000"/>
              </a:lnSpc>
              <a:buFont typeface="+mj-lt"/>
              <a:buAutoNum type="arabicPeriod" startAt="6"/>
            </a:pPr>
            <a:r>
              <a:rPr lang="ja-JP" altLang="en-US" dirty="0"/>
              <a:t>テスト環境要件</a:t>
            </a:r>
            <a:endParaRPr lang="en-US" altLang="ja-JP" dirty="0"/>
          </a:p>
          <a:p>
            <a:pPr marL="358775" indent="-179388">
              <a:lnSpc>
                <a:spcPct val="110000"/>
              </a:lnSpc>
              <a:buFont typeface="+mj-lt"/>
              <a:buAutoNum type="arabicPeriod" startAt="6"/>
            </a:pPr>
            <a:r>
              <a:rPr kumimoji="1" lang="ja-JP" altLang="en-US" dirty="0"/>
              <a:t>確認テストとリグレッションテスト</a:t>
            </a:r>
            <a:endParaRPr kumimoji="1" lang="en-US" altLang="ja-JP" dirty="0"/>
          </a:p>
          <a:p>
            <a:pPr marL="358775" indent="-179388">
              <a:lnSpc>
                <a:spcPct val="110000"/>
              </a:lnSpc>
              <a:buFont typeface="+mj-lt"/>
              <a:buAutoNum type="arabicPeriod" startAt="6"/>
            </a:pPr>
            <a:r>
              <a:rPr lang="ja-JP" altLang="en-US" dirty="0"/>
              <a:t>中断と再開の基準</a:t>
            </a:r>
            <a:endParaRPr lang="en-US" altLang="ja-JP" dirty="0"/>
          </a:p>
          <a:p>
            <a:pPr marL="538163" indent="-358775">
              <a:lnSpc>
                <a:spcPct val="110000"/>
              </a:lnSpc>
              <a:buFont typeface="+mj-lt"/>
              <a:buAutoNum type="arabicPeriod" startAt="6"/>
            </a:pPr>
            <a:r>
              <a:rPr kumimoji="1" lang="ja-JP" altLang="en-US" dirty="0"/>
              <a:t>組織のテスト戦略からの逸脱</a:t>
            </a:r>
            <a:endParaRPr kumimoji="1" lang="en-US" altLang="ja-JP" dirty="0"/>
          </a:p>
          <a:p>
            <a:pPr marL="342900" indent="-342900">
              <a:lnSpc>
                <a:spcPct val="110000"/>
              </a:lnSpc>
              <a:buFont typeface="Wingdings" panose="05000000000000000000" pitchFamily="2" charset="2"/>
              <a:buChar char="n"/>
            </a:pPr>
            <a:r>
              <a:rPr lang="ja-JP" altLang="en-US" dirty="0"/>
              <a:t>テスト活動と見積り</a:t>
            </a:r>
            <a:endParaRPr lang="en-US" altLang="ja-JP" dirty="0"/>
          </a:p>
          <a:p>
            <a:pPr marL="342900" indent="-342900">
              <a:lnSpc>
                <a:spcPct val="110000"/>
              </a:lnSpc>
              <a:buFont typeface="Wingdings" panose="05000000000000000000" pitchFamily="2" charset="2"/>
              <a:buChar char="n"/>
            </a:pPr>
            <a:r>
              <a:rPr lang="ja-JP" altLang="en-US" dirty="0"/>
              <a:t>スタッフ</a:t>
            </a:r>
            <a:endParaRPr lang="en-US" altLang="ja-JP" dirty="0"/>
          </a:p>
          <a:p>
            <a:pPr marL="342900" indent="-163513">
              <a:lnSpc>
                <a:spcPct val="110000"/>
              </a:lnSpc>
              <a:buFont typeface="+mj-lt"/>
              <a:buAutoNum type="arabicPeriod"/>
            </a:pPr>
            <a:r>
              <a:rPr lang="ja-JP" altLang="en-US" dirty="0"/>
              <a:t>役割、活動、責任</a:t>
            </a:r>
            <a:endParaRPr lang="en-US" altLang="ja-JP" dirty="0"/>
          </a:p>
          <a:p>
            <a:pPr marL="342900" indent="-163513">
              <a:lnSpc>
                <a:spcPct val="110000"/>
              </a:lnSpc>
              <a:buFont typeface="+mj-lt"/>
              <a:buAutoNum type="arabicPeriod"/>
            </a:pPr>
            <a:r>
              <a:rPr lang="ja-JP" altLang="en-US" dirty="0"/>
              <a:t>雇用ニーズ</a:t>
            </a:r>
            <a:endParaRPr lang="en-US" altLang="ja-JP" dirty="0"/>
          </a:p>
          <a:p>
            <a:pPr marL="342900" indent="-163513">
              <a:lnSpc>
                <a:spcPct val="110000"/>
              </a:lnSpc>
              <a:buFont typeface="+mj-lt"/>
              <a:buAutoNum type="arabicPeriod"/>
            </a:pPr>
            <a:r>
              <a:rPr lang="ja-JP" altLang="en-US" dirty="0"/>
              <a:t>訓練ニーズ</a:t>
            </a:r>
            <a:endParaRPr lang="en-US" altLang="ja-JP" dirty="0"/>
          </a:p>
          <a:p>
            <a:pPr marL="342900" indent="-342900">
              <a:lnSpc>
                <a:spcPct val="110000"/>
              </a:lnSpc>
              <a:buFont typeface="Wingdings" panose="05000000000000000000" pitchFamily="2" charset="2"/>
              <a:buChar char="n"/>
            </a:pPr>
            <a:r>
              <a:rPr lang="ja-JP" altLang="en-US" dirty="0"/>
              <a:t>スケジュール</a:t>
            </a:r>
            <a:endParaRPr lang="en-US" altLang="ja-JP" dirty="0"/>
          </a:p>
        </p:txBody>
      </p:sp>
      <p:sp>
        <p:nvSpPr>
          <p:cNvPr id="9" name="フッター プレースホルダ 4">
            <a:extLst>
              <a:ext uri="{FF2B5EF4-FFF2-40B4-BE49-F238E27FC236}">
                <a16:creationId xmlns:a16="http://schemas.microsoft.com/office/drawing/2014/main" id="{311BBAA5-2323-4311-8FB7-6F88FF5289CC}"/>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3448510455"/>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165</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ja-JP" altLang="en-US" sz="4400" dirty="0">
                <a:solidFill>
                  <a:schemeClr val="tx2"/>
                </a:solidFill>
                <a:latin typeface="ＭＳ Ｐゴシック" charset="-128"/>
              </a:rPr>
              <a:t> </a:t>
            </a:r>
            <a:r>
              <a:rPr lang="en-US" altLang="ja-JP" sz="4400" dirty="0">
                <a:solidFill>
                  <a:schemeClr val="tx2"/>
                </a:solidFill>
                <a:latin typeface="ＭＳ Ｐゴシック" charset="-128"/>
              </a:rPr>
              <a:t>5.3 </a:t>
            </a:r>
            <a:r>
              <a:rPr lang="ja-JP" altLang="en-US" sz="4400" dirty="0">
                <a:solidFill>
                  <a:schemeClr val="tx2"/>
                </a:solidFill>
                <a:latin typeface="ＭＳ Ｐゴシック" charset="-128"/>
              </a:rPr>
              <a:t>テストのモニタリングと</a:t>
            </a:r>
            <a:br>
              <a:rPr lang="en-US" altLang="ja-JP" sz="4400" dirty="0">
                <a:solidFill>
                  <a:schemeClr val="tx2"/>
                </a:solidFill>
                <a:latin typeface="ＭＳ Ｐゴシック" charset="-128"/>
              </a:rPr>
            </a:br>
            <a:r>
              <a:rPr lang="ja-JP" altLang="en-US" sz="4400" dirty="0">
                <a:solidFill>
                  <a:schemeClr val="tx2"/>
                </a:solidFill>
                <a:latin typeface="ＭＳ Ｐゴシック" charset="-128"/>
              </a:rPr>
              <a:t>コントロール</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2687527056"/>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a:t>テストのモニタリングとコントロール</a:t>
            </a:r>
          </a:p>
        </p:txBody>
      </p:sp>
      <p:sp>
        <p:nvSpPr>
          <p:cNvPr id="3" name="コンテンツ プレースホルダー 2"/>
          <p:cNvSpPr>
            <a:spLocks noGrp="1"/>
          </p:cNvSpPr>
          <p:nvPr>
            <p:ph idx="1"/>
          </p:nvPr>
        </p:nvSpPr>
        <p:spPr>
          <a:xfrm>
            <a:off x="495300" y="1600200"/>
            <a:ext cx="9210228" cy="4525963"/>
          </a:xfrm>
        </p:spPr>
        <p:txBody>
          <a:bodyPr/>
          <a:lstStyle/>
          <a:p>
            <a:r>
              <a:rPr kumimoji="1" lang="ja-JP" altLang="en-US" dirty="0"/>
              <a:t>テストモニタリング</a:t>
            </a:r>
            <a:endParaRPr kumimoji="1" lang="en-US" altLang="ja-JP" dirty="0"/>
          </a:p>
          <a:p>
            <a:pPr lvl="1"/>
            <a:r>
              <a:rPr lang="ja-JP" altLang="en-US" dirty="0"/>
              <a:t>テスト計画書で定義したテストモニタリングの</a:t>
            </a:r>
            <a:r>
              <a:rPr lang="ja-JP" altLang="en-US" u="sng" dirty="0">
                <a:solidFill>
                  <a:srgbClr val="FF0000"/>
                </a:solidFill>
              </a:rPr>
              <a:t>メトリクス</a:t>
            </a:r>
            <a:r>
              <a:rPr lang="ja-JP" altLang="en-US" dirty="0"/>
              <a:t>を使用して、テスト計画書の内容と実際の進捗を</a:t>
            </a:r>
            <a:r>
              <a:rPr lang="ja-JP" altLang="en-US" u="sng" dirty="0">
                <a:solidFill>
                  <a:srgbClr val="FF0000"/>
                </a:solidFill>
              </a:rPr>
              <a:t>継続的に比較</a:t>
            </a:r>
            <a:r>
              <a:rPr lang="ja-JP" altLang="en-US" dirty="0"/>
              <a:t>する。</a:t>
            </a:r>
            <a:endParaRPr lang="en-US" altLang="ja-JP" dirty="0"/>
          </a:p>
          <a:p>
            <a:endParaRPr kumimoji="1" lang="en-US" altLang="ja-JP" dirty="0"/>
          </a:p>
          <a:p>
            <a:r>
              <a:rPr lang="ja-JP" altLang="en-US" dirty="0"/>
              <a:t>テストコントロール</a:t>
            </a:r>
            <a:endParaRPr lang="en-US" altLang="ja-JP" dirty="0"/>
          </a:p>
          <a:p>
            <a:pPr lvl="1"/>
            <a:r>
              <a:rPr lang="ja-JP" altLang="en-US" dirty="0"/>
              <a:t>テスト計画書の目的に合致させるために対策を講じる。</a:t>
            </a:r>
            <a:endParaRPr lang="en-US" altLang="ja-JP" dirty="0"/>
          </a:p>
          <a:p>
            <a:pPr lvl="1"/>
            <a:r>
              <a:rPr lang="ja-JP" altLang="en-US" dirty="0"/>
              <a:t>テスト計画書を</a:t>
            </a:r>
            <a:r>
              <a:rPr lang="ja-JP" altLang="en-US" u="sng" dirty="0">
                <a:solidFill>
                  <a:srgbClr val="FF0000"/>
                </a:solidFill>
              </a:rPr>
              <a:t>継続的に更新</a:t>
            </a:r>
            <a:r>
              <a:rPr lang="ja-JP" altLang="en-US" dirty="0"/>
              <a:t>する。</a:t>
            </a:r>
            <a:endParaRPr kumimoji="1" lang="ja-JP" altLang="en-US"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166</a:t>
            </a:fld>
            <a:endParaRPr lang="en-US" altLang="ja-JP" dirty="0"/>
          </a:p>
        </p:txBody>
      </p:sp>
      <p:sp>
        <p:nvSpPr>
          <p:cNvPr id="8" name="フッター プレースホルダ 4">
            <a:extLst>
              <a:ext uri="{FF2B5EF4-FFF2-40B4-BE49-F238E27FC236}">
                <a16:creationId xmlns:a16="http://schemas.microsoft.com/office/drawing/2014/main" id="{FC5776EB-05B8-4C76-B534-5C82116800A7}"/>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9" name="テキスト ボックス 69">
            <a:extLst>
              <a:ext uri="{FF2B5EF4-FFF2-40B4-BE49-F238E27FC236}">
                <a16:creationId xmlns:a16="http://schemas.microsoft.com/office/drawing/2014/main" id="{BF069DB1-9EB9-4F12-97FB-E4C02B610821}"/>
              </a:ext>
            </a:extLst>
          </p:cNvPr>
          <p:cNvSpPr txBox="1">
            <a:spLocks noChangeArrowheads="1"/>
          </p:cNvSpPr>
          <p:nvPr/>
        </p:nvSpPr>
        <p:spPr bwMode="auto">
          <a:xfrm>
            <a:off x="272480" y="6145411"/>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1080148979"/>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メトリクス</a:t>
            </a:r>
          </a:p>
        </p:txBody>
      </p:sp>
      <p:sp>
        <p:nvSpPr>
          <p:cNvPr id="4" name="スライド番号プレースホルダー 3"/>
          <p:cNvSpPr>
            <a:spLocks noGrp="1"/>
          </p:cNvSpPr>
          <p:nvPr>
            <p:ph type="sldNum" sz="quarter" idx="12"/>
          </p:nvPr>
        </p:nvSpPr>
        <p:spPr/>
        <p:txBody>
          <a:bodyPr/>
          <a:lstStyle/>
          <a:p>
            <a:pPr>
              <a:defRPr/>
            </a:pPr>
            <a:fld id="{215F8FA4-5A1F-477C-A26C-638A5758097D}" type="slidenum">
              <a:rPr lang="ja-JP" altLang="en-US" smtClean="0"/>
              <a:pPr>
                <a:defRPr/>
              </a:pPr>
              <a:t>167</a:t>
            </a:fld>
            <a:endParaRPr lang="en-US" altLang="ja-JP" dirty="0"/>
          </a:p>
        </p:txBody>
      </p:sp>
      <p:sp>
        <p:nvSpPr>
          <p:cNvPr id="6" name="正方形/長方形 5"/>
          <p:cNvSpPr/>
          <p:nvPr/>
        </p:nvSpPr>
        <p:spPr>
          <a:xfrm>
            <a:off x="495300" y="1600200"/>
            <a:ext cx="2153444" cy="604664"/>
          </a:xfrm>
          <a:prstGeom prst="rect">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3200" dirty="0"/>
              <a:t>メトリクス</a:t>
            </a:r>
          </a:p>
        </p:txBody>
      </p:sp>
      <p:sp>
        <p:nvSpPr>
          <p:cNvPr id="7" name="正方形/長方形 6"/>
          <p:cNvSpPr/>
          <p:nvPr/>
        </p:nvSpPr>
        <p:spPr>
          <a:xfrm>
            <a:off x="1348796" y="2636912"/>
            <a:ext cx="3604203" cy="604664"/>
          </a:xfrm>
          <a:prstGeom prst="rect">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3200" dirty="0"/>
              <a:t>プロダクトメトリクス</a:t>
            </a:r>
          </a:p>
        </p:txBody>
      </p:sp>
      <p:sp>
        <p:nvSpPr>
          <p:cNvPr id="8" name="正方形/長方形 7"/>
          <p:cNvSpPr/>
          <p:nvPr/>
        </p:nvSpPr>
        <p:spPr>
          <a:xfrm>
            <a:off x="1313197" y="4408512"/>
            <a:ext cx="3604203" cy="604664"/>
          </a:xfrm>
          <a:prstGeom prst="rect">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3200" dirty="0"/>
              <a:t>プロセスメトリクス</a:t>
            </a:r>
          </a:p>
        </p:txBody>
      </p:sp>
      <p:cxnSp>
        <p:nvCxnSpPr>
          <p:cNvPr id="9" name="カギ線コネクタ 8"/>
          <p:cNvCxnSpPr>
            <a:endCxn id="7" idx="1"/>
          </p:cNvCxnSpPr>
          <p:nvPr/>
        </p:nvCxnSpPr>
        <p:spPr>
          <a:xfrm rot="16200000" flipH="1">
            <a:off x="760334" y="2350782"/>
            <a:ext cx="748680" cy="428244"/>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カギ線コネクタ 9"/>
          <p:cNvCxnSpPr>
            <a:endCxn id="8" idx="1"/>
          </p:cNvCxnSpPr>
          <p:nvPr/>
        </p:nvCxnSpPr>
        <p:spPr>
          <a:xfrm rot="16200000" flipH="1">
            <a:off x="-136115" y="3261532"/>
            <a:ext cx="2505980" cy="392644"/>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テキスト ボックス 10"/>
          <p:cNvSpPr txBox="1"/>
          <p:nvPr/>
        </p:nvSpPr>
        <p:spPr>
          <a:xfrm>
            <a:off x="2720752" y="1630874"/>
            <a:ext cx="4737538" cy="523220"/>
          </a:xfrm>
          <a:prstGeom prst="rect">
            <a:avLst/>
          </a:prstGeom>
          <a:noFill/>
        </p:spPr>
        <p:txBody>
          <a:bodyPr wrap="square" rtlCol="0">
            <a:spAutoFit/>
          </a:bodyPr>
          <a:lstStyle/>
          <a:p>
            <a:r>
              <a:rPr lang="ja-JP" altLang="en-US" sz="2800" dirty="0"/>
              <a:t>定義された測定方法と測定量</a:t>
            </a:r>
          </a:p>
        </p:txBody>
      </p:sp>
      <p:sp>
        <p:nvSpPr>
          <p:cNvPr id="12" name="テキスト ボックス 11"/>
          <p:cNvSpPr txBox="1"/>
          <p:nvPr/>
        </p:nvSpPr>
        <p:spPr>
          <a:xfrm>
            <a:off x="5089521" y="2699071"/>
            <a:ext cx="3967935" cy="523220"/>
          </a:xfrm>
          <a:prstGeom prst="rect">
            <a:avLst/>
          </a:prstGeom>
          <a:noFill/>
        </p:spPr>
        <p:txBody>
          <a:bodyPr wrap="square" rtlCol="0">
            <a:spAutoFit/>
          </a:bodyPr>
          <a:lstStyle/>
          <a:p>
            <a:r>
              <a:rPr lang="ja-JP" altLang="en-US" sz="2800" dirty="0"/>
              <a:t>製品の属性を測定する。</a:t>
            </a:r>
          </a:p>
        </p:txBody>
      </p:sp>
      <p:sp>
        <p:nvSpPr>
          <p:cNvPr id="13" name="テキスト ボックス 12"/>
          <p:cNvSpPr txBox="1"/>
          <p:nvPr/>
        </p:nvSpPr>
        <p:spPr>
          <a:xfrm>
            <a:off x="5069063" y="4449234"/>
            <a:ext cx="4513377" cy="523220"/>
          </a:xfrm>
          <a:prstGeom prst="rect">
            <a:avLst/>
          </a:prstGeom>
          <a:noFill/>
        </p:spPr>
        <p:txBody>
          <a:bodyPr wrap="square" rtlCol="0">
            <a:spAutoFit/>
          </a:bodyPr>
          <a:lstStyle/>
          <a:p>
            <a:r>
              <a:rPr lang="ja-JP" altLang="en-US" sz="2800" dirty="0"/>
              <a:t>プロセスの属性を測定する。</a:t>
            </a:r>
          </a:p>
        </p:txBody>
      </p:sp>
      <p:sp>
        <p:nvSpPr>
          <p:cNvPr id="17" name="テキスト ボックス 16"/>
          <p:cNvSpPr txBox="1"/>
          <p:nvPr/>
        </p:nvSpPr>
        <p:spPr>
          <a:xfrm>
            <a:off x="1539152" y="3343846"/>
            <a:ext cx="8094368" cy="830997"/>
          </a:xfrm>
          <a:prstGeom prst="rect">
            <a:avLst/>
          </a:prstGeom>
          <a:noFill/>
        </p:spPr>
        <p:txBody>
          <a:bodyPr wrap="square" rtlCol="0">
            <a:spAutoFit/>
          </a:bodyPr>
          <a:lstStyle/>
          <a:p>
            <a:r>
              <a:rPr lang="ja-JP" altLang="en-US" sz="2400" dirty="0"/>
              <a:t>（例）ソフトウェアの品質を測定するメトリクス、</a:t>
            </a:r>
            <a:endParaRPr lang="en-US" altLang="ja-JP" sz="2400" dirty="0"/>
          </a:p>
          <a:p>
            <a:r>
              <a:rPr lang="ja-JP" altLang="en-US" sz="2400" dirty="0"/>
              <a:t>　　　規模を測定するメトリクス</a:t>
            </a:r>
          </a:p>
        </p:txBody>
      </p:sp>
      <p:sp>
        <p:nvSpPr>
          <p:cNvPr id="18" name="テキスト ボックス 17"/>
          <p:cNvSpPr txBox="1"/>
          <p:nvPr/>
        </p:nvSpPr>
        <p:spPr>
          <a:xfrm>
            <a:off x="1572022" y="5167784"/>
            <a:ext cx="8205514" cy="830997"/>
          </a:xfrm>
          <a:prstGeom prst="rect">
            <a:avLst/>
          </a:prstGeom>
          <a:noFill/>
        </p:spPr>
        <p:txBody>
          <a:bodyPr wrap="square" rtlCol="0">
            <a:spAutoFit/>
          </a:bodyPr>
          <a:lstStyle/>
          <a:p>
            <a:r>
              <a:rPr lang="ja-JP" altLang="en-US" sz="2400" dirty="0"/>
              <a:t>（例）プロセスの実施に要した時間・工数</a:t>
            </a:r>
            <a:endParaRPr lang="en-US" altLang="ja-JP" sz="2400" dirty="0"/>
          </a:p>
          <a:p>
            <a:r>
              <a:rPr lang="ja-JP" altLang="en-US" sz="2400" dirty="0"/>
              <a:t>　　　生産性のメトリクス</a:t>
            </a:r>
            <a:r>
              <a:rPr lang="ja-JP" altLang="en-US" sz="2000" dirty="0"/>
              <a:t>（投入時間または投入工数当たりの開発規模）</a:t>
            </a:r>
            <a:endParaRPr lang="ja-JP" altLang="en-US" sz="2400" dirty="0"/>
          </a:p>
        </p:txBody>
      </p:sp>
      <p:sp>
        <p:nvSpPr>
          <p:cNvPr id="14" name="フッター プレースホルダ 4">
            <a:extLst>
              <a:ext uri="{FF2B5EF4-FFF2-40B4-BE49-F238E27FC236}">
                <a16:creationId xmlns:a16="http://schemas.microsoft.com/office/drawing/2014/main" id="{7312BAB8-0B7F-498F-970F-A84911E6B993}"/>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321605777"/>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テストで使用する代表的なメトリクス</a:t>
            </a:r>
          </a:p>
        </p:txBody>
      </p:sp>
      <p:sp>
        <p:nvSpPr>
          <p:cNvPr id="3" name="コンテンツ プレースホルダー 2"/>
          <p:cNvSpPr>
            <a:spLocks noGrp="1"/>
          </p:cNvSpPr>
          <p:nvPr>
            <p:ph idx="1"/>
          </p:nvPr>
        </p:nvSpPr>
        <p:spPr>
          <a:xfrm>
            <a:off x="495300" y="1600200"/>
            <a:ext cx="8915400" cy="4852988"/>
          </a:xfrm>
        </p:spPr>
        <p:txBody>
          <a:bodyPr>
            <a:normAutofit lnSpcReduction="10000"/>
          </a:bodyPr>
          <a:lstStyle/>
          <a:p>
            <a:r>
              <a:rPr lang="ja-JP" altLang="en-US" dirty="0"/>
              <a:t>計画したテストケースの準備が完了した割合</a:t>
            </a:r>
            <a:endParaRPr lang="en-US" altLang="ja-JP" dirty="0"/>
          </a:p>
          <a:p>
            <a:r>
              <a:rPr lang="ja-JP" altLang="en-US" dirty="0"/>
              <a:t>テストケース数</a:t>
            </a:r>
            <a:endParaRPr lang="en-US" altLang="ja-JP" dirty="0"/>
          </a:p>
          <a:p>
            <a:pPr lvl="1"/>
            <a:r>
              <a:rPr lang="ja-JP" altLang="en-US" dirty="0"/>
              <a:t>実行</a:t>
            </a:r>
            <a:r>
              <a:rPr lang="en-US" altLang="ja-JP" dirty="0"/>
              <a:t>/</a:t>
            </a:r>
            <a:r>
              <a:rPr lang="ja-JP" altLang="en-US" dirty="0"/>
              <a:t>未実行のテストケース数</a:t>
            </a:r>
            <a:endParaRPr lang="en-US" altLang="ja-JP" dirty="0"/>
          </a:p>
          <a:p>
            <a:pPr lvl="1"/>
            <a:r>
              <a:rPr lang="ja-JP" altLang="en-US" dirty="0"/>
              <a:t>合格</a:t>
            </a:r>
            <a:r>
              <a:rPr lang="en-US" altLang="ja-JP" dirty="0"/>
              <a:t>/</a:t>
            </a:r>
            <a:r>
              <a:rPr lang="ja-JP" altLang="en-US" dirty="0"/>
              <a:t>不合格のテストケース数</a:t>
            </a:r>
            <a:endParaRPr lang="en-US" altLang="ja-JP" dirty="0"/>
          </a:p>
          <a:p>
            <a:r>
              <a:rPr lang="ja-JP" altLang="en-US" dirty="0"/>
              <a:t>欠陥情報</a:t>
            </a:r>
            <a:endParaRPr lang="en-US" altLang="ja-JP" dirty="0"/>
          </a:p>
          <a:p>
            <a:pPr lvl="1"/>
            <a:r>
              <a:rPr lang="ja-JP" altLang="en-US" dirty="0"/>
              <a:t>欠陥密度</a:t>
            </a:r>
            <a:endParaRPr lang="en-US" altLang="ja-JP" dirty="0"/>
          </a:p>
          <a:p>
            <a:pPr lvl="1"/>
            <a:r>
              <a:rPr lang="ja-JP" altLang="en-US" dirty="0"/>
              <a:t>検出および修正した欠陥数</a:t>
            </a:r>
            <a:endParaRPr lang="en-US" altLang="ja-JP" dirty="0"/>
          </a:p>
          <a:p>
            <a:r>
              <a:rPr lang="ja-JP" altLang="en-US" dirty="0"/>
              <a:t>テストカバレッジ</a:t>
            </a:r>
            <a:endParaRPr lang="en-US" altLang="ja-JP" dirty="0"/>
          </a:p>
          <a:p>
            <a:r>
              <a:rPr lang="ja-JP" altLang="en-US" dirty="0"/>
              <a:t>工数、コスト</a:t>
            </a:r>
            <a:endParaRPr lang="en-US" altLang="ja-JP"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168</a:t>
            </a:fld>
            <a:endParaRPr lang="en-US" altLang="ja-JP" dirty="0"/>
          </a:p>
        </p:txBody>
      </p:sp>
      <p:sp>
        <p:nvSpPr>
          <p:cNvPr id="7" name="フッター プレースホルダ 4">
            <a:extLst>
              <a:ext uri="{FF2B5EF4-FFF2-40B4-BE49-F238E27FC236}">
                <a16:creationId xmlns:a16="http://schemas.microsoft.com/office/drawing/2014/main" id="{7F212877-63DC-481F-A4C2-2FC1FBFC3F0E}"/>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8" name="テキスト ボックス 69">
            <a:extLst>
              <a:ext uri="{FF2B5EF4-FFF2-40B4-BE49-F238E27FC236}">
                <a16:creationId xmlns:a16="http://schemas.microsoft.com/office/drawing/2014/main" id="{B9F5E151-52F4-4EAE-8EA2-30C7387DAD71}"/>
              </a:ext>
            </a:extLst>
          </p:cNvPr>
          <p:cNvSpPr txBox="1">
            <a:spLocks noChangeArrowheads="1"/>
          </p:cNvSpPr>
          <p:nvPr/>
        </p:nvSpPr>
        <p:spPr bwMode="auto">
          <a:xfrm>
            <a:off x="272480" y="6145411"/>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1450824773"/>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典型的な終了基準</a:t>
            </a:r>
          </a:p>
        </p:txBody>
      </p:sp>
      <p:sp>
        <p:nvSpPr>
          <p:cNvPr id="3" name="コンテンツ プレースホルダー 2"/>
          <p:cNvSpPr>
            <a:spLocks noGrp="1"/>
          </p:cNvSpPr>
          <p:nvPr>
            <p:ph idx="1"/>
          </p:nvPr>
        </p:nvSpPr>
        <p:spPr>
          <a:xfrm>
            <a:off x="272480" y="1600200"/>
            <a:ext cx="9433048" cy="4525963"/>
          </a:xfrm>
        </p:spPr>
        <p:txBody>
          <a:bodyPr>
            <a:normAutofit/>
          </a:bodyPr>
          <a:lstStyle/>
          <a:p>
            <a:r>
              <a:rPr lang="ja-JP" altLang="en-US" dirty="0"/>
              <a:t>計画したテスト実行が完了している。</a:t>
            </a:r>
          </a:p>
          <a:p>
            <a:r>
              <a:rPr lang="ja-JP" altLang="en-US" dirty="0"/>
              <a:t>定義済みのカバレッジを達成している。</a:t>
            </a:r>
            <a:endParaRPr lang="en-US" altLang="ja-JP" dirty="0"/>
          </a:p>
          <a:p>
            <a:pPr lvl="1"/>
            <a:r>
              <a:rPr lang="ja-JP" altLang="en-US" dirty="0"/>
              <a:t>要件カバレッジ、コードカバレッジなど</a:t>
            </a:r>
          </a:p>
          <a:p>
            <a:r>
              <a:rPr lang="ja-JP" altLang="en-US" dirty="0"/>
              <a:t>未解決の欠陥の件数は合意された制限内である。</a:t>
            </a:r>
          </a:p>
          <a:p>
            <a:r>
              <a:rPr lang="ja-JP" altLang="en-US" dirty="0"/>
              <a:t>残存欠陥の想定数が十分に少ない。</a:t>
            </a:r>
            <a:endParaRPr lang="en-US" altLang="ja-JP" dirty="0"/>
          </a:p>
          <a:p>
            <a:pPr lvl="1">
              <a:buClr>
                <a:schemeClr val="tx1"/>
              </a:buClr>
            </a:pPr>
            <a:r>
              <a:rPr lang="ja-JP" altLang="en-US" u="sng" dirty="0">
                <a:solidFill>
                  <a:srgbClr val="FF0000"/>
                </a:solidFill>
              </a:rPr>
              <a:t>信頼度成長曲線</a:t>
            </a:r>
            <a:r>
              <a:rPr lang="ja-JP" altLang="en-US" dirty="0"/>
              <a:t>などを使って推定する。</a:t>
            </a:r>
          </a:p>
          <a:p>
            <a:r>
              <a:rPr lang="ja-JP" altLang="en-US" dirty="0"/>
              <a:t>信頼性、性能効率性、使用性、セキュリティ、他の関連する品質特性を十分に評価している。</a:t>
            </a:r>
            <a:endParaRPr kumimoji="1" lang="ja-JP" altLang="en-US" dirty="0"/>
          </a:p>
        </p:txBody>
      </p:sp>
      <p:sp>
        <p:nvSpPr>
          <p:cNvPr id="4" name="スライド番号プレースホルダー 3"/>
          <p:cNvSpPr>
            <a:spLocks noGrp="1"/>
          </p:cNvSpPr>
          <p:nvPr>
            <p:ph type="sldNum" sz="quarter" idx="12"/>
          </p:nvPr>
        </p:nvSpPr>
        <p:spPr/>
        <p:txBody>
          <a:bodyPr/>
          <a:lstStyle/>
          <a:p>
            <a:pPr>
              <a:defRPr/>
            </a:pPr>
            <a:fld id="{215F8FA4-5A1F-477C-A26C-638A5758097D}" type="slidenum">
              <a:rPr lang="ja-JP" altLang="en-US" smtClean="0"/>
              <a:pPr>
                <a:defRPr/>
              </a:pPr>
              <a:t>169</a:t>
            </a:fld>
            <a:endParaRPr lang="en-US" altLang="ja-JP" dirty="0"/>
          </a:p>
        </p:txBody>
      </p:sp>
      <p:sp>
        <p:nvSpPr>
          <p:cNvPr id="6" name="フッター プレースホルダ 4">
            <a:extLst>
              <a:ext uri="{FF2B5EF4-FFF2-40B4-BE49-F238E27FC236}">
                <a16:creationId xmlns:a16="http://schemas.microsoft.com/office/drawing/2014/main" id="{F0FBE31E-1DB6-4C32-A88C-C5EE6AD32D3C}"/>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7" name="テキスト ボックス 69">
            <a:extLst>
              <a:ext uri="{FF2B5EF4-FFF2-40B4-BE49-F238E27FC236}">
                <a16:creationId xmlns:a16="http://schemas.microsoft.com/office/drawing/2014/main" id="{6AFB7CC1-8724-4030-BB11-7CBDBD2096C0}"/>
              </a:ext>
            </a:extLst>
          </p:cNvPr>
          <p:cNvSpPr txBox="1">
            <a:spLocks noChangeArrowheads="1"/>
          </p:cNvSpPr>
          <p:nvPr/>
        </p:nvSpPr>
        <p:spPr bwMode="auto">
          <a:xfrm>
            <a:off x="272480" y="6145411"/>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37103563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rotWithShape="1">
          <a:blip r:embed="rId3"/>
          <a:srcRect l="18743" t="11119" r="15835" b="9779"/>
          <a:stretch/>
        </p:blipFill>
        <p:spPr>
          <a:xfrm>
            <a:off x="1871429" y="2105760"/>
            <a:ext cx="6163141" cy="4040281"/>
          </a:xfrm>
          <a:prstGeom prst="rect">
            <a:avLst/>
          </a:prstGeom>
        </p:spPr>
      </p:pic>
      <p:sp>
        <p:nvSpPr>
          <p:cNvPr id="2" name="タイトル 1"/>
          <p:cNvSpPr>
            <a:spLocks noGrp="1"/>
          </p:cNvSpPr>
          <p:nvPr>
            <p:ph type="title"/>
          </p:nvPr>
        </p:nvSpPr>
        <p:spPr/>
        <p:txBody>
          <a:bodyPr/>
          <a:lstStyle/>
          <a:p>
            <a:r>
              <a:rPr lang="ja-JP" altLang="en-US" dirty="0"/>
              <a:t>動かないソフトウェア ①</a:t>
            </a:r>
            <a:endParaRPr kumimoji="1" lang="ja-JP" altLang="en-US" dirty="0"/>
          </a:p>
        </p:txBody>
      </p:sp>
      <p:sp>
        <p:nvSpPr>
          <p:cNvPr id="11" name="コンテンツ プレースホルダー 10"/>
          <p:cNvSpPr>
            <a:spLocks noGrp="1"/>
          </p:cNvSpPr>
          <p:nvPr>
            <p:ph idx="1"/>
          </p:nvPr>
        </p:nvSpPr>
        <p:spPr/>
        <p:txBody>
          <a:bodyPr/>
          <a:lstStyle/>
          <a:p>
            <a:pPr marL="0" indent="0" algn="ctr">
              <a:buNone/>
            </a:pPr>
            <a:r>
              <a:rPr lang="ja-JP" altLang="en-US" u="sng" dirty="0"/>
              <a:t>報道された情報システムの障害発生件数の推移</a:t>
            </a:r>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17</a:t>
            </a:fld>
            <a:endParaRPr lang="en-US" altLang="ja-JP" dirty="0"/>
          </a:p>
        </p:txBody>
      </p:sp>
      <p:sp>
        <p:nvSpPr>
          <p:cNvPr id="8" name="テキスト ボックス 69"/>
          <p:cNvSpPr txBox="1">
            <a:spLocks noChangeArrowheads="1"/>
          </p:cNvSpPr>
          <p:nvPr/>
        </p:nvSpPr>
        <p:spPr bwMode="auto">
          <a:xfrm>
            <a:off x="627661" y="6093296"/>
            <a:ext cx="7637708" cy="307777"/>
          </a:xfrm>
          <a:prstGeom prst="rect">
            <a:avLst/>
          </a:prstGeom>
          <a:noFill/>
          <a:ln w="9525">
            <a:noFill/>
            <a:miter lim="800000"/>
            <a:headEnd/>
            <a:tailEnd/>
          </a:ln>
        </p:spPr>
        <p:txBody>
          <a:bodyPr wrap="square">
            <a:spAutoFit/>
          </a:bodyPr>
          <a:lstStyle/>
          <a:p>
            <a:pPr algn="r"/>
            <a:r>
              <a:rPr lang="ja-JP" altLang="en-US" sz="1400" dirty="0"/>
              <a:t>出典：情報システムの障害状況 </a:t>
            </a:r>
            <a:r>
              <a:rPr lang="en-US" altLang="ja-JP" sz="1400" dirty="0"/>
              <a:t>2018</a:t>
            </a:r>
            <a:r>
              <a:rPr lang="ja-JP" altLang="en-US" sz="1400" dirty="0"/>
              <a:t>年後半データ</a:t>
            </a:r>
          </a:p>
        </p:txBody>
      </p:sp>
      <p:sp>
        <p:nvSpPr>
          <p:cNvPr id="9" name="角丸四角形吹き出し 8"/>
          <p:cNvSpPr/>
          <p:nvPr/>
        </p:nvSpPr>
        <p:spPr>
          <a:xfrm>
            <a:off x="4376936" y="2636992"/>
            <a:ext cx="2722364" cy="503976"/>
          </a:xfrm>
          <a:prstGeom prst="wedgeRoundRectCallout">
            <a:avLst>
              <a:gd name="adj1" fmla="val 61278"/>
              <a:gd name="adj2" fmla="val 43810"/>
              <a:gd name="adj3" fmla="val 16667"/>
            </a:avLst>
          </a:prstGeom>
          <a:solidFill>
            <a:srgbClr val="FFFFCC"/>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r>
              <a:rPr kumimoji="1" lang="ja-JP" altLang="en-US" sz="2400" dirty="0"/>
              <a:t>増加傾向にある</a:t>
            </a:r>
          </a:p>
        </p:txBody>
      </p:sp>
      <p:sp>
        <p:nvSpPr>
          <p:cNvPr id="10" name="フッター プレースホルダ 4">
            <a:extLst>
              <a:ext uri="{FF2B5EF4-FFF2-40B4-BE49-F238E27FC236}">
                <a16:creationId xmlns:a16="http://schemas.microsoft.com/office/drawing/2014/main" id="{BE4DDEAD-EA56-44FC-BEF7-8656C8FB0325}"/>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1213709589"/>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6"/>
          <p:cNvPicPr>
            <a:picLocks noChangeAspect="1" noChangeArrowheads="1"/>
          </p:cNvPicPr>
          <p:nvPr/>
        </p:nvPicPr>
        <p:blipFill>
          <a:blip r:embed="rId2" cstate="print"/>
          <a:srcRect/>
          <a:stretch>
            <a:fillRect/>
          </a:stretch>
        </p:blipFill>
        <p:spPr bwMode="auto">
          <a:xfrm>
            <a:off x="4725679" y="3253107"/>
            <a:ext cx="4747241" cy="2880000"/>
          </a:xfrm>
          <a:prstGeom prst="rect">
            <a:avLst/>
          </a:prstGeom>
          <a:noFill/>
          <a:ln w="9525">
            <a:noFill/>
            <a:miter lim="800000"/>
            <a:headEnd/>
            <a:tailEnd/>
          </a:ln>
        </p:spPr>
      </p:pic>
      <p:sp>
        <p:nvSpPr>
          <p:cNvPr id="3" name="コンテンツ プレースホルダー 2"/>
          <p:cNvSpPr>
            <a:spLocks noGrp="1"/>
          </p:cNvSpPr>
          <p:nvPr>
            <p:ph idx="1"/>
          </p:nvPr>
        </p:nvSpPr>
        <p:spPr/>
        <p:txBody>
          <a:bodyPr/>
          <a:lstStyle/>
          <a:p>
            <a:r>
              <a:rPr lang="ja-JP" altLang="en-US" sz="2800" dirty="0"/>
              <a:t>テストにかけた工数と発見した欠陥数から、ソフトウェアに内在する欠陥の総数を推定する方法である。</a:t>
            </a:r>
          </a:p>
          <a:p>
            <a:r>
              <a:rPr lang="ja-JP" altLang="en-US" sz="2800" dirty="0"/>
              <a:t>別の視点のテストを追加すると</a:t>
            </a:r>
            <a:br>
              <a:rPr lang="en-US" altLang="ja-JP" sz="2800" dirty="0"/>
            </a:br>
            <a:r>
              <a:rPr lang="ja-JP" altLang="en-US" sz="2800" dirty="0"/>
              <a:t>そこから曲線が新たに伸びること</a:t>
            </a:r>
            <a:br>
              <a:rPr lang="en-US" altLang="ja-JP" sz="2800" dirty="0"/>
            </a:br>
            <a:r>
              <a:rPr lang="ja-JP" altLang="en-US" sz="2800" dirty="0"/>
              <a:t>がある。</a:t>
            </a:r>
          </a:p>
          <a:p>
            <a:r>
              <a:rPr lang="ja-JP" altLang="en-US" sz="2800" dirty="0"/>
              <a:t>過度な精度は期待</a:t>
            </a:r>
            <a:br>
              <a:rPr lang="en-US" altLang="ja-JP" sz="2800" dirty="0"/>
            </a:br>
            <a:r>
              <a:rPr lang="ja-JP" altLang="en-US" sz="2800" dirty="0"/>
              <a:t>しないこと。</a:t>
            </a:r>
          </a:p>
          <a:p>
            <a:endParaRPr kumimoji="1" lang="ja-JP" altLang="en-US" sz="2800" dirty="0"/>
          </a:p>
        </p:txBody>
      </p:sp>
      <p:sp>
        <p:nvSpPr>
          <p:cNvPr id="2" name="タイトル 1"/>
          <p:cNvSpPr>
            <a:spLocks noGrp="1"/>
          </p:cNvSpPr>
          <p:nvPr>
            <p:ph type="title"/>
          </p:nvPr>
        </p:nvSpPr>
        <p:spPr/>
        <p:txBody>
          <a:bodyPr/>
          <a:lstStyle/>
          <a:p>
            <a:r>
              <a:rPr kumimoji="1" lang="ja-JP" altLang="en-US" dirty="0"/>
              <a:t>信頼度成長曲線</a:t>
            </a:r>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170</a:t>
            </a:fld>
            <a:endParaRPr lang="en-US" altLang="ja-JP" dirty="0"/>
          </a:p>
        </p:txBody>
      </p:sp>
      <p:sp>
        <p:nvSpPr>
          <p:cNvPr id="11" name="テキスト ボックス 10"/>
          <p:cNvSpPr txBox="1"/>
          <p:nvPr/>
        </p:nvSpPr>
        <p:spPr>
          <a:xfrm>
            <a:off x="4512553" y="3789040"/>
            <a:ext cx="492443" cy="1374735"/>
          </a:xfrm>
          <a:prstGeom prst="rect">
            <a:avLst/>
          </a:prstGeom>
          <a:noFill/>
        </p:spPr>
        <p:txBody>
          <a:bodyPr vert="eaVert" wrap="none" rtlCol="0">
            <a:spAutoFit/>
          </a:bodyPr>
          <a:lstStyle/>
          <a:p>
            <a:r>
              <a:rPr kumimoji="1" lang="ja-JP" altLang="en-US" sz="2000" dirty="0"/>
              <a:t>累積欠陥数</a:t>
            </a:r>
          </a:p>
        </p:txBody>
      </p:sp>
      <p:sp>
        <p:nvSpPr>
          <p:cNvPr id="13" name="テキスト ボックス 12"/>
          <p:cNvSpPr txBox="1"/>
          <p:nvPr/>
        </p:nvSpPr>
        <p:spPr>
          <a:xfrm>
            <a:off x="6684698" y="5926887"/>
            <a:ext cx="3140603" cy="369332"/>
          </a:xfrm>
          <a:prstGeom prst="rect">
            <a:avLst/>
          </a:prstGeom>
          <a:noFill/>
        </p:spPr>
        <p:txBody>
          <a:bodyPr wrap="none" rtlCol="0">
            <a:spAutoFit/>
          </a:bodyPr>
          <a:lstStyle/>
          <a:p>
            <a:r>
              <a:rPr kumimoji="1" lang="ja-JP" altLang="en-US" dirty="0"/>
              <a:t>時間 または テスト項目消化数</a:t>
            </a:r>
          </a:p>
        </p:txBody>
      </p:sp>
      <p:sp>
        <p:nvSpPr>
          <p:cNvPr id="38" name="角丸四角形吹き出し 37"/>
          <p:cNvSpPr/>
          <p:nvPr/>
        </p:nvSpPr>
        <p:spPr>
          <a:xfrm>
            <a:off x="1208585" y="4902987"/>
            <a:ext cx="3251878" cy="768338"/>
          </a:xfrm>
          <a:prstGeom prst="wedgeRoundRectCallout">
            <a:avLst>
              <a:gd name="adj1" fmla="val 93033"/>
              <a:gd name="adj2" fmla="val 3757"/>
              <a:gd name="adj3" fmla="val 16667"/>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r>
              <a:rPr lang="ja-JP" altLang="en-US" sz="2000" dirty="0"/>
              <a:t>テスト開始直後は</a:t>
            </a:r>
            <a:endParaRPr lang="en-US" altLang="ja-JP" sz="2000" dirty="0"/>
          </a:p>
          <a:p>
            <a:r>
              <a:rPr lang="ja-JP" altLang="en-US" sz="2000" dirty="0"/>
              <a:t>多くの欠陥が見つかる。</a:t>
            </a:r>
            <a:endParaRPr kumimoji="1" lang="en-US" altLang="ja-JP" sz="2000" dirty="0"/>
          </a:p>
        </p:txBody>
      </p:sp>
      <p:sp>
        <p:nvSpPr>
          <p:cNvPr id="39" name="角丸四角形吹き出し 38"/>
          <p:cNvSpPr/>
          <p:nvPr/>
        </p:nvSpPr>
        <p:spPr>
          <a:xfrm>
            <a:off x="6268600" y="4859204"/>
            <a:ext cx="2753650" cy="878926"/>
          </a:xfrm>
          <a:prstGeom prst="wedgeRoundRectCallout">
            <a:avLst>
              <a:gd name="adj1" fmla="val -41231"/>
              <a:gd name="adj2" fmla="val -129127"/>
              <a:gd name="adj3" fmla="val 16667"/>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r>
              <a:rPr lang="ja-JP" altLang="en-US" sz="2000" dirty="0"/>
              <a:t>テストが進むと欠陥が見つからなくなる。</a:t>
            </a:r>
            <a:endParaRPr lang="en-US" altLang="ja-JP" sz="2000" dirty="0"/>
          </a:p>
          <a:p>
            <a:r>
              <a:rPr kumimoji="1" lang="ja-JP" altLang="en-US" sz="2000" dirty="0"/>
              <a:t>＝収束する</a:t>
            </a:r>
            <a:endParaRPr kumimoji="1" lang="en-US" altLang="ja-JP" sz="2000" dirty="0"/>
          </a:p>
        </p:txBody>
      </p:sp>
      <p:sp>
        <p:nvSpPr>
          <p:cNvPr id="40" name="角丸四角形吹き出し 39"/>
          <p:cNvSpPr/>
          <p:nvPr/>
        </p:nvSpPr>
        <p:spPr>
          <a:xfrm>
            <a:off x="6177136" y="2540046"/>
            <a:ext cx="3498781" cy="951616"/>
          </a:xfrm>
          <a:prstGeom prst="wedgeRoundRectCallout">
            <a:avLst>
              <a:gd name="adj1" fmla="val 7844"/>
              <a:gd name="adj2" fmla="val 74187"/>
              <a:gd name="adj3" fmla="val 16667"/>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r>
              <a:rPr lang="ja-JP" altLang="en-US" sz="2000" dirty="0"/>
              <a:t>これ以上テストしても</a:t>
            </a:r>
            <a:endParaRPr lang="en-US" altLang="ja-JP" sz="2000" dirty="0"/>
          </a:p>
          <a:p>
            <a:r>
              <a:rPr lang="ja-JP" altLang="en-US" sz="2000" dirty="0"/>
              <a:t>欠陥が見つからないと</a:t>
            </a:r>
            <a:endParaRPr lang="en-US" altLang="ja-JP" sz="2000" dirty="0"/>
          </a:p>
          <a:p>
            <a:r>
              <a:rPr lang="ja-JP" altLang="en-US" sz="2000" dirty="0"/>
              <a:t>判断したらテストを終了する。</a:t>
            </a:r>
            <a:endParaRPr kumimoji="1" lang="en-US" altLang="ja-JP" sz="2000" dirty="0"/>
          </a:p>
        </p:txBody>
      </p:sp>
      <p:sp>
        <p:nvSpPr>
          <p:cNvPr id="12" name="フッター プレースホルダ 4">
            <a:extLst>
              <a:ext uri="{FF2B5EF4-FFF2-40B4-BE49-F238E27FC236}">
                <a16:creationId xmlns:a16="http://schemas.microsoft.com/office/drawing/2014/main" id="{B2081E00-D2A1-47C4-BBF5-9718F3A11D49}"/>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3217326288"/>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テストサマリーレポート</a:t>
            </a:r>
          </a:p>
        </p:txBody>
      </p:sp>
      <p:sp>
        <p:nvSpPr>
          <p:cNvPr id="3" name="コンテンツ プレースホルダー 2"/>
          <p:cNvSpPr>
            <a:spLocks noGrp="1"/>
          </p:cNvSpPr>
          <p:nvPr>
            <p:ph idx="1"/>
          </p:nvPr>
        </p:nvSpPr>
        <p:spPr/>
        <p:txBody>
          <a:bodyPr>
            <a:normAutofit fontScale="92500" lnSpcReduction="20000"/>
          </a:bodyPr>
          <a:lstStyle/>
          <a:p>
            <a:r>
              <a:rPr lang="ja-JP" altLang="en-US" dirty="0"/>
              <a:t>レポートに含む主な内容</a:t>
            </a:r>
            <a:endParaRPr lang="en-US" altLang="ja-JP" dirty="0"/>
          </a:p>
          <a:p>
            <a:pPr lvl="1"/>
            <a:r>
              <a:rPr lang="ja-JP" altLang="en-US" dirty="0"/>
              <a:t>行ったテストの要約</a:t>
            </a:r>
          </a:p>
          <a:p>
            <a:pPr lvl="1"/>
            <a:r>
              <a:rPr lang="ja-JP" altLang="en-US" dirty="0"/>
              <a:t>テスト期間中に発生したこと</a:t>
            </a:r>
          </a:p>
          <a:p>
            <a:pPr lvl="1"/>
            <a:r>
              <a:rPr lang="ja-JP" altLang="en-US" dirty="0"/>
              <a:t>計画からの逸脱</a:t>
            </a:r>
            <a:endParaRPr lang="en-US" altLang="ja-JP" dirty="0"/>
          </a:p>
          <a:p>
            <a:pPr lvl="2"/>
            <a:r>
              <a:rPr lang="ja-JP" altLang="en-US" dirty="0"/>
              <a:t>テスト活動のスケジュール、期間もしくは工数など</a:t>
            </a:r>
          </a:p>
          <a:p>
            <a:pPr lvl="1"/>
            <a:r>
              <a:rPr lang="ja-JP" altLang="en-US" dirty="0"/>
              <a:t>終了基準に対するテストとプロダクト品質の状況</a:t>
            </a:r>
          </a:p>
          <a:p>
            <a:pPr lvl="1"/>
            <a:r>
              <a:rPr lang="ja-JP" altLang="en-US" dirty="0"/>
              <a:t>進捗を妨げた、または引き続き妨げている要因</a:t>
            </a:r>
          </a:p>
          <a:p>
            <a:pPr lvl="1"/>
            <a:r>
              <a:rPr lang="ja-JP" altLang="en-US" dirty="0"/>
              <a:t>メトリクス</a:t>
            </a:r>
            <a:endParaRPr lang="en-US" altLang="ja-JP" dirty="0"/>
          </a:p>
          <a:p>
            <a:pPr lvl="2"/>
            <a:r>
              <a:rPr lang="ja-JP" altLang="en-US" dirty="0"/>
              <a:t>欠陥、テストケース、テストカバレッジ、活動進捗、リソース消費</a:t>
            </a:r>
          </a:p>
          <a:p>
            <a:pPr lvl="1"/>
            <a:r>
              <a:rPr lang="ja-JP" altLang="en-US" dirty="0"/>
              <a:t>残存リスク</a:t>
            </a:r>
          </a:p>
          <a:p>
            <a:pPr lvl="1"/>
            <a:r>
              <a:rPr lang="ja-JP" altLang="en-US" dirty="0"/>
              <a:t>再利用可能なテスト作業成果物</a:t>
            </a:r>
            <a:endParaRPr kumimoji="1" lang="ja-JP" altLang="en-US" dirty="0"/>
          </a:p>
        </p:txBody>
      </p:sp>
      <p:sp>
        <p:nvSpPr>
          <p:cNvPr id="4" name="スライド番号プレースホルダー 3"/>
          <p:cNvSpPr>
            <a:spLocks noGrp="1"/>
          </p:cNvSpPr>
          <p:nvPr>
            <p:ph type="sldNum" sz="quarter" idx="12"/>
          </p:nvPr>
        </p:nvSpPr>
        <p:spPr/>
        <p:txBody>
          <a:bodyPr/>
          <a:lstStyle/>
          <a:p>
            <a:pPr>
              <a:defRPr/>
            </a:pPr>
            <a:fld id="{215F8FA4-5A1F-477C-A26C-638A5758097D}" type="slidenum">
              <a:rPr lang="ja-JP" altLang="en-US" smtClean="0"/>
              <a:pPr>
                <a:defRPr/>
              </a:pPr>
              <a:t>171</a:t>
            </a:fld>
            <a:endParaRPr lang="en-US" altLang="ja-JP" dirty="0"/>
          </a:p>
        </p:txBody>
      </p:sp>
      <p:sp>
        <p:nvSpPr>
          <p:cNvPr id="7" name="フッター プレースホルダ 4">
            <a:extLst>
              <a:ext uri="{FF2B5EF4-FFF2-40B4-BE49-F238E27FC236}">
                <a16:creationId xmlns:a16="http://schemas.microsoft.com/office/drawing/2014/main" id="{DAC9A8BA-14BC-4A37-B3EF-90536A8C3AAD}"/>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8" name="テキスト ボックス 69">
            <a:extLst>
              <a:ext uri="{FF2B5EF4-FFF2-40B4-BE49-F238E27FC236}">
                <a16:creationId xmlns:a16="http://schemas.microsoft.com/office/drawing/2014/main" id="{A56A237E-1C02-4188-86C5-D1215DA85403}"/>
              </a:ext>
            </a:extLst>
          </p:cNvPr>
          <p:cNvSpPr txBox="1">
            <a:spLocks noChangeArrowheads="1"/>
          </p:cNvSpPr>
          <p:nvPr/>
        </p:nvSpPr>
        <p:spPr bwMode="auto">
          <a:xfrm>
            <a:off x="272480" y="6145411"/>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2594094060"/>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172</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ja-JP" altLang="en-US" sz="4400" dirty="0">
                <a:solidFill>
                  <a:schemeClr val="tx2"/>
                </a:solidFill>
                <a:latin typeface="ＭＳ Ｐゴシック" charset="-128"/>
              </a:rPr>
              <a:t> </a:t>
            </a:r>
            <a:r>
              <a:rPr lang="en-US" altLang="ja-JP" sz="4400" dirty="0">
                <a:solidFill>
                  <a:schemeClr val="tx2"/>
                </a:solidFill>
                <a:latin typeface="ＭＳ Ｐゴシック" charset="-128"/>
              </a:rPr>
              <a:t>5.4 </a:t>
            </a:r>
            <a:r>
              <a:rPr lang="ja-JP" altLang="en-US" sz="4400" dirty="0">
                <a:solidFill>
                  <a:schemeClr val="tx2"/>
                </a:solidFill>
                <a:latin typeface="ＭＳ Ｐゴシック" charset="-128"/>
              </a:rPr>
              <a:t>構成管理</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2229083462"/>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構成管理</a:t>
            </a:r>
          </a:p>
        </p:txBody>
      </p:sp>
      <p:sp>
        <p:nvSpPr>
          <p:cNvPr id="3" name="コンテンツ プレースホルダー 2"/>
          <p:cNvSpPr>
            <a:spLocks noGrp="1"/>
          </p:cNvSpPr>
          <p:nvPr>
            <p:ph idx="1"/>
          </p:nvPr>
        </p:nvSpPr>
        <p:spPr>
          <a:xfrm>
            <a:off x="495300" y="1600200"/>
            <a:ext cx="9066212" cy="4525963"/>
          </a:xfrm>
        </p:spPr>
        <p:txBody>
          <a:bodyPr>
            <a:normAutofit fontScale="85000" lnSpcReduction="10000"/>
          </a:bodyPr>
          <a:lstStyle/>
          <a:p>
            <a:r>
              <a:rPr lang="ja-JP" altLang="en-US" dirty="0"/>
              <a:t>全テストアイテムを一意に識別して、バージョンコントロールを行い、変更履歴を残し、各アイテム間を関連付ける。</a:t>
            </a:r>
          </a:p>
          <a:p>
            <a:endParaRPr lang="en-US" altLang="ja-JP" dirty="0"/>
          </a:p>
          <a:p>
            <a:r>
              <a:rPr lang="ja-JP" altLang="en-US" dirty="0"/>
              <a:t>テストウェアの全アイテムを一意に識別して、バージョンコントロールを行い、変更履歴を残し、各アイテム間を関連付ける。また、テストアイテムのバージョンとの関連付けを行い、テストプロセスを通してトレーサビリティを維持できる。</a:t>
            </a:r>
          </a:p>
          <a:p>
            <a:endParaRPr lang="en-US" altLang="ja-JP" dirty="0"/>
          </a:p>
          <a:p>
            <a:r>
              <a:rPr lang="ja-JP" altLang="en-US" dirty="0"/>
              <a:t>識別したすべてのドキュメントやソフトウェアアイテムは、テストドキュメントに明確に記載してある。</a:t>
            </a:r>
            <a:endParaRPr kumimoji="1" lang="ja-JP" altLang="en-US"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173</a:t>
            </a:fld>
            <a:endParaRPr lang="en-US" altLang="ja-JP" dirty="0"/>
          </a:p>
        </p:txBody>
      </p:sp>
      <p:sp>
        <p:nvSpPr>
          <p:cNvPr id="7" name="フッター プレースホルダ 4">
            <a:extLst>
              <a:ext uri="{FF2B5EF4-FFF2-40B4-BE49-F238E27FC236}">
                <a16:creationId xmlns:a16="http://schemas.microsoft.com/office/drawing/2014/main" id="{443744BD-1D16-40D5-A5AD-6442FDACF9BF}"/>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8" name="テキスト ボックス 69">
            <a:extLst>
              <a:ext uri="{FF2B5EF4-FFF2-40B4-BE49-F238E27FC236}">
                <a16:creationId xmlns:a16="http://schemas.microsoft.com/office/drawing/2014/main" id="{EAE84CDD-E723-44AA-8418-E7B6AED2047D}"/>
              </a:ext>
            </a:extLst>
          </p:cNvPr>
          <p:cNvSpPr txBox="1">
            <a:spLocks noChangeArrowheads="1"/>
          </p:cNvSpPr>
          <p:nvPr/>
        </p:nvSpPr>
        <p:spPr bwMode="auto">
          <a:xfrm>
            <a:off x="272480" y="6145411"/>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252658100"/>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スライド番号プレースホルダ 5"/>
          <p:cNvSpPr>
            <a:spLocks noGrp="1"/>
          </p:cNvSpPr>
          <p:nvPr>
            <p:ph type="sldNum" sz="quarter" idx="12"/>
          </p:nvPr>
        </p:nvSpPr>
        <p:spPr>
          <a:noFill/>
        </p:spPr>
        <p:txBody>
          <a:bodyPr/>
          <a:lstStyle/>
          <a:p>
            <a:fld id="{0CA096E8-E49B-4B0C-8C35-29B6B06F5BD2}" type="slidenum">
              <a:rPr lang="ja-JP" altLang="en-US" smtClean="0">
                <a:ea typeface="ＭＳ Ｐゴシック" charset="-128"/>
              </a:rPr>
              <a:pPr/>
              <a:t>174</a:t>
            </a:fld>
            <a:endParaRPr lang="en-US" altLang="ja-JP">
              <a:ea typeface="ＭＳ Ｐゴシック" charset="-128"/>
            </a:endParaRPr>
          </a:p>
        </p:txBody>
      </p:sp>
      <p:sp>
        <p:nvSpPr>
          <p:cNvPr id="41987" name="Rectangle 2"/>
          <p:cNvSpPr>
            <a:spLocks noGrp="1" noChangeArrowheads="1"/>
          </p:cNvSpPr>
          <p:nvPr>
            <p:ph type="title"/>
          </p:nvPr>
        </p:nvSpPr>
        <p:spPr>
          <a:xfrm>
            <a:off x="560388" y="260350"/>
            <a:ext cx="8420100" cy="1143000"/>
          </a:xfrm>
        </p:spPr>
        <p:txBody>
          <a:bodyPr/>
          <a:lstStyle/>
          <a:p>
            <a:pPr eaLnBrk="1" hangingPunct="1"/>
            <a:r>
              <a:rPr lang="ja-JP" altLang="en-US" dirty="0"/>
              <a:t>テスト関連ドキュメント</a:t>
            </a:r>
          </a:p>
        </p:txBody>
      </p:sp>
      <p:sp>
        <p:nvSpPr>
          <p:cNvPr id="41989"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26" name="テキスト ボックス 25"/>
          <p:cNvSpPr txBox="1"/>
          <p:nvPr/>
        </p:nvSpPr>
        <p:spPr>
          <a:xfrm>
            <a:off x="264541" y="6176337"/>
            <a:ext cx="9433048" cy="276999"/>
          </a:xfrm>
          <a:prstGeom prst="rect">
            <a:avLst/>
          </a:prstGeom>
          <a:noFill/>
        </p:spPr>
        <p:txBody>
          <a:bodyPr wrap="square" rtlCol="0">
            <a:spAutoFit/>
          </a:bodyPr>
          <a:lstStyle/>
          <a:p>
            <a:pPr algn="ctr"/>
            <a:r>
              <a:rPr lang="ja-JP" altLang="en-US" sz="1200" dirty="0">
                <a:latin typeface="+mn-lt"/>
              </a:rPr>
              <a:t>出典：</a:t>
            </a:r>
            <a:r>
              <a:rPr lang="en-US" altLang="ja-JP" sz="1200" dirty="0">
                <a:latin typeface="+mn-lt"/>
              </a:rPr>
              <a:t>ISO/IEC/IEEE 29119-3:2013 Software and systems engineering — Software testing — Part 3:Test documentation</a:t>
            </a:r>
            <a:endParaRPr kumimoji="1" lang="ja-JP" altLang="en-US" sz="1200" dirty="0">
              <a:latin typeface="+mn-lt"/>
            </a:endParaRPr>
          </a:p>
        </p:txBody>
      </p:sp>
      <p:sp>
        <p:nvSpPr>
          <p:cNvPr id="28" name="正方形/長方形 27">
            <a:extLst>
              <a:ext uri="{FF2B5EF4-FFF2-40B4-BE49-F238E27FC236}">
                <a16:creationId xmlns:a16="http://schemas.microsoft.com/office/drawing/2014/main" id="{1C85376B-CE1D-4111-8019-0E7C0D76FD07}"/>
              </a:ext>
            </a:extLst>
          </p:cNvPr>
          <p:cNvSpPr/>
          <p:nvPr/>
        </p:nvSpPr>
        <p:spPr>
          <a:xfrm>
            <a:off x="272349" y="1196752"/>
            <a:ext cx="9428513" cy="1142450"/>
          </a:xfrm>
          <a:prstGeom prst="rect">
            <a:avLst/>
          </a:prstGeom>
          <a:solidFill>
            <a:srgbClr val="FFC000"/>
          </a:solidFill>
        </p:spPr>
        <p:style>
          <a:lnRef idx="1">
            <a:schemeClr val="accent2"/>
          </a:lnRef>
          <a:fillRef idx="2">
            <a:schemeClr val="accent2"/>
          </a:fillRef>
          <a:effectRef idx="1">
            <a:schemeClr val="accent2"/>
          </a:effectRef>
          <a:fontRef idx="minor">
            <a:schemeClr val="dk1"/>
          </a:fontRef>
        </p:style>
        <p:txBody>
          <a:bodyPr rtlCol="0" anchor="ctr"/>
          <a:lstStyle/>
          <a:p>
            <a:r>
              <a:rPr kumimoji="1" lang="ja-JP" altLang="en-US" sz="1943" b="1" dirty="0"/>
              <a:t>組織</a:t>
            </a:r>
            <a:r>
              <a:rPr lang="ja-JP" altLang="en-US" sz="1943" b="1" dirty="0"/>
              <a:t>レベルの</a:t>
            </a:r>
            <a:endParaRPr lang="en-US" altLang="ja-JP" sz="1943" b="1" dirty="0"/>
          </a:p>
          <a:p>
            <a:r>
              <a:rPr kumimoji="1" lang="ja-JP" altLang="en-US" sz="1943" b="1" dirty="0"/>
              <a:t>テスト文書</a:t>
            </a:r>
            <a:endParaRPr kumimoji="1" lang="ja-JP" altLang="en-US" sz="1943" dirty="0"/>
          </a:p>
        </p:txBody>
      </p:sp>
      <p:sp>
        <p:nvSpPr>
          <p:cNvPr id="29" name="フローチャート: 書類 28">
            <a:extLst>
              <a:ext uri="{FF2B5EF4-FFF2-40B4-BE49-F238E27FC236}">
                <a16:creationId xmlns:a16="http://schemas.microsoft.com/office/drawing/2014/main" id="{EF4C4C9C-E8AF-4E4A-8789-972C4A24EEC0}"/>
              </a:ext>
            </a:extLst>
          </p:cNvPr>
          <p:cNvSpPr/>
          <p:nvPr/>
        </p:nvSpPr>
        <p:spPr>
          <a:xfrm>
            <a:off x="2387340" y="1495356"/>
            <a:ext cx="1727361" cy="785867"/>
          </a:xfrm>
          <a:prstGeom prst="flowChartDocument">
            <a:avLst/>
          </a:prstGeom>
          <a:solidFill>
            <a:schemeClr val="bg1"/>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600" dirty="0"/>
              <a:t>テストポリシー</a:t>
            </a:r>
            <a:br>
              <a:rPr kumimoji="1" lang="en-US" altLang="ja-JP" sz="1600" dirty="0"/>
            </a:br>
            <a:r>
              <a:rPr kumimoji="1" lang="ja-JP" altLang="en-US" sz="1400" dirty="0"/>
              <a:t>（</a:t>
            </a:r>
            <a:r>
              <a:rPr kumimoji="1" lang="en-US" altLang="ja-JP" sz="1400" dirty="0"/>
              <a:t>A4</a:t>
            </a:r>
            <a:r>
              <a:rPr kumimoji="1" lang="ja-JP" altLang="en-US" sz="1400" dirty="0"/>
              <a:t>で</a:t>
            </a:r>
            <a:r>
              <a:rPr kumimoji="1" lang="en-US" altLang="ja-JP" sz="1400" dirty="0"/>
              <a:t>1</a:t>
            </a:r>
            <a:r>
              <a:rPr kumimoji="1" lang="ja-JP" altLang="en-US" sz="1400" dirty="0"/>
              <a:t>枚程度）</a:t>
            </a:r>
            <a:endParaRPr kumimoji="1" lang="ja-JP" altLang="en-US" sz="1600" dirty="0"/>
          </a:p>
        </p:txBody>
      </p:sp>
      <p:sp>
        <p:nvSpPr>
          <p:cNvPr id="30" name="フローチャート: 書類 29">
            <a:extLst>
              <a:ext uri="{FF2B5EF4-FFF2-40B4-BE49-F238E27FC236}">
                <a16:creationId xmlns:a16="http://schemas.microsoft.com/office/drawing/2014/main" id="{0B188FD4-4461-4D2B-A5A2-CD0DC13F72F3}"/>
              </a:ext>
            </a:extLst>
          </p:cNvPr>
          <p:cNvSpPr/>
          <p:nvPr/>
        </p:nvSpPr>
        <p:spPr>
          <a:xfrm>
            <a:off x="4590771" y="1496461"/>
            <a:ext cx="3168160" cy="785867"/>
          </a:xfrm>
          <a:prstGeom prst="flowChartDocument">
            <a:avLst/>
          </a:prstGeom>
          <a:solidFill>
            <a:schemeClr val="bg1"/>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600" dirty="0"/>
              <a:t>組織</a:t>
            </a:r>
            <a:r>
              <a:rPr lang="ja-JP" altLang="en-US" sz="1600" dirty="0"/>
              <a:t>における</a:t>
            </a:r>
            <a:endParaRPr kumimoji="1" lang="en-US" altLang="ja-JP" sz="1600" dirty="0"/>
          </a:p>
          <a:p>
            <a:pPr algn="ctr"/>
            <a:r>
              <a:rPr lang="ja-JP" altLang="en-US" sz="1600" dirty="0"/>
              <a:t>テスト戦略（複数タイプ</a:t>
            </a:r>
            <a:r>
              <a:rPr lang="en-US" altLang="ja-JP" sz="1600" dirty="0"/>
              <a:t>OK</a:t>
            </a:r>
            <a:r>
              <a:rPr lang="ja-JP" altLang="en-US" sz="1600" dirty="0"/>
              <a:t>）</a:t>
            </a:r>
            <a:endParaRPr kumimoji="1" lang="ja-JP" altLang="en-US" sz="1600" dirty="0"/>
          </a:p>
        </p:txBody>
      </p:sp>
      <p:sp>
        <p:nvSpPr>
          <p:cNvPr id="31" name="正方形/長方形 30">
            <a:extLst>
              <a:ext uri="{FF2B5EF4-FFF2-40B4-BE49-F238E27FC236}">
                <a16:creationId xmlns:a16="http://schemas.microsoft.com/office/drawing/2014/main" id="{6C894734-8981-459A-82C1-726696B61E54}"/>
              </a:ext>
            </a:extLst>
          </p:cNvPr>
          <p:cNvSpPr/>
          <p:nvPr/>
        </p:nvSpPr>
        <p:spPr>
          <a:xfrm>
            <a:off x="264414" y="2564904"/>
            <a:ext cx="9428513" cy="1151722"/>
          </a:xfrm>
          <a:prstGeom prst="rect">
            <a:avLst/>
          </a:prstGeom>
          <a:solidFill>
            <a:srgbClr val="CCFF99"/>
          </a:solidFill>
        </p:spPr>
        <p:style>
          <a:lnRef idx="1">
            <a:schemeClr val="accent2"/>
          </a:lnRef>
          <a:fillRef idx="2">
            <a:schemeClr val="accent2"/>
          </a:fillRef>
          <a:effectRef idx="1">
            <a:schemeClr val="accent2"/>
          </a:effectRef>
          <a:fontRef idx="minor">
            <a:schemeClr val="dk1"/>
          </a:fontRef>
        </p:style>
        <p:txBody>
          <a:bodyPr rtlCol="0" anchor="ctr"/>
          <a:lstStyle/>
          <a:p>
            <a:r>
              <a:rPr kumimoji="1" lang="ja-JP" altLang="en-US" sz="1943" b="1" dirty="0"/>
              <a:t>テスト管理者</a:t>
            </a:r>
            <a:endParaRPr kumimoji="1" lang="en-US" altLang="ja-JP" sz="1943" b="1" dirty="0"/>
          </a:p>
          <a:p>
            <a:r>
              <a:rPr kumimoji="1" lang="ja-JP" altLang="en-US" sz="1943" b="1" dirty="0"/>
              <a:t>レベルの</a:t>
            </a:r>
            <a:endParaRPr kumimoji="1" lang="en-US" altLang="ja-JP" sz="1943" b="1" dirty="0"/>
          </a:p>
          <a:p>
            <a:r>
              <a:rPr kumimoji="1" lang="ja-JP" altLang="en-US" sz="1943" b="1" dirty="0"/>
              <a:t>文書</a:t>
            </a:r>
            <a:endParaRPr kumimoji="1" lang="ja-JP" altLang="en-US" sz="1943" dirty="0"/>
          </a:p>
        </p:txBody>
      </p:sp>
      <p:sp>
        <p:nvSpPr>
          <p:cNvPr id="32" name="フローチャート: 書類 31">
            <a:extLst>
              <a:ext uri="{FF2B5EF4-FFF2-40B4-BE49-F238E27FC236}">
                <a16:creationId xmlns:a16="http://schemas.microsoft.com/office/drawing/2014/main" id="{E5EC391F-9FE8-4CAC-9D9A-D54EA13942D3}"/>
              </a:ext>
            </a:extLst>
          </p:cNvPr>
          <p:cNvSpPr/>
          <p:nvPr/>
        </p:nvSpPr>
        <p:spPr>
          <a:xfrm>
            <a:off x="1998292" y="2891672"/>
            <a:ext cx="2376264" cy="704546"/>
          </a:xfrm>
          <a:prstGeom prst="flowChartDocument">
            <a:avLst/>
          </a:prstGeom>
          <a:solidFill>
            <a:schemeClr val="bg1"/>
          </a:solidFill>
          <a:ln w="57150"/>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400" b="1" dirty="0"/>
              <a:t>（マスター）テスト計画</a:t>
            </a:r>
            <a:endParaRPr kumimoji="1" lang="en-US" altLang="ja-JP" sz="1400" b="1" dirty="0"/>
          </a:p>
          <a:p>
            <a:pPr algn="ctr"/>
            <a:r>
              <a:rPr kumimoji="1" lang="ja-JP" altLang="en-US" sz="1400" b="1" dirty="0"/>
              <a:t>（プロジェクト全体）</a:t>
            </a:r>
          </a:p>
        </p:txBody>
      </p:sp>
      <p:sp>
        <p:nvSpPr>
          <p:cNvPr id="33" name="フローチャート: 書類 32">
            <a:extLst>
              <a:ext uri="{FF2B5EF4-FFF2-40B4-BE49-F238E27FC236}">
                <a16:creationId xmlns:a16="http://schemas.microsoft.com/office/drawing/2014/main" id="{677C59C9-7BCF-40D5-8D7C-BD1516FFA116}"/>
              </a:ext>
            </a:extLst>
          </p:cNvPr>
          <p:cNvSpPr/>
          <p:nvPr/>
        </p:nvSpPr>
        <p:spPr>
          <a:xfrm>
            <a:off x="4878611" y="2891672"/>
            <a:ext cx="2088232" cy="704546"/>
          </a:xfrm>
          <a:prstGeom prst="flowChartDocument">
            <a:avLst/>
          </a:prstGeom>
          <a:solidFill>
            <a:schemeClr val="bg1"/>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400" b="1" dirty="0"/>
              <a:t>（レベル）テスト計画</a:t>
            </a:r>
            <a:endParaRPr kumimoji="1" lang="en-US" altLang="ja-JP" sz="1400" b="1" dirty="0"/>
          </a:p>
          <a:p>
            <a:pPr algn="ctr"/>
            <a:r>
              <a:rPr lang="ja-JP" altLang="en-US" sz="1400" b="1" dirty="0"/>
              <a:t>（サブプロセスごと）</a:t>
            </a:r>
            <a:endParaRPr kumimoji="1" lang="ja-JP" altLang="en-US" sz="1400" b="1" dirty="0"/>
          </a:p>
        </p:txBody>
      </p:sp>
      <p:sp>
        <p:nvSpPr>
          <p:cNvPr id="34" name="フローチャート: 書類 33">
            <a:extLst>
              <a:ext uri="{FF2B5EF4-FFF2-40B4-BE49-F238E27FC236}">
                <a16:creationId xmlns:a16="http://schemas.microsoft.com/office/drawing/2014/main" id="{186E905E-CDEF-4201-811C-C484CC788C46}"/>
              </a:ext>
            </a:extLst>
          </p:cNvPr>
          <p:cNvSpPr/>
          <p:nvPr/>
        </p:nvSpPr>
        <p:spPr>
          <a:xfrm>
            <a:off x="7110860" y="2891672"/>
            <a:ext cx="2520280" cy="704546"/>
          </a:xfrm>
          <a:prstGeom prst="flowChartDocument">
            <a:avLst/>
          </a:prstGeom>
          <a:solidFill>
            <a:schemeClr val="bg1"/>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400" b="1" dirty="0"/>
              <a:t>テスト完了</a:t>
            </a:r>
            <a:r>
              <a:rPr lang="ja-JP" altLang="en-US" sz="1400" b="1" dirty="0"/>
              <a:t>報告</a:t>
            </a:r>
            <a:endParaRPr lang="en-US" altLang="ja-JP" sz="1400" b="1" dirty="0"/>
          </a:p>
          <a:p>
            <a:pPr algn="ctr"/>
            <a:r>
              <a:rPr lang="ja-JP" altLang="en-US" sz="1400" b="1" dirty="0"/>
              <a:t>（サブ→プロジェクト）</a:t>
            </a:r>
            <a:endParaRPr kumimoji="1" lang="ja-JP" altLang="en-US" sz="1400" b="1" dirty="0"/>
          </a:p>
        </p:txBody>
      </p:sp>
      <p:sp>
        <p:nvSpPr>
          <p:cNvPr id="35" name="正方形/長方形 34">
            <a:extLst>
              <a:ext uri="{FF2B5EF4-FFF2-40B4-BE49-F238E27FC236}">
                <a16:creationId xmlns:a16="http://schemas.microsoft.com/office/drawing/2014/main" id="{3B6F2BC8-59F3-4891-A0F6-3BB4FB2F4E4D}"/>
              </a:ext>
            </a:extLst>
          </p:cNvPr>
          <p:cNvSpPr/>
          <p:nvPr/>
        </p:nvSpPr>
        <p:spPr>
          <a:xfrm>
            <a:off x="272349" y="3973804"/>
            <a:ext cx="9428513" cy="2162058"/>
          </a:xfrm>
          <a:prstGeom prst="rect">
            <a:avLst/>
          </a:prstGeom>
          <a:solidFill>
            <a:srgbClr val="FFFFCC"/>
          </a:solidFill>
        </p:spPr>
        <p:style>
          <a:lnRef idx="1">
            <a:schemeClr val="accent2"/>
          </a:lnRef>
          <a:fillRef idx="2">
            <a:schemeClr val="accent2"/>
          </a:fillRef>
          <a:effectRef idx="1">
            <a:schemeClr val="accent2"/>
          </a:effectRef>
          <a:fontRef idx="minor">
            <a:schemeClr val="dk1"/>
          </a:fontRef>
        </p:style>
        <p:txBody>
          <a:bodyPr rtlCol="0" anchor="ctr"/>
          <a:lstStyle/>
          <a:p>
            <a:r>
              <a:rPr kumimoji="1" lang="ja-JP" altLang="en-US" sz="1943" b="1" dirty="0"/>
              <a:t>担当者：動的テストドキュメント</a:t>
            </a:r>
            <a:r>
              <a:rPr kumimoji="1" lang="ja-JP" altLang="en-US" sz="1800" b="1" dirty="0"/>
              <a:t>（テスト仕様書→｛データ、環境｝→結果・報告）</a:t>
            </a:r>
            <a:endParaRPr lang="en-US" altLang="ja-JP" sz="1943" b="1" dirty="0"/>
          </a:p>
          <a:p>
            <a:endParaRPr kumimoji="1" lang="en-US" altLang="ja-JP" sz="1943" b="1" dirty="0"/>
          </a:p>
          <a:p>
            <a:endParaRPr lang="en-US" altLang="ja-JP" sz="1943" b="1" dirty="0"/>
          </a:p>
          <a:p>
            <a:pPr algn="ctr"/>
            <a:endParaRPr lang="en-US" altLang="ja-JP" sz="1943" dirty="0"/>
          </a:p>
          <a:p>
            <a:pPr algn="ctr"/>
            <a:endParaRPr kumimoji="1" lang="en-US" altLang="ja-JP" sz="1943" dirty="0"/>
          </a:p>
          <a:p>
            <a:pPr algn="ctr"/>
            <a:endParaRPr lang="en-US" altLang="ja-JP" sz="1943" dirty="0"/>
          </a:p>
          <a:p>
            <a:pPr algn="ctr"/>
            <a:endParaRPr kumimoji="1" lang="ja-JP" altLang="en-US" sz="1943" dirty="0"/>
          </a:p>
        </p:txBody>
      </p:sp>
      <p:sp>
        <p:nvSpPr>
          <p:cNvPr id="36" name="フローチャート: 書類 35">
            <a:extLst>
              <a:ext uri="{FF2B5EF4-FFF2-40B4-BE49-F238E27FC236}">
                <a16:creationId xmlns:a16="http://schemas.microsoft.com/office/drawing/2014/main" id="{BD38CAF3-6AFC-4DFD-894C-36214AEDE524}"/>
              </a:ext>
            </a:extLst>
          </p:cNvPr>
          <p:cNvSpPr/>
          <p:nvPr/>
        </p:nvSpPr>
        <p:spPr>
          <a:xfrm>
            <a:off x="430996" y="4474929"/>
            <a:ext cx="1311301" cy="713375"/>
          </a:xfrm>
          <a:prstGeom prst="flowChartDocument">
            <a:avLst/>
          </a:prstGeom>
          <a:solidFill>
            <a:schemeClr val="bg1"/>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400" b="1" dirty="0"/>
              <a:t>テスト</a:t>
            </a:r>
            <a:r>
              <a:rPr lang="ja-JP" altLang="en-US" sz="1400" b="1" dirty="0"/>
              <a:t>設計</a:t>
            </a:r>
            <a:endParaRPr lang="en-US" altLang="ja-JP" sz="1400" b="1" dirty="0"/>
          </a:p>
          <a:p>
            <a:pPr algn="ctr"/>
            <a:r>
              <a:rPr lang="ja-JP" altLang="en-US" sz="1400" b="1" dirty="0"/>
              <a:t>仕様</a:t>
            </a:r>
            <a:endParaRPr kumimoji="1" lang="ja-JP" altLang="en-US" sz="1400" b="1" dirty="0"/>
          </a:p>
        </p:txBody>
      </p:sp>
      <p:sp>
        <p:nvSpPr>
          <p:cNvPr id="37" name="フローチャート: 書類 36">
            <a:extLst>
              <a:ext uri="{FF2B5EF4-FFF2-40B4-BE49-F238E27FC236}">
                <a16:creationId xmlns:a16="http://schemas.microsoft.com/office/drawing/2014/main" id="{39D74733-2EA9-4E70-B836-8A0DC29EB9D0}"/>
              </a:ext>
            </a:extLst>
          </p:cNvPr>
          <p:cNvSpPr/>
          <p:nvPr/>
        </p:nvSpPr>
        <p:spPr>
          <a:xfrm>
            <a:off x="1900944" y="4474929"/>
            <a:ext cx="1416151" cy="713375"/>
          </a:xfrm>
          <a:prstGeom prst="flowChartDocument">
            <a:avLst/>
          </a:prstGeom>
          <a:solidFill>
            <a:schemeClr val="bg1"/>
          </a:solidFill>
          <a:ln w="57150"/>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400" b="1" dirty="0"/>
              <a:t>テストケース</a:t>
            </a:r>
            <a:endParaRPr kumimoji="1" lang="en-US" altLang="ja-JP" sz="1400" b="1" dirty="0"/>
          </a:p>
          <a:p>
            <a:pPr algn="ctr"/>
            <a:r>
              <a:rPr lang="ja-JP" altLang="en-US" sz="1400" b="1" dirty="0"/>
              <a:t>仕様</a:t>
            </a:r>
            <a:endParaRPr kumimoji="1" lang="ja-JP" altLang="en-US" sz="1400" b="1" dirty="0"/>
          </a:p>
        </p:txBody>
      </p:sp>
      <p:sp>
        <p:nvSpPr>
          <p:cNvPr id="38" name="フローチャート: 書類 37">
            <a:extLst>
              <a:ext uri="{FF2B5EF4-FFF2-40B4-BE49-F238E27FC236}">
                <a16:creationId xmlns:a16="http://schemas.microsoft.com/office/drawing/2014/main" id="{0CBFCA24-E95B-4E0F-8F17-960B63235BE0}"/>
              </a:ext>
            </a:extLst>
          </p:cNvPr>
          <p:cNvSpPr/>
          <p:nvPr/>
        </p:nvSpPr>
        <p:spPr>
          <a:xfrm>
            <a:off x="3549852" y="4481259"/>
            <a:ext cx="1364961" cy="713375"/>
          </a:xfrm>
          <a:prstGeom prst="flowChartDocument">
            <a:avLst/>
          </a:prstGeom>
          <a:solidFill>
            <a:schemeClr val="bg1"/>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400" b="1" dirty="0"/>
              <a:t>テスト手順</a:t>
            </a:r>
            <a:endParaRPr kumimoji="1" lang="en-US" altLang="ja-JP" sz="1400" b="1" dirty="0"/>
          </a:p>
          <a:p>
            <a:pPr algn="ctr"/>
            <a:r>
              <a:rPr lang="ja-JP" altLang="en-US" sz="1400" b="1" dirty="0"/>
              <a:t>仕様</a:t>
            </a:r>
            <a:endParaRPr kumimoji="1" lang="ja-JP" altLang="en-US" sz="1400" b="1" dirty="0"/>
          </a:p>
        </p:txBody>
      </p:sp>
      <p:sp>
        <p:nvSpPr>
          <p:cNvPr id="39" name="フローチャート: 書類 38">
            <a:extLst>
              <a:ext uri="{FF2B5EF4-FFF2-40B4-BE49-F238E27FC236}">
                <a16:creationId xmlns:a16="http://schemas.microsoft.com/office/drawing/2014/main" id="{7860256F-6942-4FDD-B9AF-96C32783A894}"/>
              </a:ext>
            </a:extLst>
          </p:cNvPr>
          <p:cNvSpPr/>
          <p:nvPr/>
        </p:nvSpPr>
        <p:spPr>
          <a:xfrm>
            <a:off x="5104082" y="4474929"/>
            <a:ext cx="1358816" cy="713375"/>
          </a:xfrm>
          <a:prstGeom prst="flowChartDocument">
            <a:avLst/>
          </a:prstGeom>
          <a:solidFill>
            <a:schemeClr val="accent1">
              <a:lumMod val="20000"/>
              <a:lumOff val="8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400" b="1" dirty="0"/>
              <a:t>テストデータ</a:t>
            </a:r>
            <a:endParaRPr kumimoji="1" lang="en-US" altLang="ja-JP" sz="1400" b="1" dirty="0"/>
          </a:p>
          <a:p>
            <a:pPr algn="ctr"/>
            <a:r>
              <a:rPr lang="ja-JP" altLang="en-US" sz="1400" b="1" dirty="0"/>
              <a:t>要件</a:t>
            </a:r>
            <a:endParaRPr kumimoji="1" lang="ja-JP" altLang="en-US" sz="1400" b="1" dirty="0"/>
          </a:p>
        </p:txBody>
      </p:sp>
      <p:sp>
        <p:nvSpPr>
          <p:cNvPr id="40" name="フローチャート: 書類 39">
            <a:extLst>
              <a:ext uri="{FF2B5EF4-FFF2-40B4-BE49-F238E27FC236}">
                <a16:creationId xmlns:a16="http://schemas.microsoft.com/office/drawing/2014/main" id="{B81306AE-8DE9-46D0-89EB-929D55788C2D}"/>
              </a:ext>
            </a:extLst>
          </p:cNvPr>
          <p:cNvSpPr/>
          <p:nvPr/>
        </p:nvSpPr>
        <p:spPr>
          <a:xfrm>
            <a:off x="6594598" y="4436235"/>
            <a:ext cx="1459957" cy="713375"/>
          </a:xfrm>
          <a:prstGeom prst="flowChartDocument">
            <a:avLst/>
          </a:prstGeom>
          <a:solidFill>
            <a:schemeClr val="accent1">
              <a:lumMod val="20000"/>
              <a:lumOff val="8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400" b="1" dirty="0"/>
              <a:t>テストデータ</a:t>
            </a:r>
            <a:endParaRPr kumimoji="1" lang="en-US" altLang="ja-JP" sz="1400" b="1" dirty="0"/>
          </a:p>
          <a:p>
            <a:pPr algn="ctr"/>
            <a:r>
              <a:rPr lang="ja-JP" altLang="en-US" sz="1400" b="1" dirty="0"/>
              <a:t>準備報告</a:t>
            </a:r>
            <a:endParaRPr kumimoji="1" lang="ja-JP" altLang="en-US" sz="1400" b="1" dirty="0"/>
          </a:p>
        </p:txBody>
      </p:sp>
      <p:sp>
        <p:nvSpPr>
          <p:cNvPr id="41" name="フローチャート: 書類 40">
            <a:extLst>
              <a:ext uri="{FF2B5EF4-FFF2-40B4-BE49-F238E27FC236}">
                <a16:creationId xmlns:a16="http://schemas.microsoft.com/office/drawing/2014/main" id="{CB1A4C98-7D9C-49C5-9E0F-11E51CA6C0BE}"/>
              </a:ext>
            </a:extLst>
          </p:cNvPr>
          <p:cNvSpPr/>
          <p:nvPr/>
        </p:nvSpPr>
        <p:spPr>
          <a:xfrm>
            <a:off x="8226840" y="4413160"/>
            <a:ext cx="1412503" cy="713375"/>
          </a:xfrm>
          <a:prstGeom prst="flowChartDocument">
            <a:avLst/>
          </a:prstGeom>
          <a:solidFill>
            <a:srgbClr val="CCFFCC"/>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400" b="1" dirty="0"/>
              <a:t>テスト環境</a:t>
            </a:r>
            <a:endParaRPr kumimoji="1" lang="en-US" altLang="ja-JP" sz="1400" b="1" dirty="0"/>
          </a:p>
          <a:p>
            <a:pPr algn="ctr"/>
            <a:r>
              <a:rPr kumimoji="1" lang="ja-JP" altLang="en-US" sz="1400" b="1" dirty="0"/>
              <a:t>要件</a:t>
            </a:r>
          </a:p>
        </p:txBody>
      </p:sp>
      <p:sp>
        <p:nvSpPr>
          <p:cNvPr id="42" name="フローチャート: 書類 41">
            <a:extLst>
              <a:ext uri="{FF2B5EF4-FFF2-40B4-BE49-F238E27FC236}">
                <a16:creationId xmlns:a16="http://schemas.microsoft.com/office/drawing/2014/main" id="{195749FF-81FB-4E7F-8A59-4AEFAC7273EA}"/>
              </a:ext>
            </a:extLst>
          </p:cNvPr>
          <p:cNvSpPr/>
          <p:nvPr/>
        </p:nvSpPr>
        <p:spPr>
          <a:xfrm>
            <a:off x="416296" y="5345384"/>
            <a:ext cx="1468635" cy="713375"/>
          </a:xfrm>
          <a:prstGeom prst="flowChartDocument">
            <a:avLst/>
          </a:prstGeom>
          <a:solidFill>
            <a:srgbClr val="CCFFCC"/>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400" b="1" dirty="0"/>
              <a:t>テスト環境</a:t>
            </a:r>
            <a:endParaRPr kumimoji="1" lang="en-US" altLang="ja-JP" sz="1400" b="1" dirty="0"/>
          </a:p>
          <a:p>
            <a:pPr algn="ctr"/>
            <a:r>
              <a:rPr lang="ja-JP" altLang="en-US" sz="1400" b="1" dirty="0"/>
              <a:t>準備報告</a:t>
            </a:r>
            <a:endParaRPr kumimoji="1" lang="ja-JP" altLang="en-US" sz="1400" b="1" dirty="0"/>
          </a:p>
        </p:txBody>
      </p:sp>
      <p:sp>
        <p:nvSpPr>
          <p:cNvPr id="43" name="フローチャート: 書類 42">
            <a:extLst>
              <a:ext uri="{FF2B5EF4-FFF2-40B4-BE49-F238E27FC236}">
                <a16:creationId xmlns:a16="http://schemas.microsoft.com/office/drawing/2014/main" id="{8668617D-B137-44FA-8EAF-99B24B9CA101}"/>
              </a:ext>
            </a:extLst>
          </p:cNvPr>
          <p:cNvSpPr/>
          <p:nvPr/>
        </p:nvSpPr>
        <p:spPr>
          <a:xfrm>
            <a:off x="1999711" y="5345384"/>
            <a:ext cx="1397605" cy="713375"/>
          </a:xfrm>
          <a:prstGeom prst="flowChartDocument">
            <a:avLst/>
          </a:prstGeom>
          <a:solidFill>
            <a:srgbClr val="FFCCFF"/>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400" b="1" dirty="0"/>
              <a:t>テスト実施結果（記録）</a:t>
            </a:r>
          </a:p>
        </p:txBody>
      </p:sp>
      <p:sp>
        <p:nvSpPr>
          <p:cNvPr id="44" name="フローチャート: 書類 43">
            <a:extLst>
              <a:ext uri="{FF2B5EF4-FFF2-40B4-BE49-F238E27FC236}">
                <a16:creationId xmlns:a16="http://schemas.microsoft.com/office/drawing/2014/main" id="{340C7484-C240-4366-A076-A15098EB3E73}"/>
              </a:ext>
            </a:extLst>
          </p:cNvPr>
          <p:cNvSpPr/>
          <p:nvPr/>
        </p:nvSpPr>
        <p:spPr>
          <a:xfrm>
            <a:off x="3518302" y="5351891"/>
            <a:ext cx="1346551" cy="713375"/>
          </a:xfrm>
          <a:prstGeom prst="flowChartDocument">
            <a:avLst/>
          </a:prstGeom>
          <a:solidFill>
            <a:srgbClr val="FFCCFF"/>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400" b="1" dirty="0"/>
              <a:t>テスト結果</a:t>
            </a:r>
            <a:endParaRPr kumimoji="1" lang="en-US" altLang="ja-JP" sz="1400" b="1" dirty="0"/>
          </a:p>
          <a:p>
            <a:pPr algn="ctr"/>
            <a:r>
              <a:rPr lang="ja-JP" altLang="en-US" sz="1400" b="1" dirty="0"/>
              <a:t>（合否判定）</a:t>
            </a:r>
            <a:endParaRPr lang="en-US" altLang="ja-JP" sz="1400" b="1" dirty="0"/>
          </a:p>
        </p:txBody>
      </p:sp>
      <p:sp>
        <p:nvSpPr>
          <p:cNvPr id="45" name="フローチャート: 書類 44">
            <a:extLst>
              <a:ext uri="{FF2B5EF4-FFF2-40B4-BE49-F238E27FC236}">
                <a16:creationId xmlns:a16="http://schemas.microsoft.com/office/drawing/2014/main" id="{189F5E07-2BB9-4F8B-8164-F896B854C357}"/>
              </a:ext>
            </a:extLst>
          </p:cNvPr>
          <p:cNvSpPr/>
          <p:nvPr/>
        </p:nvSpPr>
        <p:spPr>
          <a:xfrm>
            <a:off x="5018865" y="5351891"/>
            <a:ext cx="1328416" cy="713375"/>
          </a:xfrm>
          <a:prstGeom prst="flowChartDocument">
            <a:avLst/>
          </a:prstGeom>
          <a:solidFill>
            <a:srgbClr val="FFCCFF"/>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400" b="1" dirty="0"/>
              <a:t>テスト実行</a:t>
            </a:r>
            <a:endParaRPr kumimoji="1" lang="en-US" altLang="ja-JP" sz="1400" b="1" dirty="0"/>
          </a:p>
          <a:p>
            <a:pPr algn="ctr"/>
            <a:r>
              <a:rPr lang="ja-JP" altLang="en-US" sz="1400" b="1" dirty="0"/>
              <a:t>ログ</a:t>
            </a:r>
            <a:endParaRPr kumimoji="1" lang="ja-JP" altLang="en-US" sz="1400" b="1" dirty="0"/>
          </a:p>
        </p:txBody>
      </p:sp>
      <p:sp>
        <p:nvSpPr>
          <p:cNvPr id="46" name="フローチャート: 書類 45">
            <a:extLst>
              <a:ext uri="{FF2B5EF4-FFF2-40B4-BE49-F238E27FC236}">
                <a16:creationId xmlns:a16="http://schemas.microsoft.com/office/drawing/2014/main" id="{C465F468-067B-4085-AD00-2724709DC202}"/>
              </a:ext>
            </a:extLst>
          </p:cNvPr>
          <p:cNvSpPr/>
          <p:nvPr/>
        </p:nvSpPr>
        <p:spPr>
          <a:xfrm>
            <a:off x="8137830" y="5348079"/>
            <a:ext cx="1457220" cy="713375"/>
          </a:xfrm>
          <a:prstGeom prst="flowChartDocument">
            <a:avLst/>
          </a:prstGeom>
          <a:solidFill>
            <a:srgbClr val="FFCCFF"/>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400" b="1" dirty="0"/>
              <a:t>欠陥</a:t>
            </a:r>
            <a:endParaRPr kumimoji="1" lang="en-US" altLang="ja-JP" sz="1400" b="1" dirty="0"/>
          </a:p>
          <a:p>
            <a:pPr algn="ctr"/>
            <a:r>
              <a:rPr kumimoji="1" lang="ja-JP" altLang="en-US" sz="1400" b="1" dirty="0"/>
              <a:t>報告</a:t>
            </a:r>
          </a:p>
        </p:txBody>
      </p:sp>
      <p:sp>
        <p:nvSpPr>
          <p:cNvPr id="47" name="フローチャート: 書類 46">
            <a:extLst>
              <a:ext uri="{FF2B5EF4-FFF2-40B4-BE49-F238E27FC236}">
                <a16:creationId xmlns:a16="http://schemas.microsoft.com/office/drawing/2014/main" id="{6B5D619B-1C82-4751-9ADC-E1A1F2EF7A9B}"/>
              </a:ext>
            </a:extLst>
          </p:cNvPr>
          <p:cNvSpPr/>
          <p:nvPr/>
        </p:nvSpPr>
        <p:spPr>
          <a:xfrm>
            <a:off x="6645085" y="5345532"/>
            <a:ext cx="1328416" cy="713375"/>
          </a:xfrm>
          <a:prstGeom prst="flowChartDocument">
            <a:avLst/>
          </a:prstGeom>
          <a:solidFill>
            <a:srgbClr val="FFCCFF"/>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1400" b="1" dirty="0"/>
              <a:t>テスト進捗</a:t>
            </a:r>
            <a:endParaRPr lang="en-US" altLang="ja-JP" sz="1400" b="1" dirty="0"/>
          </a:p>
          <a:p>
            <a:pPr algn="ctr"/>
            <a:r>
              <a:rPr kumimoji="1" lang="ja-JP" altLang="en-US" sz="1400" b="1" dirty="0"/>
              <a:t>報告</a:t>
            </a:r>
          </a:p>
        </p:txBody>
      </p:sp>
      <p:cxnSp>
        <p:nvCxnSpPr>
          <p:cNvPr id="48" name="直線矢印コネクタ 47">
            <a:extLst>
              <a:ext uri="{FF2B5EF4-FFF2-40B4-BE49-F238E27FC236}">
                <a16:creationId xmlns:a16="http://schemas.microsoft.com/office/drawing/2014/main" id="{ABA35E49-73D5-4158-9E69-610D80C53497}"/>
              </a:ext>
            </a:extLst>
          </p:cNvPr>
          <p:cNvCxnSpPr>
            <a:stCxn id="29" idx="3"/>
            <a:endCxn id="30" idx="1"/>
          </p:cNvCxnSpPr>
          <p:nvPr/>
        </p:nvCxnSpPr>
        <p:spPr>
          <a:xfrm>
            <a:off x="4114701" y="1888290"/>
            <a:ext cx="476070" cy="110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9" name="コネクタ: カギ線 48">
            <a:extLst>
              <a:ext uri="{FF2B5EF4-FFF2-40B4-BE49-F238E27FC236}">
                <a16:creationId xmlns:a16="http://schemas.microsoft.com/office/drawing/2014/main" id="{CDBC401E-A3E1-4C20-8FFA-293CFF89BFC7}"/>
              </a:ext>
            </a:extLst>
          </p:cNvPr>
          <p:cNvCxnSpPr>
            <a:cxnSpLocks/>
            <a:stCxn id="30" idx="2"/>
            <a:endCxn id="31" idx="0"/>
          </p:cNvCxnSpPr>
          <p:nvPr/>
        </p:nvCxnSpPr>
        <p:spPr>
          <a:xfrm rot="5400000">
            <a:off x="5409496" y="1799548"/>
            <a:ext cx="334531" cy="1196180"/>
          </a:xfrm>
          <a:prstGeom prst="bentConnector3">
            <a:avLst>
              <a:gd name="adj1" fmla="val 50000"/>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直線矢印コネクタ 49">
            <a:extLst>
              <a:ext uri="{FF2B5EF4-FFF2-40B4-BE49-F238E27FC236}">
                <a16:creationId xmlns:a16="http://schemas.microsoft.com/office/drawing/2014/main" id="{D193853C-AAA1-4FF3-9ABA-33FC7D3B1520}"/>
              </a:ext>
            </a:extLst>
          </p:cNvPr>
          <p:cNvCxnSpPr>
            <a:stCxn id="32" idx="3"/>
            <a:endCxn id="33" idx="1"/>
          </p:cNvCxnSpPr>
          <p:nvPr/>
        </p:nvCxnSpPr>
        <p:spPr>
          <a:xfrm>
            <a:off x="4374556" y="3243945"/>
            <a:ext cx="504055"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コネクタ: カギ線 50">
            <a:extLst>
              <a:ext uri="{FF2B5EF4-FFF2-40B4-BE49-F238E27FC236}">
                <a16:creationId xmlns:a16="http://schemas.microsoft.com/office/drawing/2014/main" id="{2224C8CE-3FA3-44BC-A64A-8F14AF7B6FF5}"/>
              </a:ext>
            </a:extLst>
          </p:cNvPr>
          <p:cNvCxnSpPr>
            <a:stCxn id="33" idx="2"/>
            <a:endCxn id="35" idx="0"/>
          </p:cNvCxnSpPr>
          <p:nvPr/>
        </p:nvCxnSpPr>
        <p:spPr>
          <a:xfrm rot="5400000">
            <a:off x="5242585" y="3293662"/>
            <a:ext cx="424164" cy="936121"/>
          </a:xfrm>
          <a:prstGeom prst="bentConnector3">
            <a:avLst>
              <a:gd name="adj1" fmla="val 50000"/>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86B0A56E-DCC6-4886-B57D-38516647063C}"/>
              </a:ext>
            </a:extLst>
          </p:cNvPr>
          <p:cNvCxnSpPr/>
          <p:nvPr/>
        </p:nvCxnSpPr>
        <p:spPr>
          <a:xfrm flipV="1">
            <a:off x="8479011" y="3402113"/>
            <a:ext cx="8384" cy="57606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直線矢印コネクタ 52">
            <a:extLst>
              <a:ext uri="{FF2B5EF4-FFF2-40B4-BE49-F238E27FC236}">
                <a16:creationId xmlns:a16="http://schemas.microsoft.com/office/drawing/2014/main" id="{150851E7-028C-49A0-AC01-DF67FD4124B5}"/>
              </a:ext>
            </a:extLst>
          </p:cNvPr>
          <p:cNvCxnSpPr>
            <a:cxnSpLocks/>
          </p:cNvCxnSpPr>
          <p:nvPr/>
        </p:nvCxnSpPr>
        <p:spPr>
          <a:xfrm flipV="1">
            <a:off x="8479011" y="2230372"/>
            <a:ext cx="0" cy="52366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54" name="図 53">
            <a:extLst>
              <a:ext uri="{FF2B5EF4-FFF2-40B4-BE49-F238E27FC236}">
                <a16:creationId xmlns:a16="http://schemas.microsoft.com/office/drawing/2014/main" id="{B8822827-354A-46B3-A012-0ACFBC14E28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58931" y="1184917"/>
            <a:ext cx="1379987" cy="1379987"/>
          </a:xfrm>
          <a:prstGeom prst="rect">
            <a:avLst/>
          </a:prstGeom>
        </p:spPr>
      </p:pic>
    </p:spTree>
    <p:extLst>
      <p:ext uri="{BB962C8B-B14F-4D97-AF65-F5344CB8AC3E}">
        <p14:creationId xmlns:p14="http://schemas.microsoft.com/office/powerpoint/2010/main" val="1894377850"/>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175</a:t>
            </a:fld>
            <a:endParaRPr lang="en-US" altLang="ja-JP" dirty="0"/>
          </a:p>
        </p:txBody>
      </p:sp>
      <p:graphicFrame>
        <p:nvGraphicFramePr>
          <p:cNvPr id="12" name="図表 11"/>
          <p:cNvGraphicFramePr/>
          <p:nvPr>
            <p:extLst>
              <p:ext uri="{D42A27DB-BD31-4B8C-83A1-F6EECF244321}">
                <p14:modId xmlns:p14="http://schemas.microsoft.com/office/powerpoint/2010/main" val="3800875546"/>
              </p:ext>
            </p:extLst>
          </p:nvPr>
        </p:nvGraphicFramePr>
        <p:xfrm>
          <a:off x="272480" y="1268760"/>
          <a:ext cx="9433048" cy="50405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タイトル 2"/>
          <p:cNvSpPr>
            <a:spLocks noGrp="1"/>
          </p:cNvSpPr>
          <p:nvPr>
            <p:ph type="title"/>
          </p:nvPr>
        </p:nvSpPr>
        <p:spPr>
          <a:xfrm>
            <a:off x="495300" y="274638"/>
            <a:ext cx="8915400" cy="1143000"/>
          </a:xfrm>
        </p:spPr>
        <p:txBody>
          <a:bodyPr/>
          <a:lstStyle/>
          <a:p>
            <a:r>
              <a:rPr kumimoji="1" lang="ja-JP" altLang="en-US" dirty="0"/>
              <a:t>テスト</a:t>
            </a:r>
            <a:r>
              <a:rPr lang="ja-JP" altLang="en-US" dirty="0"/>
              <a:t>仕様書の構成</a:t>
            </a:r>
            <a:endParaRPr kumimoji="1" lang="ja-JP" altLang="en-US" dirty="0"/>
          </a:p>
        </p:txBody>
      </p:sp>
      <p:sp>
        <p:nvSpPr>
          <p:cNvPr id="14" name="テキスト ボックス 69"/>
          <p:cNvSpPr txBox="1">
            <a:spLocks noChangeArrowheads="1"/>
          </p:cNvSpPr>
          <p:nvPr/>
        </p:nvSpPr>
        <p:spPr bwMode="auto">
          <a:xfrm>
            <a:off x="4160912" y="5594875"/>
            <a:ext cx="4747196" cy="523220"/>
          </a:xfrm>
          <a:prstGeom prst="rect">
            <a:avLst/>
          </a:prstGeom>
          <a:noFill/>
          <a:ln w="9525">
            <a:noFill/>
            <a:miter lim="800000"/>
            <a:headEnd/>
            <a:tailEnd/>
          </a:ln>
        </p:spPr>
        <p:txBody>
          <a:bodyPr wrap="square">
            <a:spAutoFit/>
          </a:bodyPr>
          <a:lstStyle/>
          <a:p>
            <a:pPr algn="ctr"/>
            <a:r>
              <a:rPr lang="ja-JP" altLang="en-US" sz="1400" dirty="0"/>
              <a:t>出典： </a:t>
            </a:r>
            <a:r>
              <a:rPr lang="en-US" altLang="ja-JP" sz="1400" dirty="0"/>
              <a:t>ISTQB</a:t>
            </a:r>
            <a:r>
              <a:rPr lang="ja-JP" altLang="en-US" sz="1400" dirty="0"/>
              <a:t>テスト技術者資格制度</a:t>
            </a:r>
            <a:endParaRPr lang="en-US" altLang="ja-JP" sz="1400" dirty="0"/>
          </a:p>
          <a:p>
            <a:pPr algn="ctr"/>
            <a:r>
              <a:rPr lang="ja-JP" altLang="en-US" sz="1400" dirty="0"/>
              <a:t>　</a:t>
            </a:r>
            <a:r>
              <a:rPr lang="en-US" altLang="ja-JP" sz="1400" dirty="0"/>
              <a:t>Foundation Level </a:t>
            </a:r>
            <a:r>
              <a:rPr lang="ja-JP" altLang="en-US" sz="1400" dirty="0"/>
              <a:t>シラバス 日本語版 </a:t>
            </a:r>
            <a:r>
              <a:rPr lang="en-US" altLang="ja-JP" sz="1400" dirty="0"/>
              <a:t>Version 2018.J02</a:t>
            </a:r>
            <a:endParaRPr lang="ja-JP" altLang="en-US" sz="1400" dirty="0"/>
          </a:p>
        </p:txBody>
      </p:sp>
      <p:sp>
        <p:nvSpPr>
          <p:cNvPr id="7" name="フッター プレースホルダー 3"/>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2756809962"/>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スライド番号プレースホルダ 5"/>
          <p:cNvSpPr>
            <a:spLocks noGrp="1"/>
          </p:cNvSpPr>
          <p:nvPr>
            <p:ph type="sldNum" sz="quarter" idx="12"/>
          </p:nvPr>
        </p:nvSpPr>
        <p:spPr>
          <a:noFill/>
        </p:spPr>
        <p:txBody>
          <a:bodyPr/>
          <a:lstStyle/>
          <a:p>
            <a:fld id="{8E3031EC-0526-4493-8DFE-B9BC8DDB2E67}" type="slidenum">
              <a:rPr lang="ja-JP" altLang="en-US" smtClean="0">
                <a:ea typeface="ＭＳ Ｐゴシック" charset="-128"/>
              </a:rPr>
              <a:pPr/>
              <a:t>176</a:t>
            </a:fld>
            <a:endParaRPr lang="en-US" altLang="ja-JP">
              <a:ea typeface="ＭＳ Ｐゴシック" charset="-128"/>
            </a:endParaRPr>
          </a:p>
        </p:txBody>
      </p:sp>
      <p:sp>
        <p:nvSpPr>
          <p:cNvPr id="36868" name="Rectangle 3"/>
          <p:cNvSpPr>
            <a:spLocks noGrp="1" noChangeArrowheads="1"/>
          </p:cNvSpPr>
          <p:nvPr>
            <p:ph type="title"/>
          </p:nvPr>
        </p:nvSpPr>
        <p:spPr>
          <a:xfrm>
            <a:off x="704850" y="260350"/>
            <a:ext cx="8420100" cy="1143000"/>
          </a:xfrm>
        </p:spPr>
        <p:txBody>
          <a:bodyPr/>
          <a:lstStyle/>
          <a:p>
            <a:pPr eaLnBrk="1" hangingPunct="1"/>
            <a:r>
              <a:rPr lang="ja-JP" altLang="en-US" dirty="0"/>
              <a:t>テストケース仕様（詳細）</a:t>
            </a:r>
          </a:p>
        </p:txBody>
      </p:sp>
      <p:sp>
        <p:nvSpPr>
          <p:cNvPr id="36872"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11" name="テキスト ボックス 10">
            <a:extLst>
              <a:ext uri="{FF2B5EF4-FFF2-40B4-BE49-F238E27FC236}">
                <a16:creationId xmlns:a16="http://schemas.microsoft.com/office/drawing/2014/main" id="{18C67AB4-3DBC-4B6D-8439-C4D31ACF38BF}"/>
              </a:ext>
            </a:extLst>
          </p:cNvPr>
          <p:cNvSpPr txBox="1"/>
          <p:nvPr/>
        </p:nvSpPr>
        <p:spPr>
          <a:xfrm>
            <a:off x="264541" y="6176337"/>
            <a:ext cx="9433048" cy="276999"/>
          </a:xfrm>
          <a:prstGeom prst="rect">
            <a:avLst/>
          </a:prstGeom>
          <a:noFill/>
        </p:spPr>
        <p:txBody>
          <a:bodyPr wrap="square" rtlCol="0">
            <a:spAutoFit/>
          </a:bodyPr>
          <a:lstStyle/>
          <a:p>
            <a:pPr algn="ctr"/>
            <a:r>
              <a:rPr lang="ja-JP" altLang="en-US" sz="1200" dirty="0">
                <a:latin typeface="+mn-lt"/>
              </a:rPr>
              <a:t>出典：</a:t>
            </a:r>
            <a:r>
              <a:rPr lang="en-US" altLang="ja-JP" sz="1200" dirty="0">
                <a:latin typeface="+mn-lt"/>
              </a:rPr>
              <a:t>ISO/IEC/IEEE 29119-3:2013 Software and systems engineering — Software testing — Part 3:Test documentation</a:t>
            </a:r>
            <a:endParaRPr kumimoji="1" lang="ja-JP" altLang="en-US" sz="1200" dirty="0">
              <a:latin typeface="+mn-lt"/>
            </a:endParaRPr>
          </a:p>
        </p:txBody>
      </p:sp>
      <p:graphicFrame>
        <p:nvGraphicFramePr>
          <p:cNvPr id="7" name="表 6">
            <a:extLst>
              <a:ext uri="{FF2B5EF4-FFF2-40B4-BE49-F238E27FC236}">
                <a16:creationId xmlns:a16="http://schemas.microsoft.com/office/drawing/2014/main" id="{14C377ED-2B3F-4E9A-9300-BD850DB0F5B4}"/>
              </a:ext>
            </a:extLst>
          </p:cNvPr>
          <p:cNvGraphicFramePr>
            <a:graphicFrameLocks noGrp="1"/>
          </p:cNvGraphicFramePr>
          <p:nvPr>
            <p:extLst>
              <p:ext uri="{D42A27DB-BD31-4B8C-83A1-F6EECF244321}">
                <p14:modId xmlns:p14="http://schemas.microsoft.com/office/powerpoint/2010/main" val="1995793416"/>
              </p:ext>
            </p:extLst>
          </p:nvPr>
        </p:nvGraphicFramePr>
        <p:xfrm>
          <a:off x="342107" y="1745929"/>
          <a:ext cx="9355482" cy="4114800"/>
        </p:xfrm>
        <a:graphic>
          <a:graphicData uri="http://schemas.openxmlformats.org/drawingml/2006/table">
            <a:tbl>
              <a:tblPr firstRow="1" bandRow="1">
                <a:tableStyleId>{5C22544A-7EE6-4342-B048-85BDC9FD1C3A}</a:tableStyleId>
              </a:tblPr>
              <a:tblGrid>
                <a:gridCol w="511628">
                  <a:extLst>
                    <a:ext uri="{9D8B030D-6E8A-4147-A177-3AD203B41FA5}">
                      <a16:colId xmlns:a16="http://schemas.microsoft.com/office/drawing/2014/main" val="1320940333"/>
                    </a:ext>
                  </a:extLst>
                </a:gridCol>
                <a:gridCol w="1098762">
                  <a:extLst>
                    <a:ext uri="{9D8B030D-6E8A-4147-A177-3AD203B41FA5}">
                      <a16:colId xmlns:a16="http://schemas.microsoft.com/office/drawing/2014/main" val="3448162285"/>
                    </a:ext>
                  </a:extLst>
                </a:gridCol>
                <a:gridCol w="7745092">
                  <a:extLst>
                    <a:ext uri="{9D8B030D-6E8A-4147-A177-3AD203B41FA5}">
                      <a16:colId xmlns:a16="http://schemas.microsoft.com/office/drawing/2014/main" val="3526984837"/>
                    </a:ext>
                  </a:extLst>
                </a:gridCol>
              </a:tblGrid>
              <a:tr h="188611">
                <a:tc>
                  <a:txBody>
                    <a:bodyPr/>
                    <a:lstStyle/>
                    <a:p>
                      <a:pPr algn="ctr"/>
                      <a:r>
                        <a:rPr kumimoji="1" lang="en-US" altLang="ja-JP" sz="1400" dirty="0">
                          <a:solidFill>
                            <a:schemeClr val="tx1"/>
                          </a:solidFill>
                        </a:rPr>
                        <a:t>No.</a:t>
                      </a:r>
                      <a:endParaRPr kumimoji="1" lang="ja-JP" altLang="en-US" sz="1400" dirty="0">
                        <a:solidFill>
                          <a:schemeClr val="tx1"/>
                        </a:solidFill>
                      </a:endParaRPr>
                    </a:p>
                  </a:txBody>
                  <a:tcPr/>
                </a:tc>
                <a:tc>
                  <a:txBody>
                    <a:bodyPr/>
                    <a:lstStyle/>
                    <a:p>
                      <a:pPr algn="ctr"/>
                      <a:r>
                        <a:rPr kumimoji="1" lang="ja-JP" altLang="en-US" sz="1400" dirty="0">
                          <a:solidFill>
                            <a:schemeClr val="tx1"/>
                          </a:solidFill>
                        </a:rPr>
                        <a:t>記載項目</a:t>
                      </a:r>
                    </a:p>
                  </a:txBody>
                  <a:tcPr/>
                </a:tc>
                <a:tc>
                  <a:txBody>
                    <a:bodyPr/>
                    <a:lstStyle/>
                    <a:p>
                      <a:pPr algn="ctr"/>
                      <a:r>
                        <a:rPr kumimoji="1" lang="ja-JP" altLang="en-US" sz="1400" dirty="0">
                          <a:solidFill>
                            <a:schemeClr val="tx1"/>
                          </a:solidFill>
                        </a:rPr>
                        <a:t>記載内容</a:t>
                      </a:r>
                    </a:p>
                  </a:txBody>
                  <a:tcPr/>
                </a:tc>
                <a:extLst>
                  <a:ext uri="{0D108BD9-81ED-4DB2-BD59-A6C34878D82A}">
                    <a16:rowId xmlns:a16="http://schemas.microsoft.com/office/drawing/2014/main" val="2453979515"/>
                  </a:ext>
                </a:extLst>
              </a:tr>
              <a:tr h="473063">
                <a:tc>
                  <a:txBody>
                    <a:bodyPr/>
                    <a:lstStyle/>
                    <a:p>
                      <a:pPr algn="ctr"/>
                      <a:r>
                        <a:rPr kumimoji="1" lang="en-US" altLang="ja-JP" sz="1400" dirty="0"/>
                        <a:t>1</a:t>
                      </a:r>
                      <a:endParaRPr kumimoji="1" lang="ja-JP" altLang="en-US" sz="1400" dirty="0"/>
                    </a:p>
                  </a:txBody>
                  <a:tcPr/>
                </a:tc>
                <a:tc>
                  <a:txBody>
                    <a:bodyPr/>
                    <a:lstStyle/>
                    <a:p>
                      <a:r>
                        <a:rPr kumimoji="1" lang="ja-JP" altLang="en-US" sz="1400" b="1" dirty="0"/>
                        <a:t>テスト</a:t>
                      </a:r>
                      <a:br>
                        <a:rPr kumimoji="1" lang="en-US" altLang="ja-JP" sz="1400" b="1" dirty="0"/>
                      </a:br>
                      <a:r>
                        <a:rPr kumimoji="1" lang="ja-JP" altLang="en-US" sz="1400" b="1" dirty="0"/>
                        <a:t>カバレッジ</a:t>
                      </a:r>
                      <a:br>
                        <a:rPr kumimoji="1" lang="en-US" altLang="ja-JP" sz="1400" b="1" dirty="0"/>
                      </a:br>
                      <a:r>
                        <a:rPr kumimoji="1" lang="ja-JP" altLang="en-US" sz="1400" b="1" dirty="0"/>
                        <a:t>アイテム</a:t>
                      </a:r>
                      <a:endParaRPr kumimoji="1" lang="en-US" altLang="ja-JP" sz="1400" b="1" dirty="0"/>
                    </a:p>
                  </a:txBody>
                  <a:tcPr/>
                </a:tc>
                <a:tc>
                  <a:txBody>
                    <a:bodyPr/>
                    <a:lstStyle/>
                    <a:p>
                      <a:pPr marL="0" indent="0">
                        <a:buFont typeface="Wingdings" panose="05000000000000000000" pitchFamily="2" charset="2"/>
                        <a:buNone/>
                      </a:pPr>
                      <a:r>
                        <a:rPr kumimoji="1" lang="ja-JP" altLang="en-US" sz="1400" u="none" dirty="0"/>
                        <a:t>どんな基準で網羅するのか網羅すべき項目（</a:t>
                      </a:r>
                      <a:r>
                        <a:rPr kumimoji="1" lang="en-US" altLang="ja-JP" sz="1400" u="none" dirty="0"/>
                        <a:t>coverage item</a:t>
                      </a:r>
                      <a:r>
                        <a:rPr kumimoji="1" lang="ja-JP" altLang="en-US" sz="1400" u="none" dirty="0"/>
                        <a:t>）を書く。テストカバレッジアイテムは、テスト設計技術を使うことで決まる。複数存在し、表でまとめられることが多い。</a:t>
                      </a:r>
                      <a:endParaRPr kumimoji="1" lang="en-US" altLang="ja-JP" sz="1400" u="none" dirty="0"/>
                    </a:p>
                    <a:p>
                      <a:pPr marL="171450" indent="-171450">
                        <a:buFont typeface="Wingdings" panose="05000000000000000000" pitchFamily="2" charset="2"/>
                        <a:buChar char="l"/>
                      </a:pPr>
                      <a:r>
                        <a:rPr kumimoji="1" lang="ja-JP" altLang="en-US" sz="1400" u="none" dirty="0"/>
                        <a:t>重複を防止し、トレーサビリティをとるための一意なテストカバレッジアイテム番号。</a:t>
                      </a:r>
                      <a:endParaRPr kumimoji="1" lang="en-US" altLang="ja-JP" sz="1400" u="none" dirty="0"/>
                    </a:p>
                    <a:p>
                      <a:pPr marL="171450" indent="-171450">
                        <a:buFont typeface="Wingdings" panose="05000000000000000000" pitchFamily="2" charset="2"/>
                        <a:buChar char="l"/>
                      </a:pPr>
                      <a:r>
                        <a:rPr kumimoji="1" lang="ja-JP" altLang="en-US" sz="1400" u="none" dirty="0"/>
                        <a:t>何をどんな基準で網羅するのか記述する。（例：全ての有効・無効同値パーティションから一個ずつ）</a:t>
                      </a:r>
                      <a:endParaRPr kumimoji="1" lang="en-US" altLang="ja-JP" sz="1400" u="none" dirty="0"/>
                    </a:p>
                    <a:p>
                      <a:pPr marL="171450" indent="-171450">
                        <a:buFont typeface="Wingdings" panose="05000000000000000000" pitchFamily="2" charset="2"/>
                        <a:buChar char="l"/>
                      </a:pPr>
                      <a:r>
                        <a:rPr kumimoji="1" lang="ja-JP" altLang="en-US" sz="1400" u="none" dirty="0"/>
                        <a:t>他のテストカバレッジアイテムとの優先順位。（テスト実行順序に反映する）</a:t>
                      </a:r>
                      <a:endParaRPr kumimoji="1" lang="en-US" altLang="ja-JP" sz="1400" u="none" dirty="0"/>
                    </a:p>
                    <a:p>
                      <a:pPr marL="171450" indent="-171450">
                        <a:buFont typeface="Wingdings" panose="05000000000000000000" pitchFamily="2" charset="2"/>
                        <a:buChar char="l"/>
                      </a:pPr>
                      <a:r>
                        <a:rPr kumimoji="1" lang="ja-JP" altLang="en-US" sz="1400" u="none" dirty="0"/>
                        <a:t>関係する他のテストベースとのトレーサビリティ情報。</a:t>
                      </a:r>
                      <a:endParaRPr kumimoji="1" lang="en-US" altLang="ja-JP" sz="1400" u="none" dirty="0"/>
                    </a:p>
                  </a:txBody>
                  <a:tcPr/>
                </a:tc>
                <a:extLst>
                  <a:ext uri="{0D108BD9-81ED-4DB2-BD59-A6C34878D82A}">
                    <a16:rowId xmlns:a16="http://schemas.microsoft.com/office/drawing/2014/main" val="3909264323"/>
                  </a:ext>
                </a:extLst>
              </a:tr>
              <a:tr h="169750">
                <a:tc>
                  <a:txBody>
                    <a:bodyPr/>
                    <a:lstStyle/>
                    <a:p>
                      <a:pPr algn="ctr"/>
                      <a:r>
                        <a:rPr kumimoji="1" lang="en-US" altLang="ja-JP" sz="1400" dirty="0"/>
                        <a:t>2</a:t>
                      </a:r>
                      <a:endParaRPr kumimoji="1" lang="ja-JP" altLang="en-US" sz="1400" dirty="0"/>
                    </a:p>
                  </a:txBody>
                  <a:tcPr/>
                </a:tc>
                <a:tc>
                  <a:txBody>
                    <a:bodyPr/>
                    <a:lstStyle/>
                    <a:p>
                      <a:r>
                        <a:rPr kumimoji="1" lang="ja-JP" altLang="en-US" sz="1400" b="1" dirty="0"/>
                        <a:t>テストケース</a:t>
                      </a:r>
                    </a:p>
                  </a:txBody>
                  <a:tcPr/>
                </a:tc>
                <a:tc>
                  <a:txBody>
                    <a:bodyPr/>
                    <a:lstStyle/>
                    <a:p>
                      <a:pPr marL="0" indent="0">
                        <a:buFont typeface="Wingdings" panose="05000000000000000000" pitchFamily="2" charset="2"/>
                        <a:buNone/>
                      </a:pPr>
                      <a:r>
                        <a:rPr kumimoji="1" lang="ja-JP" altLang="en-US" sz="1400" u="none" dirty="0"/>
                        <a:t>テストカバレッジアイテムとその基準から作られるテストケース。複数存在し、表でまとめられることが多い。</a:t>
                      </a:r>
                      <a:endParaRPr kumimoji="1" lang="en-US" altLang="ja-JP" sz="1400" u="none" dirty="0"/>
                    </a:p>
                    <a:p>
                      <a:pPr marL="171450" indent="-171450">
                        <a:buFont typeface="Wingdings" panose="05000000000000000000" pitchFamily="2" charset="2"/>
                        <a:buChar char="l"/>
                      </a:pPr>
                      <a:r>
                        <a:rPr kumimoji="1" lang="ja-JP" altLang="en-US" sz="1400" u="none" dirty="0"/>
                        <a:t>一意なテストケース番号。（トレーサビリティのために使用するため、極力変更しないこと。）</a:t>
                      </a:r>
                      <a:endParaRPr kumimoji="1" lang="en-US" altLang="ja-JP" sz="1400" u="none" dirty="0"/>
                    </a:p>
                    <a:p>
                      <a:pPr marL="171450" indent="-171450">
                        <a:buFont typeface="Wingdings" panose="05000000000000000000" pitchFamily="2" charset="2"/>
                        <a:buChar char="l"/>
                      </a:pPr>
                      <a:r>
                        <a:rPr kumimoji="1" lang="ja-JP" altLang="en-US" sz="1400" u="none" dirty="0"/>
                        <a:t>タイトル。（そのテストケースが果たす役割や達成すべき目標を端的に記載する。）</a:t>
                      </a:r>
                      <a:endParaRPr kumimoji="1" lang="en-US" altLang="ja-JP" sz="1400" u="none" dirty="0"/>
                    </a:p>
                    <a:p>
                      <a:pPr marL="171450" indent="-171450">
                        <a:buFont typeface="Wingdings" panose="05000000000000000000" pitchFamily="2" charset="2"/>
                        <a:buChar char="l"/>
                      </a:pPr>
                      <a:r>
                        <a:rPr kumimoji="1" lang="ja-JP" altLang="en-US" sz="1400" u="none" dirty="0"/>
                        <a:t>トレーサビリティ。（対応するテストカバレッジアイテム番号。）</a:t>
                      </a:r>
                      <a:endParaRPr kumimoji="1" lang="en-US" altLang="ja-JP" sz="1400" u="none" dirty="0"/>
                    </a:p>
                    <a:p>
                      <a:pPr marL="171450" indent="-171450">
                        <a:buFont typeface="Wingdings" panose="05000000000000000000" pitchFamily="2" charset="2"/>
                        <a:buChar char="l"/>
                      </a:pPr>
                      <a:r>
                        <a:rPr kumimoji="1" lang="ja-JP" altLang="en-US" sz="1400" u="none" dirty="0"/>
                        <a:t>前提条件。（テスト実行前の事前条件。テストケースごとではなくまとめて書いて参照しても良い。）</a:t>
                      </a:r>
                      <a:endParaRPr kumimoji="1" lang="en-US" altLang="ja-JP" sz="1400" u="none" dirty="0"/>
                    </a:p>
                    <a:p>
                      <a:pPr marL="171450" indent="-171450">
                        <a:buFont typeface="Wingdings" panose="05000000000000000000" pitchFamily="2" charset="2"/>
                        <a:buChar char="l"/>
                      </a:pPr>
                      <a:r>
                        <a:rPr kumimoji="1" lang="ja-JP" altLang="en-US" sz="1400" u="none" dirty="0"/>
                        <a:t>入力。（</a:t>
                      </a:r>
                      <a:r>
                        <a:rPr kumimoji="1" lang="en-US" altLang="ja-JP" sz="1400" u="none" dirty="0"/>
                        <a:t>test data</a:t>
                      </a:r>
                      <a:r>
                        <a:rPr kumimoji="1" lang="ja-JP" altLang="en-US" sz="1400" u="none" dirty="0"/>
                        <a:t>：ユーザー入力、ファイル、</a:t>
                      </a:r>
                      <a:r>
                        <a:rPr kumimoji="1" lang="en-US" altLang="ja-JP" sz="1400" u="none" dirty="0"/>
                        <a:t>DB</a:t>
                      </a:r>
                      <a:r>
                        <a:rPr kumimoji="1" lang="ja-JP" altLang="en-US" sz="1400" u="none" dirty="0" err="1"/>
                        <a:t>、</a:t>
                      </a:r>
                      <a:r>
                        <a:rPr kumimoji="1" lang="ja-JP" altLang="en-US" sz="1400" u="none" dirty="0"/>
                        <a:t>外部システムからのイベントなど試験実行を導出するのに使用されるデータ情報。）</a:t>
                      </a:r>
                      <a:endParaRPr kumimoji="1" lang="en-US" altLang="ja-JP" sz="1400" u="none" dirty="0"/>
                    </a:p>
                    <a:p>
                      <a:pPr marL="171450" indent="-171450">
                        <a:buFont typeface="Wingdings" panose="05000000000000000000" pitchFamily="2" charset="2"/>
                        <a:buChar char="l"/>
                      </a:pPr>
                      <a:r>
                        <a:rPr kumimoji="1" lang="ja-JP" altLang="en-US" sz="1400" u="none" dirty="0"/>
                        <a:t>期待結果。（</a:t>
                      </a:r>
                      <a:r>
                        <a:rPr kumimoji="1" lang="en-US" altLang="ja-JP" sz="1400" u="none" dirty="0"/>
                        <a:t>expected result</a:t>
                      </a:r>
                      <a:r>
                        <a:rPr kumimoji="1" lang="ja-JP" altLang="en-US" sz="1400" u="none" dirty="0"/>
                        <a:t>：合格基準）</a:t>
                      </a:r>
                      <a:endParaRPr kumimoji="1" lang="en-US" altLang="ja-JP" sz="1400" u="none" dirty="0"/>
                    </a:p>
                    <a:p>
                      <a:pPr marL="171450" indent="-171450">
                        <a:buFont typeface="Wingdings" panose="05000000000000000000" pitchFamily="2" charset="2"/>
                        <a:buChar char="l"/>
                      </a:pPr>
                      <a:r>
                        <a:rPr kumimoji="1" lang="ja-JP" altLang="en-US" sz="1400" u="none" dirty="0"/>
                        <a:t>実行結果。（</a:t>
                      </a:r>
                      <a:r>
                        <a:rPr kumimoji="1" lang="en-US" altLang="ja-JP" sz="1400" u="none" dirty="0"/>
                        <a:t>actual result</a:t>
                      </a:r>
                      <a:r>
                        <a:rPr kumimoji="1" lang="ja-JP" altLang="en-US" sz="1400" u="none" dirty="0"/>
                        <a:t>：実行した結果。期待結果と比較し合否判定を行う）</a:t>
                      </a:r>
                      <a:endParaRPr kumimoji="1" lang="en-US" altLang="ja-JP" sz="1400" u="none" dirty="0"/>
                    </a:p>
                    <a:p>
                      <a:pPr marL="171450" indent="-171450">
                        <a:buFont typeface="Wingdings" panose="05000000000000000000" pitchFamily="2" charset="2"/>
                        <a:buChar char="l"/>
                      </a:pPr>
                      <a:r>
                        <a:rPr kumimoji="1" lang="ja-JP" altLang="en-US" sz="1400" u="none" dirty="0"/>
                        <a:t>判定。（</a:t>
                      </a:r>
                      <a:r>
                        <a:rPr kumimoji="1" lang="en-US" altLang="ja-JP" sz="1400" u="none" dirty="0"/>
                        <a:t>Pass/Fail/Block</a:t>
                      </a:r>
                      <a:r>
                        <a:rPr kumimoji="1" lang="ja-JP" altLang="en-US" sz="1400" u="none" dirty="0"/>
                        <a:t>等）</a:t>
                      </a:r>
                    </a:p>
                  </a:txBody>
                  <a:tcPr/>
                </a:tc>
                <a:extLst>
                  <a:ext uri="{0D108BD9-81ED-4DB2-BD59-A6C34878D82A}">
                    <a16:rowId xmlns:a16="http://schemas.microsoft.com/office/drawing/2014/main" val="1525859591"/>
                  </a:ext>
                </a:extLst>
              </a:tr>
            </a:tbl>
          </a:graphicData>
        </a:graphic>
      </p:graphicFrame>
    </p:spTree>
    <p:extLst>
      <p:ext uri="{BB962C8B-B14F-4D97-AF65-F5344CB8AC3E}">
        <p14:creationId xmlns:p14="http://schemas.microsoft.com/office/powerpoint/2010/main" val="2301339659"/>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177</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ja-JP" altLang="en-US" sz="4400" dirty="0">
                <a:solidFill>
                  <a:schemeClr val="tx2"/>
                </a:solidFill>
                <a:latin typeface="ＭＳ Ｐゴシック" charset="-128"/>
              </a:rPr>
              <a:t> </a:t>
            </a:r>
            <a:r>
              <a:rPr lang="en-US" altLang="ja-JP" sz="4400" dirty="0">
                <a:solidFill>
                  <a:schemeClr val="tx2"/>
                </a:solidFill>
                <a:latin typeface="ＭＳ Ｐゴシック" charset="-128"/>
              </a:rPr>
              <a:t>5.5 </a:t>
            </a:r>
            <a:r>
              <a:rPr lang="ja-JP" altLang="en-US" sz="4400" dirty="0">
                <a:solidFill>
                  <a:schemeClr val="tx2"/>
                </a:solidFill>
                <a:latin typeface="ＭＳ Ｐゴシック" charset="-128"/>
              </a:rPr>
              <a:t>リスクとテスト</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271462923"/>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リスク</a:t>
            </a:r>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178</a:t>
            </a:fld>
            <a:endParaRPr lang="en-US" altLang="ja-JP" dirty="0"/>
          </a:p>
        </p:txBody>
      </p:sp>
      <p:sp>
        <p:nvSpPr>
          <p:cNvPr id="6" name="正方形/長方形 5"/>
          <p:cNvSpPr/>
          <p:nvPr/>
        </p:nvSpPr>
        <p:spPr>
          <a:xfrm>
            <a:off x="495300" y="1600200"/>
            <a:ext cx="1649388" cy="604664"/>
          </a:xfrm>
          <a:prstGeom prst="rect">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3200" dirty="0"/>
              <a:t>リスク</a:t>
            </a:r>
          </a:p>
        </p:txBody>
      </p:sp>
      <p:sp>
        <p:nvSpPr>
          <p:cNvPr id="7" name="正方形/長方形 6"/>
          <p:cNvSpPr/>
          <p:nvPr/>
        </p:nvSpPr>
        <p:spPr>
          <a:xfrm>
            <a:off x="1348797" y="3140968"/>
            <a:ext cx="3312368" cy="604664"/>
          </a:xfrm>
          <a:prstGeom prst="rect">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3200" dirty="0"/>
              <a:t>プロダクトリスク</a:t>
            </a:r>
          </a:p>
        </p:txBody>
      </p:sp>
      <p:sp>
        <p:nvSpPr>
          <p:cNvPr id="8" name="正方形/長方形 7"/>
          <p:cNvSpPr/>
          <p:nvPr/>
        </p:nvSpPr>
        <p:spPr>
          <a:xfrm>
            <a:off x="1313198" y="4678597"/>
            <a:ext cx="3312368" cy="604664"/>
          </a:xfrm>
          <a:prstGeom prst="rect">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3200" dirty="0"/>
              <a:t>プロジェクトリスク</a:t>
            </a:r>
          </a:p>
        </p:txBody>
      </p:sp>
      <p:cxnSp>
        <p:nvCxnSpPr>
          <p:cNvPr id="10" name="カギ線コネクタ 9"/>
          <p:cNvCxnSpPr>
            <a:endCxn id="7" idx="1"/>
          </p:cNvCxnSpPr>
          <p:nvPr/>
        </p:nvCxnSpPr>
        <p:spPr>
          <a:xfrm rot="16200000" flipH="1">
            <a:off x="515457" y="2609960"/>
            <a:ext cx="1238436" cy="428244"/>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カギ線コネクタ 10"/>
          <p:cNvCxnSpPr>
            <a:endCxn id="8" idx="1"/>
          </p:cNvCxnSpPr>
          <p:nvPr/>
        </p:nvCxnSpPr>
        <p:spPr>
          <a:xfrm rot="16200000" flipH="1">
            <a:off x="-271157" y="3396573"/>
            <a:ext cx="2776065" cy="392646"/>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テキスト ボックス 13"/>
          <p:cNvSpPr txBox="1"/>
          <p:nvPr/>
        </p:nvSpPr>
        <p:spPr>
          <a:xfrm>
            <a:off x="2159678" y="1556792"/>
            <a:ext cx="7366254" cy="954107"/>
          </a:xfrm>
          <a:prstGeom prst="rect">
            <a:avLst/>
          </a:prstGeom>
          <a:noFill/>
        </p:spPr>
        <p:txBody>
          <a:bodyPr wrap="square" rtlCol="0">
            <a:spAutoFit/>
          </a:bodyPr>
          <a:lstStyle/>
          <a:p>
            <a:r>
              <a:rPr lang="ja-JP" altLang="en-US" sz="2800" dirty="0"/>
              <a:t>将来、否定的な結果を生む要素。</a:t>
            </a:r>
            <a:endParaRPr lang="en-US" altLang="ja-JP" sz="2800" dirty="0"/>
          </a:p>
          <a:p>
            <a:r>
              <a:rPr lang="ja-JP" altLang="en-US" sz="2800" dirty="0"/>
              <a:t>通常、影響度と発生可能性として表現する。</a:t>
            </a:r>
            <a:endParaRPr kumimoji="1" lang="ja-JP" altLang="en-US" sz="2800" dirty="0"/>
          </a:p>
        </p:txBody>
      </p:sp>
      <p:sp>
        <p:nvSpPr>
          <p:cNvPr id="15" name="テキスト ボックス 14"/>
          <p:cNvSpPr txBox="1"/>
          <p:nvPr/>
        </p:nvSpPr>
        <p:spPr>
          <a:xfrm>
            <a:off x="1771366" y="3787077"/>
            <a:ext cx="5590505" cy="523220"/>
          </a:xfrm>
          <a:prstGeom prst="rect">
            <a:avLst/>
          </a:prstGeom>
          <a:noFill/>
        </p:spPr>
        <p:txBody>
          <a:bodyPr wrap="square" rtlCol="0">
            <a:spAutoFit/>
          </a:bodyPr>
          <a:lstStyle/>
          <a:p>
            <a:r>
              <a:rPr lang="ja-JP" altLang="en-US" sz="2800" dirty="0"/>
              <a:t>テスト対象に直接関係するリスク。</a:t>
            </a:r>
          </a:p>
        </p:txBody>
      </p:sp>
      <p:sp>
        <p:nvSpPr>
          <p:cNvPr id="16" name="テキスト ボックス 15"/>
          <p:cNvSpPr txBox="1"/>
          <p:nvPr/>
        </p:nvSpPr>
        <p:spPr>
          <a:xfrm>
            <a:off x="1735767" y="5301208"/>
            <a:ext cx="7676815" cy="954107"/>
          </a:xfrm>
          <a:prstGeom prst="rect">
            <a:avLst/>
          </a:prstGeom>
          <a:noFill/>
        </p:spPr>
        <p:txBody>
          <a:bodyPr wrap="square" rtlCol="0">
            <a:spAutoFit/>
          </a:bodyPr>
          <a:lstStyle/>
          <a:p>
            <a:r>
              <a:rPr lang="ja-JP" altLang="en-US" sz="2800" dirty="0"/>
              <a:t>（テスト）プロジェクトのマネジメントとコントロールに関係するリスク。</a:t>
            </a:r>
          </a:p>
        </p:txBody>
      </p:sp>
      <p:sp>
        <p:nvSpPr>
          <p:cNvPr id="13" name="フッター プレースホルダ 4">
            <a:extLst>
              <a:ext uri="{FF2B5EF4-FFF2-40B4-BE49-F238E27FC236}">
                <a16:creationId xmlns:a16="http://schemas.microsoft.com/office/drawing/2014/main" id="{8AD8B7C9-68D4-4B62-AE88-BC256D9DDC1A}"/>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17" name="テキスト ボックス 69">
            <a:extLst>
              <a:ext uri="{FF2B5EF4-FFF2-40B4-BE49-F238E27FC236}">
                <a16:creationId xmlns:a16="http://schemas.microsoft.com/office/drawing/2014/main" id="{13E1D015-C36A-4163-9104-98A4A6112011}"/>
              </a:ext>
            </a:extLst>
          </p:cNvPr>
          <p:cNvSpPr txBox="1">
            <a:spLocks noChangeArrowheads="1"/>
          </p:cNvSpPr>
          <p:nvPr/>
        </p:nvSpPr>
        <p:spPr bwMode="auto">
          <a:xfrm>
            <a:off x="272480" y="6145411"/>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1515546610"/>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リスクベースドテスト</a:t>
            </a:r>
          </a:p>
        </p:txBody>
      </p:sp>
      <p:sp>
        <p:nvSpPr>
          <p:cNvPr id="3" name="コンテンツ プレースホルダー 2"/>
          <p:cNvSpPr>
            <a:spLocks noGrp="1"/>
          </p:cNvSpPr>
          <p:nvPr>
            <p:ph idx="1"/>
          </p:nvPr>
        </p:nvSpPr>
        <p:spPr>
          <a:xfrm>
            <a:off x="495300" y="1600200"/>
            <a:ext cx="9281780" cy="4852988"/>
          </a:xfrm>
        </p:spPr>
        <p:txBody>
          <a:bodyPr>
            <a:normAutofit lnSpcReduction="10000"/>
          </a:bodyPr>
          <a:lstStyle/>
          <a:p>
            <a:r>
              <a:rPr lang="ja-JP" altLang="en-US" dirty="0"/>
              <a:t>対応するリスクのタイプとリスクのレベルに基づき、テストの活動とリソースの利用をマネジメントし、選択し、優先順位付けするテスト。</a:t>
            </a:r>
            <a:endParaRPr lang="en-US" altLang="ja-JP" dirty="0"/>
          </a:p>
          <a:p>
            <a:r>
              <a:rPr lang="ja-JP" altLang="en-US" dirty="0"/>
              <a:t>プロダクトリスク分析の結果を使用して以下を行う。</a:t>
            </a:r>
            <a:endParaRPr lang="en-US" altLang="ja-JP" dirty="0"/>
          </a:p>
          <a:p>
            <a:pPr lvl="1"/>
            <a:r>
              <a:rPr lang="ja-JP" altLang="en-US" sz="2600" dirty="0"/>
              <a:t>適用するテスト技法を決める。</a:t>
            </a:r>
          </a:p>
          <a:p>
            <a:pPr lvl="1"/>
            <a:r>
              <a:rPr lang="ja-JP" altLang="en-US" sz="2600" dirty="0"/>
              <a:t>実施するテストレベルおよびテストタイプを決める。</a:t>
            </a:r>
          </a:p>
          <a:p>
            <a:pPr lvl="1"/>
            <a:r>
              <a:rPr lang="ja-JP" altLang="en-US" sz="2600" dirty="0"/>
              <a:t>テストを実行する範囲を決める。</a:t>
            </a:r>
          </a:p>
          <a:p>
            <a:pPr lvl="1"/>
            <a:r>
              <a:rPr lang="ja-JP" altLang="en-US" sz="2600" dirty="0"/>
              <a:t>重大な欠陥をなるべく早い時期に検出するため、テストの優先順位を決める。</a:t>
            </a:r>
          </a:p>
          <a:p>
            <a:pPr lvl="1"/>
            <a:r>
              <a:rPr lang="ja-JP" altLang="en-US" sz="2600" dirty="0"/>
              <a:t>テスト以外の活動でリスクを減らす方法があるか検討する。</a:t>
            </a:r>
            <a:endParaRPr kumimoji="1" lang="ja-JP" altLang="en-US" sz="2600"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179</a:t>
            </a:fld>
            <a:endParaRPr lang="en-US" altLang="ja-JP" dirty="0"/>
          </a:p>
        </p:txBody>
      </p:sp>
      <p:sp>
        <p:nvSpPr>
          <p:cNvPr id="7" name="フッター プレースホルダ 4">
            <a:extLst>
              <a:ext uri="{FF2B5EF4-FFF2-40B4-BE49-F238E27FC236}">
                <a16:creationId xmlns:a16="http://schemas.microsoft.com/office/drawing/2014/main" id="{75DCD328-CEAF-4566-AE59-E9E3B05E8D46}"/>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33805808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p:cNvPicPr>
            <a:picLocks noChangeAspect="1"/>
          </p:cNvPicPr>
          <p:nvPr/>
        </p:nvPicPr>
        <p:blipFill rotWithShape="1">
          <a:blip r:embed="rId2"/>
          <a:srcRect l="10164" t="33912" r="9494" b="7097"/>
          <a:stretch/>
        </p:blipFill>
        <p:spPr>
          <a:xfrm>
            <a:off x="78769" y="2267552"/>
            <a:ext cx="9721080" cy="3870035"/>
          </a:xfrm>
          <a:prstGeom prst="rect">
            <a:avLst/>
          </a:prstGeom>
        </p:spPr>
      </p:pic>
      <p:sp>
        <p:nvSpPr>
          <p:cNvPr id="2" name="タイトル 1"/>
          <p:cNvSpPr>
            <a:spLocks noGrp="1"/>
          </p:cNvSpPr>
          <p:nvPr>
            <p:ph type="title"/>
          </p:nvPr>
        </p:nvSpPr>
        <p:spPr/>
        <p:txBody>
          <a:bodyPr/>
          <a:lstStyle/>
          <a:p>
            <a:r>
              <a:rPr lang="ja-JP" altLang="en-US" dirty="0"/>
              <a:t>動かないソフトウェア ②</a:t>
            </a:r>
            <a:endParaRPr kumimoji="1" lang="ja-JP" altLang="en-US" dirty="0"/>
          </a:p>
        </p:txBody>
      </p:sp>
      <p:sp>
        <p:nvSpPr>
          <p:cNvPr id="3" name="コンテンツ プレースホルダー 2"/>
          <p:cNvSpPr>
            <a:spLocks noGrp="1"/>
          </p:cNvSpPr>
          <p:nvPr>
            <p:ph idx="1"/>
          </p:nvPr>
        </p:nvSpPr>
        <p:spPr/>
        <p:txBody>
          <a:bodyPr/>
          <a:lstStyle/>
          <a:p>
            <a:pPr marL="0" indent="0" algn="ctr">
              <a:buNone/>
            </a:pPr>
            <a:r>
              <a:rPr lang="en-US" altLang="ja-JP" u="sng" dirty="0"/>
              <a:t>2018</a:t>
            </a:r>
            <a:r>
              <a:rPr lang="ja-JP" altLang="en-US" u="sng" dirty="0"/>
              <a:t>年後半の情報システム障害データ</a:t>
            </a:r>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18</a:t>
            </a:fld>
            <a:endParaRPr lang="en-US" altLang="ja-JP" dirty="0"/>
          </a:p>
        </p:txBody>
      </p:sp>
      <p:sp>
        <p:nvSpPr>
          <p:cNvPr id="7" name="テキスト ボックス 6"/>
          <p:cNvSpPr txBox="1"/>
          <p:nvPr/>
        </p:nvSpPr>
        <p:spPr>
          <a:xfrm>
            <a:off x="8449618" y="1763524"/>
            <a:ext cx="877163" cy="369332"/>
          </a:xfrm>
          <a:prstGeom prst="rect">
            <a:avLst/>
          </a:prstGeom>
          <a:noFill/>
        </p:spPr>
        <p:txBody>
          <a:bodyPr wrap="none" rtlCol="0">
            <a:spAutoFit/>
          </a:bodyPr>
          <a:lstStyle/>
          <a:p>
            <a:r>
              <a:rPr kumimoji="1" lang="en-US" altLang="ja-JP" dirty="0"/>
              <a:t>※</a:t>
            </a:r>
            <a:r>
              <a:rPr kumimoji="1" lang="ja-JP" altLang="en-US" dirty="0"/>
              <a:t>抜粋</a:t>
            </a:r>
          </a:p>
        </p:txBody>
      </p:sp>
      <p:sp>
        <p:nvSpPr>
          <p:cNvPr id="10" name="テキスト ボックス 69"/>
          <p:cNvSpPr txBox="1">
            <a:spLocks noChangeArrowheads="1"/>
          </p:cNvSpPr>
          <p:nvPr/>
        </p:nvSpPr>
        <p:spPr bwMode="auto">
          <a:xfrm>
            <a:off x="627661" y="6093296"/>
            <a:ext cx="7709716" cy="307777"/>
          </a:xfrm>
          <a:prstGeom prst="rect">
            <a:avLst/>
          </a:prstGeom>
          <a:noFill/>
          <a:ln w="9525">
            <a:noFill/>
            <a:miter lim="800000"/>
            <a:headEnd/>
            <a:tailEnd/>
          </a:ln>
        </p:spPr>
        <p:txBody>
          <a:bodyPr wrap="square">
            <a:spAutoFit/>
          </a:bodyPr>
          <a:lstStyle/>
          <a:p>
            <a:pPr algn="r"/>
            <a:r>
              <a:rPr lang="ja-JP" altLang="en-US" sz="1400" dirty="0"/>
              <a:t>出典：情報システムの障害状況 </a:t>
            </a:r>
            <a:r>
              <a:rPr lang="en-US" altLang="ja-JP" sz="1400" dirty="0"/>
              <a:t>2018</a:t>
            </a:r>
            <a:r>
              <a:rPr lang="ja-JP" altLang="en-US" sz="1400" dirty="0"/>
              <a:t>年後半データ</a:t>
            </a:r>
          </a:p>
        </p:txBody>
      </p:sp>
      <p:sp>
        <p:nvSpPr>
          <p:cNvPr id="8" name="フッター プレースホルダ 4">
            <a:extLst>
              <a:ext uri="{FF2B5EF4-FFF2-40B4-BE49-F238E27FC236}">
                <a16:creationId xmlns:a16="http://schemas.microsoft.com/office/drawing/2014/main" id="{6877113E-2A11-4DF9-89AC-2C788C2F76E7}"/>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2330292571"/>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リスク評価の例</a:t>
            </a:r>
            <a:endParaRPr kumimoji="1" lang="ja-JP" altLang="en-US" dirty="0"/>
          </a:p>
        </p:txBody>
      </p:sp>
      <p:sp>
        <p:nvSpPr>
          <p:cNvPr id="3" name="コンテンツ プレースホルダー 2"/>
          <p:cNvSpPr>
            <a:spLocks noGrp="1"/>
          </p:cNvSpPr>
          <p:nvPr>
            <p:ph idx="1"/>
          </p:nvPr>
        </p:nvSpPr>
        <p:spPr>
          <a:xfrm>
            <a:off x="560512" y="1628800"/>
            <a:ext cx="9073008" cy="4525963"/>
          </a:xfrm>
        </p:spPr>
        <p:txBody>
          <a:bodyPr/>
          <a:lstStyle/>
          <a:p>
            <a:pPr>
              <a:buFont typeface="Wingdings" panose="05000000000000000000" pitchFamily="2" charset="2"/>
              <a:buChar char="ü"/>
            </a:pPr>
            <a:r>
              <a:rPr lang="en-US" altLang="ja-JP" sz="2800" dirty="0"/>
              <a:t>R-Map</a:t>
            </a:r>
            <a:r>
              <a:rPr lang="ja-JP" altLang="en-US" sz="2800" dirty="0"/>
              <a:t>（下表のようなもの、行数・列数は任意）を用いてリスクを評価し、テストの重みや優先度を決める方法。</a:t>
            </a:r>
            <a:endParaRPr kumimoji="1" lang="ja-JP" altLang="en-US" sz="2800"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180</a:t>
            </a:fld>
            <a:endParaRPr lang="en-US" altLang="ja-JP" dirty="0"/>
          </a:p>
        </p:txBody>
      </p:sp>
      <p:sp>
        <p:nvSpPr>
          <p:cNvPr id="7" name="フッター プレースホルダー 3"/>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9" name="テキスト ボックス 8">
            <a:extLst>
              <a:ext uri="{FF2B5EF4-FFF2-40B4-BE49-F238E27FC236}">
                <a16:creationId xmlns:a16="http://schemas.microsoft.com/office/drawing/2014/main" id="{40548F5D-EEFA-44CB-B25B-3FA7041A2578}"/>
              </a:ext>
            </a:extLst>
          </p:cNvPr>
          <p:cNvSpPr txBox="1"/>
          <p:nvPr/>
        </p:nvSpPr>
        <p:spPr>
          <a:xfrm>
            <a:off x="264541" y="6176337"/>
            <a:ext cx="9433048" cy="276999"/>
          </a:xfrm>
          <a:prstGeom prst="rect">
            <a:avLst/>
          </a:prstGeom>
          <a:noFill/>
        </p:spPr>
        <p:txBody>
          <a:bodyPr wrap="square" rtlCol="0">
            <a:spAutoFit/>
          </a:bodyPr>
          <a:lstStyle/>
          <a:p>
            <a:pPr algn="ctr"/>
            <a:r>
              <a:rPr lang="ja-JP" altLang="en-US" sz="1200" dirty="0">
                <a:latin typeface="+mn-lt"/>
              </a:rPr>
              <a:t>出典：経済産業省が</a:t>
            </a:r>
            <a:r>
              <a:rPr lang="en-US" altLang="ja-JP" sz="1200" dirty="0">
                <a:latin typeface="+mn-lt"/>
              </a:rPr>
              <a:t>2011</a:t>
            </a:r>
            <a:r>
              <a:rPr lang="ja-JP" altLang="en-US" sz="1200" dirty="0">
                <a:latin typeface="+mn-lt"/>
              </a:rPr>
              <a:t>年に公開した</a:t>
            </a:r>
            <a:r>
              <a:rPr lang="en-US" altLang="ja-JP" sz="1200" dirty="0">
                <a:latin typeface="+mn-lt"/>
              </a:rPr>
              <a:t>『</a:t>
            </a:r>
            <a:r>
              <a:rPr lang="ja-JP" altLang="en-US" sz="1200" dirty="0">
                <a:latin typeface="+mn-lt"/>
              </a:rPr>
              <a:t>リスクアセスメント・ハンドブック</a:t>
            </a:r>
            <a:r>
              <a:rPr lang="en-US" altLang="ja-JP" sz="1200" dirty="0">
                <a:latin typeface="+mn-lt"/>
              </a:rPr>
              <a:t>【</a:t>
            </a:r>
            <a:r>
              <a:rPr lang="ja-JP" altLang="en-US" sz="1200" dirty="0">
                <a:latin typeface="+mn-lt"/>
              </a:rPr>
              <a:t>実務編</a:t>
            </a:r>
            <a:r>
              <a:rPr lang="en-US" altLang="ja-JP" sz="1200" dirty="0">
                <a:latin typeface="+mn-lt"/>
              </a:rPr>
              <a:t>】』</a:t>
            </a:r>
            <a:endParaRPr kumimoji="1" lang="ja-JP" altLang="en-US" sz="1200" dirty="0">
              <a:latin typeface="+mn-lt"/>
            </a:endParaRPr>
          </a:p>
        </p:txBody>
      </p:sp>
      <p:sp>
        <p:nvSpPr>
          <p:cNvPr id="10" name="コンテンツ プレースホルダー 2">
            <a:extLst>
              <a:ext uri="{FF2B5EF4-FFF2-40B4-BE49-F238E27FC236}">
                <a16:creationId xmlns:a16="http://schemas.microsoft.com/office/drawing/2014/main" id="{B86B6F80-9613-45C9-8DD8-BB70BF1FA199}"/>
              </a:ext>
            </a:extLst>
          </p:cNvPr>
          <p:cNvSpPr txBox="1">
            <a:spLocks/>
          </p:cNvSpPr>
          <p:nvPr/>
        </p:nvSpPr>
        <p:spPr bwMode="auto">
          <a:xfrm>
            <a:off x="5585520" y="2636911"/>
            <a:ext cx="4200400" cy="366434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a:lstStyle>
          <a:p>
            <a:pPr marL="457200" lvl="1" indent="0">
              <a:buFontTx/>
              <a:buNone/>
            </a:pPr>
            <a:r>
              <a:rPr lang="ja-JP" altLang="en-US" sz="2400" kern="0" dirty="0"/>
              <a:t>≪対応指針例≫</a:t>
            </a:r>
            <a:endParaRPr lang="en-US" altLang="ja-JP" sz="2400" kern="0" dirty="0"/>
          </a:p>
          <a:p>
            <a:pPr marL="457200" lvl="1" indent="-368300">
              <a:buFontTx/>
              <a:buNone/>
              <a:tabLst>
                <a:tab pos="88900" algn="l"/>
              </a:tabLst>
            </a:pPr>
            <a:r>
              <a:rPr lang="en-US" altLang="ja-JP" sz="1800" kern="0" dirty="0"/>
              <a:t>A: </a:t>
            </a:r>
            <a:r>
              <a:rPr lang="ja-JP" altLang="en-US" sz="1800" kern="0" dirty="0"/>
              <a:t>許容できないリスクなので、テストを重点的に実施する。不具合が発生し、修正不可時は商品化を断念する。</a:t>
            </a:r>
            <a:endParaRPr lang="en-US" altLang="ja-JP" sz="1800" kern="0" dirty="0"/>
          </a:p>
          <a:p>
            <a:pPr marL="457200" lvl="1" indent="-368300">
              <a:buFontTx/>
              <a:buNone/>
              <a:tabLst>
                <a:tab pos="88900" algn="l"/>
              </a:tabLst>
            </a:pPr>
            <a:r>
              <a:rPr lang="en-US" altLang="ja-JP" sz="1800" kern="0" dirty="0"/>
              <a:t>B: </a:t>
            </a:r>
            <a:r>
              <a:rPr lang="ja-JP" altLang="en-US" sz="1800" kern="0" dirty="0"/>
              <a:t>リスク対策コストを考慮しつつテスト網羅基準を下げたり、テスト工数を低減する。</a:t>
            </a:r>
            <a:endParaRPr lang="en-US" altLang="ja-JP" sz="1800" kern="0" dirty="0"/>
          </a:p>
          <a:p>
            <a:pPr marL="457200" lvl="1" indent="-368300">
              <a:buFontTx/>
              <a:buNone/>
              <a:tabLst>
                <a:tab pos="88900" algn="l"/>
              </a:tabLst>
            </a:pPr>
            <a:r>
              <a:rPr lang="en-US" altLang="ja-JP" sz="1800" kern="0" dirty="0"/>
              <a:t>C: </a:t>
            </a:r>
            <a:r>
              <a:rPr lang="ja-JP" altLang="en-US" sz="1800" kern="0" dirty="0"/>
              <a:t>「社会的に受け入れ可能なリスク」なのでテストは優先度を下げてサンプリングテストにとどめる。</a:t>
            </a:r>
            <a:endParaRPr lang="ja-JP" altLang="en-US" sz="2000" kern="0" dirty="0"/>
          </a:p>
        </p:txBody>
      </p:sp>
      <p:pic>
        <p:nvPicPr>
          <p:cNvPr id="12" name="図 11">
            <a:extLst>
              <a:ext uri="{FF2B5EF4-FFF2-40B4-BE49-F238E27FC236}">
                <a16:creationId xmlns:a16="http://schemas.microsoft.com/office/drawing/2014/main" id="{53AE9AC1-FE25-4407-B959-E2F3457FDD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079" y="2548424"/>
            <a:ext cx="5619479" cy="3544872"/>
          </a:xfrm>
          <a:prstGeom prst="rect">
            <a:avLst/>
          </a:prstGeom>
        </p:spPr>
      </p:pic>
    </p:spTree>
    <p:extLst>
      <p:ext uri="{BB962C8B-B14F-4D97-AF65-F5344CB8AC3E}">
        <p14:creationId xmlns:p14="http://schemas.microsoft.com/office/powerpoint/2010/main" val="214334343"/>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181</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ja-JP" altLang="en-US" sz="4400" dirty="0">
                <a:solidFill>
                  <a:schemeClr val="tx2"/>
                </a:solidFill>
                <a:latin typeface="ＭＳ Ｐゴシック" charset="-128"/>
              </a:rPr>
              <a:t> </a:t>
            </a:r>
            <a:r>
              <a:rPr lang="en-US" altLang="ja-JP" sz="4400" dirty="0">
                <a:solidFill>
                  <a:schemeClr val="tx2"/>
                </a:solidFill>
                <a:latin typeface="ＭＳ Ｐゴシック" charset="-128"/>
              </a:rPr>
              <a:t>5.6 </a:t>
            </a:r>
            <a:r>
              <a:rPr lang="ja-JP" altLang="en-US" sz="4400" dirty="0">
                <a:solidFill>
                  <a:schemeClr val="tx2"/>
                </a:solidFill>
                <a:latin typeface="ＭＳ Ｐゴシック" charset="-128"/>
              </a:rPr>
              <a:t>欠陥マネジメント</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3980138219"/>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不正と欠陥</a:t>
            </a:r>
          </a:p>
        </p:txBody>
      </p:sp>
      <p:sp>
        <p:nvSpPr>
          <p:cNvPr id="3" name="コンテンツ プレースホルダー 2"/>
          <p:cNvSpPr>
            <a:spLocks noGrp="1"/>
          </p:cNvSpPr>
          <p:nvPr>
            <p:ph idx="1"/>
          </p:nvPr>
        </p:nvSpPr>
        <p:spPr>
          <a:xfrm>
            <a:off x="200472" y="1600200"/>
            <a:ext cx="9427716" cy="4565104"/>
          </a:xfrm>
        </p:spPr>
        <p:txBody>
          <a:bodyPr/>
          <a:lstStyle/>
          <a:p>
            <a:pPr>
              <a:buFont typeface="Wingdings" panose="05000000000000000000" pitchFamily="2" charset="2"/>
              <a:buChar char="ü"/>
            </a:pPr>
            <a:r>
              <a:rPr lang="ja-JP" altLang="en-US" sz="2400" dirty="0"/>
              <a:t>不正（</a:t>
            </a:r>
            <a:r>
              <a:rPr lang="en-US" altLang="ja-JP" sz="2400" dirty="0"/>
              <a:t>anomaly</a:t>
            </a:r>
            <a:r>
              <a:rPr lang="ja-JP" altLang="en-US" sz="2400" dirty="0"/>
              <a:t>）：要求仕様、設計ドキュメント、ユーザドキュメント、標準など、または知見、経験から逸脱するあらゆる状態。</a:t>
            </a:r>
            <a:br>
              <a:rPr lang="en-US" altLang="ja-JP" sz="2400" dirty="0"/>
            </a:br>
            <a:r>
              <a:rPr lang="ja-JP" altLang="en-US" sz="1800" dirty="0"/>
              <a:t>レビュー、テスト、分析、コンパイルをする中で検出できるが、それだけにとどまらず、ソフトウェアプロダクトや該当するドキュメントを利用するときに検出できることもある。</a:t>
            </a:r>
            <a:endParaRPr lang="en-US" altLang="ja-JP" sz="1800" dirty="0"/>
          </a:p>
          <a:p>
            <a:pPr lvl="1">
              <a:buFont typeface="Arial" panose="020B0604020202020204" pitchFamily="34" charset="0"/>
              <a:buChar char="•"/>
            </a:pPr>
            <a:r>
              <a:rPr lang="ja-JP" altLang="en-US" sz="2000" dirty="0"/>
              <a:t>偽陽性　＝　誤った失敗結果（</a:t>
            </a:r>
            <a:r>
              <a:rPr lang="en-US" altLang="ja-JP" sz="2000" dirty="0"/>
              <a:t>FALSE-fail result</a:t>
            </a:r>
            <a:r>
              <a:rPr lang="ja-JP" altLang="en-US" sz="2000" dirty="0"/>
              <a:t>）：</a:t>
            </a:r>
            <a:br>
              <a:rPr lang="en-US" altLang="ja-JP" sz="2000" dirty="0"/>
            </a:br>
            <a:r>
              <a:rPr lang="ja-JP" altLang="en-US" sz="2000" dirty="0"/>
              <a:t>　　実際には、欠陥による故障ではないもの。（仕様の勘違いなど。）</a:t>
            </a:r>
            <a:endParaRPr lang="en-US" altLang="ja-JP" sz="2000" dirty="0"/>
          </a:p>
          <a:p>
            <a:pPr lvl="1">
              <a:buFont typeface="Arial" panose="020B0604020202020204" pitchFamily="34" charset="0"/>
              <a:buChar char="•"/>
            </a:pPr>
            <a:r>
              <a:rPr lang="ja-JP" altLang="en-US" sz="2000" dirty="0"/>
              <a:t>偽陰性　＝　誤った合格結果（</a:t>
            </a:r>
            <a:r>
              <a:rPr lang="en-US" altLang="ja-JP" sz="2000" dirty="0"/>
              <a:t>FALSE-pass result</a:t>
            </a:r>
            <a:r>
              <a:rPr lang="ja-JP" altLang="en-US" sz="2000" dirty="0"/>
              <a:t>）：</a:t>
            </a:r>
            <a:br>
              <a:rPr lang="en-US" altLang="ja-JP" sz="2000" dirty="0"/>
            </a:br>
            <a:r>
              <a:rPr lang="ja-JP" altLang="en-US" sz="2000" dirty="0"/>
              <a:t>　　欠陥を識別できなかったテスト結果。</a:t>
            </a:r>
            <a:endParaRPr lang="en-US" altLang="ja-JP" sz="2000" dirty="0"/>
          </a:p>
          <a:p>
            <a:pPr marL="457200" lvl="1" indent="0">
              <a:buNone/>
            </a:pPr>
            <a:r>
              <a:rPr lang="en-US" altLang="ja-JP" sz="2000" dirty="0"/>
              <a:t>※</a:t>
            </a:r>
            <a:r>
              <a:rPr lang="ja-JP" altLang="en-US" sz="2000" dirty="0"/>
              <a:t>　テスト担当者は、欠陥として報告する偽陽性の数を最小限にする必要があるが、偽陽性を厳しくとがめれば、今度は萎縮が原因となり偽陰性が増える。</a:t>
            </a:r>
            <a:br>
              <a:rPr lang="en-US" altLang="ja-JP" sz="2000" dirty="0"/>
            </a:br>
            <a:r>
              <a:rPr lang="ja-JP" altLang="en-US" sz="2000" dirty="0">
                <a:solidFill>
                  <a:srgbClr val="FF0000"/>
                </a:solidFill>
              </a:rPr>
              <a:t>テスト中に問題が生じた場合、欠陥レポートを作成する</a:t>
            </a:r>
            <a:r>
              <a:rPr lang="ja-JP" altLang="en-US" sz="2000" dirty="0"/>
              <a:t>。</a:t>
            </a:r>
          </a:p>
          <a:p>
            <a:pPr>
              <a:buFont typeface="Wingdings" panose="05000000000000000000" pitchFamily="2" charset="2"/>
              <a:buChar char="ü"/>
            </a:pPr>
            <a:r>
              <a:rPr lang="ja-JP" altLang="en-US" sz="2400" dirty="0"/>
              <a:t>欠陥（</a:t>
            </a:r>
            <a:r>
              <a:rPr lang="en-US" altLang="ja-JP" sz="2400" dirty="0"/>
              <a:t>defect</a:t>
            </a:r>
            <a:r>
              <a:rPr lang="ja-JP" altLang="en-US" sz="2400" dirty="0"/>
              <a:t>）：作業成果物に存在する、要件または仕様を満たさない不備または欠点。</a:t>
            </a:r>
            <a:endParaRPr kumimoji="1" lang="ja-JP" altLang="en-US" sz="2400"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182</a:t>
            </a:fld>
            <a:endParaRPr lang="en-US" altLang="ja-JP" dirty="0"/>
          </a:p>
        </p:txBody>
      </p:sp>
      <p:sp>
        <p:nvSpPr>
          <p:cNvPr id="8" name="テキスト ボックス 69"/>
          <p:cNvSpPr txBox="1">
            <a:spLocks noChangeArrowheads="1"/>
          </p:cNvSpPr>
          <p:nvPr/>
        </p:nvSpPr>
        <p:spPr bwMode="auto">
          <a:xfrm>
            <a:off x="315913" y="6001543"/>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ソフトウェアテスト標準用語集（日本語版）</a:t>
            </a:r>
            <a:r>
              <a:rPr lang="en-US" altLang="ja-JP" sz="1400" dirty="0"/>
              <a:t>Version 2.3.J02</a:t>
            </a:r>
            <a:endParaRPr lang="ja-JP" altLang="en-US" sz="1400" dirty="0"/>
          </a:p>
        </p:txBody>
      </p:sp>
      <p:sp>
        <p:nvSpPr>
          <p:cNvPr id="7" name="フッター プレースホルダー 3"/>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1293277099"/>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欠陥レポートの目的</a:t>
            </a:r>
            <a:endParaRPr kumimoji="1" lang="ja-JP" altLang="en-US" dirty="0"/>
          </a:p>
        </p:txBody>
      </p:sp>
      <p:sp>
        <p:nvSpPr>
          <p:cNvPr id="3" name="コンテンツ プレースホルダー 2"/>
          <p:cNvSpPr>
            <a:spLocks noGrp="1"/>
          </p:cNvSpPr>
          <p:nvPr>
            <p:ph idx="1"/>
          </p:nvPr>
        </p:nvSpPr>
        <p:spPr>
          <a:xfrm>
            <a:off x="200472" y="1600200"/>
            <a:ext cx="9427716" cy="4525963"/>
          </a:xfrm>
        </p:spPr>
        <p:txBody>
          <a:bodyPr/>
          <a:lstStyle/>
          <a:p>
            <a:r>
              <a:rPr lang="ja-JP" altLang="en-US" sz="2800" dirty="0"/>
              <a:t>開発担当者や他の関係者に対して、</a:t>
            </a:r>
            <a:r>
              <a:rPr lang="ja-JP" altLang="en-US" sz="2800" dirty="0">
                <a:solidFill>
                  <a:srgbClr val="FF0000"/>
                </a:solidFill>
              </a:rPr>
              <a:t>発生したあらゆる期待に反する事象についての情報を提供</a:t>
            </a:r>
            <a:r>
              <a:rPr lang="ja-JP" altLang="en-US" sz="2800" dirty="0"/>
              <a:t>する。また、必要に応じて、もしくは問題を解決するために、具体的な影響を識別して、最小の再現テストで問題の切り分けを行い、欠陥の修正ができるようにする。</a:t>
            </a:r>
          </a:p>
          <a:p>
            <a:r>
              <a:rPr lang="ja-JP" altLang="en-US" sz="2800" dirty="0"/>
              <a:t>テストマネージャーに対し、作業成果物の</a:t>
            </a:r>
            <a:r>
              <a:rPr lang="ja-JP" altLang="en-US" sz="2800" dirty="0">
                <a:solidFill>
                  <a:srgbClr val="FF0000"/>
                </a:solidFill>
              </a:rPr>
              <a:t>品質や、テストへの影響を追跡する手段</a:t>
            </a:r>
            <a:r>
              <a:rPr lang="ja-JP" altLang="en-US" sz="2800" dirty="0"/>
              <a:t>を提供する。</a:t>
            </a:r>
          </a:p>
          <a:p>
            <a:r>
              <a:rPr lang="ja-JP" altLang="en-US" sz="2800" dirty="0"/>
              <a:t>開発プロセスとテスト</a:t>
            </a:r>
            <a:r>
              <a:rPr lang="ja-JP" altLang="en-US" sz="2800" dirty="0">
                <a:solidFill>
                  <a:srgbClr val="FF0000"/>
                </a:solidFill>
              </a:rPr>
              <a:t>プロセスを改善するためのヒント</a:t>
            </a:r>
            <a:r>
              <a:rPr lang="ja-JP" altLang="en-US" sz="2800" dirty="0"/>
              <a:t>を提供する。</a:t>
            </a:r>
            <a:endParaRPr lang="en-US" altLang="ja-JP" sz="2800"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183</a:t>
            </a:fld>
            <a:endParaRPr lang="en-US" altLang="ja-JP" dirty="0"/>
          </a:p>
        </p:txBody>
      </p:sp>
      <p:sp>
        <p:nvSpPr>
          <p:cNvPr id="6" name="テキスト ボックス 69"/>
          <p:cNvSpPr txBox="1">
            <a:spLocks noChangeArrowheads="1"/>
          </p:cNvSpPr>
          <p:nvPr/>
        </p:nvSpPr>
        <p:spPr bwMode="auto">
          <a:xfrm>
            <a:off x="315913" y="6001543"/>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
        <p:nvSpPr>
          <p:cNvPr id="7" name="フッター プレースホルダー 3"/>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4055264525"/>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スライド番号プレースホルダ 5"/>
          <p:cNvSpPr>
            <a:spLocks noGrp="1"/>
          </p:cNvSpPr>
          <p:nvPr>
            <p:ph type="sldNum" sz="quarter" idx="12"/>
          </p:nvPr>
        </p:nvSpPr>
        <p:spPr>
          <a:noFill/>
        </p:spPr>
        <p:txBody>
          <a:bodyPr/>
          <a:lstStyle/>
          <a:p>
            <a:fld id="{E4A40606-132B-412D-9DAC-9B58B2CA4CD8}" type="slidenum">
              <a:rPr lang="ja-JP" altLang="en-US" smtClean="0">
                <a:ea typeface="ＭＳ Ｐゴシック" charset="-128"/>
              </a:rPr>
              <a:pPr/>
              <a:t>184</a:t>
            </a:fld>
            <a:endParaRPr lang="en-US" altLang="ja-JP">
              <a:ea typeface="ＭＳ Ｐゴシック" charset="-128"/>
            </a:endParaRPr>
          </a:p>
        </p:txBody>
      </p:sp>
      <p:sp>
        <p:nvSpPr>
          <p:cNvPr id="110595" name="Rectangle 2"/>
          <p:cNvSpPr>
            <a:spLocks noGrp="1" noChangeArrowheads="1"/>
          </p:cNvSpPr>
          <p:nvPr>
            <p:ph type="title"/>
          </p:nvPr>
        </p:nvSpPr>
        <p:spPr/>
        <p:txBody>
          <a:bodyPr/>
          <a:lstStyle/>
          <a:p>
            <a:pPr eaLnBrk="1" hangingPunct="1"/>
            <a:r>
              <a:rPr lang="ja-JP" altLang="en-US" dirty="0"/>
              <a:t>欠陥レポート記載事項</a:t>
            </a:r>
          </a:p>
        </p:txBody>
      </p:sp>
      <p:sp>
        <p:nvSpPr>
          <p:cNvPr id="110596" name="Rectangle 3"/>
          <p:cNvSpPr>
            <a:spLocks noGrp="1" noChangeArrowheads="1"/>
          </p:cNvSpPr>
          <p:nvPr>
            <p:ph type="body" idx="1"/>
          </p:nvPr>
        </p:nvSpPr>
        <p:spPr>
          <a:xfrm>
            <a:off x="495300" y="1417638"/>
            <a:ext cx="8915400" cy="4456113"/>
          </a:xfrm>
        </p:spPr>
        <p:txBody>
          <a:bodyPr/>
          <a:lstStyle/>
          <a:p>
            <a:pPr eaLnBrk="1" hangingPunct="1"/>
            <a:r>
              <a:rPr lang="ja-JP" altLang="en-US" sz="2400" dirty="0"/>
              <a:t>欠陥レポート（</a:t>
            </a:r>
            <a:r>
              <a:rPr lang="en-US" altLang="ja-JP" sz="2400" dirty="0"/>
              <a:t>ISO/IEC/IEEE 29119</a:t>
            </a:r>
            <a:r>
              <a:rPr lang="ja-JP" altLang="en-US" sz="2400" dirty="0"/>
              <a:t>ではインシデントレポートと呼ぶ）に含める内容は以下の通り。</a:t>
            </a:r>
          </a:p>
          <a:p>
            <a:pPr lvl="1" eaLnBrk="1" hangingPunct="1">
              <a:buFont typeface="Wingdings" panose="05000000000000000000" pitchFamily="2" charset="2"/>
              <a:buChar char="ü"/>
            </a:pPr>
            <a:endParaRPr lang="ja-JP" altLang="en-US" sz="2400" dirty="0"/>
          </a:p>
        </p:txBody>
      </p:sp>
      <p:sp>
        <p:nvSpPr>
          <p:cNvPr id="110597"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6" name="Text Box 63"/>
          <p:cNvSpPr txBox="1">
            <a:spLocks noChangeArrowheads="1"/>
          </p:cNvSpPr>
          <p:nvPr/>
        </p:nvSpPr>
        <p:spPr bwMode="auto">
          <a:xfrm>
            <a:off x="779364" y="2235578"/>
            <a:ext cx="8490148" cy="4031873"/>
          </a:xfrm>
          <a:prstGeom prst="rect">
            <a:avLst/>
          </a:prstGeom>
          <a:noFill/>
          <a:ln w="9525">
            <a:noFill/>
            <a:prstDash val="dash"/>
            <a:miter lim="800000"/>
            <a:headEnd/>
            <a:tailEnd/>
          </a:ln>
        </p:spPr>
        <p:txBody>
          <a:bodyPr wrap="square">
            <a:spAutoFit/>
          </a:bodyPr>
          <a:lstStyle/>
          <a:p>
            <a:pPr marL="285750" indent="-285750">
              <a:buFont typeface="Wingdings" panose="05000000000000000000" pitchFamily="2" charset="2"/>
              <a:buChar char="p"/>
            </a:pPr>
            <a:r>
              <a:rPr lang="ja-JP" altLang="en-US" sz="1600" dirty="0"/>
              <a:t>識別子</a:t>
            </a:r>
            <a:endParaRPr lang="en-US" altLang="ja-JP" sz="1600" dirty="0"/>
          </a:p>
          <a:p>
            <a:pPr marL="285750" indent="-285750">
              <a:buFont typeface="Wingdings" panose="05000000000000000000" pitchFamily="2" charset="2"/>
              <a:buChar char="p"/>
            </a:pPr>
            <a:r>
              <a:rPr lang="ja-JP" altLang="en-US" sz="1600" dirty="0"/>
              <a:t>レポート対象の欠陥の件名と概要</a:t>
            </a:r>
          </a:p>
          <a:p>
            <a:pPr marL="285750" indent="-285750">
              <a:buFont typeface="Wingdings" panose="05000000000000000000" pitchFamily="2" charset="2"/>
              <a:buChar char="p"/>
            </a:pPr>
            <a:r>
              <a:rPr lang="ja-JP" altLang="en-US" sz="1600" dirty="0"/>
              <a:t>欠陥レポートの作成日付、作成した組織、作成者</a:t>
            </a:r>
          </a:p>
          <a:p>
            <a:pPr marL="285750" indent="-285750">
              <a:buFont typeface="Wingdings" panose="05000000000000000000" pitchFamily="2" charset="2"/>
              <a:buChar char="p"/>
            </a:pPr>
            <a:r>
              <a:rPr lang="ja-JP" altLang="en-US" sz="1600" dirty="0"/>
              <a:t>テストアイテム（テスト対象の構成アイテム）および環境を識別する情報</a:t>
            </a:r>
          </a:p>
          <a:p>
            <a:pPr marL="285750" indent="-285750">
              <a:buFont typeface="Wingdings" panose="05000000000000000000" pitchFamily="2" charset="2"/>
              <a:buChar char="p"/>
            </a:pPr>
            <a:r>
              <a:rPr lang="ja-JP" altLang="en-US" sz="1600" dirty="0"/>
              <a:t>欠陥を観察した開発ライフサイクルのフェーズ</a:t>
            </a:r>
          </a:p>
          <a:p>
            <a:pPr marL="285750" indent="-285750">
              <a:buFont typeface="Wingdings" panose="05000000000000000000" pitchFamily="2" charset="2"/>
              <a:buChar char="p"/>
            </a:pPr>
            <a:r>
              <a:rPr lang="ja-JP" altLang="en-US" sz="1600" dirty="0"/>
              <a:t>ログ、データベースのダンプ、スクリーンショット、（テスト実行中に検出された場合は）実行状況などの</a:t>
            </a:r>
            <a:r>
              <a:rPr lang="ja-JP" altLang="en-US" sz="1600" dirty="0">
                <a:solidFill>
                  <a:srgbClr val="FF0000"/>
                </a:solidFill>
              </a:rPr>
              <a:t>欠陥の再現と解決を可能にする詳細な説明資料</a:t>
            </a:r>
          </a:p>
          <a:p>
            <a:pPr marL="285750" indent="-285750">
              <a:buFont typeface="Wingdings" panose="05000000000000000000" pitchFamily="2" charset="2"/>
              <a:buChar char="p"/>
            </a:pPr>
            <a:r>
              <a:rPr lang="ja-JP" altLang="en-US" sz="1600" dirty="0">
                <a:solidFill>
                  <a:srgbClr val="FF0000"/>
                </a:solidFill>
              </a:rPr>
              <a:t>期待結果と実際の結果</a:t>
            </a:r>
          </a:p>
          <a:p>
            <a:pPr marL="285750" indent="-285750">
              <a:buFont typeface="Wingdings" panose="05000000000000000000" pitchFamily="2" charset="2"/>
              <a:buChar char="p"/>
            </a:pPr>
            <a:r>
              <a:rPr lang="ja-JP" altLang="en-US" sz="1600" dirty="0"/>
              <a:t>ステークホルダーに与えるインパクトの範囲や程度（重要度）</a:t>
            </a:r>
          </a:p>
          <a:p>
            <a:pPr marL="285750" indent="-285750">
              <a:buFont typeface="Wingdings" panose="05000000000000000000" pitchFamily="2" charset="2"/>
              <a:buChar char="p"/>
            </a:pPr>
            <a:r>
              <a:rPr lang="ja-JP" altLang="en-US" sz="1600" dirty="0"/>
              <a:t>修正の緊急度</a:t>
            </a:r>
            <a:r>
              <a:rPr lang="en-US" altLang="ja-JP" sz="1600" dirty="0"/>
              <a:t>/</a:t>
            </a:r>
            <a:r>
              <a:rPr lang="ja-JP" altLang="en-US" sz="1600" dirty="0"/>
              <a:t>優先度</a:t>
            </a:r>
          </a:p>
          <a:p>
            <a:pPr marL="285750" indent="-285750">
              <a:buFont typeface="Wingdings" panose="05000000000000000000" pitchFamily="2" charset="2"/>
              <a:buChar char="p"/>
            </a:pPr>
            <a:r>
              <a:rPr lang="ja-JP" altLang="en-US" sz="1600" dirty="0"/>
              <a:t>欠陥レポートのステータス（例えば、オープン、延期、重複、修正待ち、確認テスト待ち、再オープン、クローズなど）</a:t>
            </a:r>
          </a:p>
          <a:p>
            <a:pPr marL="285750" indent="-285750">
              <a:buFont typeface="Wingdings" panose="05000000000000000000" pitchFamily="2" charset="2"/>
              <a:buChar char="p"/>
            </a:pPr>
            <a:r>
              <a:rPr lang="ja-JP" altLang="en-US" sz="1600" dirty="0"/>
              <a:t>結論、アドバイス、承認</a:t>
            </a:r>
          </a:p>
          <a:p>
            <a:pPr marL="285750" indent="-285750">
              <a:buFont typeface="Wingdings" panose="05000000000000000000" pitchFamily="2" charset="2"/>
              <a:buChar char="p"/>
            </a:pPr>
            <a:r>
              <a:rPr lang="ja-JP" altLang="en-US" sz="1600" dirty="0"/>
              <a:t>欠陥の修正が他の領域への影響を与えるといった、広範囲にわたる懸念事項</a:t>
            </a:r>
          </a:p>
          <a:p>
            <a:pPr marL="285750" indent="-285750">
              <a:buFont typeface="Wingdings" panose="05000000000000000000" pitchFamily="2" charset="2"/>
              <a:buChar char="p"/>
            </a:pPr>
            <a:r>
              <a:rPr lang="ja-JP" altLang="en-US" sz="1600" dirty="0"/>
              <a:t>プロジェクトチームのメンバーによる欠陥の切り分け、修正、確認といった一連の修正履歴</a:t>
            </a:r>
          </a:p>
          <a:p>
            <a:pPr marL="285750" indent="-285750">
              <a:buFont typeface="Wingdings" panose="05000000000000000000" pitchFamily="2" charset="2"/>
              <a:buChar char="p"/>
            </a:pPr>
            <a:r>
              <a:rPr lang="ja-JP" altLang="en-US" sz="1600" dirty="0"/>
              <a:t>問題を明らかにしたテストケースを含む参照情報</a:t>
            </a:r>
            <a:endParaRPr lang="en-US" altLang="ja-JP" sz="1600" dirty="0"/>
          </a:p>
        </p:txBody>
      </p:sp>
      <p:sp>
        <p:nvSpPr>
          <p:cNvPr id="7" name="テキスト ボックス 69"/>
          <p:cNvSpPr txBox="1">
            <a:spLocks noChangeArrowheads="1"/>
          </p:cNvSpPr>
          <p:nvPr/>
        </p:nvSpPr>
        <p:spPr bwMode="auto">
          <a:xfrm>
            <a:off x="296862" y="6206431"/>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959952927"/>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スライド番号プレースホルダ 5"/>
          <p:cNvSpPr>
            <a:spLocks noGrp="1"/>
          </p:cNvSpPr>
          <p:nvPr>
            <p:ph type="sldNum" sz="quarter" idx="12"/>
          </p:nvPr>
        </p:nvSpPr>
        <p:spPr>
          <a:noFill/>
        </p:spPr>
        <p:txBody>
          <a:bodyPr/>
          <a:lstStyle/>
          <a:p>
            <a:fld id="{99E5477D-82FA-45F0-B47F-3256231FE28F}" type="slidenum">
              <a:rPr lang="ja-JP" altLang="en-US" smtClean="0">
                <a:ea typeface="ＭＳ Ｐゴシック" charset="-128"/>
              </a:rPr>
              <a:pPr/>
              <a:t>185</a:t>
            </a:fld>
            <a:endParaRPr lang="en-US" altLang="ja-JP">
              <a:ea typeface="ＭＳ Ｐゴシック" charset="-128"/>
            </a:endParaRPr>
          </a:p>
        </p:txBody>
      </p:sp>
      <p:sp>
        <p:nvSpPr>
          <p:cNvPr id="112643" name="Rectangle 2"/>
          <p:cNvSpPr>
            <a:spLocks noGrp="1" noChangeArrowheads="1"/>
          </p:cNvSpPr>
          <p:nvPr>
            <p:ph type="title"/>
          </p:nvPr>
        </p:nvSpPr>
        <p:spPr>
          <a:xfrm>
            <a:off x="776288" y="333375"/>
            <a:ext cx="8420100" cy="1143000"/>
          </a:xfrm>
        </p:spPr>
        <p:txBody>
          <a:bodyPr/>
          <a:lstStyle/>
          <a:p>
            <a:pPr eaLnBrk="1" hangingPunct="1"/>
            <a:r>
              <a:rPr lang="ja-JP" altLang="en-US" dirty="0"/>
              <a:t>欠陥の分析</a:t>
            </a:r>
          </a:p>
        </p:txBody>
      </p:sp>
      <p:sp>
        <p:nvSpPr>
          <p:cNvPr id="112644" name="Rectangle 3"/>
          <p:cNvSpPr>
            <a:spLocks noChangeArrowheads="1"/>
          </p:cNvSpPr>
          <p:nvPr/>
        </p:nvSpPr>
        <p:spPr bwMode="auto">
          <a:xfrm>
            <a:off x="776288" y="1391295"/>
            <a:ext cx="8207375" cy="2512267"/>
          </a:xfrm>
          <a:prstGeom prst="rect">
            <a:avLst/>
          </a:prstGeom>
          <a:noFill/>
          <a:ln w="12700">
            <a:solidFill>
              <a:schemeClr val="bg2"/>
            </a:solidFill>
            <a:miter lim="800000"/>
            <a:headEnd/>
            <a:tailEnd/>
          </a:ln>
        </p:spPr>
        <p:txBody>
          <a:bodyPr wrap="none" anchor="ctr"/>
          <a:lstStyle/>
          <a:p>
            <a:r>
              <a:rPr lang="ja-JP" altLang="en-US" sz="2400" dirty="0">
                <a:solidFill>
                  <a:srgbClr val="003366"/>
                </a:solidFill>
                <a:latin typeface="Times New Roman" pitchFamily="18" charset="0"/>
              </a:rPr>
              <a:t>発見された欠陥の分析結果は様々な用途で活用できる。</a:t>
            </a:r>
          </a:p>
          <a:p>
            <a:pPr marL="896938" lvl="1" indent="-439738">
              <a:buClr>
                <a:srgbClr val="003300"/>
              </a:buClr>
              <a:buFont typeface="Wingdings" pitchFamily="2" charset="2"/>
              <a:buChar char="u"/>
            </a:pPr>
            <a:r>
              <a:rPr lang="ja-JP" altLang="en-US" sz="2000" dirty="0">
                <a:solidFill>
                  <a:srgbClr val="003300"/>
                </a:solidFill>
                <a:latin typeface="Times New Roman" pitchFamily="18" charset="0"/>
              </a:rPr>
              <a:t>エラーを推測する。</a:t>
            </a:r>
            <a:endParaRPr lang="en-US" altLang="ja-JP" sz="2000" dirty="0">
              <a:solidFill>
                <a:srgbClr val="003300"/>
              </a:solidFill>
              <a:latin typeface="Times New Roman" pitchFamily="18" charset="0"/>
            </a:endParaRPr>
          </a:p>
          <a:p>
            <a:pPr marL="896938" lvl="1" indent="-439738">
              <a:buClr>
                <a:srgbClr val="003300"/>
              </a:buClr>
              <a:buFont typeface="Wingdings" pitchFamily="2" charset="2"/>
              <a:buChar char="u"/>
            </a:pPr>
            <a:r>
              <a:rPr lang="ja-JP" altLang="en-US" sz="2000" dirty="0">
                <a:solidFill>
                  <a:srgbClr val="003300"/>
                </a:solidFill>
                <a:latin typeface="Times New Roman" pitchFamily="18" charset="0"/>
              </a:rPr>
              <a:t>品質を分析する。</a:t>
            </a:r>
            <a:endParaRPr lang="en-US" altLang="ja-JP" sz="2000" dirty="0">
              <a:solidFill>
                <a:srgbClr val="003300"/>
              </a:solidFill>
              <a:latin typeface="Times New Roman" pitchFamily="18" charset="0"/>
            </a:endParaRPr>
          </a:p>
          <a:p>
            <a:pPr marL="896938" lvl="1" indent="-439738">
              <a:buClr>
                <a:srgbClr val="003300"/>
              </a:buClr>
              <a:buFont typeface="Wingdings" pitchFamily="2" charset="2"/>
              <a:buChar char="u"/>
            </a:pPr>
            <a:r>
              <a:rPr lang="ja-JP" altLang="en-US" sz="2000" dirty="0">
                <a:solidFill>
                  <a:srgbClr val="003300"/>
                </a:solidFill>
                <a:latin typeface="Times New Roman" pitchFamily="18" charset="0"/>
              </a:rPr>
              <a:t>リスクを分析する。</a:t>
            </a:r>
          </a:p>
          <a:p>
            <a:pPr marL="896938" lvl="1" indent="-439738">
              <a:buClr>
                <a:srgbClr val="003300"/>
              </a:buClr>
              <a:buFont typeface="Wingdings" pitchFamily="2" charset="2"/>
              <a:buChar char="u"/>
            </a:pPr>
            <a:r>
              <a:rPr lang="ja-JP" altLang="en-US" sz="2000" dirty="0">
                <a:solidFill>
                  <a:srgbClr val="003300"/>
                </a:solidFill>
                <a:latin typeface="Times New Roman" pitchFamily="18" charset="0"/>
              </a:rPr>
              <a:t>リグレッションテストの効果を測定する。</a:t>
            </a:r>
          </a:p>
          <a:p>
            <a:pPr marL="896938" lvl="1" indent="-439738">
              <a:buClr>
                <a:srgbClr val="003300"/>
              </a:buClr>
              <a:buFont typeface="Wingdings" pitchFamily="2" charset="2"/>
              <a:buChar char="u"/>
            </a:pPr>
            <a:r>
              <a:rPr lang="ja-JP" altLang="en-US" sz="2000" dirty="0">
                <a:solidFill>
                  <a:srgbClr val="003300"/>
                </a:solidFill>
                <a:latin typeface="Times New Roman" pitchFamily="18" charset="0"/>
              </a:rPr>
              <a:t>今後の工数・テストケースを分析する。</a:t>
            </a:r>
            <a:endParaRPr lang="en-US" altLang="ja-JP" sz="2000" dirty="0">
              <a:solidFill>
                <a:srgbClr val="003300"/>
              </a:solidFill>
              <a:latin typeface="Times New Roman" pitchFamily="18" charset="0"/>
            </a:endParaRPr>
          </a:p>
          <a:p>
            <a:pPr marL="896938" lvl="1" indent="-439738">
              <a:buClr>
                <a:srgbClr val="003300"/>
              </a:buClr>
              <a:buFont typeface="Wingdings" pitchFamily="2" charset="2"/>
              <a:buChar char="u"/>
            </a:pPr>
            <a:r>
              <a:rPr lang="ja-JP" altLang="en-US" sz="2000" dirty="0">
                <a:solidFill>
                  <a:srgbClr val="003300"/>
                </a:solidFill>
                <a:latin typeface="Times New Roman" pitchFamily="18" charset="0"/>
              </a:rPr>
              <a:t>プロセスを改善する。</a:t>
            </a:r>
          </a:p>
        </p:txBody>
      </p:sp>
      <p:sp>
        <p:nvSpPr>
          <p:cNvPr id="112645" name="Text Box 4"/>
          <p:cNvSpPr txBox="1">
            <a:spLocks noChangeArrowheads="1"/>
          </p:cNvSpPr>
          <p:nvPr/>
        </p:nvSpPr>
        <p:spPr bwMode="auto">
          <a:xfrm>
            <a:off x="704528" y="4047430"/>
            <a:ext cx="8102600" cy="461665"/>
          </a:xfrm>
          <a:prstGeom prst="rect">
            <a:avLst/>
          </a:prstGeom>
          <a:noFill/>
          <a:ln w="12700">
            <a:noFill/>
            <a:miter lim="800000"/>
            <a:headEnd/>
            <a:tailEnd/>
          </a:ln>
        </p:spPr>
        <p:txBody>
          <a:bodyPr wrap="square">
            <a:spAutoFit/>
          </a:bodyPr>
          <a:lstStyle/>
          <a:p>
            <a:pPr>
              <a:spcBef>
                <a:spcPct val="50000"/>
              </a:spcBef>
            </a:pPr>
            <a:r>
              <a:rPr lang="ja-JP" altLang="en-US" sz="2400" dirty="0">
                <a:solidFill>
                  <a:srgbClr val="FF0000"/>
                </a:solidFill>
                <a:latin typeface="Times New Roman" pitchFamily="18" charset="0"/>
              </a:rPr>
              <a:t>欠陥マネジメントツールを利用しよう。</a:t>
            </a:r>
          </a:p>
        </p:txBody>
      </p:sp>
      <p:sp>
        <p:nvSpPr>
          <p:cNvPr id="112646" name="Rectangle 5"/>
          <p:cNvSpPr>
            <a:spLocks noChangeArrowheads="1"/>
          </p:cNvSpPr>
          <p:nvPr/>
        </p:nvSpPr>
        <p:spPr bwMode="auto">
          <a:xfrm>
            <a:off x="776288" y="4509095"/>
            <a:ext cx="8192293" cy="1800225"/>
          </a:xfrm>
          <a:prstGeom prst="rect">
            <a:avLst/>
          </a:prstGeom>
          <a:noFill/>
          <a:ln w="12700">
            <a:solidFill>
              <a:schemeClr val="bg2"/>
            </a:solidFill>
            <a:miter lim="800000"/>
            <a:headEnd/>
            <a:tailEnd/>
          </a:ln>
        </p:spPr>
        <p:txBody>
          <a:bodyPr anchor="ctr"/>
          <a:lstStyle/>
          <a:p>
            <a:r>
              <a:rPr lang="ja-JP" altLang="en-US" sz="2400" dirty="0">
                <a:solidFill>
                  <a:srgbClr val="003366"/>
                </a:solidFill>
                <a:latin typeface="Times New Roman" pitchFamily="18" charset="0"/>
              </a:rPr>
              <a:t>欠陥をデータとして生かしていくためには</a:t>
            </a:r>
          </a:p>
          <a:p>
            <a:pPr marL="896938" lvl="1" indent="-439738">
              <a:buClr>
                <a:srgbClr val="003300"/>
              </a:buClr>
              <a:buFont typeface="Wingdings" pitchFamily="2" charset="2"/>
              <a:buChar char="u"/>
            </a:pPr>
            <a:r>
              <a:rPr lang="ja-JP" altLang="en-US" sz="2000" dirty="0">
                <a:solidFill>
                  <a:srgbClr val="003300"/>
                </a:solidFill>
                <a:latin typeface="Times New Roman" pitchFamily="18" charset="0"/>
              </a:rPr>
              <a:t>欠陥マネジメントツールの構築が必要不可欠である。</a:t>
            </a:r>
          </a:p>
          <a:p>
            <a:pPr marL="896938" lvl="1" indent="-439738">
              <a:buClr>
                <a:srgbClr val="003300"/>
              </a:buClr>
              <a:buFont typeface="Wingdings" pitchFamily="2" charset="2"/>
              <a:buChar char="u"/>
            </a:pPr>
            <a:r>
              <a:rPr lang="ja-JP" altLang="en-US" sz="2000" dirty="0">
                <a:solidFill>
                  <a:srgbClr val="003300"/>
                </a:solidFill>
                <a:latin typeface="Times New Roman" pitchFamily="18" charset="0"/>
              </a:rPr>
              <a:t>欠陥の内容、手順を分かりやすく記載する。</a:t>
            </a:r>
          </a:p>
          <a:p>
            <a:pPr marL="896938" lvl="1" indent="-439738">
              <a:buClr>
                <a:srgbClr val="003300"/>
              </a:buClr>
              <a:buFont typeface="Wingdings" pitchFamily="2" charset="2"/>
              <a:buChar char="u"/>
            </a:pPr>
            <a:r>
              <a:rPr lang="ja-JP" altLang="en-US" sz="2000" dirty="0">
                <a:solidFill>
                  <a:srgbClr val="003300"/>
                </a:solidFill>
                <a:latin typeface="Times New Roman" pitchFamily="18" charset="0"/>
              </a:rPr>
              <a:t>欠陥の深刻度、レベルを分類し、優先順位付けを行う。リグレッションテスト設計時のデータとして利用する。</a:t>
            </a:r>
          </a:p>
        </p:txBody>
      </p:sp>
      <p:sp>
        <p:nvSpPr>
          <p:cNvPr id="112647"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1771147968"/>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186</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FF00"/>
          </a:solidFill>
          <a:ln w="9525">
            <a:noFill/>
            <a:miter lim="800000"/>
            <a:headEnd/>
            <a:tailEnd/>
          </a:ln>
        </p:spPr>
        <p:txBody>
          <a:bodyPr anchor="ctr"/>
          <a:lstStyle/>
          <a:p>
            <a:pPr algn="ctr"/>
            <a:r>
              <a:rPr lang="en-US" altLang="ja-JP" sz="4400" dirty="0">
                <a:solidFill>
                  <a:schemeClr val="tx2"/>
                </a:solidFill>
                <a:latin typeface="ＭＳ Ｐゴシック" charset="-128"/>
              </a:rPr>
              <a:t>6. </a:t>
            </a:r>
            <a:r>
              <a:rPr lang="ja-JP" altLang="en-US" sz="4400" dirty="0">
                <a:solidFill>
                  <a:schemeClr val="tx2"/>
                </a:solidFill>
                <a:latin typeface="ＭＳ Ｐゴシック" charset="-128"/>
              </a:rPr>
              <a:t>テスト支援ツール</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210342356"/>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187</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ja-JP" altLang="en-US" sz="4400" dirty="0">
                <a:solidFill>
                  <a:schemeClr val="tx2"/>
                </a:solidFill>
                <a:latin typeface="ＭＳ Ｐゴシック" charset="-128"/>
              </a:rPr>
              <a:t> </a:t>
            </a:r>
            <a:r>
              <a:rPr lang="en-US" altLang="ja-JP" sz="4400" dirty="0">
                <a:solidFill>
                  <a:schemeClr val="tx2"/>
                </a:solidFill>
                <a:latin typeface="ＭＳ Ｐゴシック" charset="-128"/>
              </a:rPr>
              <a:t>6.1 </a:t>
            </a:r>
            <a:r>
              <a:rPr lang="ja-JP" altLang="en-US" sz="4400" dirty="0">
                <a:solidFill>
                  <a:schemeClr val="tx2"/>
                </a:solidFill>
                <a:latin typeface="ＭＳ Ｐゴシック" charset="-128"/>
              </a:rPr>
              <a:t>テストツールの考慮事項</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3718526947"/>
      </p:ext>
    </p:extLst>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テストツールの種類（</a:t>
            </a:r>
            <a:r>
              <a:rPr kumimoji="1" lang="en-US" altLang="ja-JP" dirty="0"/>
              <a:t>1/2</a:t>
            </a:r>
            <a:r>
              <a:rPr kumimoji="1" lang="ja-JP" altLang="en-US" dirty="0"/>
              <a:t>）</a:t>
            </a:r>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188</a:t>
            </a:fld>
            <a:endParaRPr lang="en-US" altLang="ja-JP" dirty="0"/>
          </a:p>
        </p:txBody>
      </p:sp>
      <p:graphicFrame>
        <p:nvGraphicFramePr>
          <p:cNvPr id="6" name="表 5"/>
          <p:cNvGraphicFramePr>
            <a:graphicFrameLocks noGrp="1"/>
          </p:cNvGraphicFramePr>
          <p:nvPr/>
        </p:nvGraphicFramePr>
        <p:xfrm>
          <a:off x="495300" y="1625601"/>
          <a:ext cx="8915400" cy="4089600"/>
        </p:xfrm>
        <a:graphic>
          <a:graphicData uri="http://schemas.openxmlformats.org/drawingml/2006/table">
            <a:tbl>
              <a:tblPr>
                <a:tableStyleId>{5C22544A-7EE6-4342-B048-85BDC9FD1C3A}</a:tableStyleId>
              </a:tblPr>
              <a:tblGrid>
                <a:gridCol w="2081436">
                  <a:extLst>
                    <a:ext uri="{9D8B030D-6E8A-4147-A177-3AD203B41FA5}">
                      <a16:colId xmlns:a16="http://schemas.microsoft.com/office/drawing/2014/main" val="3230767241"/>
                    </a:ext>
                  </a:extLst>
                </a:gridCol>
                <a:gridCol w="6833964">
                  <a:extLst>
                    <a:ext uri="{9D8B030D-6E8A-4147-A177-3AD203B41FA5}">
                      <a16:colId xmlns:a16="http://schemas.microsoft.com/office/drawing/2014/main" val="1837794021"/>
                    </a:ext>
                  </a:extLst>
                </a:gridCol>
              </a:tblGrid>
              <a:tr h="370840">
                <a:tc>
                  <a:txBody>
                    <a:bodyPr/>
                    <a:lstStyle/>
                    <a:p>
                      <a:r>
                        <a:rPr kumimoji="1" lang="ja-JP" altLang="en-US" sz="2400" dirty="0"/>
                        <a:t>テストと</a:t>
                      </a:r>
                      <a:br>
                        <a:rPr kumimoji="1" lang="en-US" altLang="ja-JP" sz="2400" dirty="0"/>
                      </a:br>
                      <a:r>
                        <a:rPr kumimoji="1" lang="ja-JP" altLang="en-US" sz="2400" dirty="0"/>
                        <a:t>テストウェアの</a:t>
                      </a:r>
                      <a:br>
                        <a:rPr kumimoji="1" lang="en-US" altLang="ja-JP" sz="2400" dirty="0"/>
                      </a:br>
                      <a:r>
                        <a:rPr kumimoji="1" lang="ja-JP" altLang="en-US" sz="2400" dirty="0"/>
                        <a:t>マネジメントの</a:t>
                      </a:r>
                      <a:br>
                        <a:rPr kumimoji="1" lang="en-US" altLang="ja-JP" sz="2400" dirty="0"/>
                      </a:br>
                      <a:r>
                        <a:rPr kumimoji="1" lang="ja-JP" altLang="en-US" sz="2400" dirty="0"/>
                        <a:t>支援ツール</a:t>
                      </a:r>
                      <a:endParaRPr kumimoji="1" lang="en-US" altLang="ja-JP" sz="2400" dirty="0"/>
                    </a:p>
                  </a:txBody>
                  <a:tcPr marL="72000" marR="72000" marT="72000" marB="72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2400" dirty="0">
                          <a:solidFill>
                            <a:schemeClr val="tx1"/>
                          </a:solidFill>
                        </a:rPr>
                        <a:t>テストマネジメントツール、アプリケーションライフサイクルマネジメントツール（</a:t>
                      </a:r>
                      <a:r>
                        <a:rPr lang="en-US" altLang="ja-JP" sz="2400" dirty="0">
                          <a:solidFill>
                            <a:schemeClr val="tx1"/>
                          </a:solidFill>
                        </a:rPr>
                        <a:t>ALM</a:t>
                      </a:r>
                      <a:r>
                        <a:rPr lang="ja-JP" altLang="en-US" sz="2400" dirty="0">
                          <a:solidFill>
                            <a:schemeClr val="tx1"/>
                          </a:solidFill>
                        </a:rPr>
                        <a:t>）、要件マネジメントツール、欠陥マネジメントツール、構成管理ツール、継続的インテグレーションツール</a:t>
                      </a:r>
                    </a:p>
                  </a:txBody>
                  <a:tcPr marL="72000" marR="72000" marT="72000" marB="72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01334971"/>
                  </a:ext>
                </a:extLst>
              </a:tr>
              <a:tr h="741680">
                <a:tc>
                  <a:txBody>
                    <a:bodyPr/>
                    <a:lstStyle/>
                    <a:p>
                      <a:r>
                        <a:rPr kumimoji="1" lang="ja-JP" altLang="en-US" sz="2400" dirty="0"/>
                        <a:t>静的テストの</a:t>
                      </a:r>
                      <a:br>
                        <a:rPr kumimoji="1" lang="en-US" altLang="ja-JP" sz="2400" dirty="0"/>
                      </a:br>
                      <a:r>
                        <a:rPr kumimoji="1" lang="ja-JP" altLang="en-US" sz="2400" dirty="0"/>
                        <a:t>支援ツール</a:t>
                      </a:r>
                      <a:endParaRPr kumimoji="1" lang="en-US" altLang="ja-JP" sz="2400" dirty="0"/>
                    </a:p>
                  </a:txBody>
                  <a:tcPr marL="72000" marR="72000" marT="72000" marB="72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2400" dirty="0">
                          <a:solidFill>
                            <a:schemeClr val="tx1"/>
                          </a:solidFill>
                        </a:rPr>
                        <a:t>レビューを支援するツール、静的解析ツール</a:t>
                      </a:r>
                    </a:p>
                  </a:txBody>
                  <a:tcPr marL="72000" marR="72000" marT="72000" marB="72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01304218"/>
                  </a:ext>
                </a:extLst>
              </a:tr>
              <a:tr h="726452">
                <a:tc>
                  <a:txBody>
                    <a:bodyPr/>
                    <a:lstStyle/>
                    <a:p>
                      <a:r>
                        <a:rPr kumimoji="1" lang="ja-JP" altLang="en-US" sz="2400" dirty="0"/>
                        <a:t>テスト設計と</a:t>
                      </a:r>
                      <a:br>
                        <a:rPr kumimoji="1" lang="en-US" altLang="ja-JP" sz="2400" dirty="0"/>
                      </a:br>
                      <a:r>
                        <a:rPr kumimoji="1" lang="ja-JP" altLang="en-US" sz="2400" dirty="0"/>
                        <a:t>テスト実装の</a:t>
                      </a:r>
                      <a:br>
                        <a:rPr kumimoji="1" lang="en-US" altLang="ja-JP" sz="2400" dirty="0"/>
                      </a:br>
                      <a:r>
                        <a:rPr kumimoji="1" lang="ja-JP" altLang="en-US" sz="2400" dirty="0"/>
                        <a:t>支援ツール</a:t>
                      </a:r>
                      <a:endParaRPr kumimoji="1" lang="en-US" altLang="ja-JP" sz="2400" dirty="0"/>
                    </a:p>
                  </a:txBody>
                  <a:tcPr marL="72000" marR="72000" marT="72000" marB="72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r>
                        <a:rPr lang="ja-JP" altLang="en-US" sz="2400" dirty="0">
                          <a:solidFill>
                            <a:schemeClr val="tx1"/>
                          </a:solidFill>
                        </a:rPr>
                        <a:t>テスト設計ツール、モデルベースドテストツール、テストデータ準備ツール、受け入れテスト駆動開発（</a:t>
                      </a:r>
                      <a:r>
                        <a:rPr lang="en-US" altLang="ja-JP" sz="2400" dirty="0">
                          <a:solidFill>
                            <a:schemeClr val="tx1"/>
                          </a:solidFill>
                        </a:rPr>
                        <a:t>ATDD</a:t>
                      </a:r>
                      <a:r>
                        <a:rPr lang="ja-JP" altLang="en-US" sz="2400" dirty="0">
                          <a:solidFill>
                            <a:schemeClr val="tx1"/>
                          </a:solidFill>
                        </a:rPr>
                        <a:t>）、ツールや振る舞い駆動開発（</a:t>
                      </a:r>
                      <a:r>
                        <a:rPr lang="en-US" altLang="ja-JP" sz="2400" dirty="0">
                          <a:solidFill>
                            <a:schemeClr val="tx1"/>
                          </a:solidFill>
                        </a:rPr>
                        <a:t>BDD</a:t>
                      </a:r>
                      <a:r>
                        <a:rPr lang="ja-JP" altLang="en-US" sz="2400" dirty="0">
                          <a:solidFill>
                            <a:schemeClr val="tx1"/>
                          </a:solidFill>
                        </a:rPr>
                        <a:t>）ツール、テスト駆動開発（</a:t>
                      </a:r>
                      <a:r>
                        <a:rPr lang="en-US" altLang="ja-JP" sz="2400" dirty="0">
                          <a:solidFill>
                            <a:schemeClr val="tx1"/>
                          </a:solidFill>
                        </a:rPr>
                        <a:t>TDD</a:t>
                      </a:r>
                      <a:r>
                        <a:rPr lang="ja-JP" altLang="en-US" sz="2400" dirty="0">
                          <a:solidFill>
                            <a:schemeClr val="tx1"/>
                          </a:solidFill>
                        </a:rPr>
                        <a:t>）ツール</a:t>
                      </a:r>
                    </a:p>
                  </a:txBody>
                  <a:tcPr marL="72000" marR="72000" marT="72000" marB="72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64934772"/>
                  </a:ext>
                </a:extLst>
              </a:tr>
            </a:tbl>
          </a:graphicData>
        </a:graphic>
      </p:graphicFrame>
      <p:sp>
        <p:nvSpPr>
          <p:cNvPr id="8" name="フッター プレースホルダ 4">
            <a:extLst>
              <a:ext uri="{FF2B5EF4-FFF2-40B4-BE49-F238E27FC236}">
                <a16:creationId xmlns:a16="http://schemas.microsoft.com/office/drawing/2014/main" id="{A3C6D8D0-4335-4864-9A87-10D91A9A1480}"/>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9" name="テキスト ボックス 69">
            <a:extLst>
              <a:ext uri="{FF2B5EF4-FFF2-40B4-BE49-F238E27FC236}">
                <a16:creationId xmlns:a16="http://schemas.microsoft.com/office/drawing/2014/main" id="{739C0845-270C-4EF2-A564-A36DFFBFF3C7}"/>
              </a:ext>
            </a:extLst>
          </p:cNvPr>
          <p:cNvSpPr txBox="1">
            <a:spLocks noChangeArrowheads="1"/>
          </p:cNvSpPr>
          <p:nvPr/>
        </p:nvSpPr>
        <p:spPr bwMode="auto">
          <a:xfrm>
            <a:off x="315913" y="6001543"/>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2486625397"/>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テストツールの種類（</a:t>
            </a:r>
            <a:r>
              <a:rPr kumimoji="1" lang="en-US" altLang="ja-JP" dirty="0"/>
              <a:t>2/2</a:t>
            </a:r>
            <a:r>
              <a:rPr kumimoji="1" lang="ja-JP" altLang="en-US" dirty="0"/>
              <a:t>）</a:t>
            </a:r>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189</a:t>
            </a:fld>
            <a:endParaRPr lang="en-US" altLang="ja-JP" dirty="0"/>
          </a:p>
        </p:txBody>
      </p:sp>
      <p:graphicFrame>
        <p:nvGraphicFramePr>
          <p:cNvPr id="6" name="表 5"/>
          <p:cNvGraphicFramePr>
            <a:graphicFrameLocks noGrp="1"/>
          </p:cNvGraphicFramePr>
          <p:nvPr/>
        </p:nvGraphicFramePr>
        <p:xfrm>
          <a:off x="495300" y="1625601"/>
          <a:ext cx="8915400" cy="4089600"/>
        </p:xfrm>
        <a:graphic>
          <a:graphicData uri="http://schemas.openxmlformats.org/drawingml/2006/table">
            <a:tbl>
              <a:tblPr>
                <a:tableStyleId>{5C22544A-7EE6-4342-B048-85BDC9FD1C3A}</a:tableStyleId>
              </a:tblPr>
              <a:tblGrid>
                <a:gridCol w="2081436">
                  <a:extLst>
                    <a:ext uri="{9D8B030D-6E8A-4147-A177-3AD203B41FA5}">
                      <a16:colId xmlns:a16="http://schemas.microsoft.com/office/drawing/2014/main" val="3230767241"/>
                    </a:ext>
                  </a:extLst>
                </a:gridCol>
                <a:gridCol w="6833964">
                  <a:extLst>
                    <a:ext uri="{9D8B030D-6E8A-4147-A177-3AD203B41FA5}">
                      <a16:colId xmlns:a16="http://schemas.microsoft.com/office/drawing/2014/main" val="1837794021"/>
                    </a:ext>
                  </a:extLst>
                </a:gridCol>
              </a:tblGrid>
              <a:tr h="741680">
                <a:tc>
                  <a:txBody>
                    <a:bodyPr/>
                    <a:lstStyle/>
                    <a:p>
                      <a:r>
                        <a:rPr kumimoji="1" lang="ja-JP" altLang="en-US" sz="2400" dirty="0"/>
                        <a:t>テスト実行と</a:t>
                      </a:r>
                      <a:br>
                        <a:rPr kumimoji="1" lang="en-US" altLang="ja-JP" sz="2400" dirty="0"/>
                      </a:br>
                      <a:r>
                        <a:rPr kumimoji="1" lang="ja-JP" altLang="en-US" sz="2400" dirty="0"/>
                        <a:t>結果記録の</a:t>
                      </a:r>
                      <a:br>
                        <a:rPr kumimoji="1" lang="en-US" altLang="ja-JP" sz="2400" dirty="0"/>
                      </a:br>
                      <a:r>
                        <a:rPr kumimoji="1" lang="ja-JP" altLang="en-US" sz="2400" dirty="0"/>
                        <a:t>支援ツール</a:t>
                      </a:r>
                      <a:endParaRPr kumimoji="1" lang="en-US" altLang="ja-JP" sz="2400" dirty="0"/>
                    </a:p>
                  </a:txBody>
                  <a:tcPr marL="72000" marR="72000" marT="72000" marB="72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ja-JP" altLang="en-US" sz="2400" dirty="0">
                          <a:solidFill>
                            <a:schemeClr val="tx1"/>
                          </a:solidFill>
                        </a:rPr>
                        <a:t>テスト実行ツール、カバレッジツール、テストハーネス、ユニットテストフレームワークツール</a:t>
                      </a:r>
                    </a:p>
                  </a:txBody>
                  <a:tcPr marL="72000" marR="72000" marT="72000" marB="72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60031088"/>
                  </a:ext>
                </a:extLst>
              </a:tr>
              <a:tr h="741680">
                <a:tc>
                  <a:txBody>
                    <a:bodyPr/>
                    <a:lstStyle/>
                    <a:p>
                      <a:r>
                        <a:rPr kumimoji="1" lang="ja-JP" altLang="en-US" sz="2400" dirty="0"/>
                        <a:t>性能計測と</a:t>
                      </a:r>
                      <a:br>
                        <a:rPr kumimoji="1" lang="en-US" altLang="ja-JP" sz="2400" dirty="0"/>
                      </a:br>
                      <a:r>
                        <a:rPr kumimoji="1" lang="ja-JP" altLang="en-US" sz="2400" dirty="0"/>
                        <a:t>動的解析の</a:t>
                      </a:r>
                      <a:br>
                        <a:rPr kumimoji="1" lang="en-US" altLang="ja-JP" sz="2400" dirty="0"/>
                      </a:br>
                      <a:r>
                        <a:rPr kumimoji="1" lang="ja-JP" altLang="en-US" sz="2400" dirty="0"/>
                        <a:t>支援ツール</a:t>
                      </a:r>
                      <a:endParaRPr kumimoji="1" lang="en-US" altLang="ja-JP" sz="2400" dirty="0"/>
                    </a:p>
                  </a:txBody>
                  <a:tcPr marL="72000" marR="72000" marT="72000" marB="72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ja-JP" altLang="en-US" sz="2400" dirty="0">
                          <a:solidFill>
                            <a:schemeClr val="tx1"/>
                          </a:solidFill>
                        </a:rPr>
                        <a:t>性能テストツール、モニタリングツール、動的解析ツール</a:t>
                      </a:r>
                    </a:p>
                  </a:txBody>
                  <a:tcPr marL="72000" marR="72000" marT="72000" marB="72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85003280"/>
                  </a:ext>
                </a:extLst>
              </a:tr>
              <a:tr h="741680">
                <a:tc>
                  <a:txBody>
                    <a:bodyPr/>
                    <a:lstStyle/>
                    <a:p>
                      <a:r>
                        <a:rPr kumimoji="1" lang="ja-JP" altLang="en-US" sz="2400" dirty="0"/>
                        <a:t>特定のテストに対する支援ツール</a:t>
                      </a:r>
                      <a:endParaRPr kumimoji="1" lang="en-US" altLang="ja-JP" sz="2400" dirty="0"/>
                    </a:p>
                  </a:txBody>
                  <a:tcPr marL="72000" marR="72000" marT="72000" marB="72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ja-JP" altLang="en-US" sz="2400" dirty="0">
                          <a:solidFill>
                            <a:schemeClr val="tx1"/>
                          </a:solidFill>
                        </a:rPr>
                        <a:t>データ品質の評価、データのコンバージョンとマイグレーション、使用性テスト、アクセシビリティテスト、ローカライゼーションテスト、セキュリティテスト、移植性テスト</a:t>
                      </a:r>
                    </a:p>
                  </a:txBody>
                  <a:tcPr marL="72000" marR="72000" marT="72000" marB="72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99747963"/>
                  </a:ext>
                </a:extLst>
              </a:tr>
            </a:tbl>
          </a:graphicData>
        </a:graphic>
      </p:graphicFrame>
      <p:sp>
        <p:nvSpPr>
          <p:cNvPr id="8" name="フッター プレースホルダ 4">
            <a:extLst>
              <a:ext uri="{FF2B5EF4-FFF2-40B4-BE49-F238E27FC236}">
                <a16:creationId xmlns:a16="http://schemas.microsoft.com/office/drawing/2014/main" id="{376AE636-FE32-42E2-8A97-A11476F5BB05}"/>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9" name="テキスト ボックス 69">
            <a:extLst>
              <a:ext uri="{FF2B5EF4-FFF2-40B4-BE49-F238E27FC236}">
                <a16:creationId xmlns:a16="http://schemas.microsoft.com/office/drawing/2014/main" id="{EC8D3D61-E2C2-42C8-97E4-FC36D5612A48}"/>
              </a:ext>
            </a:extLst>
          </p:cNvPr>
          <p:cNvSpPr txBox="1">
            <a:spLocks noChangeArrowheads="1"/>
          </p:cNvSpPr>
          <p:nvPr/>
        </p:nvSpPr>
        <p:spPr bwMode="auto">
          <a:xfrm>
            <a:off x="315913" y="6001543"/>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28655154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動かないソフトウェア ③</a:t>
            </a:r>
            <a:endParaRPr kumimoji="1" lang="ja-JP" altLang="en-US" dirty="0"/>
          </a:p>
        </p:txBody>
      </p:sp>
      <p:sp>
        <p:nvSpPr>
          <p:cNvPr id="3" name="コンテンツ プレースホルダー 2"/>
          <p:cNvSpPr>
            <a:spLocks noGrp="1"/>
          </p:cNvSpPr>
          <p:nvPr>
            <p:ph idx="1"/>
          </p:nvPr>
        </p:nvSpPr>
        <p:spPr>
          <a:xfrm>
            <a:off x="378355" y="1600200"/>
            <a:ext cx="9184440" cy="4525963"/>
          </a:xfrm>
        </p:spPr>
        <p:txBody>
          <a:bodyPr/>
          <a:lstStyle/>
          <a:p>
            <a:pPr marL="0" indent="0" algn="ctr">
              <a:buNone/>
            </a:pPr>
            <a:r>
              <a:rPr lang="ja-JP" altLang="en-US" sz="2400" u="sng" dirty="0"/>
              <a:t>システム稼働後</a:t>
            </a:r>
            <a:r>
              <a:rPr lang="en-US" altLang="ja-JP" sz="2400" u="sng" dirty="0"/>
              <a:t>6</a:t>
            </a:r>
            <a:r>
              <a:rPr lang="ja-JP" altLang="en-US" sz="2400" u="sng" dirty="0"/>
              <a:t>か月間の</a:t>
            </a:r>
            <a:r>
              <a:rPr lang="en-US" altLang="ja-JP" sz="2400" u="sng" dirty="0"/>
              <a:t>KSLOC</a:t>
            </a:r>
            <a:r>
              <a:rPr lang="ja-JP" altLang="en-US" sz="2400" u="sng" dirty="0"/>
              <a:t>（</a:t>
            </a:r>
            <a:r>
              <a:rPr lang="en-US" altLang="ja-JP" sz="2400" u="sng" dirty="0"/>
              <a:t>1,000</a:t>
            </a:r>
            <a:r>
              <a:rPr lang="ja-JP" altLang="en-US" sz="2400" u="sng" dirty="0"/>
              <a:t>行）あたりの発生不具合数</a:t>
            </a:r>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19</a:t>
            </a:fld>
            <a:endParaRPr lang="en-US" altLang="ja-JP" dirty="0"/>
          </a:p>
        </p:txBody>
      </p:sp>
      <p:pic>
        <p:nvPicPr>
          <p:cNvPr id="7" name="図 6"/>
          <p:cNvPicPr>
            <a:picLocks noChangeAspect="1"/>
          </p:cNvPicPr>
          <p:nvPr/>
        </p:nvPicPr>
        <p:blipFill rotWithShape="1">
          <a:blip r:embed="rId3"/>
          <a:srcRect b="30804"/>
          <a:stretch/>
        </p:blipFill>
        <p:spPr>
          <a:xfrm>
            <a:off x="1843067" y="2112458"/>
            <a:ext cx="7685862" cy="4150484"/>
          </a:xfrm>
          <a:prstGeom prst="rect">
            <a:avLst/>
          </a:prstGeom>
        </p:spPr>
      </p:pic>
      <p:sp>
        <p:nvSpPr>
          <p:cNvPr id="8" name="角丸四角形吹き出し 7"/>
          <p:cNvSpPr/>
          <p:nvPr/>
        </p:nvSpPr>
        <p:spPr>
          <a:xfrm>
            <a:off x="4061866" y="3033670"/>
            <a:ext cx="5724000" cy="1512168"/>
          </a:xfrm>
          <a:prstGeom prst="wedgeRoundRectCallout">
            <a:avLst>
              <a:gd name="adj1" fmla="val -33202"/>
              <a:gd name="adj2" fmla="val 72410"/>
              <a:gd name="adj3" fmla="val 16667"/>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r>
              <a:rPr kumimoji="1" lang="ja-JP" altLang="en-US" sz="2400" dirty="0"/>
              <a:t>たとえば、</a:t>
            </a:r>
            <a:endParaRPr kumimoji="1" lang="en-US" altLang="ja-JP" sz="2400" dirty="0"/>
          </a:p>
          <a:p>
            <a:r>
              <a:rPr lang="ja-JP" altLang="en-US" sz="2400" dirty="0"/>
              <a:t>　</a:t>
            </a:r>
            <a:r>
              <a:rPr lang="ja-JP" altLang="en-US" dirty="0"/>
              <a:t>約</a:t>
            </a:r>
            <a:r>
              <a:rPr lang="en-US" altLang="ja-JP" sz="2400" dirty="0"/>
              <a:t>500</a:t>
            </a:r>
            <a:r>
              <a:rPr lang="en-US" altLang="ja-JP" dirty="0"/>
              <a:t>KSLOC</a:t>
            </a:r>
            <a:r>
              <a:rPr lang="en-US" altLang="ja-JP" sz="2400" dirty="0"/>
              <a:t>×</a:t>
            </a:r>
            <a:r>
              <a:rPr lang="ja-JP" altLang="en-US" dirty="0"/>
              <a:t>約</a:t>
            </a:r>
            <a:r>
              <a:rPr lang="en-US" altLang="ja-JP" sz="2400" dirty="0"/>
              <a:t>0.2</a:t>
            </a:r>
            <a:r>
              <a:rPr lang="ja-JP" altLang="en-US" dirty="0"/>
              <a:t>件</a:t>
            </a:r>
            <a:r>
              <a:rPr lang="en-US" altLang="ja-JP" dirty="0"/>
              <a:t>/KSLOC</a:t>
            </a:r>
            <a:r>
              <a:rPr lang="ja-JP" altLang="en-US" sz="2400" dirty="0"/>
              <a:t>＝</a:t>
            </a:r>
            <a:r>
              <a:rPr lang="ja-JP" altLang="en-US" dirty="0"/>
              <a:t>約</a:t>
            </a:r>
            <a:r>
              <a:rPr lang="en-US" altLang="ja-JP" sz="2400" dirty="0">
                <a:solidFill>
                  <a:srgbClr val="FF0000"/>
                </a:solidFill>
              </a:rPr>
              <a:t>100</a:t>
            </a:r>
            <a:r>
              <a:rPr lang="ja-JP" altLang="en-US" dirty="0">
                <a:solidFill>
                  <a:srgbClr val="FF0000"/>
                </a:solidFill>
              </a:rPr>
              <a:t>件</a:t>
            </a:r>
            <a:endParaRPr lang="en-US" altLang="ja-JP" sz="2400" dirty="0">
              <a:solidFill>
                <a:srgbClr val="FF0000"/>
              </a:solidFill>
            </a:endParaRPr>
          </a:p>
          <a:p>
            <a:r>
              <a:rPr kumimoji="1" lang="ja-JP" altLang="en-US" sz="2400" dirty="0"/>
              <a:t>の不具合が、稼働後</a:t>
            </a:r>
            <a:r>
              <a:rPr kumimoji="1" lang="en-US" altLang="ja-JP" sz="2400" dirty="0"/>
              <a:t>6</a:t>
            </a:r>
            <a:r>
              <a:rPr lang="ja-JP" altLang="en-US" sz="2400" dirty="0"/>
              <a:t>か</a:t>
            </a:r>
            <a:r>
              <a:rPr kumimoji="1" lang="ja-JP" altLang="en-US" sz="2400" dirty="0"/>
              <a:t>月に発生している</a:t>
            </a:r>
            <a:br>
              <a:rPr kumimoji="1" lang="en-US" altLang="ja-JP" sz="2400" dirty="0"/>
            </a:br>
            <a:r>
              <a:rPr kumimoji="1" lang="ja-JP" altLang="en-US" sz="2400" dirty="0"/>
              <a:t>システムがある。</a:t>
            </a:r>
          </a:p>
        </p:txBody>
      </p:sp>
      <p:sp>
        <p:nvSpPr>
          <p:cNvPr id="6" name="テキスト ボックス 69"/>
          <p:cNvSpPr txBox="1">
            <a:spLocks noChangeArrowheads="1"/>
          </p:cNvSpPr>
          <p:nvPr/>
        </p:nvSpPr>
        <p:spPr bwMode="auto">
          <a:xfrm>
            <a:off x="627661" y="5949280"/>
            <a:ext cx="7925740" cy="307777"/>
          </a:xfrm>
          <a:prstGeom prst="rect">
            <a:avLst/>
          </a:prstGeom>
          <a:noFill/>
          <a:ln w="9525">
            <a:noFill/>
            <a:miter lim="800000"/>
            <a:headEnd/>
            <a:tailEnd/>
          </a:ln>
        </p:spPr>
        <p:txBody>
          <a:bodyPr wrap="square">
            <a:spAutoFit/>
          </a:bodyPr>
          <a:lstStyle/>
          <a:p>
            <a:pPr algn="r"/>
            <a:r>
              <a:rPr lang="ja-JP" altLang="en-US" sz="1400" dirty="0"/>
              <a:t>出典：ソフトウェア開発データ白書 </a:t>
            </a:r>
            <a:r>
              <a:rPr lang="en-US" altLang="ja-JP" sz="1400" dirty="0"/>
              <a:t>2018-2019</a:t>
            </a:r>
            <a:endParaRPr lang="ja-JP" altLang="en-US" sz="1400" dirty="0"/>
          </a:p>
        </p:txBody>
      </p:sp>
      <p:sp>
        <p:nvSpPr>
          <p:cNvPr id="9" name="フッター プレースホルダ 4">
            <a:extLst>
              <a:ext uri="{FF2B5EF4-FFF2-40B4-BE49-F238E27FC236}">
                <a16:creationId xmlns:a16="http://schemas.microsoft.com/office/drawing/2014/main" id="{8D9546A4-EBF2-4CCB-8540-F98EADDAC57A}"/>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4172275620"/>
      </p:ext>
    </p:extLst>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a:xfrm>
            <a:off x="541338" y="214313"/>
            <a:ext cx="8391525" cy="1127125"/>
          </a:xfrm>
        </p:spPr>
        <p:txBody>
          <a:bodyPr/>
          <a:lstStyle/>
          <a:p>
            <a:pPr eaLnBrk="1" hangingPunct="1"/>
            <a:r>
              <a:rPr lang="ja-JP" altLang="en-US" dirty="0"/>
              <a:t>テスト自動化の利点とリスク</a:t>
            </a:r>
          </a:p>
        </p:txBody>
      </p:sp>
      <p:sp>
        <p:nvSpPr>
          <p:cNvPr id="26627" name="Rectangle 3"/>
          <p:cNvSpPr>
            <a:spLocks noGrp="1" noChangeArrowheads="1"/>
          </p:cNvSpPr>
          <p:nvPr>
            <p:ph type="body" idx="4294967295"/>
          </p:nvPr>
        </p:nvSpPr>
        <p:spPr>
          <a:xfrm>
            <a:off x="272480" y="1465614"/>
            <a:ext cx="9294364" cy="4339650"/>
          </a:xfrm>
        </p:spPr>
        <p:txBody>
          <a:bodyPr wrap="square">
            <a:spAutoFit/>
          </a:bodyPr>
          <a:lstStyle/>
          <a:p>
            <a:pPr eaLnBrk="1" hangingPunct="1">
              <a:lnSpc>
                <a:spcPct val="90000"/>
              </a:lnSpc>
            </a:pPr>
            <a:r>
              <a:rPr lang="ja-JP" altLang="en-US" sz="2400" dirty="0"/>
              <a:t>ツールの利点</a:t>
            </a:r>
            <a:endParaRPr lang="en-US" altLang="ja-JP" sz="2400" dirty="0"/>
          </a:p>
          <a:p>
            <a:pPr lvl="1">
              <a:lnSpc>
                <a:spcPct val="80000"/>
              </a:lnSpc>
              <a:buFont typeface="Wingdings" panose="05000000000000000000" pitchFamily="2" charset="2"/>
              <a:buChar char="ü"/>
            </a:pPr>
            <a:r>
              <a:rPr lang="ja-JP" altLang="en-US" sz="2000" dirty="0"/>
              <a:t>反復作業が減る。特に「データ駆動方式」。</a:t>
            </a:r>
          </a:p>
          <a:p>
            <a:pPr lvl="1">
              <a:lnSpc>
                <a:spcPct val="80000"/>
              </a:lnSpc>
              <a:buFont typeface="Wingdings" panose="05000000000000000000" pitchFamily="2" charset="2"/>
              <a:buChar char="ü"/>
            </a:pPr>
            <a:r>
              <a:rPr lang="ja-JP" altLang="en-US" sz="2000" dirty="0"/>
              <a:t>一貫性や再実行性が増加する。</a:t>
            </a:r>
          </a:p>
          <a:p>
            <a:pPr lvl="1">
              <a:lnSpc>
                <a:spcPct val="80000"/>
              </a:lnSpc>
              <a:buFont typeface="Wingdings" panose="05000000000000000000" pitchFamily="2" charset="2"/>
              <a:buChar char="ü"/>
            </a:pPr>
            <a:r>
              <a:rPr lang="ja-JP" altLang="en-US" sz="2000" dirty="0"/>
              <a:t>客観的な評価が可能になる。</a:t>
            </a:r>
          </a:p>
          <a:p>
            <a:pPr lvl="1">
              <a:lnSpc>
                <a:spcPct val="80000"/>
              </a:lnSpc>
              <a:buFont typeface="Wingdings" panose="05000000000000000000" pitchFamily="2" charset="2"/>
              <a:buChar char="ü"/>
            </a:pPr>
            <a:r>
              <a:rPr lang="ja-JP" altLang="en-US" sz="2000" dirty="0"/>
              <a:t>テストやテストケースの情報へのアクセスが容易になる。</a:t>
            </a:r>
          </a:p>
          <a:p>
            <a:pPr eaLnBrk="1" hangingPunct="1">
              <a:lnSpc>
                <a:spcPct val="90000"/>
              </a:lnSpc>
            </a:pPr>
            <a:r>
              <a:rPr lang="ja-JP" altLang="en-US" sz="2400" dirty="0"/>
              <a:t>ツールのリスク</a:t>
            </a:r>
            <a:endParaRPr lang="en-US" altLang="ja-JP" sz="2400" dirty="0"/>
          </a:p>
          <a:p>
            <a:pPr lvl="1">
              <a:lnSpc>
                <a:spcPct val="80000"/>
              </a:lnSpc>
              <a:buFont typeface="Wingdings" panose="05000000000000000000" pitchFamily="2" charset="2"/>
              <a:buChar char="ü"/>
            </a:pPr>
            <a:r>
              <a:rPr lang="ja-JP" altLang="en-US" sz="2000" dirty="0"/>
              <a:t>テストツールの効果を過大に期待する（例えば、ツールの機能性や使いやすさなど） 。</a:t>
            </a:r>
            <a:endParaRPr lang="en-US" altLang="ja-JP" sz="2000" dirty="0"/>
          </a:p>
          <a:p>
            <a:pPr lvl="1">
              <a:lnSpc>
                <a:spcPct val="80000"/>
              </a:lnSpc>
              <a:buFont typeface="Wingdings" panose="05000000000000000000" pitchFamily="2" charset="2"/>
              <a:buChar char="ü"/>
            </a:pPr>
            <a:r>
              <a:rPr lang="ja-JP" altLang="en-US" sz="2000" dirty="0"/>
              <a:t>テストツールを初めて導入する場合に要する時間、コスト、工数を過小評価する。</a:t>
            </a:r>
          </a:p>
          <a:p>
            <a:pPr lvl="1">
              <a:lnSpc>
                <a:spcPct val="80000"/>
              </a:lnSpc>
              <a:buFont typeface="Wingdings" panose="05000000000000000000" pitchFamily="2" charset="2"/>
              <a:buChar char="ü"/>
            </a:pPr>
            <a:r>
              <a:rPr lang="ja-JP" altLang="en-US" sz="2000" dirty="0"/>
              <a:t>大きな効果を継続的に上げるために必要な時間や工数を過小評価する。</a:t>
            </a:r>
          </a:p>
          <a:p>
            <a:pPr lvl="1">
              <a:lnSpc>
                <a:spcPct val="80000"/>
              </a:lnSpc>
              <a:buFont typeface="Wingdings" panose="05000000000000000000" pitchFamily="2" charset="2"/>
              <a:buChar char="ü"/>
            </a:pPr>
            <a:r>
              <a:rPr lang="ja-JP" altLang="en-US" sz="2000" dirty="0"/>
              <a:t>ツールが生成するテスト資産を保守するために必要な工数を過小評価する。</a:t>
            </a:r>
          </a:p>
          <a:p>
            <a:pPr lvl="1">
              <a:lnSpc>
                <a:spcPct val="80000"/>
              </a:lnSpc>
              <a:buFont typeface="Wingdings" panose="05000000000000000000" pitchFamily="2" charset="2"/>
              <a:buChar char="ü"/>
            </a:pPr>
            <a:r>
              <a:rPr lang="ja-JP" altLang="en-US" sz="2000" dirty="0"/>
              <a:t>ツールに過剰に依存する（テスト設計と置き換えたり、手動テストの方が適したケースで自動テストを利用するなど）。 </a:t>
            </a:r>
          </a:p>
        </p:txBody>
      </p:sp>
      <p:sp>
        <p:nvSpPr>
          <p:cNvPr id="26629" name="スライド番号プレースホルダー 1"/>
          <p:cNvSpPr>
            <a:spLocks noGrp="1"/>
          </p:cNvSpPr>
          <p:nvPr>
            <p:ph type="sldNum" sz="quarter" idx="12"/>
          </p:nvPr>
        </p:nvSpPr>
        <p:spPr>
          <a:noFill/>
        </p:spPr>
        <p:txBody>
          <a:bodyPr/>
          <a:lstStyle/>
          <a:p>
            <a:fld id="{93913328-0E09-4F9A-9793-EF3FFC73B69E}" type="slidenum">
              <a:rPr lang="ja-JP" altLang="en-US" smtClean="0">
                <a:ea typeface="ＭＳ Ｐゴシック" charset="-128"/>
              </a:rPr>
              <a:pPr/>
              <a:t>190</a:t>
            </a:fld>
            <a:endParaRPr lang="ja-JP" altLang="en-US">
              <a:ea typeface="ＭＳ Ｐゴシック" charset="-128"/>
            </a:endParaRPr>
          </a:p>
        </p:txBody>
      </p:sp>
      <p:sp>
        <p:nvSpPr>
          <p:cNvPr id="26630"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6" name="テキスト ボックス 69"/>
          <p:cNvSpPr txBox="1">
            <a:spLocks noChangeArrowheads="1"/>
          </p:cNvSpPr>
          <p:nvPr/>
        </p:nvSpPr>
        <p:spPr bwMode="auto">
          <a:xfrm>
            <a:off x="315913" y="6145559"/>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2477512678"/>
      </p:ext>
    </p:extLst>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191</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ja-JP" altLang="en-US" sz="4400" dirty="0">
                <a:solidFill>
                  <a:schemeClr val="tx2"/>
                </a:solidFill>
                <a:latin typeface="ＭＳ Ｐゴシック" charset="-128"/>
              </a:rPr>
              <a:t> </a:t>
            </a:r>
            <a:r>
              <a:rPr lang="en-US" altLang="ja-JP" sz="4400" dirty="0">
                <a:solidFill>
                  <a:schemeClr val="tx2"/>
                </a:solidFill>
                <a:latin typeface="ＭＳ Ｐゴシック" charset="-128"/>
              </a:rPr>
              <a:t>6.2 </a:t>
            </a:r>
            <a:r>
              <a:rPr lang="ja-JP" altLang="en-US" sz="4400" dirty="0">
                <a:solidFill>
                  <a:schemeClr val="tx2"/>
                </a:solidFill>
                <a:latin typeface="ＭＳ Ｐゴシック" charset="-128"/>
              </a:rPr>
              <a:t>ツールの効果的な使い方</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3683053102"/>
      </p:ext>
    </p:extLst>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ツールを選択する際の基本原則</a:t>
            </a:r>
            <a:endParaRPr kumimoji="1" lang="ja-JP" altLang="en-US" dirty="0"/>
          </a:p>
        </p:txBody>
      </p:sp>
      <p:sp>
        <p:nvSpPr>
          <p:cNvPr id="3" name="コンテンツ プレースホルダー 2"/>
          <p:cNvSpPr>
            <a:spLocks noGrp="1"/>
          </p:cNvSpPr>
          <p:nvPr>
            <p:ph idx="1"/>
          </p:nvPr>
        </p:nvSpPr>
        <p:spPr>
          <a:xfrm>
            <a:off x="495300" y="1600200"/>
            <a:ext cx="8915400" cy="4852988"/>
          </a:xfrm>
        </p:spPr>
        <p:txBody>
          <a:bodyPr>
            <a:normAutofit fontScale="77500" lnSpcReduction="20000"/>
          </a:bodyPr>
          <a:lstStyle/>
          <a:p>
            <a:r>
              <a:rPr lang="ja-JP" altLang="en-US" dirty="0"/>
              <a:t>組織の成熟度、長所と短所を評価する。</a:t>
            </a:r>
          </a:p>
          <a:p>
            <a:r>
              <a:rPr lang="ja-JP" altLang="en-US" dirty="0"/>
              <a:t>ツールを活用するためにテストプロセスを改善する機会を識別する。</a:t>
            </a:r>
          </a:p>
          <a:p>
            <a:r>
              <a:rPr lang="ja-JP" altLang="en-US" dirty="0"/>
              <a:t>テスト対象で使用する技術や組織内で既に使用しているツールとの互換性のあるツールを選択する。</a:t>
            </a:r>
          </a:p>
          <a:p>
            <a:r>
              <a:rPr lang="ja-JP" altLang="en-US" dirty="0"/>
              <a:t>明確な要件と客観的な基準を背景にツールを評価する。</a:t>
            </a:r>
          </a:p>
          <a:p>
            <a:r>
              <a:rPr lang="ja-JP" altLang="en-US" dirty="0"/>
              <a:t>ツールのライセンスモデルの調査やサポートの評価をする。</a:t>
            </a:r>
          </a:p>
          <a:p>
            <a:r>
              <a:rPr lang="ja-JP" altLang="en-US" dirty="0"/>
              <a:t>ツールを使用するためのコーチングおよびメンタリングに関する組織内での要件を識別する。</a:t>
            </a:r>
          </a:p>
          <a:p>
            <a:r>
              <a:rPr lang="ja-JP" altLang="en-US" dirty="0"/>
              <a:t>ツールに直接携わる担当者のスキルを考慮して、トレーニングの必要性を評価する。</a:t>
            </a:r>
          </a:p>
          <a:p>
            <a:r>
              <a:rPr lang="ja-JP" altLang="en-US" dirty="0"/>
              <a:t>具体的なビジネスケースに基づいて、費用対効果を見積る。</a:t>
            </a:r>
            <a:endParaRPr lang="en-US" altLang="ja-JP"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192</a:t>
            </a:fld>
            <a:endParaRPr lang="en-US" altLang="ja-JP" dirty="0"/>
          </a:p>
        </p:txBody>
      </p:sp>
      <p:sp>
        <p:nvSpPr>
          <p:cNvPr id="7" name="フッター プレースホルダ 4">
            <a:extLst>
              <a:ext uri="{FF2B5EF4-FFF2-40B4-BE49-F238E27FC236}">
                <a16:creationId xmlns:a16="http://schemas.microsoft.com/office/drawing/2014/main" id="{8C97B906-049C-4876-AB8A-A43012C97650}"/>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8" name="テキスト ボックス 69">
            <a:extLst>
              <a:ext uri="{FF2B5EF4-FFF2-40B4-BE49-F238E27FC236}">
                <a16:creationId xmlns:a16="http://schemas.microsoft.com/office/drawing/2014/main" id="{C76491BD-13A7-4005-B2FD-46C5FCE686C2}"/>
              </a:ext>
            </a:extLst>
          </p:cNvPr>
          <p:cNvSpPr txBox="1">
            <a:spLocks noChangeArrowheads="1"/>
          </p:cNvSpPr>
          <p:nvPr/>
        </p:nvSpPr>
        <p:spPr bwMode="auto">
          <a:xfrm>
            <a:off x="315913" y="6145559"/>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3958481076"/>
      </p:ext>
    </p:extLst>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ツールを組織に導入するための</a:t>
            </a:r>
            <a:br>
              <a:rPr lang="en-US" altLang="ja-JP" dirty="0"/>
            </a:br>
            <a:r>
              <a:rPr lang="ja-JP" altLang="en-US" dirty="0"/>
              <a:t>パイロットプロジェクト</a:t>
            </a:r>
            <a:endParaRPr kumimoji="1" lang="ja-JP" altLang="en-US" dirty="0"/>
          </a:p>
        </p:txBody>
      </p:sp>
      <p:sp>
        <p:nvSpPr>
          <p:cNvPr id="3" name="コンテンツ プレースホルダー 2"/>
          <p:cNvSpPr>
            <a:spLocks noGrp="1"/>
          </p:cNvSpPr>
          <p:nvPr>
            <p:ph idx="1"/>
          </p:nvPr>
        </p:nvSpPr>
        <p:spPr/>
        <p:txBody>
          <a:bodyPr>
            <a:normAutofit fontScale="85000" lnSpcReduction="10000"/>
          </a:bodyPr>
          <a:lstStyle/>
          <a:p>
            <a:r>
              <a:rPr lang="ja-JP" altLang="en-US" dirty="0"/>
              <a:t>ツールに関する知識を深め、強みと弱みを理解する。</a:t>
            </a:r>
          </a:p>
          <a:p>
            <a:r>
              <a:rPr lang="ja-JP" altLang="en-US" dirty="0"/>
              <a:t>現状のプロセスや実践しているやり方にツールをどのように適用するかを評価する。そして何を変更する必要があるかを特定する。</a:t>
            </a:r>
          </a:p>
          <a:p>
            <a:r>
              <a:rPr lang="ja-JP" altLang="en-US" dirty="0"/>
              <a:t>ツールやテスト資産の標準的な使用方法、管理方法、格納方法、メンテナンス方法を決める。</a:t>
            </a:r>
          </a:p>
          <a:p>
            <a:r>
              <a:rPr lang="ja-JP" altLang="en-US" dirty="0"/>
              <a:t>期待する効果が妥当なコストで実現可能かどうかを見極める。</a:t>
            </a:r>
          </a:p>
          <a:p>
            <a:r>
              <a:rPr lang="ja-JP" altLang="en-US" dirty="0"/>
              <a:t>ツールによって収集およびレポートをさせたいメトリクスを理解し、メトリクスを確実に記録しレポートするようにツールを設定する。</a:t>
            </a:r>
            <a:endParaRPr kumimoji="1" lang="ja-JP" altLang="en-US"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193</a:t>
            </a:fld>
            <a:endParaRPr lang="en-US" altLang="ja-JP" dirty="0"/>
          </a:p>
        </p:txBody>
      </p:sp>
      <p:sp>
        <p:nvSpPr>
          <p:cNvPr id="7" name="フッター プレースホルダ 4">
            <a:extLst>
              <a:ext uri="{FF2B5EF4-FFF2-40B4-BE49-F238E27FC236}">
                <a16:creationId xmlns:a16="http://schemas.microsoft.com/office/drawing/2014/main" id="{C8892D56-B1F0-4D79-8B92-CB042EC2A285}"/>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8" name="テキスト ボックス 69">
            <a:extLst>
              <a:ext uri="{FF2B5EF4-FFF2-40B4-BE49-F238E27FC236}">
                <a16:creationId xmlns:a16="http://schemas.microsoft.com/office/drawing/2014/main" id="{B7F199DD-5B8D-469D-A71C-AAA315DCFCF4}"/>
              </a:ext>
            </a:extLst>
          </p:cNvPr>
          <p:cNvSpPr txBox="1">
            <a:spLocks noChangeArrowheads="1"/>
          </p:cNvSpPr>
          <p:nvPr/>
        </p:nvSpPr>
        <p:spPr bwMode="auto">
          <a:xfrm>
            <a:off x="315913" y="6145559"/>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748740926"/>
      </p:ext>
    </p:extLst>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ツール導入の成功要因</a:t>
            </a:r>
            <a:endParaRPr kumimoji="1" lang="ja-JP" altLang="en-US" dirty="0"/>
          </a:p>
        </p:txBody>
      </p:sp>
      <p:sp>
        <p:nvSpPr>
          <p:cNvPr id="3" name="コンテンツ プレースホルダー 2"/>
          <p:cNvSpPr>
            <a:spLocks noGrp="1"/>
          </p:cNvSpPr>
          <p:nvPr>
            <p:ph idx="1"/>
          </p:nvPr>
        </p:nvSpPr>
        <p:spPr>
          <a:xfrm>
            <a:off x="495300" y="1600200"/>
            <a:ext cx="8915400" cy="4852988"/>
          </a:xfrm>
        </p:spPr>
        <p:txBody>
          <a:bodyPr>
            <a:normAutofit lnSpcReduction="10000"/>
          </a:bodyPr>
          <a:lstStyle/>
          <a:p>
            <a:r>
              <a:rPr lang="ja-JP" altLang="en-US" sz="2800" dirty="0"/>
              <a:t>ツール未使用の部署にツールを順々に展開する。</a:t>
            </a:r>
            <a:endParaRPr lang="en-US" altLang="ja-JP" sz="2800" dirty="0"/>
          </a:p>
          <a:p>
            <a:r>
              <a:rPr lang="ja-JP" altLang="en-US" sz="2800" dirty="0"/>
              <a:t>ツールが適用できるよう、プロセスを調整、改善する。</a:t>
            </a:r>
          </a:p>
          <a:p>
            <a:r>
              <a:rPr lang="ja-JP" altLang="en-US" sz="2800" dirty="0"/>
              <a:t>ツールのユーザーに対し、トレーニング、コーチング、メンタリングを行う。</a:t>
            </a:r>
          </a:p>
          <a:p>
            <a:r>
              <a:rPr lang="ja-JP" altLang="en-US" sz="2800" dirty="0"/>
              <a:t>利用ガイドを定める。</a:t>
            </a:r>
          </a:p>
          <a:p>
            <a:r>
              <a:rPr lang="ja-JP" altLang="en-US" sz="2800" dirty="0"/>
              <a:t>ツールを実際に使用する中で得られる情報の集約方法を実装する。</a:t>
            </a:r>
          </a:p>
          <a:p>
            <a:r>
              <a:rPr lang="ja-JP" altLang="en-US" sz="2800" dirty="0"/>
              <a:t>ツールの利用状況や効果をモニタリングする。</a:t>
            </a:r>
          </a:p>
          <a:p>
            <a:r>
              <a:rPr lang="ja-JP" altLang="en-US" sz="2800" dirty="0"/>
              <a:t>ツールのユーザーサポートを提供する。</a:t>
            </a:r>
          </a:p>
          <a:p>
            <a:r>
              <a:rPr lang="ja-JP" altLang="en-US" sz="2800" dirty="0"/>
              <a:t>すべてのユーザーから、得られた教訓を集める。</a:t>
            </a:r>
            <a:endParaRPr kumimoji="1" lang="ja-JP" altLang="en-US" sz="2800"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194</a:t>
            </a:fld>
            <a:endParaRPr lang="en-US" altLang="ja-JP" dirty="0"/>
          </a:p>
        </p:txBody>
      </p:sp>
      <p:sp>
        <p:nvSpPr>
          <p:cNvPr id="7" name="フッター プレースホルダ 4">
            <a:extLst>
              <a:ext uri="{FF2B5EF4-FFF2-40B4-BE49-F238E27FC236}">
                <a16:creationId xmlns:a16="http://schemas.microsoft.com/office/drawing/2014/main" id="{8C263C10-E8E6-4846-820C-68C7F8EC05C4}"/>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8" name="テキスト ボックス 69">
            <a:extLst>
              <a:ext uri="{FF2B5EF4-FFF2-40B4-BE49-F238E27FC236}">
                <a16:creationId xmlns:a16="http://schemas.microsoft.com/office/drawing/2014/main" id="{628C5DA8-E7EB-4223-B854-B063578358E6}"/>
              </a:ext>
            </a:extLst>
          </p:cNvPr>
          <p:cNvSpPr txBox="1">
            <a:spLocks noChangeArrowheads="1"/>
          </p:cNvSpPr>
          <p:nvPr/>
        </p:nvSpPr>
        <p:spPr bwMode="auto">
          <a:xfrm>
            <a:off x="315913" y="6145559"/>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3725228560"/>
      </p:ext>
    </p:extLst>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solidFill>
                  <a:srgbClr val="000000"/>
                </a:solidFill>
                <a:ea typeface="ＭＳ Ｐゴシック" charset="-128"/>
              </a:rPr>
              <a:t>Copyright Association of Software Test Engineering All rights reserved.  V3.1.2</a:t>
            </a: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solidFill>
                  <a:srgbClr val="000000"/>
                </a:solidFill>
                <a:ea typeface="ＭＳ Ｐゴシック" charset="-128"/>
              </a:rPr>
              <a:pPr/>
              <a:t>195</a:t>
            </a:fld>
            <a:endParaRPr lang="en-US" altLang="ja-JP" dirty="0">
              <a:solidFill>
                <a:srgbClr val="000000"/>
              </a:solidFill>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FF00"/>
          </a:solidFill>
          <a:ln w="9525">
            <a:noFill/>
            <a:miter lim="800000"/>
            <a:headEnd/>
            <a:tailEnd/>
          </a:ln>
        </p:spPr>
        <p:txBody>
          <a:bodyPr anchor="ctr"/>
          <a:lstStyle/>
          <a:p>
            <a:pPr algn="ctr"/>
            <a:r>
              <a:rPr lang="ja-JP" altLang="en-US" sz="4400" dirty="0">
                <a:solidFill>
                  <a:srgbClr val="000000"/>
                </a:solidFill>
                <a:latin typeface="ＭＳ Ｐゴシック" charset="-128"/>
              </a:rPr>
              <a:t>まとめ</a:t>
            </a:r>
            <a:endParaRPr lang="en-US" altLang="ja-JP" sz="4400" dirty="0">
              <a:solidFill>
                <a:srgbClr val="000000"/>
              </a:solidFill>
              <a:latin typeface="ＭＳ Ｐゴシック" charset="-128"/>
            </a:endParaRPr>
          </a:p>
        </p:txBody>
      </p:sp>
    </p:spTree>
    <p:extLst>
      <p:ext uri="{BB962C8B-B14F-4D97-AF65-F5344CB8AC3E}">
        <p14:creationId xmlns:p14="http://schemas.microsoft.com/office/powerpoint/2010/main" val="83288735"/>
      </p:ext>
    </p:extLst>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495300" y="317637"/>
            <a:ext cx="8915400" cy="922114"/>
          </a:xfrm>
        </p:spPr>
        <p:txBody>
          <a:bodyPr/>
          <a:lstStyle/>
          <a:p>
            <a:r>
              <a:rPr lang="ja-JP" altLang="en-US" b="1" dirty="0">
                <a:latin typeface="Arial" pitchFamily="34" charset="0"/>
                <a:cs typeface="Arial" pitchFamily="34" charset="0"/>
              </a:rPr>
              <a:t>目次　（振り返りのため再掲）</a:t>
            </a:r>
            <a:endParaRPr kumimoji="1" lang="ja-JP" altLang="en-US" sz="3200" b="1" dirty="0">
              <a:latin typeface="Arial" pitchFamily="34" charset="0"/>
              <a:cs typeface="Arial" pitchFamily="34" charset="0"/>
            </a:endParaRPr>
          </a:p>
        </p:txBody>
      </p:sp>
      <p:sp>
        <p:nvSpPr>
          <p:cNvPr id="8" name="フッター プレースホルダ 4"/>
          <p:cNvSpPr>
            <a:spLocks noGrp="1"/>
          </p:cNvSpPr>
          <p:nvPr>
            <p:ph type="ftr" sz="quarter" idx="11"/>
          </p:nvPr>
        </p:nvSpPr>
        <p:spPr>
          <a:xfrm>
            <a:off x="1423988" y="6453188"/>
            <a:ext cx="7200900" cy="268287"/>
          </a:xfrm>
          <a:noFill/>
        </p:spPr>
        <p:txBody>
          <a:bodyPr/>
          <a:lstStyle/>
          <a:p>
            <a:r>
              <a:rPr lang="en-US" altLang="ja-JP" dirty="0">
                <a:solidFill>
                  <a:srgbClr val="000000"/>
                </a:solidFill>
                <a:ea typeface="ＭＳ Ｐゴシック" charset="-128"/>
              </a:rPr>
              <a:t>Copyright Association of Software Test Engineering All rights reserved.  V3.1.2</a:t>
            </a:r>
          </a:p>
        </p:txBody>
      </p:sp>
      <p:sp>
        <p:nvSpPr>
          <p:cNvPr id="9" name="スライド番号プレースホルダ 5"/>
          <p:cNvSpPr>
            <a:spLocks noGrp="1"/>
          </p:cNvSpPr>
          <p:nvPr>
            <p:ph type="sldNum" sz="quarter" idx="12"/>
          </p:nvPr>
        </p:nvSpPr>
        <p:spPr>
          <a:xfrm>
            <a:off x="7099300" y="6245225"/>
            <a:ext cx="2311400" cy="476250"/>
          </a:xfrm>
          <a:noFill/>
        </p:spPr>
        <p:txBody>
          <a:bodyPr/>
          <a:lstStyle/>
          <a:p>
            <a:fld id="{0B6300A4-EC4D-4BC0-B9EC-AAFCFF521759}" type="slidenum">
              <a:rPr lang="ja-JP" altLang="en-US" smtClean="0">
                <a:solidFill>
                  <a:srgbClr val="000000"/>
                </a:solidFill>
                <a:ea typeface="ＭＳ Ｐゴシック" charset="-128"/>
              </a:rPr>
              <a:pPr/>
              <a:t>196</a:t>
            </a:fld>
            <a:endParaRPr lang="en-US" altLang="ja-JP" dirty="0">
              <a:solidFill>
                <a:srgbClr val="000000"/>
              </a:solidFill>
              <a:ea typeface="ＭＳ Ｐゴシック" charset="-128"/>
            </a:endParaRPr>
          </a:p>
        </p:txBody>
      </p:sp>
      <p:sp>
        <p:nvSpPr>
          <p:cNvPr id="12" name="Rectangle 3">
            <a:extLst>
              <a:ext uri="{FF2B5EF4-FFF2-40B4-BE49-F238E27FC236}">
                <a16:creationId xmlns:a16="http://schemas.microsoft.com/office/drawing/2014/main" id="{9123BE30-3C4E-48F7-9AA5-97F9B6DF5AB9}"/>
              </a:ext>
            </a:extLst>
          </p:cNvPr>
          <p:cNvSpPr txBox="1">
            <a:spLocks noChangeArrowheads="1"/>
          </p:cNvSpPr>
          <p:nvPr/>
        </p:nvSpPr>
        <p:spPr>
          <a:xfrm>
            <a:off x="727623" y="1355268"/>
            <a:ext cx="4158465" cy="4738028"/>
          </a:xfrm>
          <a:prstGeom prst="rect">
            <a:avLst/>
          </a:prstGeom>
          <a:noFill/>
        </p:spPr>
        <p:txBody>
          <a:bodyPr vert="horz" lIns="91758" tIns="45879" rIns="91758" bIns="45879" rtlCol="0">
            <a:spAutoFit/>
          </a:bodyPr>
          <a:lstStyle/>
          <a:p>
            <a:pPr defTabSz="458774" fontAlgn="auto">
              <a:lnSpc>
                <a:spcPct val="110000"/>
              </a:lnSpc>
              <a:spcBef>
                <a:spcPts val="0"/>
              </a:spcBef>
              <a:spcAft>
                <a:spcPts val="372"/>
              </a:spcAft>
              <a:defRPr/>
            </a:pPr>
            <a:r>
              <a:rPr lang="en-US" altLang="ja-JP" sz="1600" b="1" dirty="0">
                <a:latin typeface="Arial" pitchFamily="34" charset="0"/>
                <a:cs typeface="Arial" pitchFamily="34" charset="0"/>
              </a:rPr>
              <a:t>1. </a:t>
            </a:r>
            <a:r>
              <a:rPr lang="ja-JP" altLang="en-US" sz="1600" b="1" dirty="0">
                <a:latin typeface="Arial" pitchFamily="34" charset="0"/>
                <a:cs typeface="Arial" pitchFamily="34" charset="0"/>
              </a:rPr>
              <a:t>テストの基礎</a:t>
            </a:r>
            <a:endParaRPr lang="en-US" altLang="ja-JP" sz="1600" b="1" dirty="0">
              <a:latin typeface="Arial" pitchFamily="34" charset="0"/>
              <a:cs typeface="Arial" pitchFamily="34" charset="0"/>
            </a:endParaRP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1.1 </a:t>
            </a:r>
            <a:r>
              <a:rPr lang="ja-JP" altLang="en-US" sz="1400" dirty="0">
                <a:latin typeface="Arial" pitchFamily="34" charset="0"/>
                <a:cs typeface="Arial" pitchFamily="34" charset="0"/>
              </a:rPr>
              <a:t>テストとは何か？</a:t>
            </a:r>
            <a:r>
              <a:rPr lang="en-US" altLang="ja-JP" sz="1400" dirty="0">
                <a:latin typeface="Arial" pitchFamily="34" charset="0"/>
                <a:cs typeface="Arial" pitchFamily="34" charset="0"/>
              </a:rPr>
              <a:t> [K1/K2]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1.2 </a:t>
            </a:r>
            <a:r>
              <a:rPr lang="ja-JP" altLang="en-US" sz="1400" dirty="0">
                <a:latin typeface="Arial" pitchFamily="34" charset="0"/>
                <a:cs typeface="Arial" pitchFamily="34" charset="0"/>
              </a:rPr>
              <a:t>テストの必要性</a:t>
            </a:r>
            <a:r>
              <a:rPr lang="en-US" altLang="ja-JP" sz="1400" dirty="0">
                <a:latin typeface="Arial" pitchFamily="34" charset="0"/>
                <a:cs typeface="Arial" pitchFamily="34" charset="0"/>
              </a:rPr>
              <a:t> [K2]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1.3 </a:t>
            </a:r>
            <a:r>
              <a:rPr lang="ja-JP" altLang="en-US" sz="1400" dirty="0">
                <a:latin typeface="Arial" pitchFamily="34" charset="0"/>
                <a:cs typeface="Arial" pitchFamily="34" charset="0"/>
              </a:rPr>
              <a:t>テストの</a:t>
            </a:r>
            <a:r>
              <a:rPr lang="en-US" altLang="ja-JP" sz="1400" dirty="0">
                <a:latin typeface="Arial" pitchFamily="34" charset="0"/>
                <a:cs typeface="Arial" pitchFamily="34" charset="0"/>
              </a:rPr>
              <a:t>7</a:t>
            </a:r>
            <a:r>
              <a:rPr lang="ja-JP" altLang="en-US" sz="1400" dirty="0">
                <a:latin typeface="Arial" pitchFamily="34" charset="0"/>
                <a:cs typeface="Arial" pitchFamily="34" charset="0"/>
              </a:rPr>
              <a:t>原則</a:t>
            </a:r>
            <a:r>
              <a:rPr lang="en-US" altLang="ja-JP" sz="1400" dirty="0">
                <a:latin typeface="Arial" pitchFamily="34" charset="0"/>
                <a:cs typeface="Arial" pitchFamily="34" charset="0"/>
              </a:rPr>
              <a:t> [K2]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1.4 </a:t>
            </a:r>
            <a:r>
              <a:rPr lang="ja-JP" altLang="en-US" sz="1400" dirty="0">
                <a:latin typeface="Arial" pitchFamily="34" charset="0"/>
                <a:cs typeface="Arial" pitchFamily="34" charset="0"/>
              </a:rPr>
              <a:t>テストプロセス</a:t>
            </a:r>
            <a:r>
              <a:rPr lang="en-US" altLang="ja-JP" sz="1400" dirty="0">
                <a:latin typeface="Arial" pitchFamily="34" charset="0"/>
                <a:cs typeface="Arial" pitchFamily="34" charset="0"/>
              </a:rPr>
              <a:t> [K2]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1.5 </a:t>
            </a:r>
            <a:r>
              <a:rPr lang="ja-JP" altLang="en-US" sz="1400" dirty="0">
                <a:latin typeface="Arial" pitchFamily="34" charset="0"/>
                <a:cs typeface="Arial" pitchFamily="34" charset="0"/>
              </a:rPr>
              <a:t>テストの心理学</a:t>
            </a:r>
            <a:r>
              <a:rPr lang="en-US" altLang="ja-JP" sz="1400" dirty="0">
                <a:latin typeface="Arial" pitchFamily="34" charset="0"/>
                <a:cs typeface="Arial" pitchFamily="34" charset="0"/>
              </a:rPr>
              <a:t> [K1/K2]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1.6 </a:t>
            </a:r>
            <a:r>
              <a:rPr lang="ja-JP" altLang="en-US" sz="1400" dirty="0">
                <a:latin typeface="Arial" pitchFamily="34" charset="0"/>
                <a:cs typeface="Arial" pitchFamily="34" charset="0"/>
              </a:rPr>
              <a:t>行動規範 （</a:t>
            </a:r>
            <a:r>
              <a:rPr lang="en-US" altLang="ja-JP" sz="1400" dirty="0">
                <a:latin typeface="Arial" pitchFamily="34" charset="0"/>
                <a:cs typeface="Arial" pitchFamily="34" charset="0"/>
              </a:rPr>
              <a:t>※</a:t>
            </a:r>
            <a:r>
              <a:rPr lang="ja-JP" altLang="en-US" sz="1400" dirty="0">
                <a:latin typeface="Arial" pitchFamily="34" charset="0"/>
                <a:cs typeface="Arial" pitchFamily="34" charset="0"/>
              </a:rPr>
              <a:t>）</a:t>
            </a:r>
            <a:endParaRPr lang="en-US" altLang="ja-JP" sz="1400" dirty="0">
              <a:latin typeface="Arial" pitchFamily="34" charset="0"/>
              <a:cs typeface="Arial" pitchFamily="34" charset="0"/>
            </a:endParaRPr>
          </a:p>
          <a:p>
            <a:pPr defTabSz="458774" fontAlgn="auto">
              <a:lnSpc>
                <a:spcPct val="110000"/>
              </a:lnSpc>
              <a:spcBef>
                <a:spcPts val="0"/>
              </a:spcBef>
              <a:spcAft>
                <a:spcPts val="372"/>
              </a:spcAft>
              <a:defRPr/>
            </a:pPr>
            <a:r>
              <a:rPr lang="en-US" altLang="ja-JP" sz="1600" b="1" dirty="0">
                <a:latin typeface="Arial" pitchFamily="34" charset="0"/>
                <a:cs typeface="Arial" pitchFamily="34" charset="0"/>
              </a:rPr>
              <a:t>2. </a:t>
            </a:r>
            <a:r>
              <a:rPr lang="ja-JP" altLang="en-US" sz="1600" b="1" dirty="0">
                <a:latin typeface="Arial" pitchFamily="34" charset="0"/>
                <a:cs typeface="Arial" pitchFamily="34" charset="0"/>
              </a:rPr>
              <a:t>ソフトウェア開発ライフサイクル全体</a:t>
            </a:r>
            <a:br>
              <a:rPr lang="ja-JP" altLang="en-US" sz="1600" b="1" dirty="0">
                <a:latin typeface="Arial" pitchFamily="34" charset="0"/>
                <a:cs typeface="Arial" pitchFamily="34" charset="0"/>
              </a:rPr>
            </a:br>
            <a:r>
              <a:rPr lang="ja-JP" altLang="en-US" sz="1600" b="1" dirty="0">
                <a:latin typeface="Arial" pitchFamily="34" charset="0"/>
                <a:cs typeface="Arial" pitchFamily="34" charset="0"/>
              </a:rPr>
              <a:t>　を通してのテスト</a:t>
            </a:r>
            <a:endParaRPr lang="en-US" altLang="ja-JP" sz="1600" b="1" dirty="0">
              <a:latin typeface="Arial" pitchFamily="34" charset="0"/>
              <a:cs typeface="Arial" pitchFamily="34" charset="0"/>
            </a:endParaRP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2.1 </a:t>
            </a:r>
            <a:r>
              <a:rPr lang="ja-JP" altLang="en-US" sz="1400" dirty="0">
                <a:latin typeface="Arial" pitchFamily="34" charset="0"/>
                <a:cs typeface="Arial" pitchFamily="34" charset="0"/>
              </a:rPr>
              <a:t>ソフトウェア開発ライフサイクルモデル</a:t>
            </a:r>
            <a:r>
              <a:rPr lang="en-US" altLang="ja-JP" sz="1400" dirty="0">
                <a:latin typeface="Arial" pitchFamily="34" charset="0"/>
                <a:cs typeface="Arial" pitchFamily="34" charset="0"/>
              </a:rPr>
              <a:t> [K1/K2]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2.2 </a:t>
            </a:r>
            <a:r>
              <a:rPr lang="ja-JP" altLang="en-US" sz="1400" dirty="0">
                <a:latin typeface="Arial" pitchFamily="34" charset="0"/>
                <a:cs typeface="Arial" pitchFamily="34" charset="0"/>
              </a:rPr>
              <a:t>テストレベル</a:t>
            </a:r>
            <a:r>
              <a:rPr lang="en-US" altLang="ja-JP" sz="1400" dirty="0">
                <a:latin typeface="Arial" pitchFamily="34" charset="0"/>
                <a:cs typeface="Arial" pitchFamily="34" charset="0"/>
              </a:rPr>
              <a:t> [K2]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2.3 </a:t>
            </a:r>
            <a:r>
              <a:rPr lang="ja-JP" altLang="en-US" sz="1400" dirty="0">
                <a:latin typeface="Arial" pitchFamily="34" charset="0"/>
                <a:cs typeface="Arial" pitchFamily="34" charset="0"/>
              </a:rPr>
              <a:t>テストタイプ</a:t>
            </a:r>
            <a:r>
              <a:rPr lang="en-US" altLang="ja-JP" sz="1400" dirty="0">
                <a:latin typeface="Arial" pitchFamily="34" charset="0"/>
                <a:cs typeface="Arial" pitchFamily="34" charset="0"/>
              </a:rPr>
              <a:t> [K1/K2]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2.4 </a:t>
            </a:r>
            <a:r>
              <a:rPr lang="ja-JP" altLang="en-US" sz="1400" dirty="0">
                <a:latin typeface="Arial" pitchFamily="34" charset="0"/>
                <a:cs typeface="Arial" pitchFamily="34" charset="0"/>
              </a:rPr>
              <a:t>メンテナンス（保守）テスト</a:t>
            </a:r>
            <a:r>
              <a:rPr lang="en-US" altLang="ja-JP" sz="1400" dirty="0">
                <a:latin typeface="Arial" pitchFamily="34" charset="0"/>
                <a:cs typeface="Arial" pitchFamily="34" charset="0"/>
              </a:rPr>
              <a:t> [K2]</a:t>
            </a:r>
          </a:p>
          <a:p>
            <a:pPr defTabSz="458774" fontAlgn="auto">
              <a:lnSpc>
                <a:spcPct val="110000"/>
              </a:lnSpc>
              <a:spcBef>
                <a:spcPts val="0"/>
              </a:spcBef>
              <a:spcAft>
                <a:spcPts val="372"/>
              </a:spcAft>
              <a:defRPr/>
            </a:pPr>
            <a:r>
              <a:rPr lang="en-US" altLang="ja-JP" sz="1600" b="1" dirty="0">
                <a:latin typeface="Arial" pitchFamily="34" charset="0"/>
                <a:cs typeface="Arial" pitchFamily="34" charset="0"/>
              </a:rPr>
              <a:t>3. </a:t>
            </a:r>
            <a:r>
              <a:rPr lang="ja-JP" altLang="en-US" sz="1600" b="1" dirty="0">
                <a:latin typeface="Arial" pitchFamily="34" charset="0"/>
                <a:cs typeface="Arial" pitchFamily="34" charset="0"/>
              </a:rPr>
              <a:t>静的テスト</a:t>
            </a:r>
            <a:endParaRPr lang="en-US" altLang="ja-JP" sz="1600" b="1" dirty="0">
              <a:latin typeface="Arial" pitchFamily="34" charset="0"/>
              <a:cs typeface="Arial" pitchFamily="34" charset="0"/>
            </a:endParaRP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3.1 </a:t>
            </a:r>
            <a:r>
              <a:rPr lang="ja-JP" altLang="en-US" sz="1400" dirty="0">
                <a:latin typeface="Arial" pitchFamily="34" charset="0"/>
                <a:cs typeface="Arial" pitchFamily="34" charset="0"/>
              </a:rPr>
              <a:t>静的テストの基本</a:t>
            </a:r>
            <a:r>
              <a:rPr lang="en-US" altLang="ja-JP" sz="1400" dirty="0">
                <a:latin typeface="Arial" pitchFamily="34" charset="0"/>
                <a:cs typeface="Arial" pitchFamily="34" charset="0"/>
              </a:rPr>
              <a:t> [K1/K2]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3.2 </a:t>
            </a:r>
            <a:r>
              <a:rPr lang="ja-JP" altLang="en-US" sz="1400" dirty="0">
                <a:latin typeface="Arial" pitchFamily="34" charset="0"/>
                <a:cs typeface="Arial" pitchFamily="34" charset="0"/>
              </a:rPr>
              <a:t>レビュープロセス</a:t>
            </a:r>
            <a:r>
              <a:rPr lang="en-US" altLang="ja-JP" sz="1400" dirty="0">
                <a:latin typeface="Arial" pitchFamily="34" charset="0"/>
                <a:cs typeface="Arial" pitchFamily="34" charset="0"/>
              </a:rPr>
              <a:t> [K1/K2/K3]</a:t>
            </a:r>
          </a:p>
        </p:txBody>
      </p:sp>
      <p:sp>
        <p:nvSpPr>
          <p:cNvPr id="13" name="Rectangle 4">
            <a:extLst>
              <a:ext uri="{FF2B5EF4-FFF2-40B4-BE49-F238E27FC236}">
                <a16:creationId xmlns:a16="http://schemas.microsoft.com/office/drawing/2014/main" id="{14D9BDE7-9394-4E94-B22D-143B5DB2E5BF}"/>
              </a:ext>
            </a:extLst>
          </p:cNvPr>
          <p:cNvSpPr txBox="1">
            <a:spLocks noChangeArrowheads="1"/>
          </p:cNvSpPr>
          <p:nvPr/>
        </p:nvSpPr>
        <p:spPr>
          <a:xfrm>
            <a:off x="4987445" y="1355268"/>
            <a:ext cx="4574067" cy="4467185"/>
          </a:xfrm>
          <a:prstGeom prst="rect">
            <a:avLst/>
          </a:prstGeom>
          <a:noFill/>
        </p:spPr>
        <p:txBody>
          <a:bodyPr vert="horz" wrap="square" lIns="91758" tIns="45879" rIns="91758" bIns="45879" rtlCol="0">
            <a:spAutoFit/>
          </a:bodyPr>
          <a:lstStyle/>
          <a:p>
            <a:pPr defTabSz="458774" fontAlgn="auto">
              <a:lnSpc>
                <a:spcPct val="110000"/>
              </a:lnSpc>
              <a:spcBef>
                <a:spcPts val="0"/>
              </a:spcBef>
              <a:spcAft>
                <a:spcPts val="372"/>
              </a:spcAft>
              <a:defRPr/>
            </a:pPr>
            <a:r>
              <a:rPr lang="en-US" altLang="ja-JP" sz="1600" b="1" dirty="0">
                <a:latin typeface="Arial" pitchFamily="34" charset="0"/>
                <a:cs typeface="Arial" pitchFamily="34" charset="0"/>
              </a:rPr>
              <a:t>4. </a:t>
            </a:r>
            <a:r>
              <a:rPr lang="ja-JP" altLang="en-US" sz="1600" b="1" dirty="0">
                <a:latin typeface="Arial" pitchFamily="34" charset="0"/>
                <a:cs typeface="Arial" pitchFamily="34" charset="0"/>
              </a:rPr>
              <a:t>テスト技法</a:t>
            </a:r>
            <a:endParaRPr lang="en-US" altLang="ja-JP" sz="1600" b="1" dirty="0">
              <a:latin typeface="Arial" pitchFamily="34" charset="0"/>
              <a:cs typeface="Arial" pitchFamily="34" charset="0"/>
            </a:endParaRP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4.1 </a:t>
            </a:r>
            <a:r>
              <a:rPr lang="ja-JP" altLang="en-US" sz="1400" dirty="0">
                <a:latin typeface="Arial" pitchFamily="34" charset="0"/>
                <a:cs typeface="Arial" pitchFamily="34" charset="0"/>
              </a:rPr>
              <a:t>テスト技法のカテゴリ</a:t>
            </a:r>
            <a:r>
              <a:rPr lang="en-US" altLang="ja-JP" sz="1400" dirty="0">
                <a:latin typeface="Arial" pitchFamily="34" charset="0"/>
                <a:cs typeface="Arial" pitchFamily="34" charset="0"/>
              </a:rPr>
              <a:t> [K2]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4.2 </a:t>
            </a:r>
            <a:r>
              <a:rPr lang="ja-JP" altLang="en-US" sz="1400" dirty="0">
                <a:latin typeface="Arial" pitchFamily="34" charset="0"/>
                <a:cs typeface="Arial" pitchFamily="34" charset="0"/>
              </a:rPr>
              <a:t>ブラックボックステスト技法</a:t>
            </a:r>
            <a:r>
              <a:rPr lang="en-US" altLang="ja-JP" sz="1400" dirty="0">
                <a:latin typeface="Arial" pitchFamily="34" charset="0"/>
                <a:cs typeface="Arial" pitchFamily="34" charset="0"/>
              </a:rPr>
              <a:t> [K2/K3]</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4.3 </a:t>
            </a:r>
            <a:r>
              <a:rPr lang="ja-JP" altLang="en-US" sz="1400" dirty="0">
                <a:latin typeface="Arial" pitchFamily="34" charset="0"/>
                <a:cs typeface="Arial" pitchFamily="34" charset="0"/>
              </a:rPr>
              <a:t>ホワイトボックステスト技法</a:t>
            </a:r>
            <a:r>
              <a:rPr lang="en-US" altLang="ja-JP" sz="1400" dirty="0">
                <a:latin typeface="Arial" pitchFamily="34" charset="0"/>
                <a:cs typeface="Arial" pitchFamily="34" charset="0"/>
              </a:rPr>
              <a:t> [K2]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4.4 </a:t>
            </a:r>
            <a:r>
              <a:rPr lang="ja-JP" altLang="en-US" sz="1400" dirty="0">
                <a:latin typeface="Arial" pitchFamily="34" charset="0"/>
                <a:cs typeface="Arial" pitchFamily="34" charset="0"/>
              </a:rPr>
              <a:t>経験ベースのテスト技法</a:t>
            </a:r>
            <a:r>
              <a:rPr lang="en-US" altLang="ja-JP" sz="1400" dirty="0">
                <a:latin typeface="Arial" pitchFamily="34" charset="0"/>
                <a:cs typeface="Arial" pitchFamily="34" charset="0"/>
              </a:rPr>
              <a:t> [K2]</a:t>
            </a:r>
          </a:p>
          <a:p>
            <a:pPr defTabSz="458774" fontAlgn="auto">
              <a:lnSpc>
                <a:spcPct val="110000"/>
              </a:lnSpc>
              <a:spcBef>
                <a:spcPts val="0"/>
              </a:spcBef>
              <a:spcAft>
                <a:spcPts val="372"/>
              </a:spcAft>
              <a:defRPr/>
            </a:pPr>
            <a:r>
              <a:rPr lang="en-US" altLang="ja-JP" sz="1600" b="1" dirty="0">
                <a:latin typeface="Arial" pitchFamily="34" charset="0"/>
                <a:cs typeface="Arial" pitchFamily="34" charset="0"/>
              </a:rPr>
              <a:t>5. </a:t>
            </a:r>
            <a:r>
              <a:rPr lang="ja-JP" altLang="en-US" sz="1600" b="1" dirty="0">
                <a:latin typeface="Arial" pitchFamily="34" charset="0"/>
                <a:cs typeface="Arial" pitchFamily="34" charset="0"/>
              </a:rPr>
              <a:t>テストマネジメント</a:t>
            </a:r>
            <a:endParaRPr lang="en-US" altLang="ja-JP" sz="1600" b="1" dirty="0">
              <a:latin typeface="Arial" pitchFamily="34" charset="0"/>
              <a:cs typeface="Arial" pitchFamily="34" charset="0"/>
            </a:endParaRPr>
          </a:p>
          <a:p>
            <a:pPr marL="92075" defTabSz="458774" fontAlgn="auto">
              <a:lnSpc>
                <a:spcPct val="110000"/>
              </a:lnSpc>
              <a:spcBef>
                <a:spcPts val="0"/>
              </a:spcBef>
              <a:spcAft>
                <a:spcPts val="372"/>
              </a:spcAft>
              <a:defRPr/>
            </a:pPr>
            <a:r>
              <a:rPr lang="en-US" altLang="ja-JP" sz="1400" dirty="0">
                <a:latin typeface="Arial" pitchFamily="34" charset="0"/>
                <a:cs typeface="Arial" pitchFamily="34" charset="0"/>
              </a:rPr>
              <a:t>5.1 </a:t>
            </a:r>
            <a:r>
              <a:rPr lang="ja-JP" altLang="en-US" sz="1400" dirty="0">
                <a:latin typeface="Arial" pitchFamily="34" charset="0"/>
                <a:cs typeface="Arial" pitchFamily="34" charset="0"/>
              </a:rPr>
              <a:t>テスト組織</a:t>
            </a:r>
            <a:r>
              <a:rPr lang="en-US" altLang="ja-JP" sz="1400" dirty="0">
                <a:latin typeface="Arial" pitchFamily="34" charset="0"/>
                <a:cs typeface="Arial" pitchFamily="34" charset="0"/>
              </a:rPr>
              <a:t> [K1/K2]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5.2 </a:t>
            </a:r>
            <a:r>
              <a:rPr lang="ja-JP" altLang="en-US" sz="1400" dirty="0">
                <a:latin typeface="Arial" pitchFamily="34" charset="0"/>
                <a:cs typeface="Arial" pitchFamily="34" charset="0"/>
              </a:rPr>
              <a:t>テストの計画と見積り</a:t>
            </a:r>
            <a:r>
              <a:rPr lang="en-US" altLang="ja-JP" sz="1400" dirty="0">
                <a:latin typeface="Arial" pitchFamily="34" charset="0"/>
                <a:cs typeface="Arial" pitchFamily="34" charset="0"/>
              </a:rPr>
              <a:t> [K1K2/K3]</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5.3 </a:t>
            </a:r>
            <a:r>
              <a:rPr lang="ja-JP" altLang="en-US" sz="1400" dirty="0">
                <a:latin typeface="Arial" pitchFamily="34" charset="0"/>
                <a:cs typeface="Arial" pitchFamily="34" charset="0"/>
              </a:rPr>
              <a:t>テストのモニタリングとコントロール</a:t>
            </a:r>
            <a:r>
              <a:rPr lang="en-US" altLang="ja-JP" sz="1400" dirty="0">
                <a:latin typeface="Arial" pitchFamily="34" charset="0"/>
                <a:cs typeface="Arial" pitchFamily="34" charset="0"/>
              </a:rPr>
              <a:t> [K1/K2]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5.4 </a:t>
            </a:r>
            <a:r>
              <a:rPr lang="ja-JP" altLang="en-US" sz="1400" dirty="0">
                <a:latin typeface="Arial" pitchFamily="34" charset="0"/>
                <a:cs typeface="Arial" pitchFamily="34" charset="0"/>
              </a:rPr>
              <a:t>構成管理</a:t>
            </a:r>
            <a:r>
              <a:rPr lang="en-US" altLang="ja-JP" sz="1400" dirty="0">
                <a:latin typeface="Arial" pitchFamily="34" charset="0"/>
                <a:cs typeface="Arial" pitchFamily="34" charset="0"/>
              </a:rPr>
              <a:t> [K2]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5.5 </a:t>
            </a:r>
            <a:r>
              <a:rPr lang="ja-JP" altLang="en-US" sz="1400" dirty="0">
                <a:latin typeface="Arial" pitchFamily="34" charset="0"/>
                <a:cs typeface="Arial" pitchFamily="34" charset="0"/>
              </a:rPr>
              <a:t>リスクとテスト</a:t>
            </a:r>
            <a:r>
              <a:rPr lang="en-US" altLang="ja-JP" sz="1400" dirty="0">
                <a:latin typeface="Arial" pitchFamily="34" charset="0"/>
                <a:cs typeface="Arial" pitchFamily="34" charset="0"/>
              </a:rPr>
              <a:t> [K1/K2]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5.6 </a:t>
            </a:r>
            <a:r>
              <a:rPr lang="ja-JP" altLang="en-US" sz="1400" dirty="0">
                <a:latin typeface="Arial" pitchFamily="34" charset="0"/>
                <a:cs typeface="Arial" pitchFamily="34" charset="0"/>
              </a:rPr>
              <a:t>欠陥マネジメント</a:t>
            </a:r>
            <a:r>
              <a:rPr lang="en-US" altLang="ja-JP" sz="1400" dirty="0">
                <a:latin typeface="Arial" pitchFamily="34" charset="0"/>
                <a:cs typeface="Arial" pitchFamily="34" charset="0"/>
              </a:rPr>
              <a:t> [K3]</a:t>
            </a:r>
          </a:p>
          <a:p>
            <a:pPr defTabSz="458774" fontAlgn="auto">
              <a:lnSpc>
                <a:spcPct val="110000"/>
              </a:lnSpc>
              <a:spcBef>
                <a:spcPts val="0"/>
              </a:spcBef>
              <a:spcAft>
                <a:spcPts val="372"/>
              </a:spcAft>
              <a:defRPr/>
            </a:pPr>
            <a:r>
              <a:rPr lang="en-US" altLang="ja-JP" sz="1600" b="1" dirty="0">
                <a:latin typeface="Arial" pitchFamily="34" charset="0"/>
                <a:cs typeface="Arial" pitchFamily="34" charset="0"/>
              </a:rPr>
              <a:t>6. </a:t>
            </a:r>
            <a:r>
              <a:rPr lang="ja-JP" altLang="en-US" sz="1600" b="1" dirty="0">
                <a:latin typeface="Arial" pitchFamily="34" charset="0"/>
                <a:cs typeface="Arial" pitchFamily="34" charset="0"/>
              </a:rPr>
              <a:t>テスト支援ツール</a:t>
            </a:r>
            <a:endParaRPr lang="en-US" altLang="ja-JP" sz="1600" b="1" dirty="0">
              <a:latin typeface="Arial" pitchFamily="34" charset="0"/>
              <a:cs typeface="Arial" pitchFamily="34" charset="0"/>
            </a:endParaRP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6.1 </a:t>
            </a:r>
            <a:r>
              <a:rPr lang="ja-JP" altLang="en-US" sz="1400" dirty="0">
                <a:latin typeface="Arial" pitchFamily="34" charset="0"/>
                <a:cs typeface="Arial" pitchFamily="34" charset="0"/>
              </a:rPr>
              <a:t>テストツールの考慮事項</a:t>
            </a:r>
            <a:r>
              <a:rPr lang="en-US" altLang="ja-JP" sz="1400" dirty="0">
                <a:latin typeface="Arial" pitchFamily="34" charset="0"/>
                <a:cs typeface="Arial" pitchFamily="34" charset="0"/>
              </a:rPr>
              <a:t> [K1/K2]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6.2 </a:t>
            </a:r>
            <a:r>
              <a:rPr lang="ja-JP" altLang="en-US" sz="1400" dirty="0">
                <a:latin typeface="Arial" pitchFamily="34" charset="0"/>
                <a:cs typeface="Arial" pitchFamily="34" charset="0"/>
              </a:rPr>
              <a:t>ツールの効果的な使い方</a:t>
            </a:r>
            <a:r>
              <a:rPr lang="en-US" altLang="ja-JP" sz="1400" dirty="0">
                <a:latin typeface="Arial" pitchFamily="34" charset="0"/>
                <a:cs typeface="Arial" pitchFamily="34" charset="0"/>
              </a:rPr>
              <a:t> [K1]</a:t>
            </a:r>
          </a:p>
        </p:txBody>
      </p:sp>
      <p:sp>
        <p:nvSpPr>
          <p:cNvPr id="14" name="角丸四角形 6">
            <a:extLst>
              <a:ext uri="{FF2B5EF4-FFF2-40B4-BE49-F238E27FC236}">
                <a16:creationId xmlns:a16="http://schemas.microsoft.com/office/drawing/2014/main" id="{8A4A3BEA-4F32-4591-85DE-5DA12CE396CD}"/>
              </a:ext>
            </a:extLst>
          </p:cNvPr>
          <p:cNvSpPr/>
          <p:nvPr/>
        </p:nvSpPr>
        <p:spPr>
          <a:xfrm>
            <a:off x="4886089" y="1991038"/>
            <a:ext cx="4531408" cy="540000"/>
          </a:xfrm>
          <a:prstGeom prst="roundRect">
            <a:avLst/>
          </a:prstGeom>
          <a:noFill/>
          <a:ln w="38100">
            <a:solidFill>
              <a:srgbClr val="FF0000"/>
            </a:solidFill>
            <a:prstDash val="sysDash"/>
          </a:ln>
          <a:effectLst/>
        </p:spPr>
        <p:style>
          <a:lnRef idx="1">
            <a:schemeClr val="accent2"/>
          </a:lnRef>
          <a:fillRef idx="2">
            <a:schemeClr val="accent2"/>
          </a:fillRef>
          <a:effectRef idx="1">
            <a:schemeClr val="accent2"/>
          </a:effectRef>
          <a:fontRef idx="minor">
            <a:schemeClr val="dk1"/>
          </a:fontRef>
        </p:style>
        <p:txBody>
          <a:bodyPr rtlCol="0" anchor="ctr"/>
          <a:lstStyle/>
          <a:p>
            <a:pPr algn="r"/>
            <a:r>
              <a:rPr kumimoji="1" lang="ja-JP" altLang="en-US" dirty="0">
                <a:solidFill>
                  <a:srgbClr val="FF0000"/>
                </a:solidFill>
              </a:rPr>
              <a:t>演習あり</a:t>
            </a:r>
          </a:p>
        </p:txBody>
      </p:sp>
      <p:sp>
        <p:nvSpPr>
          <p:cNvPr id="15" name="Text Box 5">
            <a:extLst>
              <a:ext uri="{FF2B5EF4-FFF2-40B4-BE49-F238E27FC236}">
                <a16:creationId xmlns:a16="http://schemas.microsoft.com/office/drawing/2014/main" id="{1FF9A2FC-19DE-47DC-91EA-F4DA3021E850}"/>
              </a:ext>
            </a:extLst>
          </p:cNvPr>
          <p:cNvSpPr txBox="1">
            <a:spLocks noChangeArrowheads="1"/>
          </p:cNvSpPr>
          <p:nvPr/>
        </p:nvSpPr>
        <p:spPr bwMode="auto">
          <a:xfrm>
            <a:off x="8577724" y="4987740"/>
            <a:ext cx="1146552" cy="831318"/>
          </a:xfrm>
          <a:prstGeom prst="rect">
            <a:avLst/>
          </a:prstGeom>
          <a:solidFill>
            <a:srgbClr val="FFFF99"/>
          </a:solidFill>
          <a:ln w="9525">
            <a:noFill/>
            <a:miter lim="800000"/>
            <a:headEnd/>
            <a:tailEnd/>
          </a:ln>
        </p:spPr>
        <p:txBody>
          <a:bodyPr wrap="square" lIns="91758" tIns="45879" rIns="91758" bIns="45879">
            <a:spAutoFit/>
          </a:bodyPr>
          <a:lstStyle/>
          <a:p>
            <a:r>
              <a:rPr lang="en-US" altLang="ja-JP" sz="1600" dirty="0">
                <a:latin typeface="Arial" pitchFamily="34" charset="0"/>
                <a:cs typeface="Arial" pitchFamily="34" charset="0"/>
              </a:rPr>
              <a:t>[K1]</a:t>
            </a:r>
            <a:r>
              <a:rPr lang="ja-JP" altLang="en-US" sz="1600" dirty="0">
                <a:latin typeface="Arial" pitchFamily="34" charset="0"/>
                <a:cs typeface="Arial" pitchFamily="34" charset="0"/>
              </a:rPr>
              <a:t> 記憶</a:t>
            </a:r>
          </a:p>
          <a:p>
            <a:r>
              <a:rPr lang="en-US" altLang="ja-JP" sz="1600" dirty="0">
                <a:latin typeface="Arial" pitchFamily="34" charset="0"/>
                <a:cs typeface="Arial" pitchFamily="34" charset="0"/>
              </a:rPr>
              <a:t>[K2]</a:t>
            </a:r>
            <a:r>
              <a:rPr lang="ja-JP" altLang="en-US" sz="1600" dirty="0">
                <a:latin typeface="Arial" pitchFamily="34" charset="0"/>
                <a:cs typeface="Arial" pitchFamily="34" charset="0"/>
              </a:rPr>
              <a:t> 理解</a:t>
            </a:r>
          </a:p>
          <a:p>
            <a:r>
              <a:rPr lang="en-US" altLang="ja-JP" sz="1600" dirty="0">
                <a:latin typeface="Arial" pitchFamily="34" charset="0"/>
                <a:cs typeface="Arial" pitchFamily="34" charset="0"/>
              </a:rPr>
              <a:t>[K3]</a:t>
            </a:r>
            <a:r>
              <a:rPr lang="ja-JP" altLang="en-US" sz="1600" dirty="0">
                <a:latin typeface="Arial" pitchFamily="34" charset="0"/>
                <a:cs typeface="Arial" pitchFamily="34" charset="0"/>
              </a:rPr>
              <a:t> 適用</a:t>
            </a:r>
            <a:endParaRPr lang="en-US" altLang="ja-JP" sz="1600" dirty="0">
              <a:latin typeface="Arial" pitchFamily="34" charset="0"/>
              <a:cs typeface="Arial" pitchFamily="34" charset="0"/>
            </a:endParaRPr>
          </a:p>
        </p:txBody>
      </p:sp>
      <p:sp>
        <p:nvSpPr>
          <p:cNvPr id="16" name="テキスト ボックス 15">
            <a:extLst>
              <a:ext uri="{FF2B5EF4-FFF2-40B4-BE49-F238E27FC236}">
                <a16:creationId xmlns:a16="http://schemas.microsoft.com/office/drawing/2014/main" id="{40D5ECCF-B9E8-48C4-A685-E9EAE9BF4AB6}"/>
              </a:ext>
            </a:extLst>
          </p:cNvPr>
          <p:cNvSpPr txBox="1"/>
          <p:nvPr/>
        </p:nvSpPr>
        <p:spPr>
          <a:xfrm>
            <a:off x="2871030" y="6041429"/>
            <a:ext cx="6633804" cy="461665"/>
          </a:xfrm>
          <a:prstGeom prst="rect">
            <a:avLst/>
          </a:prstGeom>
          <a:noFill/>
        </p:spPr>
        <p:txBody>
          <a:bodyPr wrap="none" rtlCol="0">
            <a:spAutoFit/>
          </a:bodyPr>
          <a:lstStyle/>
          <a:p>
            <a:r>
              <a:rPr lang="en-US" altLang="ja-JP" sz="1200" dirty="0"/>
              <a:t>ISTQB</a:t>
            </a:r>
            <a:r>
              <a:rPr lang="ja-JP" altLang="en-US" sz="1200" dirty="0"/>
              <a:t>テスト技術者資格制度 </a:t>
            </a:r>
            <a:r>
              <a:rPr lang="en-US" altLang="ja-JP" sz="1200" dirty="0"/>
              <a:t>Foundation Level </a:t>
            </a:r>
            <a:r>
              <a:rPr lang="ja-JP" altLang="en-US" sz="1200" dirty="0"/>
              <a:t>シラバス 日本語版 </a:t>
            </a:r>
            <a:r>
              <a:rPr lang="en-US" altLang="ja-JP" sz="1200" dirty="0"/>
              <a:t>Version 2018.J03 </a:t>
            </a:r>
            <a:r>
              <a:rPr lang="ja-JP" altLang="en-US" sz="1200" dirty="0"/>
              <a:t>に準拠。</a:t>
            </a:r>
            <a:endParaRPr lang="en-US" altLang="ja-JP" sz="1200" dirty="0"/>
          </a:p>
          <a:p>
            <a:r>
              <a:rPr kumimoji="1" lang="ja-JP" altLang="en-US" sz="1200" dirty="0"/>
              <a:t>（</a:t>
            </a:r>
            <a:r>
              <a:rPr kumimoji="1" lang="en-US" altLang="ja-JP" sz="1200" dirty="0"/>
              <a:t>※</a:t>
            </a:r>
            <a:r>
              <a:rPr kumimoji="1" lang="ja-JP" altLang="en-US" sz="1200" dirty="0"/>
              <a:t>）</a:t>
            </a:r>
            <a:r>
              <a:rPr kumimoji="1" lang="en-US" altLang="ja-JP" sz="1200" dirty="0"/>
              <a:t>2011</a:t>
            </a:r>
            <a:r>
              <a:rPr kumimoji="1" lang="ja-JP" altLang="en-US" sz="1200" dirty="0"/>
              <a:t>年</a:t>
            </a:r>
            <a:r>
              <a:rPr lang="ja-JP" altLang="en-US" sz="1200" dirty="0"/>
              <a:t>度</a:t>
            </a:r>
            <a:r>
              <a:rPr kumimoji="1" lang="ja-JP" altLang="en-US" sz="1200" dirty="0"/>
              <a:t>版シラバスにあった「</a:t>
            </a:r>
            <a:r>
              <a:rPr kumimoji="1" lang="en-US" altLang="ja-JP" sz="1200" dirty="0"/>
              <a:t>1.6 </a:t>
            </a:r>
            <a:r>
              <a:rPr kumimoji="1" lang="ja-JP" altLang="en-US" sz="1200" dirty="0"/>
              <a:t>行動規範」は</a:t>
            </a:r>
            <a:r>
              <a:rPr kumimoji="1" lang="en-US" altLang="ja-JP" sz="1200" dirty="0"/>
              <a:t>JSTQB</a:t>
            </a:r>
            <a:r>
              <a:rPr lang="en-US" altLang="ja-JP" sz="1200" dirty="0"/>
              <a:t> Web</a:t>
            </a:r>
            <a:r>
              <a:rPr lang="ja-JP" altLang="en-US" sz="1200" dirty="0"/>
              <a:t>サイトに移動された。</a:t>
            </a:r>
            <a:endParaRPr kumimoji="1" lang="ja-JP" altLang="en-US" sz="1200" dirty="0"/>
          </a:p>
        </p:txBody>
      </p:sp>
    </p:spTree>
    <p:extLst>
      <p:ext uri="{BB962C8B-B14F-4D97-AF65-F5344CB8AC3E}">
        <p14:creationId xmlns:p14="http://schemas.microsoft.com/office/powerpoint/2010/main" val="3786302750"/>
      </p:ext>
    </p:extLst>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ja-JP" altLang="en-US" sz="4000" dirty="0"/>
              <a:t>本セミナーでお伝えしたいこと</a:t>
            </a:r>
            <a:r>
              <a:rPr lang="ja-JP" altLang="en-US" sz="3600" dirty="0"/>
              <a:t>（再掲）</a:t>
            </a:r>
            <a:endParaRPr lang="ja-JP" altLang="en-US" sz="4000" dirty="0"/>
          </a:p>
        </p:txBody>
      </p:sp>
      <p:sp>
        <p:nvSpPr>
          <p:cNvPr id="11267" name="Rectangle 3"/>
          <p:cNvSpPr>
            <a:spLocks noGrp="1" noChangeArrowheads="1"/>
          </p:cNvSpPr>
          <p:nvPr>
            <p:ph type="body" idx="1"/>
          </p:nvPr>
        </p:nvSpPr>
        <p:spPr>
          <a:xfrm>
            <a:off x="495300" y="1484313"/>
            <a:ext cx="8915400" cy="4786312"/>
          </a:xfrm>
        </p:spPr>
        <p:txBody>
          <a:bodyPr/>
          <a:lstStyle/>
          <a:p>
            <a:r>
              <a:rPr lang="ja-JP" altLang="en-US" sz="2800" dirty="0"/>
              <a:t>様々なテスト技法のうち、基本的な技法について、</a:t>
            </a:r>
            <a:br>
              <a:rPr lang="en-US" altLang="ja-JP" sz="2800" dirty="0"/>
            </a:br>
            <a:r>
              <a:rPr lang="ja-JP" altLang="en-US" sz="2800" dirty="0"/>
              <a:t>その特徴、長所・短所、効果的な使用局面、使用上の注意事項等と実務で使いこなすことの重要性を理解する。</a:t>
            </a:r>
            <a:br>
              <a:rPr lang="en-US" altLang="ja-JP" sz="2800" dirty="0"/>
            </a:br>
            <a:r>
              <a:rPr lang="ja-JP" altLang="en-US" sz="2400" dirty="0"/>
              <a:t>（知っている、言われてみれば使っている、では足りない。）</a:t>
            </a:r>
            <a:endParaRPr lang="en-US" altLang="ja-JP" sz="2400" dirty="0"/>
          </a:p>
          <a:p>
            <a:pPr>
              <a:buFontTx/>
              <a:buNone/>
            </a:pPr>
            <a:endParaRPr lang="ja-JP" altLang="en-US" sz="2800" dirty="0"/>
          </a:p>
          <a:p>
            <a:r>
              <a:rPr lang="ja-JP" altLang="en-US" sz="2800" dirty="0"/>
              <a:t>プロジェクトのチームメンバーとして、積極的に開発者（設計／実装メンバー）と協力しつつ、良い製品、良いサービスを顧客に提供する活力源となるように行動することの重要性を知る。</a:t>
            </a:r>
            <a:r>
              <a:rPr lang="ja-JP" altLang="en-US" sz="2400" dirty="0"/>
              <a:t>（テスト技法が使えるだけでは足りない。）</a:t>
            </a:r>
            <a:endParaRPr lang="ja-JP" altLang="en-US" sz="2800" dirty="0"/>
          </a:p>
        </p:txBody>
      </p:sp>
      <p:sp>
        <p:nvSpPr>
          <p:cNvPr id="227332" name="Text Box 4"/>
          <p:cNvSpPr txBox="1">
            <a:spLocks noChangeArrowheads="1"/>
          </p:cNvSpPr>
          <p:nvPr/>
        </p:nvSpPr>
        <p:spPr bwMode="auto">
          <a:xfrm>
            <a:off x="1676637" y="3240272"/>
            <a:ext cx="6552727" cy="523220"/>
          </a:xfrm>
          <a:prstGeom prst="rect">
            <a:avLst/>
          </a:prstGeom>
          <a:solidFill>
            <a:srgbClr val="FFCC00"/>
          </a:solidFill>
          <a:ln w="9525">
            <a:noFill/>
            <a:miter lim="800000"/>
            <a:headEnd/>
            <a:tailEnd/>
          </a:ln>
        </p:spPr>
        <p:txBody>
          <a:bodyPr wrap="square">
            <a:spAutoFit/>
          </a:bodyPr>
          <a:lstStyle/>
          <a:p>
            <a:pPr algn="ctr">
              <a:spcBef>
                <a:spcPct val="50000"/>
              </a:spcBef>
            </a:pPr>
            <a:r>
              <a:rPr lang="ja-JP" altLang="en-US" sz="2800" b="1" dirty="0">
                <a:solidFill>
                  <a:srgbClr val="000000"/>
                </a:solidFill>
              </a:rPr>
              <a:t>テスト技法を意図的に、使い分ける。</a:t>
            </a:r>
          </a:p>
        </p:txBody>
      </p:sp>
      <p:sp>
        <p:nvSpPr>
          <p:cNvPr id="11270" name="フッター プレースホルダ 4"/>
          <p:cNvSpPr>
            <a:spLocks noGrp="1"/>
          </p:cNvSpPr>
          <p:nvPr>
            <p:ph type="ftr" sz="quarter" idx="11"/>
          </p:nvPr>
        </p:nvSpPr>
        <p:spPr>
          <a:noFill/>
        </p:spPr>
        <p:txBody>
          <a:bodyPr/>
          <a:lstStyle/>
          <a:p>
            <a:r>
              <a:rPr lang="en-US" altLang="ja-JP" dirty="0">
                <a:solidFill>
                  <a:srgbClr val="000000"/>
                </a:solidFill>
                <a:ea typeface="ＭＳ Ｐゴシック" charset="-128"/>
              </a:rPr>
              <a:t>Copyright Association of Software Test Engineering All rights reserved.  V3.1.2</a:t>
            </a:r>
          </a:p>
        </p:txBody>
      </p:sp>
      <p:sp>
        <p:nvSpPr>
          <p:cNvPr id="11271" name="スライド番号プレースホルダ 5"/>
          <p:cNvSpPr>
            <a:spLocks noGrp="1"/>
          </p:cNvSpPr>
          <p:nvPr>
            <p:ph type="sldNum" sz="quarter" idx="12"/>
          </p:nvPr>
        </p:nvSpPr>
        <p:spPr>
          <a:noFill/>
        </p:spPr>
        <p:txBody>
          <a:bodyPr/>
          <a:lstStyle/>
          <a:p>
            <a:fld id="{807DB984-F238-46F9-8720-81E874024FD9}" type="slidenum">
              <a:rPr lang="ja-JP" altLang="en-US" smtClean="0">
                <a:solidFill>
                  <a:srgbClr val="000000"/>
                </a:solidFill>
                <a:ea typeface="ＭＳ Ｐゴシック" charset="-128"/>
              </a:rPr>
              <a:pPr/>
              <a:t>197</a:t>
            </a:fld>
            <a:endParaRPr lang="en-US" altLang="ja-JP" dirty="0">
              <a:solidFill>
                <a:srgbClr val="000000"/>
              </a:solidFill>
              <a:ea typeface="ＭＳ Ｐゴシック" charset="-128"/>
            </a:endParaRPr>
          </a:p>
        </p:txBody>
      </p:sp>
      <p:sp>
        <p:nvSpPr>
          <p:cNvPr id="8" name="Text Box 5"/>
          <p:cNvSpPr txBox="1">
            <a:spLocks noChangeArrowheads="1"/>
          </p:cNvSpPr>
          <p:nvPr/>
        </p:nvSpPr>
        <p:spPr bwMode="auto">
          <a:xfrm>
            <a:off x="56456" y="5630724"/>
            <a:ext cx="9793088" cy="523220"/>
          </a:xfrm>
          <a:prstGeom prst="rect">
            <a:avLst/>
          </a:prstGeom>
          <a:solidFill>
            <a:srgbClr val="FFCC00"/>
          </a:solidFill>
          <a:ln w="9525">
            <a:noFill/>
            <a:miter lim="800000"/>
            <a:headEnd/>
            <a:tailEnd/>
          </a:ln>
        </p:spPr>
        <p:txBody>
          <a:bodyPr wrap="square">
            <a:spAutoFit/>
          </a:bodyPr>
          <a:lstStyle/>
          <a:p>
            <a:pPr algn="ctr">
              <a:spcBef>
                <a:spcPct val="50000"/>
              </a:spcBef>
            </a:pPr>
            <a:r>
              <a:rPr lang="ja-JP" altLang="en-US" sz="2800" b="1" dirty="0"/>
              <a:t>テストと開発の連携・協調が重要であり、分離しないようにする。</a:t>
            </a:r>
          </a:p>
        </p:txBody>
      </p:sp>
    </p:spTree>
    <p:extLst>
      <p:ext uri="{BB962C8B-B14F-4D97-AF65-F5344CB8AC3E}">
        <p14:creationId xmlns:p14="http://schemas.microsoft.com/office/powerpoint/2010/main" val="709235600"/>
      </p:ext>
    </p:extLst>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6"/>
          <p:cNvSpPr>
            <a:spLocks noGrp="1" noChangeArrowheads="1"/>
          </p:cNvSpPr>
          <p:nvPr>
            <p:ph type="sldNum" sz="quarter" idx="12"/>
          </p:nvPr>
        </p:nvSpPr>
        <p:spPr>
          <a:noFill/>
        </p:spPr>
        <p:txBody>
          <a:bodyPr/>
          <a:lstStyle/>
          <a:p>
            <a:fld id="{329F0302-361E-4C24-99B5-83A9979E783E}" type="slidenum">
              <a:rPr lang="en-US" altLang="ja-JP" smtClean="0">
                <a:ea typeface="ＭＳ Ｐゴシック" charset="-128"/>
              </a:rPr>
              <a:pPr/>
              <a:t>198</a:t>
            </a:fld>
            <a:endParaRPr lang="en-US" altLang="ja-JP">
              <a:ea typeface="ＭＳ Ｐゴシック" charset="-128"/>
            </a:endParaRPr>
          </a:p>
        </p:txBody>
      </p:sp>
      <p:sp>
        <p:nvSpPr>
          <p:cNvPr id="116739" name="Rectangle 2"/>
          <p:cNvSpPr>
            <a:spLocks noGrp="1" noChangeArrowheads="1"/>
          </p:cNvSpPr>
          <p:nvPr>
            <p:ph type="title"/>
          </p:nvPr>
        </p:nvSpPr>
        <p:spPr/>
        <p:txBody>
          <a:bodyPr/>
          <a:lstStyle/>
          <a:p>
            <a:pPr eaLnBrk="1" hangingPunct="1"/>
            <a:r>
              <a:rPr lang="ja-JP" altLang="en-US"/>
              <a:t>テストエンジニアが目指すゴール</a:t>
            </a:r>
          </a:p>
        </p:txBody>
      </p:sp>
      <p:sp>
        <p:nvSpPr>
          <p:cNvPr id="116740" name="Rectangle 3"/>
          <p:cNvSpPr>
            <a:spLocks noGrp="1" noChangeArrowheads="1"/>
          </p:cNvSpPr>
          <p:nvPr>
            <p:ph type="body" idx="1"/>
          </p:nvPr>
        </p:nvSpPr>
        <p:spPr>
          <a:xfrm>
            <a:off x="495300" y="1484313"/>
            <a:ext cx="8915400" cy="4641850"/>
          </a:xfrm>
        </p:spPr>
        <p:txBody>
          <a:bodyPr/>
          <a:lstStyle/>
          <a:p>
            <a:pPr eaLnBrk="1" hangingPunct="1"/>
            <a:r>
              <a:rPr lang="ja-JP" altLang="en-US" dirty="0"/>
              <a:t>自らが持つテスト関連の知識・スキル・技法・ツールを適用して、プロジェクト要求事項を満たしつつ、求められるソフトウェア品質の達成に貢献すること。</a:t>
            </a:r>
          </a:p>
          <a:p>
            <a:pPr eaLnBrk="1" hangingPunct="1"/>
            <a:r>
              <a:rPr lang="ja-JP" altLang="en-US" dirty="0"/>
              <a:t>日々精進して己の技を磨き、その力を顧客と周囲、そして自らの喜びと幸せのために活用し、組織・チームとして協調しながら成果を上げること。</a:t>
            </a:r>
          </a:p>
        </p:txBody>
      </p:sp>
      <p:grpSp>
        <p:nvGrpSpPr>
          <p:cNvPr id="116741" name="Group 4"/>
          <p:cNvGrpSpPr>
            <a:grpSpLocks/>
          </p:cNvGrpSpPr>
          <p:nvPr/>
        </p:nvGrpSpPr>
        <p:grpSpPr bwMode="auto">
          <a:xfrm flipH="1">
            <a:off x="8841432" y="4789030"/>
            <a:ext cx="785812" cy="1466850"/>
            <a:chOff x="3360" y="1296"/>
            <a:chExt cx="878" cy="2473"/>
          </a:xfrm>
        </p:grpSpPr>
        <p:sp>
          <p:nvSpPr>
            <p:cNvPr id="116743" name="Freeform 5"/>
            <p:cNvSpPr>
              <a:spLocks/>
            </p:cNvSpPr>
            <p:nvPr/>
          </p:nvSpPr>
          <p:spPr bwMode="auto">
            <a:xfrm>
              <a:off x="3431" y="1730"/>
              <a:ext cx="363" cy="492"/>
            </a:xfrm>
            <a:custGeom>
              <a:avLst/>
              <a:gdLst>
                <a:gd name="T0" fmla="*/ 240 w 363"/>
                <a:gd name="T1" fmla="*/ 123 h 492"/>
                <a:gd name="T2" fmla="*/ 212 w 363"/>
                <a:gd name="T3" fmla="*/ 71 h 492"/>
                <a:gd name="T4" fmla="*/ 160 w 363"/>
                <a:gd name="T5" fmla="*/ 38 h 492"/>
                <a:gd name="T6" fmla="*/ 108 w 363"/>
                <a:gd name="T7" fmla="*/ 33 h 492"/>
                <a:gd name="T8" fmla="*/ 56 w 363"/>
                <a:gd name="T9" fmla="*/ 52 h 492"/>
                <a:gd name="T10" fmla="*/ 18 w 363"/>
                <a:gd name="T11" fmla="*/ 104 h 492"/>
                <a:gd name="T12" fmla="*/ 0 w 363"/>
                <a:gd name="T13" fmla="*/ 194 h 492"/>
                <a:gd name="T14" fmla="*/ 14 w 363"/>
                <a:gd name="T15" fmla="*/ 303 h 492"/>
                <a:gd name="T16" fmla="*/ 47 w 363"/>
                <a:gd name="T17" fmla="*/ 397 h 492"/>
                <a:gd name="T18" fmla="*/ 89 w 363"/>
                <a:gd name="T19" fmla="*/ 449 h 492"/>
                <a:gd name="T20" fmla="*/ 146 w 363"/>
                <a:gd name="T21" fmla="*/ 483 h 492"/>
                <a:gd name="T22" fmla="*/ 198 w 363"/>
                <a:gd name="T23" fmla="*/ 492 h 492"/>
                <a:gd name="T24" fmla="*/ 264 w 363"/>
                <a:gd name="T25" fmla="*/ 468 h 492"/>
                <a:gd name="T26" fmla="*/ 287 w 363"/>
                <a:gd name="T27" fmla="*/ 426 h 492"/>
                <a:gd name="T28" fmla="*/ 301 w 363"/>
                <a:gd name="T29" fmla="*/ 350 h 492"/>
                <a:gd name="T30" fmla="*/ 297 w 363"/>
                <a:gd name="T31" fmla="*/ 251 h 492"/>
                <a:gd name="T32" fmla="*/ 273 w 363"/>
                <a:gd name="T33" fmla="*/ 161 h 492"/>
                <a:gd name="T34" fmla="*/ 363 w 363"/>
                <a:gd name="T35" fmla="*/ 43 h 492"/>
                <a:gd name="T36" fmla="*/ 363 w 363"/>
                <a:gd name="T37" fmla="*/ 19 h 492"/>
                <a:gd name="T38" fmla="*/ 344 w 363"/>
                <a:gd name="T39" fmla="*/ 0 h 492"/>
                <a:gd name="T40" fmla="*/ 325 w 363"/>
                <a:gd name="T41" fmla="*/ 9 h 492"/>
                <a:gd name="T42" fmla="*/ 240 w 363"/>
                <a:gd name="T43" fmla="*/ 123 h 49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63"/>
                <a:gd name="T67" fmla="*/ 0 h 492"/>
                <a:gd name="T68" fmla="*/ 363 w 363"/>
                <a:gd name="T69" fmla="*/ 492 h 49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63" h="492">
                  <a:moveTo>
                    <a:pt x="240" y="123"/>
                  </a:moveTo>
                  <a:lnTo>
                    <a:pt x="212" y="71"/>
                  </a:lnTo>
                  <a:lnTo>
                    <a:pt x="160" y="38"/>
                  </a:lnTo>
                  <a:lnTo>
                    <a:pt x="108" y="33"/>
                  </a:lnTo>
                  <a:lnTo>
                    <a:pt x="56" y="52"/>
                  </a:lnTo>
                  <a:lnTo>
                    <a:pt x="18" y="104"/>
                  </a:lnTo>
                  <a:lnTo>
                    <a:pt x="0" y="194"/>
                  </a:lnTo>
                  <a:lnTo>
                    <a:pt x="14" y="303"/>
                  </a:lnTo>
                  <a:lnTo>
                    <a:pt x="47" y="397"/>
                  </a:lnTo>
                  <a:lnTo>
                    <a:pt x="89" y="449"/>
                  </a:lnTo>
                  <a:lnTo>
                    <a:pt x="146" y="483"/>
                  </a:lnTo>
                  <a:lnTo>
                    <a:pt x="198" y="492"/>
                  </a:lnTo>
                  <a:lnTo>
                    <a:pt x="264" y="468"/>
                  </a:lnTo>
                  <a:lnTo>
                    <a:pt x="287" y="426"/>
                  </a:lnTo>
                  <a:lnTo>
                    <a:pt x="301" y="350"/>
                  </a:lnTo>
                  <a:lnTo>
                    <a:pt x="297" y="251"/>
                  </a:lnTo>
                  <a:lnTo>
                    <a:pt x="273" y="161"/>
                  </a:lnTo>
                  <a:lnTo>
                    <a:pt x="363" y="43"/>
                  </a:lnTo>
                  <a:lnTo>
                    <a:pt x="363" y="19"/>
                  </a:lnTo>
                  <a:lnTo>
                    <a:pt x="344" y="0"/>
                  </a:lnTo>
                  <a:lnTo>
                    <a:pt x="325" y="9"/>
                  </a:lnTo>
                  <a:lnTo>
                    <a:pt x="240" y="123"/>
                  </a:lnTo>
                  <a:close/>
                </a:path>
              </a:pathLst>
            </a:custGeom>
            <a:solidFill>
              <a:srgbClr val="FF9900"/>
            </a:solidFill>
            <a:ln w="9525">
              <a:noFill/>
              <a:round/>
              <a:headEnd/>
              <a:tailEnd/>
            </a:ln>
          </p:spPr>
          <p:txBody>
            <a:bodyPr/>
            <a:lstStyle/>
            <a:p>
              <a:endParaRPr lang="ja-JP" altLang="en-US"/>
            </a:p>
          </p:txBody>
        </p:sp>
        <p:sp>
          <p:nvSpPr>
            <p:cNvPr id="116744" name="Freeform 6"/>
            <p:cNvSpPr>
              <a:spLocks/>
            </p:cNvSpPr>
            <p:nvPr/>
          </p:nvSpPr>
          <p:spPr bwMode="auto">
            <a:xfrm>
              <a:off x="3762" y="1296"/>
              <a:ext cx="476" cy="849"/>
            </a:xfrm>
            <a:custGeom>
              <a:avLst/>
              <a:gdLst>
                <a:gd name="T0" fmla="*/ 47 w 476"/>
                <a:gd name="T1" fmla="*/ 849 h 849"/>
                <a:gd name="T2" fmla="*/ 9 w 476"/>
                <a:gd name="T3" fmla="*/ 839 h 849"/>
                <a:gd name="T4" fmla="*/ 0 w 476"/>
                <a:gd name="T5" fmla="*/ 787 h 849"/>
                <a:gd name="T6" fmla="*/ 61 w 476"/>
                <a:gd name="T7" fmla="*/ 688 h 849"/>
                <a:gd name="T8" fmla="*/ 146 w 476"/>
                <a:gd name="T9" fmla="*/ 528 h 849"/>
                <a:gd name="T10" fmla="*/ 217 w 476"/>
                <a:gd name="T11" fmla="*/ 400 h 849"/>
                <a:gd name="T12" fmla="*/ 273 w 476"/>
                <a:gd name="T13" fmla="*/ 245 h 849"/>
                <a:gd name="T14" fmla="*/ 349 w 476"/>
                <a:gd name="T15" fmla="*/ 150 h 849"/>
                <a:gd name="T16" fmla="*/ 429 w 476"/>
                <a:gd name="T17" fmla="*/ 14 h 849"/>
                <a:gd name="T18" fmla="*/ 443 w 476"/>
                <a:gd name="T19" fmla="*/ 0 h 849"/>
                <a:gd name="T20" fmla="*/ 471 w 476"/>
                <a:gd name="T21" fmla="*/ 4 h 849"/>
                <a:gd name="T22" fmla="*/ 476 w 476"/>
                <a:gd name="T23" fmla="*/ 28 h 849"/>
                <a:gd name="T24" fmla="*/ 377 w 476"/>
                <a:gd name="T25" fmla="*/ 150 h 849"/>
                <a:gd name="T26" fmla="*/ 372 w 476"/>
                <a:gd name="T27" fmla="*/ 202 h 849"/>
                <a:gd name="T28" fmla="*/ 401 w 476"/>
                <a:gd name="T29" fmla="*/ 254 h 849"/>
                <a:gd name="T30" fmla="*/ 401 w 476"/>
                <a:gd name="T31" fmla="*/ 301 h 849"/>
                <a:gd name="T32" fmla="*/ 372 w 476"/>
                <a:gd name="T33" fmla="*/ 330 h 849"/>
                <a:gd name="T34" fmla="*/ 302 w 476"/>
                <a:gd name="T35" fmla="*/ 367 h 849"/>
                <a:gd name="T36" fmla="*/ 269 w 476"/>
                <a:gd name="T37" fmla="*/ 377 h 849"/>
                <a:gd name="T38" fmla="*/ 254 w 476"/>
                <a:gd name="T39" fmla="*/ 405 h 849"/>
                <a:gd name="T40" fmla="*/ 217 w 476"/>
                <a:gd name="T41" fmla="*/ 518 h 849"/>
                <a:gd name="T42" fmla="*/ 179 w 476"/>
                <a:gd name="T43" fmla="*/ 622 h 849"/>
                <a:gd name="T44" fmla="*/ 132 w 476"/>
                <a:gd name="T45" fmla="*/ 745 h 849"/>
                <a:gd name="T46" fmla="*/ 71 w 476"/>
                <a:gd name="T47" fmla="*/ 849 h 849"/>
                <a:gd name="T48" fmla="*/ 47 w 476"/>
                <a:gd name="T49" fmla="*/ 849 h 84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76"/>
                <a:gd name="T76" fmla="*/ 0 h 849"/>
                <a:gd name="T77" fmla="*/ 476 w 476"/>
                <a:gd name="T78" fmla="*/ 849 h 84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76" h="849">
                  <a:moveTo>
                    <a:pt x="47" y="849"/>
                  </a:moveTo>
                  <a:lnTo>
                    <a:pt x="9" y="839"/>
                  </a:lnTo>
                  <a:lnTo>
                    <a:pt x="0" y="787"/>
                  </a:lnTo>
                  <a:lnTo>
                    <a:pt x="61" y="688"/>
                  </a:lnTo>
                  <a:lnTo>
                    <a:pt x="146" y="528"/>
                  </a:lnTo>
                  <a:lnTo>
                    <a:pt x="217" y="400"/>
                  </a:lnTo>
                  <a:lnTo>
                    <a:pt x="273" y="245"/>
                  </a:lnTo>
                  <a:lnTo>
                    <a:pt x="349" y="150"/>
                  </a:lnTo>
                  <a:lnTo>
                    <a:pt x="429" y="14"/>
                  </a:lnTo>
                  <a:lnTo>
                    <a:pt x="443" y="0"/>
                  </a:lnTo>
                  <a:lnTo>
                    <a:pt x="471" y="4"/>
                  </a:lnTo>
                  <a:lnTo>
                    <a:pt x="476" y="28"/>
                  </a:lnTo>
                  <a:lnTo>
                    <a:pt x="377" y="150"/>
                  </a:lnTo>
                  <a:lnTo>
                    <a:pt x="372" y="202"/>
                  </a:lnTo>
                  <a:lnTo>
                    <a:pt x="401" y="254"/>
                  </a:lnTo>
                  <a:lnTo>
                    <a:pt x="401" y="301"/>
                  </a:lnTo>
                  <a:lnTo>
                    <a:pt x="372" y="330"/>
                  </a:lnTo>
                  <a:lnTo>
                    <a:pt x="302" y="367"/>
                  </a:lnTo>
                  <a:lnTo>
                    <a:pt x="269" y="377"/>
                  </a:lnTo>
                  <a:lnTo>
                    <a:pt x="254" y="405"/>
                  </a:lnTo>
                  <a:lnTo>
                    <a:pt x="217" y="518"/>
                  </a:lnTo>
                  <a:lnTo>
                    <a:pt x="179" y="622"/>
                  </a:lnTo>
                  <a:lnTo>
                    <a:pt x="132" y="745"/>
                  </a:lnTo>
                  <a:lnTo>
                    <a:pt x="71" y="849"/>
                  </a:lnTo>
                  <a:lnTo>
                    <a:pt x="47" y="849"/>
                  </a:lnTo>
                  <a:close/>
                </a:path>
              </a:pathLst>
            </a:custGeom>
            <a:solidFill>
              <a:srgbClr val="FF9900"/>
            </a:solidFill>
            <a:ln w="9525">
              <a:noFill/>
              <a:round/>
              <a:headEnd/>
              <a:tailEnd/>
            </a:ln>
          </p:spPr>
          <p:txBody>
            <a:bodyPr/>
            <a:lstStyle/>
            <a:p>
              <a:endParaRPr lang="ja-JP" altLang="en-US"/>
            </a:p>
          </p:txBody>
        </p:sp>
        <p:sp>
          <p:nvSpPr>
            <p:cNvPr id="116745" name="Freeform 7"/>
            <p:cNvSpPr>
              <a:spLocks/>
            </p:cNvSpPr>
            <p:nvPr/>
          </p:nvSpPr>
          <p:spPr bwMode="auto">
            <a:xfrm>
              <a:off x="3360" y="2296"/>
              <a:ext cx="280" cy="766"/>
            </a:xfrm>
            <a:custGeom>
              <a:avLst/>
              <a:gdLst>
                <a:gd name="T0" fmla="*/ 128 w 280"/>
                <a:gd name="T1" fmla="*/ 61 h 766"/>
                <a:gd name="T2" fmla="*/ 180 w 280"/>
                <a:gd name="T3" fmla="*/ 14 h 766"/>
                <a:gd name="T4" fmla="*/ 237 w 280"/>
                <a:gd name="T5" fmla="*/ 0 h 766"/>
                <a:gd name="T6" fmla="*/ 275 w 280"/>
                <a:gd name="T7" fmla="*/ 14 h 766"/>
                <a:gd name="T8" fmla="*/ 280 w 280"/>
                <a:gd name="T9" fmla="*/ 43 h 766"/>
                <a:gd name="T10" fmla="*/ 247 w 280"/>
                <a:gd name="T11" fmla="*/ 104 h 766"/>
                <a:gd name="T12" fmla="*/ 204 w 280"/>
                <a:gd name="T13" fmla="*/ 104 h 766"/>
                <a:gd name="T14" fmla="*/ 161 w 280"/>
                <a:gd name="T15" fmla="*/ 132 h 766"/>
                <a:gd name="T16" fmla="*/ 104 w 280"/>
                <a:gd name="T17" fmla="*/ 213 h 766"/>
                <a:gd name="T18" fmla="*/ 66 w 280"/>
                <a:gd name="T19" fmla="*/ 303 h 766"/>
                <a:gd name="T20" fmla="*/ 66 w 280"/>
                <a:gd name="T21" fmla="*/ 340 h 766"/>
                <a:gd name="T22" fmla="*/ 90 w 280"/>
                <a:gd name="T23" fmla="*/ 383 h 766"/>
                <a:gd name="T24" fmla="*/ 152 w 280"/>
                <a:gd name="T25" fmla="*/ 421 h 766"/>
                <a:gd name="T26" fmla="*/ 209 w 280"/>
                <a:gd name="T27" fmla="*/ 454 h 766"/>
                <a:gd name="T28" fmla="*/ 271 w 280"/>
                <a:gd name="T29" fmla="*/ 515 h 766"/>
                <a:gd name="T30" fmla="*/ 275 w 280"/>
                <a:gd name="T31" fmla="*/ 567 h 766"/>
                <a:gd name="T32" fmla="*/ 218 w 280"/>
                <a:gd name="T33" fmla="*/ 601 h 766"/>
                <a:gd name="T34" fmla="*/ 176 w 280"/>
                <a:gd name="T35" fmla="*/ 638 h 766"/>
                <a:gd name="T36" fmla="*/ 161 w 280"/>
                <a:gd name="T37" fmla="*/ 671 h 766"/>
                <a:gd name="T38" fmla="*/ 171 w 280"/>
                <a:gd name="T39" fmla="*/ 705 h 766"/>
                <a:gd name="T40" fmla="*/ 152 w 280"/>
                <a:gd name="T41" fmla="*/ 752 h 766"/>
                <a:gd name="T42" fmla="*/ 123 w 280"/>
                <a:gd name="T43" fmla="*/ 766 h 766"/>
                <a:gd name="T44" fmla="*/ 109 w 280"/>
                <a:gd name="T45" fmla="*/ 757 h 766"/>
                <a:gd name="T46" fmla="*/ 114 w 280"/>
                <a:gd name="T47" fmla="*/ 676 h 766"/>
                <a:gd name="T48" fmla="*/ 142 w 280"/>
                <a:gd name="T49" fmla="*/ 619 h 766"/>
                <a:gd name="T50" fmla="*/ 195 w 280"/>
                <a:gd name="T51" fmla="*/ 572 h 766"/>
                <a:gd name="T52" fmla="*/ 223 w 280"/>
                <a:gd name="T53" fmla="*/ 558 h 766"/>
                <a:gd name="T54" fmla="*/ 199 w 280"/>
                <a:gd name="T55" fmla="*/ 487 h 766"/>
                <a:gd name="T56" fmla="*/ 157 w 280"/>
                <a:gd name="T57" fmla="*/ 459 h 766"/>
                <a:gd name="T58" fmla="*/ 81 w 280"/>
                <a:gd name="T59" fmla="*/ 430 h 766"/>
                <a:gd name="T60" fmla="*/ 28 w 280"/>
                <a:gd name="T61" fmla="*/ 388 h 766"/>
                <a:gd name="T62" fmla="*/ 0 w 280"/>
                <a:gd name="T63" fmla="*/ 322 h 766"/>
                <a:gd name="T64" fmla="*/ 19 w 280"/>
                <a:gd name="T65" fmla="*/ 260 h 766"/>
                <a:gd name="T66" fmla="*/ 71 w 280"/>
                <a:gd name="T67" fmla="*/ 165 h 766"/>
                <a:gd name="T68" fmla="*/ 114 w 280"/>
                <a:gd name="T69" fmla="*/ 90 h 766"/>
                <a:gd name="T70" fmla="*/ 128 w 280"/>
                <a:gd name="T71" fmla="*/ 61 h 76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80"/>
                <a:gd name="T109" fmla="*/ 0 h 766"/>
                <a:gd name="T110" fmla="*/ 280 w 280"/>
                <a:gd name="T111" fmla="*/ 766 h 76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80" h="766">
                  <a:moveTo>
                    <a:pt x="128" y="61"/>
                  </a:moveTo>
                  <a:lnTo>
                    <a:pt x="180" y="14"/>
                  </a:lnTo>
                  <a:lnTo>
                    <a:pt x="237" y="0"/>
                  </a:lnTo>
                  <a:lnTo>
                    <a:pt x="275" y="14"/>
                  </a:lnTo>
                  <a:lnTo>
                    <a:pt x="280" y="43"/>
                  </a:lnTo>
                  <a:lnTo>
                    <a:pt x="247" y="104"/>
                  </a:lnTo>
                  <a:lnTo>
                    <a:pt x="204" y="104"/>
                  </a:lnTo>
                  <a:lnTo>
                    <a:pt x="161" y="132"/>
                  </a:lnTo>
                  <a:lnTo>
                    <a:pt x="104" y="213"/>
                  </a:lnTo>
                  <a:lnTo>
                    <a:pt x="66" y="303"/>
                  </a:lnTo>
                  <a:lnTo>
                    <a:pt x="66" y="340"/>
                  </a:lnTo>
                  <a:lnTo>
                    <a:pt x="90" y="383"/>
                  </a:lnTo>
                  <a:lnTo>
                    <a:pt x="152" y="421"/>
                  </a:lnTo>
                  <a:lnTo>
                    <a:pt x="209" y="454"/>
                  </a:lnTo>
                  <a:lnTo>
                    <a:pt x="271" y="515"/>
                  </a:lnTo>
                  <a:lnTo>
                    <a:pt x="275" y="567"/>
                  </a:lnTo>
                  <a:lnTo>
                    <a:pt x="218" y="601"/>
                  </a:lnTo>
                  <a:lnTo>
                    <a:pt x="176" y="638"/>
                  </a:lnTo>
                  <a:lnTo>
                    <a:pt x="161" y="671"/>
                  </a:lnTo>
                  <a:lnTo>
                    <a:pt x="171" y="705"/>
                  </a:lnTo>
                  <a:lnTo>
                    <a:pt x="152" y="752"/>
                  </a:lnTo>
                  <a:lnTo>
                    <a:pt x="123" y="766"/>
                  </a:lnTo>
                  <a:lnTo>
                    <a:pt x="109" y="757"/>
                  </a:lnTo>
                  <a:lnTo>
                    <a:pt x="114" y="676"/>
                  </a:lnTo>
                  <a:lnTo>
                    <a:pt x="142" y="619"/>
                  </a:lnTo>
                  <a:lnTo>
                    <a:pt x="195" y="572"/>
                  </a:lnTo>
                  <a:lnTo>
                    <a:pt x="223" y="558"/>
                  </a:lnTo>
                  <a:lnTo>
                    <a:pt x="199" y="487"/>
                  </a:lnTo>
                  <a:lnTo>
                    <a:pt x="157" y="459"/>
                  </a:lnTo>
                  <a:lnTo>
                    <a:pt x="81" y="430"/>
                  </a:lnTo>
                  <a:lnTo>
                    <a:pt x="28" y="388"/>
                  </a:lnTo>
                  <a:lnTo>
                    <a:pt x="0" y="322"/>
                  </a:lnTo>
                  <a:lnTo>
                    <a:pt x="19" y="260"/>
                  </a:lnTo>
                  <a:lnTo>
                    <a:pt x="71" y="165"/>
                  </a:lnTo>
                  <a:lnTo>
                    <a:pt x="114" y="90"/>
                  </a:lnTo>
                  <a:lnTo>
                    <a:pt x="128" y="61"/>
                  </a:lnTo>
                  <a:close/>
                </a:path>
              </a:pathLst>
            </a:custGeom>
            <a:solidFill>
              <a:srgbClr val="FF9900"/>
            </a:solidFill>
            <a:ln w="9525">
              <a:noFill/>
              <a:round/>
              <a:headEnd/>
              <a:tailEnd/>
            </a:ln>
          </p:spPr>
          <p:txBody>
            <a:bodyPr/>
            <a:lstStyle/>
            <a:p>
              <a:endParaRPr lang="ja-JP" altLang="en-US"/>
            </a:p>
          </p:txBody>
        </p:sp>
        <p:sp>
          <p:nvSpPr>
            <p:cNvPr id="116746" name="Freeform 8"/>
            <p:cNvSpPr>
              <a:spLocks/>
            </p:cNvSpPr>
            <p:nvPr/>
          </p:nvSpPr>
          <p:spPr bwMode="auto">
            <a:xfrm>
              <a:off x="3648" y="2235"/>
              <a:ext cx="293" cy="685"/>
            </a:xfrm>
            <a:custGeom>
              <a:avLst/>
              <a:gdLst>
                <a:gd name="T0" fmla="*/ 24 w 293"/>
                <a:gd name="T1" fmla="*/ 28 h 685"/>
                <a:gd name="T2" fmla="*/ 71 w 293"/>
                <a:gd name="T3" fmla="*/ 4 h 685"/>
                <a:gd name="T4" fmla="*/ 109 w 293"/>
                <a:gd name="T5" fmla="*/ 0 h 685"/>
                <a:gd name="T6" fmla="*/ 175 w 293"/>
                <a:gd name="T7" fmla="*/ 42 h 685"/>
                <a:gd name="T8" fmla="*/ 213 w 293"/>
                <a:gd name="T9" fmla="*/ 85 h 685"/>
                <a:gd name="T10" fmla="*/ 242 w 293"/>
                <a:gd name="T11" fmla="*/ 146 h 685"/>
                <a:gd name="T12" fmla="*/ 265 w 293"/>
                <a:gd name="T13" fmla="*/ 226 h 685"/>
                <a:gd name="T14" fmla="*/ 289 w 293"/>
                <a:gd name="T15" fmla="*/ 349 h 685"/>
                <a:gd name="T16" fmla="*/ 293 w 293"/>
                <a:gd name="T17" fmla="*/ 486 h 685"/>
                <a:gd name="T18" fmla="*/ 279 w 293"/>
                <a:gd name="T19" fmla="*/ 576 h 685"/>
                <a:gd name="T20" fmla="*/ 256 w 293"/>
                <a:gd name="T21" fmla="*/ 618 h 685"/>
                <a:gd name="T22" fmla="*/ 194 w 293"/>
                <a:gd name="T23" fmla="*/ 661 h 685"/>
                <a:gd name="T24" fmla="*/ 128 w 293"/>
                <a:gd name="T25" fmla="*/ 685 h 685"/>
                <a:gd name="T26" fmla="*/ 86 w 293"/>
                <a:gd name="T27" fmla="*/ 685 h 685"/>
                <a:gd name="T28" fmla="*/ 48 w 293"/>
                <a:gd name="T29" fmla="*/ 675 h 685"/>
                <a:gd name="T30" fmla="*/ 24 w 293"/>
                <a:gd name="T31" fmla="*/ 618 h 685"/>
                <a:gd name="T32" fmla="*/ 15 w 293"/>
                <a:gd name="T33" fmla="*/ 548 h 685"/>
                <a:gd name="T34" fmla="*/ 34 w 293"/>
                <a:gd name="T35" fmla="*/ 500 h 685"/>
                <a:gd name="T36" fmla="*/ 57 w 293"/>
                <a:gd name="T37" fmla="*/ 458 h 685"/>
                <a:gd name="T38" fmla="*/ 52 w 293"/>
                <a:gd name="T39" fmla="*/ 401 h 685"/>
                <a:gd name="T40" fmla="*/ 43 w 293"/>
                <a:gd name="T41" fmla="*/ 330 h 685"/>
                <a:gd name="T42" fmla="*/ 24 w 293"/>
                <a:gd name="T43" fmla="*/ 259 h 685"/>
                <a:gd name="T44" fmla="*/ 0 w 293"/>
                <a:gd name="T45" fmla="*/ 184 h 685"/>
                <a:gd name="T46" fmla="*/ 0 w 293"/>
                <a:gd name="T47" fmla="*/ 127 h 685"/>
                <a:gd name="T48" fmla="*/ 15 w 293"/>
                <a:gd name="T49" fmla="*/ 66 h 685"/>
                <a:gd name="T50" fmla="*/ 24 w 293"/>
                <a:gd name="T51" fmla="*/ 28 h 68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93"/>
                <a:gd name="T79" fmla="*/ 0 h 685"/>
                <a:gd name="T80" fmla="*/ 293 w 293"/>
                <a:gd name="T81" fmla="*/ 685 h 68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93" h="685">
                  <a:moveTo>
                    <a:pt x="24" y="28"/>
                  </a:moveTo>
                  <a:lnTo>
                    <a:pt x="71" y="4"/>
                  </a:lnTo>
                  <a:lnTo>
                    <a:pt x="109" y="0"/>
                  </a:lnTo>
                  <a:lnTo>
                    <a:pt x="175" y="42"/>
                  </a:lnTo>
                  <a:lnTo>
                    <a:pt x="213" y="85"/>
                  </a:lnTo>
                  <a:lnTo>
                    <a:pt x="242" y="146"/>
                  </a:lnTo>
                  <a:lnTo>
                    <a:pt x="265" y="226"/>
                  </a:lnTo>
                  <a:lnTo>
                    <a:pt x="289" y="349"/>
                  </a:lnTo>
                  <a:lnTo>
                    <a:pt x="293" y="486"/>
                  </a:lnTo>
                  <a:lnTo>
                    <a:pt x="279" y="576"/>
                  </a:lnTo>
                  <a:lnTo>
                    <a:pt x="256" y="618"/>
                  </a:lnTo>
                  <a:lnTo>
                    <a:pt x="194" y="661"/>
                  </a:lnTo>
                  <a:lnTo>
                    <a:pt x="128" y="685"/>
                  </a:lnTo>
                  <a:lnTo>
                    <a:pt x="86" y="685"/>
                  </a:lnTo>
                  <a:lnTo>
                    <a:pt x="48" y="675"/>
                  </a:lnTo>
                  <a:lnTo>
                    <a:pt x="24" y="618"/>
                  </a:lnTo>
                  <a:lnTo>
                    <a:pt x="15" y="548"/>
                  </a:lnTo>
                  <a:lnTo>
                    <a:pt x="34" y="500"/>
                  </a:lnTo>
                  <a:lnTo>
                    <a:pt x="57" y="458"/>
                  </a:lnTo>
                  <a:lnTo>
                    <a:pt x="52" y="401"/>
                  </a:lnTo>
                  <a:lnTo>
                    <a:pt x="43" y="330"/>
                  </a:lnTo>
                  <a:lnTo>
                    <a:pt x="24" y="259"/>
                  </a:lnTo>
                  <a:lnTo>
                    <a:pt x="0" y="184"/>
                  </a:lnTo>
                  <a:lnTo>
                    <a:pt x="0" y="127"/>
                  </a:lnTo>
                  <a:lnTo>
                    <a:pt x="15" y="66"/>
                  </a:lnTo>
                  <a:lnTo>
                    <a:pt x="24" y="28"/>
                  </a:lnTo>
                  <a:close/>
                </a:path>
              </a:pathLst>
            </a:custGeom>
            <a:solidFill>
              <a:srgbClr val="FF9900"/>
            </a:solidFill>
            <a:ln w="9525">
              <a:noFill/>
              <a:round/>
              <a:headEnd/>
              <a:tailEnd/>
            </a:ln>
          </p:spPr>
          <p:txBody>
            <a:bodyPr/>
            <a:lstStyle/>
            <a:p>
              <a:endParaRPr lang="ja-JP" altLang="en-US"/>
            </a:p>
          </p:txBody>
        </p:sp>
        <p:sp>
          <p:nvSpPr>
            <p:cNvPr id="116747" name="Freeform 9"/>
            <p:cNvSpPr>
              <a:spLocks/>
            </p:cNvSpPr>
            <p:nvPr/>
          </p:nvSpPr>
          <p:spPr bwMode="auto">
            <a:xfrm>
              <a:off x="3817" y="2782"/>
              <a:ext cx="382" cy="878"/>
            </a:xfrm>
            <a:custGeom>
              <a:avLst/>
              <a:gdLst>
                <a:gd name="T0" fmla="*/ 0 w 382"/>
                <a:gd name="T1" fmla="*/ 76 h 878"/>
                <a:gd name="T2" fmla="*/ 0 w 382"/>
                <a:gd name="T3" fmla="*/ 38 h 878"/>
                <a:gd name="T4" fmla="*/ 33 w 382"/>
                <a:gd name="T5" fmla="*/ 0 h 878"/>
                <a:gd name="T6" fmla="*/ 57 w 382"/>
                <a:gd name="T7" fmla="*/ 14 h 878"/>
                <a:gd name="T8" fmla="*/ 170 w 382"/>
                <a:gd name="T9" fmla="*/ 165 h 878"/>
                <a:gd name="T10" fmla="*/ 226 w 382"/>
                <a:gd name="T11" fmla="*/ 250 h 878"/>
                <a:gd name="T12" fmla="*/ 241 w 382"/>
                <a:gd name="T13" fmla="*/ 326 h 878"/>
                <a:gd name="T14" fmla="*/ 245 w 382"/>
                <a:gd name="T15" fmla="*/ 406 h 878"/>
                <a:gd name="T16" fmla="*/ 236 w 382"/>
                <a:gd name="T17" fmla="*/ 515 h 878"/>
                <a:gd name="T18" fmla="*/ 203 w 382"/>
                <a:gd name="T19" fmla="*/ 633 h 878"/>
                <a:gd name="T20" fmla="*/ 170 w 382"/>
                <a:gd name="T21" fmla="*/ 703 h 878"/>
                <a:gd name="T22" fmla="*/ 156 w 382"/>
                <a:gd name="T23" fmla="*/ 774 h 878"/>
                <a:gd name="T24" fmla="*/ 160 w 382"/>
                <a:gd name="T25" fmla="*/ 807 h 878"/>
                <a:gd name="T26" fmla="*/ 179 w 382"/>
                <a:gd name="T27" fmla="*/ 817 h 878"/>
                <a:gd name="T28" fmla="*/ 292 w 382"/>
                <a:gd name="T29" fmla="*/ 812 h 878"/>
                <a:gd name="T30" fmla="*/ 368 w 382"/>
                <a:gd name="T31" fmla="*/ 826 h 878"/>
                <a:gd name="T32" fmla="*/ 382 w 382"/>
                <a:gd name="T33" fmla="*/ 845 h 878"/>
                <a:gd name="T34" fmla="*/ 382 w 382"/>
                <a:gd name="T35" fmla="*/ 859 h 878"/>
                <a:gd name="T36" fmla="*/ 321 w 382"/>
                <a:gd name="T37" fmla="*/ 878 h 878"/>
                <a:gd name="T38" fmla="*/ 307 w 382"/>
                <a:gd name="T39" fmla="*/ 873 h 878"/>
                <a:gd name="T40" fmla="*/ 255 w 382"/>
                <a:gd name="T41" fmla="*/ 850 h 878"/>
                <a:gd name="T42" fmla="*/ 203 w 382"/>
                <a:gd name="T43" fmla="*/ 850 h 878"/>
                <a:gd name="T44" fmla="*/ 132 w 382"/>
                <a:gd name="T45" fmla="*/ 850 h 878"/>
                <a:gd name="T46" fmla="*/ 108 w 382"/>
                <a:gd name="T47" fmla="*/ 854 h 878"/>
                <a:gd name="T48" fmla="*/ 99 w 382"/>
                <a:gd name="T49" fmla="*/ 836 h 878"/>
                <a:gd name="T50" fmla="*/ 99 w 382"/>
                <a:gd name="T51" fmla="*/ 807 h 878"/>
                <a:gd name="T52" fmla="*/ 123 w 382"/>
                <a:gd name="T53" fmla="*/ 718 h 878"/>
                <a:gd name="T54" fmla="*/ 165 w 382"/>
                <a:gd name="T55" fmla="*/ 623 h 878"/>
                <a:gd name="T56" fmla="*/ 193 w 382"/>
                <a:gd name="T57" fmla="*/ 529 h 878"/>
                <a:gd name="T58" fmla="*/ 198 w 382"/>
                <a:gd name="T59" fmla="*/ 458 h 878"/>
                <a:gd name="T60" fmla="*/ 193 w 382"/>
                <a:gd name="T61" fmla="*/ 359 h 878"/>
                <a:gd name="T62" fmla="*/ 174 w 382"/>
                <a:gd name="T63" fmla="*/ 302 h 878"/>
                <a:gd name="T64" fmla="*/ 127 w 382"/>
                <a:gd name="T65" fmla="*/ 231 h 878"/>
                <a:gd name="T66" fmla="*/ 61 w 382"/>
                <a:gd name="T67" fmla="*/ 165 h 878"/>
                <a:gd name="T68" fmla="*/ 14 w 382"/>
                <a:gd name="T69" fmla="*/ 127 h 878"/>
                <a:gd name="T70" fmla="*/ 0 w 382"/>
                <a:gd name="T71" fmla="*/ 104 h 878"/>
                <a:gd name="T72" fmla="*/ 0 w 382"/>
                <a:gd name="T73" fmla="*/ 76 h 87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82"/>
                <a:gd name="T112" fmla="*/ 0 h 878"/>
                <a:gd name="T113" fmla="*/ 382 w 382"/>
                <a:gd name="T114" fmla="*/ 878 h 87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82" h="878">
                  <a:moveTo>
                    <a:pt x="0" y="76"/>
                  </a:moveTo>
                  <a:lnTo>
                    <a:pt x="0" y="38"/>
                  </a:lnTo>
                  <a:lnTo>
                    <a:pt x="33" y="0"/>
                  </a:lnTo>
                  <a:lnTo>
                    <a:pt x="57" y="14"/>
                  </a:lnTo>
                  <a:lnTo>
                    <a:pt x="170" y="165"/>
                  </a:lnTo>
                  <a:lnTo>
                    <a:pt x="226" y="250"/>
                  </a:lnTo>
                  <a:lnTo>
                    <a:pt x="241" y="326"/>
                  </a:lnTo>
                  <a:lnTo>
                    <a:pt x="245" y="406"/>
                  </a:lnTo>
                  <a:lnTo>
                    <a:pt x="236" y="515"/>
                  </a:lnTo>
                  <a:lnTo>
                    <a:pt x="203" y="633"/>
                  </a:lnTo>
                  <a:lnTo>
                    <a:pt x="170" y="703"/>
                  </a:lnTo>
                  <a:lnTo>
                    <a:pt x="156" y="774"/>
                  </a:lnTo>
                  <a:lnTo>
                    <a:pt x="160" y="807"/>
                  </a:lnTo>
                  <a:lnTo>
                    <a:pt x="179" y="817"/>
                  </a:lnTo>
                  <a:lnTo>
                    <a:pt x="292" y="812"/>
                  </a:lnTo>
                  <a:lnTo>
                    <a:pt x="368" y="826"/>
                  </a:lnTo>
                  <a:lnTo>
                    <a:pt x="382" y="845"/>
                  </a:lnTo>
                  <a:lnTo>
                    <a:pt x="382" y="859"/>
                  </a:lnTo>
                  <a:lnTo>
                    <a:pt x="321" y="878"/>
                  </a:lnTo>
                  <a:lnTo>
                    <a:pt x="307" y="873"/>
                  </a:lnTo>
                  <a:lnTo>
                    <a:pt x="255" y="850"/>
                  </a:lnTo>
                  <a:lnTo>
                    <a:pt x="203" y="850"/>
                  </a:lnTo>
                  <a:lnTo>
                    <a:pt x="132" y="850"/>
                  </a:lnTo>
                  <a:lnTo>
                    <a:pt x="108" y="854"/>
                  </a:lnTo>
                  <a:lnTo>
                    <a:pt x="99" y="836"/>
                  </a:lnTo>
                  <a:lnTo>
                    <a:pt x="99" y="807"/>
                  </a:lnTo>
                  <a:lnTo>
                    <a:pt x="123" y="718"/>
                  </a:lnTo>
                  <a:lnTo>
                    <a:pt x="165" y="623"/>
                  </a:lnTo>
                  <a:lnTo>
                    <a:pt x="193" y="529"/>
                  </a:lnTo>
                  <a:lnTo>
                    <a:pt x="198" y="458"/>
                  </a:lnTo>
                  <a:lnTo>
                    <a:pt x="193" y="359"/>
                  </a:lnTo>
                  <a:lnTo>
                    <a:pt x="174" y="302"/>
                  </a:lnTo>
                  <a:lnTo>
                    <a:pt x="127" y="231"/>
                  </a:lnTo>
                  <a:lnTo>
                    <a:pt x="61" y="165"/>
                  </a:lnTo>
                  <a:lnTo>
                    <a:pt x="14" y="127"/>
                  </a:lnTo>
                  <a:lnTo>
                    <a:pt x="0" y="104"/>
                  </a:lnTo>
                  <a:lnTo>
                    <a:pt x="0" y="76"/>
                  </a:lnTo>
                  <a:close/>
                </a:path>
              </a:pathLst>
            </a:custGeom>
            <a:solidFill>
              <a:srgbClr val="FF9900"/>
            </a:solidFill>
            <a:ln w="9525">
              <a:noFill/>
              <a:round/>
              <a:headEnd/>
              <a:tailEnd/>
            </a:ln>
          </p:spPr>
          <p:txBody>
            <a:bodyPr/>
            <a:lstStyle/>
            <a:p>
              <a:endParaRPr lang="ja-JP" altLang="en-US"/>
            </a:p>
          </p:txBody>
        </p:sp>
        <p:sp>
          <p:nvSpPr>
            <p:cNvPr id="116748" name="Freeform 10"/>
            <p:cNvSpPr>
              <a:spLocks/>
            </p:cNvSpPr>
            <p:nvPr/>
          </p:nvSpPr>
          <p:spPr bwMode="auto">
            <a:xfrm>
              <a:off x="3472" y="2830"/>
              <a:ext cx="321" cy="939"/>
            </a:xfrm>
            <a:custGeom>
              <a:avLst/>
              <a:gdLst>
                <a:gd name="T0" fmla="*/ 227 w 321"/>
                <a:gd name="T1" fmla="*/ 23 h 939"/>
                <a:gd name="T2" fmla="*/ 255 w 321"/>
                <a:gd name="T3" fmla="*/ 0 h 939"/>
                <a:gd name="T4" fmla="*/ 312 w 321"/>
                <a:gd name="T5" fmla="*/ 0 h 939"/>
                <a:gd name="T6" fmla="*/ 321 w 321"/>
                <a:gd name="T7" fmla="*/ 28 h 939"/>
                <a:gd name="T8" fmla="*/ 312 w 321"/>
                <a:gd name="T9" fmla="*/ 103 h 939"/>
                <a:gd name="T10" fmla="*/ 260 w 321"/>
                <a:gd name="T11" fmla="*/ 198 h 939"/>
                <a:gd name="T12" fmla="*/ 237 w 321"/>
                <a:gd name="T13" fmla="*/ 301 h 939"/>
                <a:gd name="T14" fmla="*/ 227 w 321"/>
                <a:gd name="T15" fmla="*/ 429 h 939"/>
                <a:gd name="T16" fmla="*/ 260 w 321"/>
                <a:gd name="T17" fmla="*/ 575 h 939"/>
                <a:gd name="T18" fmla="*/ 303 w 321"/>
                <a:gd name="T19" fmla="*/ 717 h 939"/>
                <a:gd name="T20" fmla="*/ 307 w 321"/>
                <a:gd name="T21" fmla="*/ 773 h 939"/>
                <a:gd name="T22" fmla="*/ 288 w 321"/>
                <a:gd name="T23" fmla="*/ 792 h 939"/>
                <a:gd name="T24" fmla="*/ 222 w 321"/>
                <a:gd name="T25" fmla="*/ 792 h 939"/>
                <a:gd name="T26" fmla="*/ 156 w 321"/>
                <a:gd name="T27" fmla="*/ 816 h 939"/>
                <a:gd name="T28" fmla="*/ 114 w 321"/>
                <a:gd name="T29" fmla="*/ 877 h 939"/>
                <a:gd name="T30" fmla="*/ 76 w 321"/>
                <a:gd name="T31" fmla="*/ 934 h 939"/>
                <a:gd name="T32" fmla="*/ 57 w 321"/>
                <a:gd name="T33" fmla="*/ 939 h 939"/>
                <a:gd name="T34" fmla="*/ 0 w 321"/>
                <a:gd name="T35" fmla="*/ 905 h 939"/>
                <a:gd name="T36" fmla="*/ 0 w 321"/>
                <a:gd name="T37" fmla="*/ 882 h 939"/>
                <a:gd name="T38" fmla="*/ 76 w 321"/>
                <a:gd name="T39" fmla="*/ 816 h 939"/>
                <a:gd name="T40" fmla="*/ 166 w 321"/>
                <a:gd name="T41" fmla="*/ 773 h 939"/>
                <a:gd name="T42" fmla="*/ 237 w 321"/>
                <a:gd name="T43" fmla="*/ 750 h 939"/>
                <a:gd name="T44" fmla="*/ 251 w 321"/>
                <a:gd name="T45" fmla="*/ 740 h 939"/>
                <a:gd name="T46" fmla="*/ 246 w 321"/>
                <a:gd name="T47" fmla="*/ 698 h 939"/>
                <a:gd name="T48" fmla="*/ 222 w 321"/>
                <a:gd name="T49" fmla="*/ 594 h 939"/>
                <a:gd name="T50" fmla="*/ 194 w 321"/>
                <a:gd name="T51" fmla="*/ 476 h 939"/>
                <a:gd name="T52" fmla="*/ 180 w 321"/>
                <a:gd name="T53" fmla="*/ 415 h 939"/>
                <a:gd name="T54" fmla="*/ 175 w 321"/>
                <a:gd name="T55" fmla="*/ 344 h 939"/>
                <a:gd name="T56" fmla="*/ 185 w 321"/>
                <a:gd name="T57" fmla="*/ 264 h 939"/>
                <a:gd name="T58" fmla="*/ 203 w 321"/>
                <a:gd name="T59" fmla="*/ 132 h 939"/>
                <a:gd name="T60" fmla="*/ 227 w 321"/>
                <a:gd name="T61" fmla="*/ 23 h 93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21"/>
                <a:gd name="T94" fmla="*/ 0 h 939"/>
                <a:gd name="T95" fmla="*/ 321 w 321"/>
                <a:gd name="T96" fmla="*/ 939 h 93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21" h="939">
                  <a:moveTo>
                    <a:pt x="227" y="23"/>
                  </a:moveTo>
                  <a:lnTo>
                    <a:pt x="255" y="0"/>
                  </a:lnTo>
                  <a:lnTo>
                    <a:pt x="312" y="0"/>
                  </a:lnTo>
                  <a:lnTo>
                    <a:pt x="321" y="28"/>
                  </a:lnTo>
                  <a:lnTo>
                    <a:pt x="312" y="103"/>
                  </a:lnTo>
                  <a:lnTo>
                    <a:pt x="260" y="198"/>
                  </a:lnTo>
                  <a:lnTo>
                    <a:pt x="237" y="301"/>
                  </a:lnTo>
                  <a:lnTo>
                    <a:pt x="227" y="429"/>
                  </a:lnTo>
                  <a:lnTo>
                    <a:pt x="260" y="575"/>
                  </a:lnTo>
                  <a:lnTo>
                    <a:pt x="303" y="717"/>
                  </a:lnTo>
                  <a:lnTo>
                    <a:pt x="307" y="773"/>
                  </a:lnTo>
                  <a:lnTo>
                    <a:pt x="288" y="792"/>
                  </a:lnTo>
                  <a:lnTo>
                    <a:pt x="222" y="792"/>
                  </a:lnTo>
                  <a:lnTo>
                    <a:pt x="156" y="816"/>
                  </a:lnTo>
                  <a:lnTo>
                    <a:pt x="114" y="877"/>
                  </a:lnTo>
                  <a:lnTo>
                    <a:pt x="76" y="934"/>
                  </a:lnTo>
                  <a:lnTo>
                    <a:pt x="57" y="939"/>
                  </a:lnTo>
                  <a:lnTo>
                    <a:pt x="0" y="905"/>
                  </a:lnTo>
                  <a:lnTo>
                    <a:pt x="0" y="882"/>
                  </a:lnTo>
                  <a:lnTo>
                    <a:pt x="76" y="816"/>
                  </a:lnTo>
                  <a:lnTo>
                    <a:pt x="166" y="773"/>
                  </a:lnTo>
                  <a:lnTo>
                    <a:pt x="237" y="750"/>
                  </a:lnTo>
                  <a:lnTo>
                    <a:pt x="251" y="740"/>
                  </a:lnTo>
                  <a:lnTo>
                    <a:pt x="246" y="698"/>
                  </a:lnTo>
                  <a:lnTo>
                    <a:pt x="222" y="594"/>
                  </a:lnTo>
                  <a:lnTo>
                    <a:pt x="194" y="476"/>
                  </a:lnTo>
                  <a:lnTo>
                    <a:pt x="180" y="415"/>
                  </a:lnTo>
                  <a:lnTo>
                    <a:pt x="175" y="344"/>
                  </a:lnTo>
                  <a:lnTo>
                    <a:pt x="185" y="264"/>
                  </a:lnTo>
                  <a:lnTo>
                    <a:pt x="203" y="132"/>
                  </a:lnTo>
                  <a:lnTo>
                    <a:pt x="227" y="23"/>
                  </a:lnTo>
                  <a:close/>
                </a:path>
              </a:pathLst>
            </a:custGeom>
            <a:solidFill>
              <a:srgbClr val="FF9900"/>
            </a:solidFill>
            <a:ln w="9525">
              <a:noFill/>
              <a:round/>
              <a:headEnd/>
              <a:tailEnd/>
            </a:ln>
          </p:spPr>
          <p:txBody>
            <a:bodyPr/>
            <a:lstStyle/>
            <a:p>
              <a:endParaRPr lang="ja-JP" altLang="en-US"/>
            </a:p>
          </p:txBody>
        </p:sp>
      </p:grpSp>
      <p:sp>
        <p:nvSpPr>
          <p:cNvPr id="116742"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2051063837"/>
      </p:ext>
    </p:extLst>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852936"/>
            <a:ext cx="8915400" cy="1143000"/>
          </a:xfrm>
        </p:spPr>
        <p:txBody>
          <a:bodyPr/>
          <a:lstStyle/>
          <a:p>
            <a:r>
              <a:rPr kumimoji="1" lang="ja-JP" altLang="en-US" dirty="0"/>
              <a:t>お疲れさま</a:t>
            </a:r>
            <a:r>
              <a:rPr kumimoji="1" lang="ja-JP" altLang="en-US" dirty="0" err="1"/>
              <a:t>で</a:t>
            </a:r>
            <a:r>
              <a:rPr kumimoji="1" lang="ja-JP" altLang="en-US" dirty="0"/>
              <a:t>した。</a:t>
            </a:r>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199</a:t>
            </a:fld>
            <a:endParaRPr lang="en-US" altLang="ja-JP" dirty="0"/>
          </a:p>
        </p:txBody>
      </p:sp>
      <p:sp>
        <p:nvSpPr>
          <p:cNvPr id="6" name="フッター プレースホルダ 4"/>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33447784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ja-JP" altLang="en-US" dirty="0"/>
              <a:t>当セミナーの特徴</a:t>
            </a:r>
          </a:p>
        </p:txBody>
      </p:sp>
      <p:sp>
        <p:nvSpPr>
          <p:cNvPr id="10243" name="Rectangle 3"/>
          <p:cNvSpPr>
            <a:spLocks noGrp="1" noChangeArrowheads="1"/>
          </p:cNvSpPr>
          <p:nvPr>
            <p:ph type="body" idx="1"/>
          </p:nvPr>
        </p:nvSpPr>
        <p:spPr>
          <a:xfrm>
            <a:off x="272480" y="1600200"/>
            <a:ext cx="9361040" cy="4525963"/>
          </a:xfrm>
        </p:spPr>
        <p:txBody>
          <a:bodyPr/>
          <a:lstStyle/>
          <a:p>
            <a:pPr marL="514350" indent="-514350">
              <a:buFont typeface="+mj-ea"/>
              <a:buAutoNum type="circleNumDbPlain"/>
            </a:pPr>
            <a:r>
              <a:rPr lang="ja-JP" altLang="en-US" sz="2400" dirty="0"/>
              <a:t>ソフトウェアは規模も複雑さも増加傾向にあるので、対象ソフトウェアのテストを、どのような切り口で、どの順番で、何を確認するのかを決定する「テスト設計」が重要である。</a:t>
            </a:r>
            <a:br>
              <a:rPr lang="en-US" altLang="ja-JP" sz="2400" dirty="0"/>
            </a:br>
            <a:r>
              <a:rPr lang="ja-JP" altLang="en-US" sz="2400" dirty="0"/>
              <a:t>そこで、</a:t>
            </a:r>
            <a:r>
              <a:rPr lang="ja-JP" altLang="en-US" sz="2400" dirty="0">
                <a:solidFill>
                  <a:srgbClr val="FF0000"/>
                </a:solidFill>
              </a:rPr>
              <a:t>テスト設計に焦点を当てる</a:t>
            </a:r>
            <a:r>
              <a:rPr lang="ja-JP" altLang="en-US" sz="2400" dirty="0"/>
              <a:t>が、その他にも、テストの実務に必要となるテストに対する考え方や開発全体における実施タイミングなども含め、講義と演習を通じて学習する。</a:t>
            </a:r>
            <a:endParaRPr lang="en-US" altLang="ja-JP" sz="2400" dirty="0"/>
          </a:p>
          <a:p>
            <a:pPr marL="514350" indent="-514350">
              <a:buFont typeface="+mj-ea"/>
              <a:buAutoNum type="circleNumDbPlain"/>
            </a:pPr>
            <a:endParaRPr lang="en-US" altLang="ja-JP" sz="2400" dirty="0"/>
          </a:p>
          <a:p>
            <a:pPr marL="514350" indent="-514350">
              <a:buFont typeface="+mj-ea"/>
              <a:buAutoNum type="circleNumDbPlain"/>
            </a:pPr>
            <a:r>
              <a:rPr lang="ja-JP" altLang="en-US" sz="2400" dirty="0"/>
              <a:t>本セミナーは</a:t>
            </a:r>
            <a:r>
              <a:rPr lang="en-US" altLang="ja-JP" sz="2400" dirty="0">
                <a:solidFill>
                  <a:srgbClr val="FF0000"/>
                </a:solidFill>
              </a:rPr>
              <a:t>JSTQB</a:t>
            </a:r>
            <a:r>
              <a:rPr lang="ja-JP" altLang="en-US" sz="2400" baseline="30000" dirty="0">
                <a:solidFill>
                  <a:srgbClr val="FF0000"/>
                </a:solidFill>
              </a:rPr>
              <a:t>Ⓡ</a:t>
            </a:r>
            <a:r>
              <a:rPr lang="ja-JP" altLang="en-US" sz="2400" dirty="0">
                <a:solidFill>
                  <a:srgbClr val="FF0000"/>
                </a:solidFill>
              </a:rPr>
              <a:t>（</a:t>
            </a:r>
            <a:r>
              <a:rPr lang="en-US" altLang="ja-JP" sz="2400" dirty="0">
                <a:solidFill>
                  <a:srgbClr val="FF0000"/>
                </a:solidFill>
              </a:rPr>
              <a:t>http://jstqb.jp/</a:t>
            </a:r>
            <a:r>
              <a:rPr lang="ja-JP" altLang="en-US" sz="2400" dirty="0">
                <a:solidFill>
                  <a:srgbClr val="FF0000"/>
                </a:solidFill>
              </a:rPr>
              <a:t>）の</a:t>
            </a:r>
            <a:r>
              <a:rPr lang="en-US" altLang="ja-JP" sz="2400" dirty="0">
                <a:solidFill>
                  <a:srgbClr val="FF0000"/>
                </a:solidFill>
              </a:rPr>
              <a:t>Foundation Level</a:t>
            </a:r>
            <a:r>
              <a:rPr lang="ja-JP" altLang="en-US" sz="2400" dirty="0"/>
              <a:t>（</a:t>
            </a:r>
            <a:r>
              <a:rPr lang="en-US" altLang="ja-JP" sz="2400" dirty="0"/>
              <a:t>FL</a:t>
            </a:r>
            <a:r>
              <a:rPr lang="ja-JP" altLang="en-US" sz="2400" dirty="0"/>
              <a:t>）のシラバス（学習範囲を示すテキスト）や、用語集に準拠している。</a:t>
            </a:r>
            <a:br>
              <a:rPr lang="en-US" altLang="ja-JP" sz="2400" dirty="0"/>
            </a:br>
            <a:r>
              <a:rPr lang="ja-JP" altLang="en-US" sz="2400" dirty="0"/>
              <a:t>不明な用語については、</a:t>
            </a:r>
            <a:r>
              <a:rPr lang="en-US" altLang="ja-JP" sz="2400" dirty="0"/>
              <a:t>JSTQB</a:t>
            </a:r>
            <a:r>
              <a:rPr lang="ja-JP" altLang="en-US" sz="2400" dirty="0"/>
              <a:t>の用語集を参照してほしい。</a:t>
            </a:r>
            <a:br>
              <a:rPr lang="en-US" altLang="ja-JP" sz="2400" dirty="0"/>
            </a:br>
            <a:r>
              <a:rPr lang="ja-JP" altLang="en-US" sz="2400" dirty="0"/>
              <a:t>本セミナー後に</a:t>
            </a:r>
            <a:r>
              <a:rPr lang="en-US" altLang="ja-JP" sz="2400" dirty="0"/>
              <a:t>JSTQB</a:t>
            </a:r>
            <a:r>
              <a:rPr lang="ja-JP" altLang="en-US" sz="2400" baseline="30000" dirty="0"/>
              <a:t>Ⓡ</a:t>
            </a:r>
            <a:r>
              <a:rPr lang="en-US" altLang="ja-JP" sz="2400" dirty="0"/>
              <a:t> FL</a:t>
            </a:r>
            <a:r>
              <a:rPr lang="ja-JP" altLang="en-US" sz="2400" dirty="0"/>
              <a:t>のテスト技術者資格認定試験に挑戦するのもよいだろう。</a:t>
            </a:r>
          </a:p>
        </p:txBody>
      </p:sp>
      <p:sp>
        <p:nvSpPr>
          <p:cNvPr id="10244"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10245" name="スライド番号プレースホルダ 5"/>
          <p:cNvSpPr>
            <a:spLocks noGrp="1"/>
          </p:cNvSpPr>
          <p:nvPr>
            <p:ph type="sldNum" sz="quarter" idx="12"/>
          </p:nvPr>
        </p:nvSpPr>
        <p:spPr>
          <a:noFill/>
        </p:spPr>
        <p:txBody>
          <a:bodyPr/>
          <a:lstStyle/>
          <a:p>
            <a:fld id="{0B6300A4-EC4D-4BC0-B9EC-AAFCFF521759}" type="slidenum">
              <a:rPr lang="ja-JP" altLang="en-US" smtClean="0">
                <a:ea typeface="ＭＳ Ｐゴシック" charset="-128"/>
              </a:rPr>
              <a:pPr/>
              <a:t>2</a:t>
            </a:fld>
            <a:endParaRPr lang="en-US" altLang="ja-JP" dirty="0">
              <a:ea typeface="ＭＳ Ｐゴシック" charset="-128"/>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動かないソフトウェア ④</a:t>
            </a:r>
            <a:endParaRPr kumimoji="1" lang="ja-JP" altLang="en-US" dirty="0"/>
          </a:p>
        </p:txBody>
      </p:sp>
      <p:sp>
        <p:nvSpPr>
          <p:cNvPr id="3" name="コンテンツ プレースホルダー 2"/>
          <p:cNvSpPr>
            <a:spLocks noGrp="1"/>
          </p:cNvSpPr>
          <p:nvPr>
            <p:ph idx="1"/>
          </p:nvPr>
        </p:nvSpPr>
        <p:spPr/>
        <p:txBody>
          <a:bodyPr/>
          <a:lstStyle/>
          <a:p>
            <a:pPr marL="0" indent="0" algn="ctr">
              <a:buNone/>
            </a:pPr>
            <a:r>
              <a:rPr lang="ja-JP" altLang="en-US" u="sng" dirty="0"/>
              <a:t>キーワード「システム障害」の検索数の推移</a:t>
            </a:r>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20</a:t>
            </a:fld>
            <a:endParaRPr lang="en-US" altLang="ja-JP" dirty="0"/>
          </a:p>
        </p:txBody>
      </p:sp>
      <p:pic>
        <p:nvPicPr>
          <p:cNvPr id="6" name="図 5"/>
          <p:cNvPicPr>
            <a:picLocks noChangeAspect="1"/>
          </p:cNvPicPr>
          <p:nvPr/>
        </p:nvPicPr>
        <p:blipFill rotWithShape="1">
          <a:blip r:embed="rId2"/>
          <a:srcRect l="7182" t="50522" r="8492" b="3270"/>
          <a:stretch/>
        </p:blipFill>
        <p:spPr>
          <a:xfrm>
            <a:off x="372844" y="3140968"/>
            <a:ext cx="9253513" cy="2702365"/>
          </a:xfrm>
          <a:prstGeom prst="rect">
            <a:avLst/>
          </a:prstGeom>
          <a:ln>
            <a:solidFill>
              <a:schemeClr val="tx1"/>
            </a:solidFill>
          </a:ln>
        </p:spPr>
      </p:pic>
      <p:sp>
        <p:nvSpPr>
          <p:cNvPr id="7" name="角丸四角形吹き出し 6"/>
          <p:cNvSpPr/>
          <p:nvPr/>
        </p:nvSpPr>
        <p:spPr>
          <a:xfrm>
            <a:off x="8463747" y="3215969"/>
            <a:ext cx="1312003" cy="581573"/>
          </a:xfrm>
          <a:prstGeom prst="wedgeRoundRectCallout">
            <a:avLst>
              <a:gd name="adj1" fmla="val -50903"/>
              <a:gd name="adj2" fmla="val 106721"/>
              <a:gd name="adj3" fmla="val 16667"/>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r>
              <a:rPr kumimoji="1" lang="en-US" altLang="ja-JP" dirty="0"/>
              <a:t>2018/10/9</a:t>
            </a:r>
          </a:p>
          <a:p>
            <a:r>
              <a:rPr kumimoji="1" lang="ja-JP" altLang="en-US" dirty="0"/>
              <a:t>東証</a:t>
            </a:r>
          </a:p>
        </p:txBody>
      </p:sp>
      <p:sp>
        <p:nvSpPr>
          <p:cNvPr id="8" name="角丸四角形吹き出し 7"/>
          <p:cNvSpPr/>
          <p:nvPr/>
        </p:nvSpPr>
        <p:spPr>
          <a:xfrm>
            <a:off x="6896709" y="3396703"/>
            <a:ext cx="1451002" cy="608343"/>
          </a:xfrm>
          <a:prstGeom prst="wedgeRoundRectCallout">
            <a:avLst>
              <a:gd name="adj1" fmla="val -32134"/>
              <a:gd name="adj2" fmla="val 102982"/>
              <a:gd name="adj3" fmla="val 16667"/>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r>
              <a:rPr kumimoji="1" lang="en-US" altLang="ja-JP" dirty="0"/>
              <a:t>2018/6/28</a:t>
            </a:r>
          </a:p>
          <a:p>
            <a:r>
              <a:rPr kumimoji="1" lang="ja-JP" altLang="en-US" dirty="0"/>
              <a:t>みずほ証券</a:t>
            </a:r>
          </a:p>
        </p:txBody>
      </p:sp>
      <p:sp>
        <p:nvSpPr>
          <p:cNvPr id="9" name="角丸四角形吹き出し 8"/>
          <p:cNvSpPr/>
          <p:nvPr/>
        </p:nvSpPr>
        <p:spPr>
          <a:xfrm>
            <a:off x="4417366" y="2836797"/>
            <a:ext cx="2268000" cy="1728154"/>
          </a:xfrm>
          <a:prstGeom prst="wedgeRoundRectCallout">
            <a:avLst>
              <a:gd name="adj1" fmla="val -87321"/>
              <a:gd name="adj2" fmla="val 70908"/>
              <a:gd name="adj3" fmla="val 16667"/>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r>
              <a:rPr kumimoji="1" lang="en-US" altLang="ja-JP" dirty="0"/>
              <a:t>2017/8/25</a:t>
            </a:r>
            <a:endParaRPr lang="en-US" altLang="ja-JP" dirty="0"/>
          </a:p>
          <a:p>
            <a:r>
              <a:rPr lang="ja-JP" altLang="en-US" dirty="0"/>
              <a:t>大規模ネット障害</a:t>
            </a:r>
            <a:endParaRPr lang="en-US" altLang="ja-JP" dirty="0"/>
          </a:p>
          <a:p>
            <a:r>
              <a:rPr lang="ja-JP" altLang="en-US" dirty="0"/>
              <a:t>（</a:t>
            </a:r>
            <a:r>
              <a:rPr lang="en-US" altLang="ja-JP" dirty="0"/>
              <a:t>OCN</a:t>
            </a:r>
            <a:r>
              <a:rPr lang="ja-JP" altLang="en-US" dirty="0" err="1"/>
              <a:t>、</a:t>
            </a:r>
            <a:r>
              <a:rPr lang="ja-JP" altLang="en-US" dirty="0"/>
              <a:t>楽天証券、野村證券、</a:t>
            </a:r>
            <a:r>
              <a:rPr lang="en-US" altLang="ja-JP" dirty="0"/>
              <a:t>SBI</a:t>
            </a:r>
            <a:r>
              <a:rPr lang="ja-JP" altLang="en-US" dirty="0"/>
              <a:t>証券、</a:t>
            </a:r>
            <a:r>
              <a:rPr lang="en-US" altLang="ja-JP" dirty="0"/>
              <a:t>PSN</a:t>
            </a:r>
            <a:r>
              <a:rPr lang="ja-JP" altLang="en-US" dirty="0" err="1"/>
              <a:t>、</a:t>
            </a:r>
            <a:r>
              <a:rPr lang="en-US" altLang="ja-JP" dirty="0"/>
              <a:t>NTT</a:t>
            </a:r>
            <a:r>
              <a:rPr lang="ja-JP" altLang="en-US" dirty="0"/>
              <a:t>東日本、</a:t>
            </a:r>
            <a:r>
              <a:rPr lang="en-US" altLang="ja-JP" dirty="0"/>
              <a:t>au</a:t>
            </a:r>
            <a:r>
              <a:rPr lang="ja-JP" altLang="en-US" dirty="0"/>
              <a:t>など）</a:t>
            </a:r>
            <a:endParaRPr kumimoji="1" lang="ja-JP" altLang="en-US" dirty="0"/>
          </a:p>
        </p:txBody>
      </p:sp>
      <p:sp>
        <p:nvSpPr>
          <p:cNvPr id="10" name="角丸四角形吹き出し 9"/>
          <p:cNvSpPr/>
          <p:nvPr/>
        </p:nvSpPr>
        <p:spPr>
          <a:xfrm>
            <a:off x="2709213" y="3396703"/>
            <a:ext cx="1453815" cy="664030"/>
          </a:xfrm>
          <a:prstGeom prst="wedgeRoundRectCallout">
            <a:avLst>
              <a:gd name="adj1" fmla="val -42796"/>
              <a:gd name="adj2" fmla="val 151765"/>
              <a:gd name="adj3" fmla="val 16667"/>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r>
              <a:rPr kumimoji="1" lang="en-US" altLang="ja-JP" dirty="0"/>
              <a:t>2017/6/16</a:t>
            </a:r>
          </a:p>
          <a:p>
            <a:r>
              <a:rPr kumimoji="1" lang="ja-JP" altLang="en-US" dirty="0"/>
              <a:t>マクドナルド</a:t>
            </a:r>
          </a:p>
        </p:txBody>
      </p:sp>
      <p:sp>
        <p:nvSpPr>
          <p:cNvPr id="11" name="角丸四角形吹き出し 10"/>
          <p:cNvSpPr/>
          <p:nvPr/>
        </p:nvSpPr>
        <p:spPr>
          <a:xfrm>
            <a:off x="1084813" y="3955794"/>
            <a:ext cx="1370062" cy="681628"/>
          </a:xfrm>
          <a:prstGeom prst="wedgeRoundRectCallout">
            <a:avLst>
              <a:gd name="adj1" fmla="val -42629"/>
              <a:gd name="adj2" fmla="val 94427"/>
              <a:gd name="adj3" fmla="val 16667"/>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r>
              <a:rPr kumimoji="1" lang="en-US" altLang="ja-JP" dirty="0"/>
              <a:t>2017/1/30</a:t>
            </a:r>
          </a:p>
          <a:p>
            <a:r>
              <a:rPr lang="ja-JP" altLang="en-US" dirty="0"/>
              <a:t>Ｚ</a:t>
            </a:r>
            <a:r>
              <a:rPr kumimoji="1" lang="ja-JP" altLang="en-US" dirty="0"/>
              <a:t>会</a:t>
            </a:r>
          </a:p>
        </p:txBody>
      </p:sp>
      <p:sp>
        <p:nvSpPr>
          <p:cNvPr id="12" name="テキスト ボックス 11"/>
          <p:cNvSpPr txBox="1"/>
          <p:nvPr/>
        </p:nvSpPr>
        <p:spPr>
          <a:xfrm>
            <a:off x="3270435" y="2222875"/>
            <a:ext cx="6579109" cy="369332"/>
          </a:xfrm>
          <a:prstGeom prst="rect">
            <a:avLst/>
          </a:prstGeom>
          <a:noFill/>
        </p:spPr>
        <p:txBody>
          <a:bodyPr wrap="none" rtlCol="0">
            <a:spAutoFit/>
          </a:bodyPr>
          <a:lstStyle/>
          <a:p>
            <a:r>
              <a:rPr lang="en-US" altLang="ja-JP" dirty="0"/>
              <a:t>Google Trends</a:t>
            </a:r>
            <a:r>
              <a:rPr lang="ja-JP" altLang="en-US" dirty="0"/>
              <a:t>を使った調査（期間：</a:t>
            </a:r>
            <a:r>
              <a:rPr lang="en-US" altLang="ja-JP" dirty="0"/>
              <a:t>2017</a:t>
            </a:r>
            <a:r>
              <a:rPr lang="ja-JP" altLang="en-US" dirty="0"/>
              <a:t>年</a:t>
            </a:r>
            <a:r>
              <a:rPr lang="en-US" altLang="ja-JP" dirty="0"/>
              <a:t>1</a:t>
            </a:r>
            <a:r>
              <a:rPr lang="ja-JP" altLang="en-US" dirty="0"/>
              <a:t>月～</a:t>
            </a:r>
            <a:r>
              <a:rPr lang="en-US" altLang="ja-JP" dirty="0"/>
              <a:t>2018</a:t>
            </a:r>
            <a:r>
              <a:rPr lang="ja-JP" altLang="en-US" dirty="0"/>
              <a:t>年</a:t>
            </a:r>
            <a:r>
              <a:rPr lang="en-US" altLang="ja-JP" dirty="0"/>
              <a:t>12</a:t>
            </a:r>
            <a:r>
              <a:rPr lang="ja-JP" altLang="en-US" dirty="0"/>
              <a:t>月）</a:t>
            </a:r>
          </a:p>
        </p:txBody>
      </p:sp>
      <p:sp>
        <p:nvSpPr>
          <p:cNvPr id="13" name="フッター プレースホルダ 4">
            <a:extLst>
              <a:ext uri="{FF2B5EF4-FFF2-40B4-BE49-F238E27FC236}">
                <a16:creationId xmlns:a16="http://schemas.microsoft.com/office/drawing/2014/main" id="{7F8B9C3C-214C-418F-9753-55583FC8E4B0}"/>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4022981254"/>
      </p:ext>
    </p:extLst>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参考文献</a:t>
            </a:r>
            <a:r>
              <a:rPr lang="ja-JP" altLang="en-US" sz="2400" dirty="0"/>
              <a:t>（本テキストが参照したもの）</a:t>
            </a:r>
            <a:br>
              <a:rPr lang="en-US" altLang="ja-JP" sz="2400" dirty="0"/>
            </a:br>
            <a:endParaRPr kumimoji="1" lang="ja-JP" altLang="en-US" sz="2000" dirty="0"/>
          </a:p>
        </p:txBody>
      </p:sp>
      <p:sp>
        <p:nvSpPr>
          <p:cNvPr id="3" name="コンテンツ プレースホルダー 2"/>
          <p:cNvSpPr>
            <a:spLocks noGrp="1"/>
          </p:cNvSpPr>
          <p:nvPr>
            <p:ph idx="1"/>
          </p:nvPr>
        </p:nvSpPr>
        <p:spPr>
          <a:xfrm>
            <a:off x="344488" y="1412776"/>
            <a:ext cx="9289032" cy="4752528"/>
          </a:xfrm>
          <a:noFill/>
          <a:ln>
            <a:solidFill>
              <a:schemeClr val="tx1"/>
            </a:solidFill>
          </a:ln>
        </p:spPr>
        <p:txBody>
          <a:bodyPr/>
          <a:lstStyle/>
          <a:p>
            <a:r>
              <a:rPr lang="ja-JP" altLang="en-US" sz="1400" dirty="0"/>
              <a:t>標準</a:t>
            </a:r>
            <a:endParaRPr lang="en-US" altLang="ja-JP" sz="1400" dirty="0"/>
          </a:p>
          <a:p>
            <a:pPr lvl="1"/>
            <a:r>
              <a:rPr lang="en-US" altLang="ja-JP" sz="1400" dirty="0"/>
              <a:t>ISO/IEC/IEEE 29119-3: 2013</a:t>
            </a:r>
          </a:p>
          <a:p>
            <a:pPr lvl="1"/>
            <a:r>
              <a:rPr lang="en-US" altLang="ja-JP" sz="1400" dirty="0"/>
              <a:t>ISO 25010: 2013</a:t>
            </a:r>
          </a:p>
          <a:p>
            <a:pPr lvl="1"/>
            <a:r>
              <a:rPr lang="en-US" altLang="ja-JP" sz="1400" dirty="0"/>
              <a:t>JIS Z 8101: 1981</a:t>
            </a:r>
            <a:r>
              <a:rPr lang="ja-JP" altLang="en-US" sz="1400" dirty="0"/>
              <a:t>（品質管理用語）</a:t>
            </a:r>
            <a:endParaRPr lang="en-US" altLang="ja-JP" sz="1400" dirty="0"/>
          </a:p>
          <a:p>
            <a:pPr lvl="1"/>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p>
          <a:p>
            <a:pPr lvl="1"/>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2011.J02</a:t>
            </a:r>
          </a:p>
          <a:p>
            <a:pPr lvl="1"/>
            <a:r>
              <a:rPr lang="en-US" altLang="ja-JP" sz="1400" dirty="0"/>
              <a:t>ISTQB</a:t>
            </a:r>
            <a:r>
              <a:rPr lang="ja-JP" altLang="en-US" sz="1400" dirty="0"/>
              <a:t>テスト技術者資格制度　ソフトウェアテスト標準用語集（日本語版）</a:t>
            </a:r>
            <a:r>
              <a:rPr lang="en-US" altLang="ja-JP" sz="1400" dirty="0"/>
              <a:t>Version 2.3.J02</a:t>
            </a:r>
          </a:p>
          <a:p>
            <a:r>
              <a:rPr lang="ja-JP" altLang="en-US" sz="1400" dirty="0"/>
              <a:t>書籍</a:t>
            </a:r>
            <a:endParaRPr lang="en-US" altLang="ja-JP" sz="1400" dirty="0"/>
          </a:p>
          <a:p>
            <a:pPr lvl="1"/>
            <a:r>
              <a:rPr lang="ja-JP" altLang="en-US" sz="1400" dirty="0"/>
              <a:t>欠陥ソフトウェアの経済学，</a:t>
            </a:r>
            <a:r>
              <a:rPr lang="en-US" altLang="ja-JP" sz="1400" dirty="0"/>
              <a:t>2010</a:t>
            </a:r>
            <a:endParaRPr lang="ja-JP" altLang="en-US" sz="1400" dirty="0"/>
          </a:p>
          <a:p>
            <a:pPr lvl="1"/>
            <a:r>
              <a:rPr lang="en-US" altLang="ja-JP" sz="1400" dirty="0"/>
              <a:t>SWEBOK V3.0</a:t>
            </a:r>
            <a:r>
              <a:rPr lang="ja-JP" altLang="en-US" sz="1400" dirty="0" err="1"/>
              <a:t>，</a:t>
            </a:r>
            <a:r>
              <a:rPr lang="en-US" altLang="ja-JP" sz="1400" dirty="0"/>
              <a:t>2014</a:t>
            </a:r>
            <a:endParaRPr lang="ja-JP" altLang="en-US" sz="1400" dirty="0"/>
          </a:p>
          <a:p>
            <a:pPr lvl="1"/>
            <a:r>
              <a:rPr lang="ja-JP" altLang="en-US" sz="1400" dirty="0"/>
              <a:t>ソフトウェア・テスト技法 第</a:t>
            </a:r>
            <a:r>
              <a:rPr lang="en-US" altLang="ja-JP" sz="1400" dirty="0"/>
              <a:t>2</a:t>
            </a:r>
            <a:r>
              <a:rPr lang="ja-JP" altLang="en-US" sz="1400" dirty="0"/>
              <a:t>版，</a:t>
            </a:r>
            <a:r>
              <a:rPr lang="en-US" altLang="ja-JP" sz="1400" dirty="0"/>
              <a:t>2006</a:t>
            </a:r>
            <a:r>
              <a:rPr lang="ja-JP" altLang="en-US" sz="1400" dirty="0" err="1"/>
              <a:t>，</a:t>
            </a:r>
            <a:r>
              <a:rPr lang="ja-JP" altLang="en-US" sz="1400" dirty="0"/>
              <a:t>マイヤーズ</a:t>
            </a:r>
            <a:endParaRPr lang="en-US" altLang="ja-JP" sz="1400" dirty="0"/>
          </a:p>
          <a:p>
            <a:pPr lvl="1"/>
            <a:r>
              <a:rPr lang="ja-JP" altLang="en-US" sz="1400" dirty="0"/>
              <a:t>ソフトウェアテスト技法，</a:t>
            </a:r>
            <a:r>
              <a:rPr lang="en-US" altLang="ja-JP" sz="1400" dirty="0"/>
              <a:t>1994</a:t>
            </a:r>
            <a:r>
              <a:rPr lang="ja-JP" altLang="en-US" sz="1400" dirty="0" err="1"/>
              <a:t>，</a:t>
            </a:r>
            <a:r>
              <a:rPr lang="ja-JP" altLang="en-US" sz="1400" dirty="0"/>
              <a:t>バイザー</a:t>
            </a:r>
            <a:endParaRPr lang="en-US" altLang="ja-JP" sz="1400" dirty="0"/>
          </a:p>
          <a:p>
            <a:pPr lvl="1"/>
            <a:r>
              <a:rPr lang="ja-JP" altLang="en-US" sz="1400" dirty="0"/>
              <a:t>実践的プログラムテスト入門，</a:t>
            </a:r>
            <a:r>
              <a:rPr lang="en-US" altLang="ja-JP" sz="1400" dirty="0"/>
              <a:t>1997</a:t>
            </a:r>
            <a:r>
              <a:rPr lang="ja-JP" altLang="en-US" sz="1400" dirty="0" err="1"/>
              <a:t>，</a:t>
            </a:r>
            <a:r>
              <a:rPr lang="ja-JP" altLang="en-US" sz="1400" dirty="0"/>
              <a:t>バイザー</a:t>
            </a:r>
          </a:p>
          <a:p>
            <a:pPr lvl="1"/>
            <a:r>
              <a:rPr lang="ja-JP" altLang="en-US" sz="1400" dirty="0"/>
              <a:t>基本から学ぶソフトウェアテスト，</a:t>
            </a:r>
            <a:r>
              <a:rPr lang="en-US" altLang="ja-JP" sz="1400" dirty="0"/>
              <a:t>2001</a:t>
            </a:r>
            <a:r>
              <a:rPr lang="ja-JP" altLang="en-US" sz="1400" dirty="0" err="1"/>
              <a:t>，</a:t>
            </a:r>
            <a:r>
              <a:rPr lang="da-DK" altLang="ja-JP" sz="1400" dirty="0"/>
              <a:t> Cem Kaner, Hung Quoc Nguyen</a:t>
            </a:r>
            <a:endParaRPr lang="ja-JP" altLang="en-US" sz="1400" dirty="0"/>
          </a:p>
          <a:p>
            <a:pPr lvl="1"/>
            <a:r>
              <a:rPr lang="ja-JP" altLang="en-US" sz="1400" dirty="0"/>
              <a:t>ソフトウェア品質保証の考え方と実際，</a:t>
            </a:r>
            <a:r>
              <a:rPr lang="en-US" altLang="ja-JP" sz="1400" dirty="0"/>
              <a:t>1995</a:t>
            </a:r>
            <a:r>
              <a:rPr lang="ja-JP" altLang="en-US" sz="1400" dirty="0" err="1"/>
              <a:t>，</a:t>
            </a:r>
            <a:r>
              <a:rPr lang="ja-JP" altLang="en-US" sz="1400" dirty="0"/>
              <a:t>保田</a:t>
            </a:r>
          </a:p>
          <a:p>
            <a:pPr lvl="1"/>
            <a:r>
              <a:rPr lang="ja-JP" altLang="en-US" sz="1400" dirty="0"/>
              <a:t>現場の仕事がバリバリ進むソフトウェアテスト手法，</a:t>
            </a:r>
            <a:r>
              <a:rPr lang="en-US" altLang="ja-JP" sz="1400" dirty="0"/>
              <a:t>2006</a:t>
            </a:r>
            <a:r>
              <a:rPr lang="ja-JP" altLang="en-US" sz="1400" dirty="0" err="1"/>
              <a:t>，</a:t>
            </a:r>
            <a:r>
              <a:rPr lang="ja-JP" altLang="en-US" sz="1400" dirty="0"/>
              <a:t>高橋・湯本</a:t>
            </a:r>
          </a:p>
          <a:p>
            <a:pPr lvl="1"/>
            <a:r>
              <a:rPr lang="ja-JP" altLang="en-US" sz="1400" dirty="0"/>
              <a:t>リスクアセスメント・ハンドブック</a:t>
            </a:r>
            <a:r>
              <a:rPr lang="en-US" altLang="ja-JP" sz="1400" dirty="0"/>
              <a:t>【</a:t>
            </a:r>
            <a:r>
              <a:rPr lang="ja-JP" altLang="en-US" sz="1400" dirty="0"/>
              <a:t>実務編</a:t>
            </a:r>
            <a:r>
              <a:rPr lang="en-US" altLang="ja-JP" sz="1400" dirty="0"/>
              <a:t>】</a:t>
            </a:r>
            <a:r>
              <a:rPr lang="ja-JP" altLang="en-US" sz="1400" dirty="0" err="1"/>
              <a:t>，</a:t>
            </a:r>
            <a:r>
              <a:rPr lang="en-US" altLang="ja-JP" sz="1400" dirty="0"/>
              <a:t>2011</a:t>
            </a:r>
            <a:r>
              <a:rPr lang="ja-JP" altLang="en-US" sz="1400" dirty="0" err="1"/>
              <a:t>，</a:t>
            </a:r>
            <a:r>
              <a:rPr lang="ja-JP" altLang="en-US" sz="1400" dirty="0"/>
              <a:t>経済産業省</a:t>
            </a:r>
            <a:endParaRPr lang="en-US" altLang="ja-JP" sz="1400" dirty="0"/>
          </a:p>
          <a:p>
            <a:pPr lvl="1"/>
            <a:r>
              <a:rPr lang="ja-JP" altLang="en-US" sz="1400" dirty="0"/>
              <a:t>ソフトウェアテストの練習帳～技法編～ ，</a:t>
            </a:r>
            <a:r>
              <a:rPr lang="en-US" altLang="ja-JP" sz="1400" dirty="0"/>
              <a:t>2018</a:t>
            </a:r>
            <a:r>
              <a:rPr lang="ja-JP" altLang="en-US" sz="1400" dirty="0" err="1"/>
              <a:t>，</a:t>
            </a:r>
            <a:r>
              <a:rPr lang="en-US" altLang="ja-JP" sz="1400" dirty="0"/>
              <a:t>JaSST</a:t>
            </a:r>
            <a:r>
              <a:rPr lang="ja-JP" altLang="en-US" sz="1400" dirty="0"/>
              <a:t>東北実行委員会</a:t>
            </a:r>
            <a:endParaRPr lang="en-US" altLang="ja-JP" sz="1400" dirty="0"/>
          </a:p>
        </p:txBody>
      </p:sp>
      <p:sp>
        <p:nvSpPr>
          <p:cNvPr id="4" name="フッター プレースホルダー 3"/>
          <p:cNvSpPr>
            <a:spLocks noGrp="1"/>
          </p:cNvSpPr>
          <p:nvPr>
            <p:ph type="ftr" sz="quarter" idx="11"/>
          </p:nvPr>
        </p:nvSpPr>
        <p:spPr/>
        <p:txBody>
          <a:bodyPr/>
          <a:lstStyle/>
          <a:p>
            <a:r>
              <a:rPr lang="en-US" altLang="ja-JP" dirty="0">
                <a:ea typeface="ＭＳ Ｐゴシック" charset="-128"/>
              </a:rPr>
              <a:t>Copyright Association of Software Test Engineering All rights reserved.  V3.1.2</a:t>
            </a:r>
          </a:p>
        </p:txBody>
      </p:sp>
      <p:sp>
        <p:nvSpPr>
          <p:cNvPr id="5" name="スライド番号プレースホルダー 4"/>
          <p:cNvSpPr>
            <a:spLocks noGrp="1"/>
          </p:cNvSpPr>
          <p:nvPr>
            <p:ph type="sldNum" sz="quarter" idx="12"/>
          </p:nvPr>
        </p:nvSpPr>
        <p:spPr/>
        <p:txBody>
          <a:bodyPr/>
          <a:lstStyle/>
          <a:p>
            <a:pPr>
              <a:defRPr/>
            </a:pPr>
            <a:fld id="{FA7F1671-120C-445E-9A7F-62C91A9D1A83}" type="slidenum">
              <a:rPr lang="ja-JP" altLang="en-US" smtClean="0"/>
              <a:pPr>
                <a:defRPr/>
              </a:pPr>
              <a:t>200</a:t>
            </a:fld>
            <a:endParaRPr lang="en-US" altLang="ja-JP"/>
          </a:p>
        </p:txBody>
      </p:sp>
    </p:spTree>
    <p:extLst>
      <p:ext uri="{BB962C8B-B14F-4D97-AF65-F5344CB8AC3E}">
        <p14:creationId xmlns:p14="http://schemas.microsoft.com/office/powerpoint/2010/main" val="1547579920"/>
      </p:ext>
    </p:extLst>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変更履歴</a:t>
            </a:r>
            <a:endParaRPr kumimoji="1" lang="ja-JP" altLang="en-US" dirty="0"/>
          </a:p>
        </p:txBody>
      </p:sp>
      <p:sp>
        <p:nvSpPr>
          <p:cNvPr id="3" name="コンテンツ プレースホルダー 2"/>
          <p:cNvSpPr>
            <a:spLocks noGrp="1"/>
          </p:cNvSpPr>
          <p:nvPr>
            <p:ph idx="1"/>
          </p:nvPr>
        </p:nvSpPr>
        <p:spPr>
          <a:xfrm>
            <a:off x="344488" y="1412776"/>
            <a:ext cx="9289032" cy="4752528"/>
          </a:xfrm>
          <a:noFill/>
          <a:ln>
            <a:solidFill>
              <a:schemeClr val="tx1"/>
            </a:solidFill>
          </a:ln>
        </p:spPr>
        <p:txBody>
          <a:bodyPr/>
          <a:lstStyle/>
          <a:p>
            <a:r>
              <a:rPr lang="ja-JP" altLang="en-US" sz="1600" dirty="0"/>
              <a:t>初版：　</a:t>
            </a:r>
            <a:r>
              <a:rPr lang="en-US" altLang="ja-JP" sz="1600" dirty="0"/>
              <a:t>ASTER</a:t>
            </a:r>
            <a:r>
              <a:rPr lang="ja-JP" altLang="en-US" sz="1600" dirty="0"/>
              <a:t>が実施するセミナーで使用</a:t>
            </a:r>
            <a:endParaRPr lang="en-US" altLang="ja-JP" sz="1600" dirty="0"/>
          </a:p>
          <a:p>
            <a:r>
              <a:rPr lang="en-US" altLang="ja-JP" sz="1600" dirty="0"/>
              <a:t>V2.1</a:t>
            </a:r>
            <a:r>
              <a:rPr lang="ja-JP" altLang="en-US" sz="1600" dirty="0"/>
              <a:t>：　</a:t>
            </a:r>
            <a:r>
              <a:rPr lang="en-US" altLang="ja-JP" sz="1600" dirty="0"/>
              <a:t>2018</a:t>
            </a:r>
            <a:r>
              <a:rPr lang="ja-JP" altLang="en-US" sz="1600" dirty="0"/>
              <a:t>年</a:t>
            </a:r>
            <a:r>
              <a:rPr lang="en-US" altLang="ja-JP" sz="1600" dirty="0"/>
              <a:t>8</a:t>
            </a:r>
            <a:r>
              <a:rPr lang="ja-JP" altLang="en-US" sz="1600" dirty="0"/>
              <a:t>月</a:t>
            </a:r>
            <a:r>
              <a:rPr lang="en-US" altLang="ja-JP" sz="1600" dirty="0"/>
              <a:t>31</a:t>
            </a:r>
            <a:r>
              <a:rPr lang="ja-JP" altLang="en-US" sz="1600" dirty="0"/>
              <a:t>日：　ウェブ公開。</a:t>
            </a:r>
            <a:r>
              <a:rPr lang="en-US" altLang="ja-JP" sz="1600" dirty="0"/>
              <a:t>ISTQB</a:t>
            </a:r>
            <a:r>
              <a:rPr lang="ja-JP" altLang="en-US" sz="1600" dirty="0"/>
              <a:t>の</a:t>
            </a:r>
            <a:r>
              <a:rPr lang="en-US" altLang="ja-JP" sz="1600" dirty="0"/>
              <a:t>FL</a:t>
            </a:r>
            <a:r>
              <a:rPr lang="ja-JP" altLang="en-US" sz="1600" dirty="0"/>
              <a:t>範囲をカバー。用語を</a:t>
            </a:r>
            <a:r>
              <a:rPr lang="en-US" altLang="ja-JP" sz="1600" dirty="0"/>
              <a:t>ISTQB</a:t>
            </a:r>
            <a:r>
              <a:rPr lang="ja-JP" altLang="en-US" sz="1600" dirty="0"/>
              <a:t>に統一（</a:t>
            </a:r>
            <a:r>
              <a:rPr lang="en-US" altLang="ja-JP" sz="1600" dirty="0"/>
              <a:t>158</a:t>
            </a:r>
            <a:r>
              <a:rPr lang="ja-JP" altLang="en-US" sz="1600" dirty="0"/>
              <a:t>ページ）</a:t>
            </a:r>
            <a:endParaRPr lang="en-US" altLang="ja-JP" sz="1600" dirty="0"/>
          </a:p>
          <a:p>
            <a:r>
              <a:rPr kumimoji="1" lang="en-US" altLang="ja-JP" sz="1600" dirty="0"/>
              <a:t>V3.1</a:t>
            </a:r>
            <a:r>
              <a:rPr kumimoji="1" lang="ja-JP" altLang="en-US" sz="1600" dirty="0"/>
              <a:t>：　</a:t>
            </a:r>
            <a:r>
              <a:rPr kumimoji="1" lang="en-US" altLang="ja-JP" sz="1600" dirty="0"/>
              <a:t>2019</a:t>
            </a:r>
            <a:r>
              <a:rPr kumimoji="1" lang="ja-JP" altLang="en-US" sz="1600" dirty="0"/>
              <a:t>年</a:t>
            </a:r>
            <a:r>
              <a:rPr kumimoji="1" lang="en-US" altLang="ja-JP" sz="1600" dirty="0"/>
              <a:t>9</a:t>
            </a:r>
            <a:r>
              <a:rPr kumimoji="1" lang="ja-JP" altLang="en-US" sz="1600" dirty="0"/>
              <a:t>月：　</a:t>
            </a:r>
            <a:r>
              <a:rPr kumimoji="1" lang="en-US" altLang="ja-JP" sz="1600" dirty="0"/>
              <a:t>ISTQB FL 2018</a:t>
            </a:r>
            <a:r>
              <a:rPr kumimoji="1" lang="ja-JP" altLang="en-US" sz="1600" dirty="0"/>
              <a:t>版に対応、全体の見直しを実施（</a:t>
            </a:r>
            <a:r>
              <a:rPr kumimoji="1" lang="en-US" altLang="ja-JP" sz="1600" dirty="0"/>
              <a:t>202</a:t>
            </a:r>
            <a:r>
              <a:rPr kumimoji="1" lang="ja-JP" altLang="en-US" sz="1600" dirty="0"/>
              <a:t>ページ）</a:t>
            </a:r>
            <a:endParaRPr kumimoji="1" lang="en-US" altLang="ja-JP" sz="1600" dirty="0"/>
          </a:p>
          <a:p>
            <a:r>
              <a:rPr lang="en-US" altLang="ja-JP" sz="1600" dirty="0"/>
              <a:t>V3.1.1</a:t>
            </a:r>
            <a:r>
              <a:rPr lang="ja-JP" altLang="en-US" sz="1600" dirty="0"/>
              <a:t>：　</a:t>
            </a:r>
            <a:r>
              <a:rPr lang="en-US" altLang="ja-JP" sz="1600" dirty="0"/>
              <a:t>2019</a:t>
            </a:r>
            <a:r>
              <a:rPr lang="ja-JP" altLang="en-US" sz="1600" dirty="0"/>
              <a:t>年</a:t>
            </a:r>
            <a:r>
              <a:rPr lang="en-US" altLang="ja-JP" sz="1600" dirty="0"/>
              <a:t>11</a:t>
            </a:r>
            <a:r>
              <a:rPr lang="ja-JP" altLang="en-US" sz="1600" dirty="0"/>
              <a:t>月：　上下のデシジョンテーブルの対応関係を修正（</a:t>
            </a:r>
            <a:r>
              <a:rPr lang="en-US" altLang="ja-JP" sz="1600" dirty="0"/>
              <a:t>105</a:t>
            </a:r>
            <a:r>
              <a:rPr lang="ja-JP" altLang="en-US" sz="1600" dirty="0"/>
              <a:t>ページ）、偽陽性、偽陰性の説明を修正（</a:t>
            </a:r>
            <a:r>
              <a:rPr lang="en-US" altLang="ja-JP" sz="1600" dirty="0"/>
              <a:t>182</a:t>
            </a:r>
            <a:r>
              <a:rPr lang="ja-JP" altLang="en-US" sz="1600" dirty="0"/>
              <a:t>ページ）</a:t>
            </a:r>
            <a:endParaRPr lang="en-US" altLang="ja-JP" sz="1600" dirty="0"/>
          </a:p>
          <a:p>
            <a:r>
              <a:rPr lang="en-US" altLang="ja-JP" sz="1600" dirty="0"/>
              <a:t>V3.1.2</a:t>
            </a:r>
            <a:r>
              <a:rPr lang="ja-JP" altLang="en-US" sz="1600" dirty="0"/>
              <a:t>：　</a:t>
            </a:r>
            <a:r>
              <a:rPr lang="en-US" altLang="ja-JP" sz="1600" dirty="0"/>
              <a:t>2023</a:t>
            </a:r>
            <a:r>
              <a:rPr lang="ja-JP" altLang="en-US" sz="1600" dirty="0"/>
              <a:t>年</a:t>
            </a:r>
            <a:r>
              <a:rPr lang="en-US" altLang="ja-JP" sz="1600" dirty="0"/>
              <a:t>1</a:t>
            </a:r>
            <a:r>
              <a:rPr lang="ja-JP" altLang="en-US" sz="1600" dirty="0"/>
              <a:t>月：　次の修正を実施</a:t>
            </a:r>
            <a:endParaRPr lang="en-US" altLang="ja-JP" sz="1600" dirty="0"/>
          </a:p>
          <a:p>
            <a:pPr lvl="1"/>
            <a:r>
              <a:rPr lang="ja-JP" altLang="en-US" sz="1200" dirty="0"/>
              <a:t>「開発側でのテスト（</a:t>
            </a:r>
            <a:r>
              <a:rPr lang="en-US" altLang="ja-JP" sz="1200" dirty="0"/>
              <a:t>CT, IT, ST</a:t>
            </a:r>
            <a:r>
              <a:rPr lang="ja-JP" altLang="en-US" sz="1200" dirty="0"/>
              <a:t>）では」→ 「開発側でのテストでは」（</a:t>
            </a:r>
            <a:r>
              <a:rPr lang="en-US" altLang="ja-JP" sz="1200" dirty="0"/>
              <a:t>12</a:t>
            </a:r>
            <a:r>
              <a:rPr lang="ja-JP" altLang="en-US" sz="1200" dirty="0"/>
              <a:t>ページ）</a:t>
            </a:r>
            <a:endParaRPr lang="en-US" altLang="ja-JP" sz="1200" dirty="0"/>
          </a:p>
          <a:p>
            <a:pPr lvl="1"/>
            <a:r>
              <a:rPr lang="ja-JP" altLang="en-US" sz="1200" dirty="0"/>
              <a:t>「欠陥」と「故障」の記載場所を追記（</a:t>
            </a:r>
            <a:r>
              <a:rPr lang="en-US" altLang="ja-JP" sz="1200" dirty="0"/>
              <a:t>14</a:t>
            </a:r>
            <a:r>
              <a:rPr lang="ja-JP" altLang="en-US" sz="1200" dirty="0"/>
              <a:t>ページ）</a:t>
            </a:r>
            <a:endParaRPr lang="en-US" altLang="ja-JP" sz="1200" dirty="0"/>
          </a:p>
          <a:p>
            <a:pPr lvl="1"/>
            <a:r>
              <a:rPr lang="ja-JP" altLang="en-US" sz="1200" dirty="0"/>
              <a:t>矢印を削除、文言の追加修正（</a:t>
            </a:r>
            <a:r>
              <a:rPr lang="en-US" altLang="ja-JP" sz="1200" dirty="0"/>
              <a:t>16</a:t>
            </a:r>
            <a:r>
              <a:rPr lang="ja-JP" altLang="en-US" sz="1200" dirty="0"/>
              <a:t>ページ）</a:t>
            </a:r>
            <a:endParaRPr lang="en-US" altLang="ja-JP" sz="1200" dirty="0"/>
          </a:p>
          <a:p>
            <a:pPr lvl="1"/>
            <a:r>
              <a:rPr lang="ja-JP" altLang="en-US" sz="1200" dirty="0"/>
              <a:t>石川馨の読み仮名を追記（</a:t>
            </a:r>
            <a:r>
              <a:rPr lang="en-US" altLang="ja-JP" sz="1200" dirty="0"/>
              <a:t>22</a:t>
            </a:r>
            <a:r>
              <a:rPr lang="ja-JP" altLang="en-US" sz="1200" dirty="0"/>
              <a:t>ページ）</a:t>
            </a:r>
            <a:endParaRPr lang="en-US" altLang="ja-JP" sz="1200" dirty="0"/>
          </a:p>
          <a:p>
            <a:pPr lvl="1"/>
            <a:r>
              <a:rPr lang="ja-JP" altLang="en-US" sz="1200" dirty="0"/>
              <a:t>簡単な例を追加（</a:t>
            </a:r>
            <a:r>
              <a:rPr lang="en-US" altLang="ja-JP" sz="1200" dirty="0"/>
              <a:t>36</a:t>
            </a:r>
            <a:r>
              <a:rPr lang="ja-JP" altLang="en-US" sz="1200" dirty="0"/>
              <a:t>～</a:t>
            </a:r>
            <a:r>
              <a:rPr lang="en-US" altLang="ja-JP" sz="1200" dirty="0"/>
              <a:t>38</a:t>
            </a:r>
            <a:r>
              <a:rPr lang="ja-JP" altLang="en-US" sz="1200" dirty="0"/>
              <a:t>ページ）</a:t>
            </a:r>
            <a:endParaRPr lang="en-US" altLang="ja-JP" sz="1200" dirty="0"/>
          </a:p>
          <a:p>
            <a:pPr lvl="1"/>
            <a:r>
              <a:rPr lang="ja-JP" altLang="en-US" sz="1200" dirty="0"/>
              <a:t>「ソースコード」の記載を削除</a:t>
            </a:r>
            <a:r>
              <a:rPr lang="ja-JP" altLang="en-US" sz="1200"/>
              <a:t>（</a:t>
            </a:r>
            <a:r>
              <a:rPr lang="en-US" altLang="ja-JP" sz="1200"/>
              <a:t>51</a:t>
            </a:r>
            <a:r>
              <a:rPr lang="ja-JP" altLang="en-US" sz="1200"/>
              <a:t>ページ）</a:t>
            </a:r>
            <a:endParaRPr lang="en-US" altLang="ja-JP" sz="1200" dirty="0"/>
          </a:p>
          <a:p>
            <a:pPr lvl="1"/>
            <a:r>
              <a:rPr lang="ja-JP" altLang="en-US" sz="1200" dirty="0"/>
              <a:t>静的テストの枠内を変更（</a:t>
            </a:r>
            <a:r>
              <a:rPr lang="en-US" altLang="ja-JP" sz="1200" dirty="0"/>
              <a:t>72</a:t>
            </a:r>
            <a:r>
              <a:rPr lang="ja-JP" altLang="en-US" sz="1200" dirty="0"/>
              <a:t>ページ）</a:t>
            </a:r>
            <a:endParaRPr lang="en-US" altLang="ja-JP" sz="1200" dirty="0"/>
          </a:p>
          <a:p>
            <a:pPr lvl="1"/>
            <a:r>
              <a:rPr lang="ja-JP" altLang="en-US" sz="1200" dirty="0"/>
              <a:t>デシジョンテーブルの演習問題の質問意図が伝わるように修正（</a:t>
            </a:r>
            <a:r>
              <a:rPr lang="en-US" altLang="ja-JP" sz="1200" dirty="0"/>
              <a:t>106</a:t>
            </a:r>
            <a:r>
              <a:rPr lang="ja-JP" altLang="en-US" sz="1200" dirty="0"/>
              <a:t>ページ）</a:t>
            </a:r>
            <a:endParaRPr lang="en-US" altLang="ja-JP" sz="1200" dirty="0"/>
          </a:p>
          <a:p>
            <a:pPr lvl="1"/>
            <a:r>
              <a:rPr lang="ja-JP" altLang="en-US" sz="1200" dirty="0"/>
              <a:t>ユースケース図を差し替え（</a:t>
            </a:r>
            <a:r>
              <a:rPr lang="en-US" altLang="ja-JP" sz="1200" dirty="0"/>
              <a:t>115</a:t>
            </a:r>
            <a:r>
              <a:rPr lang="ja-JP" altLang="en-US" sz="1200" dirty="0"/>
              <a:t>ページ）</a:t>
            </a:r>
            <a:endParaRPr lang="en-US" altLang="ja-JP" sz="1200" dirty="0"/>
          </a:p>
          <a:p>
            <a:pPr lvl="1"/>
            <a:r>
              <a:rPr lang="ja-JP" altLang="en-US" sz="1200" dirty="0"/>
              <a:t>組み合わせテストの例の記述を修正（</a:t>
            </a:r>
            <a:r>
              <a:rPr lang="en-US" altLang="ja-JP" sz="1200" dirty="0"/>
              <a:t>121</a:t>
            </a:r>
            <a:r>
              <a:rPr lang="ja-JP" altLang="en-US" sz="1200" dirty="0"/>
              <a:t>ページ）</a:t>
            </a:r>
            <a:endParaRPr lang="en-US" altLang="ja-JP" sz="1200" dirty="0"/>
          </a:p>
          <a:p>
            <a:pPr lvl="1"/>
            <a:r>
              <a:rPr kumimoji="1" lang="ja-JP" altLang="en-US" sz="1200" dirty="0"/>
              <a:t>「テスト対策」→「テストによる対策」（</a:t>
            </a:r>
            <a:r>
              <a:rPr kumimoji="1" lang="en-US" altLang="ja-JP" sz="1200" dirty="0"/>
              <a:t>155</a:t>
            </a:r>
            <a:r>
              <a:rPr kumimoji="1" lang="ja-JP" altLang="en-US" sz="1200" dirty="0"/>
              <a:t>ページ）</a:t>
            </a:r>
            <a:endParaRPr kumimoji="1" lang="en-US" altLang="ja-JP" sz="1200" dirty="0"/>
          </a:p>
          <a:p>
            <a:pPr lvl="1"/>
            <a:r>
              <a:rPr lang="ja-JP" altLang="en-US" sz="1200" dirty="0"/>
              <a:t>「不具合を「作りこむ→検出→修正」」→「欠陥を「作りこむ→検出→修正」」（</a:t>
            </a:r>
            <a:r>
              <a:rPr lang="en-US" altLang="ja-JP" sz="1200" dirty="0"/>
              <a:t>155</a:t>
            </a:r>
            <a:r>
              <a:rPr lang="ja-JP" altLang="en-US" sz="1200" dirty="0"/>
              <a:t>ページ）</a:t>
            </a:r>
            <a:endParaRPr kumimoji="1" lang="ja-JP" altLang="en-US" sz="1200" dirty="0"/>
          </a:p>
          <a:p>
            <a:endParaRPr kumimoji="1" lang="ja-JP" altLang="en-US" sz="1600" dirty="0"/>
          </a:p>
        </p:txBody>
      </p:sp>
      <p:sp>
        <p:nvSpPr>
          <p:cNvPr id="4" name="フッター プレースホルダー 3"/>
          <p:cNvSpPr>
            <a:spLocks noGrp="1"/>
          </p:cNvSpPr>
          <p:nvPr>
            <p:ph type="ftr" sz="quarter" idx="11"/>
          </p:nvPr>
        </p:nvSpPr>
        <p:spPr/>
        <p:txBody>
          <a:bodyPr/>
          <a:lstStyle/>
          <a:p>
            <a:r>
              <a:rPr lang="en-US" altLang="ja-JP" dirty="0">
                <a:ea typeface="ＭＳ Ｐゴシック" charset="-128"/>
              </a:rPr>
              <a:t>Copyright Association of Software Test Engineering All rights reserved.  V3.1.2</a:t>
            </a:r>
          </a:p>
        </p:txBody>
      </p:sp>
      <p:sp>
        <p:nvSpPr>
          <p:cNvPr id="5" name="スライド番号プレースホルダー 4"/>
          <p:cNvSpPr>
            <a:spLocks noGrp="1"/>
          </p:cNvSpPr>
          <p:nvPr>
            <p:ph type="sldNum" sz="quarter" idx="12"/>
          </p:nvPr>
        </p:nvSpPr>
        <p:spPr/>
        <p:txBody>
          <a:bodyPr/>
          <a:lstStyle/>
          <a:p>
            <a:pPr>
              <a:defRPr/>
            </a:pPr>
            <a:fld id="{FA7F1671-120C-445E-9A7F-62C91A9D1A83}" type="slidenum">
              <a:rPr lang="ja-JP" altLang="en-US" smtClean="0"/>
              <a:pPr>
                <a:defRPr/>
              </a:pPr>
              <a:t>201</a:t>
            </a:fld>
            <a:endParaRPr lang="en-US" altLang="ja-JP"/>
          </a:p>
        </p:txBody>
      </p:sp>
    </p:spTree>
    <p:extLst>
      <p:ext uri="{BB962C8B-B14F-4D97-AF65-F5344CB8AC3E}">
        <p14:creationId xmlns:p14="http://schemas.microsoft.com/office/powerpoint/2010/main" val="4172660380"/>
      </p:ext>
    </p:extLst>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本テキストの使用条件</a:t>
            </a:r>
            <a:endParaRPr kumimoji="1" lang="ja-JP" altLang="en-US" dirty="0"/>
          </a:p>
        </p:txBody>
      </p:sp>
      <p:sp>
        <p:nvSpPr>
          <p:cNvPr id="3" name="コンテンツ プレースホルダー 2"/>
          <p:cNvSpPr>
            <a:spLocks noGrp="1"/>
          </p:cNvSpPr>
          <p:nvPr>
            <p:ph idx="1"/>
          </p:nvPr>
        </p:nvSpPr>
        <p:spPr>
          <a:xfrm>
            <a:off x="344488" y="1412776"/>
            <a:ext cx="9289032" cy="4752528"/>
          </a:xfrm>
          <a:noFill/>
          <a:ln>
            <a:solidFill>
              <a:schemeClr val="tx1"/>
            </a:solidFill>
          </a:ln>
        </p:spPr>
        <p:txBody>
          <a:bodyPr/>
          <a:lstStyle/>
          <a:p>
            <a:r>
              <a:rPr lang="ja-JP" altLang="en-US" sz="1400" dirty="0"/>
              <a:t>著作権について</a:t>
            </a:r>
          </a:p>
          <a:p>
            <a:pPr marL="0" indent="0">
              <a:buNone/>
            </a:pPr>
            <a:r>
              <a:rPr lang="ja-JP" altLang="en-US" sz="1200" dirty="0"/>
              <a:t>本ドキュメントの著作権は、特定非営利活動法人 ソフトウェアテスト技術振興協会（以下、</a:t>
            </a:r>
            <a:r>
              <a:rPr lang="en-US" altLang="ja-JP" sz="1200" dirty="0"/>
              <a:t>NPO</a:t>
            </a:r>
            <a:r>
              <a:rPr lang="ja-JP" altLang="en-US" sz="1200" dirty="0"/>
              <a:t>法人</a:t>
            </a:r>
            <a:r>
              <a:rPr lang="en-US" altLang="ja-JP" sz="1200" dirty="0"/>
              <a:t>ASTER</a:t>
            </a:r>
            <a:r>
              <a:rPr lang="ja-JP" altLang="en-US" sz="1200" dirty="0"/>
              <a:t>と表記する）に帰属します。</a:t>
            </a:r>
            <a:r>
              <a:rPr lang="en-US" altLang="ja-JP" sz="1200" dirty="0"/>
              <a:t>NPO</a:t>
            </a:r>
            <a:r>
              <a:rPr lang="ja-JP" altLang="en-US" sz="1200" dirty="0"/>
              <a:t>法人</a:t>
            </a:r>
            <a:r>
              <a:rPr lang="en-US" altLang="ja-JP" sz="1200" dirty="0"/>
              <a:t>ASTER</a:t>
            </a:r>
            <a:r>
              <a:rPr lang="ja-JP" altLang="en-US" sz="1200" dirty="0"/>
              <a:t>は、本文書の内容に関し、いかなる保証もするものではありません。万一本文書を利用して何らかの損害が生じた場合においても、一切責任は負いかねますので、利用者の責任においてご活用ください。また、本文書に記載されている事項は予告なしに変更または廃止されることがありますので、あらかじめご了承ください。</a:t>
            </a:r>
          </a:p>
          <a:p>
            <a:endParaRPr lang="ja-JP" altLang="en-US" sz="1200" dirty="0"/>
          </a:p>
          <a:p>
            <a:r>
              <a:rPr lang="ja-JP" altLang="en-US" sz="1400" dirty="0"/>
              <a:t>本ドキュメントの取り扱いについて</a:t>
            </a:r>
          </a:p>
          <a:p>
            <a:pPr marL="0" indent="0">
              <a:buNone/>
            </a:pPr>
            <a:r>
              <a:rPr lang="ja-JP" altLang="en-US" sz="1200" dirty="0"/>
              <a:t>本文書は、営利・非営利、公開・非公開を問わず、勉強会やセミナーでの使用を目的とした複製・改変が可能です。（ブログや書籍化などの</a:t>
            </a:r>
            <a:r>
              <a:rPr lang="en-US" altLang="ja-JP" sz="1200" dirty="0"/>
              <a:t>『</a:t>
            </a:r>
            <a:r>
              <a:rPr lang="ja-JP" altLang="en-US" sz="1200" dirty="0"/>
              <a:t>勉強会やセミナー</a:t>
            </a:r>
            <a:r>
              <a:rPr lang="en-US" altLang="ja-JP" sz="1200" dirty="0"/>
              <a:t>』</a:t>
            </a:r>
            <a:r>
              <a:rPr lang="ja-JP" altLang="en-US" sz="1200" dirty="0"/>
              <a:t>以外での使用はできません）</a:t>
            </a:r>
          </a:p>
          <a:p>
            <a:endParaRPr lang="ja-JP" altLang="en-US" sz="1200" dirty="0"/>
          </a:p>
          <a:p>
            <a:r>
              <a:rPr lang="ja-JP" altLang="en-US" sz="1400" dirty="0"/>
              <a:t>本文書を複製・改変する場合は、下記事項を明示してください。</a:t>
            </a:r>
          </a:p>
          <a:p>
            <a:pPr lvl="1"/>
            <a:r>
              <a:rPr lang="ja-JP" altLang="en-US" sz="1200" dirty="0"/>
              <a:t>最新テキストの保存場所（下記の</a:t>
            </a:r>
            <a:r>
              <a:rPr lang="en-US" altLang="ja-JP" sz="1200" dirty="0"/>
              <a:t>URL</a:t>
            </a:r>
            <a:r>
              <a:rPr lang="ja-JP" altLang="en-US" sz="1200" dirty="0"/>
              <a:t>）を明記してください。</a:t>
            </a:r>
          </a:p>
          <a:p>
            <a:pPr marL="457200" lvl="1" indent="0">
              <a:buNone/>
            </a:pPr>
            <a:r>
              <a:rPr lang="ja-JP" altLang="en-US" sz="1200" dirty="0"/>
              <a:t>　　　</a:t>
            </a:r>
            <a:r>
              <a:rPr lang="en-US" altLang="ja-JP" sz="1200" dirty="0"/>
              <a:t>http://aster.or.jp/business/seminar_text.html</a:t>
            </a:r>
          </a:p>
          <a:p>
            <a:pPr lvl="1"/>
            <a:r>
              <a:rPr lang="ja-JP" altLang="en-US" sz="1200" dirty="0"/>
              <a:t>テキストを改変する場合は、改変箇所を明記してください。</a:t>
            </a:r>
          </a:p>
          <a:p>
            <a:pPr lvl="1"/>
            <a:r>
              <a:rPr lang="ja-JP" altLang="en-US" sz="1200" dirty="0"/>
              <a:t>本文書を使用する場合の連絡については下記をルールとします。</a:t>
            </a:r>
          </a:p>
          <a:p>
            <a:pPr marL="457200" lvl="1" indent="0">
              <a:buNone/>
            </a:pPr>
            <a:r>
              <a:rPr lang="ja-JP" altLang="en-US" sz="1200" dirty="0"/>
              <a:t>　　　　無償の勉強会や、社内での勉強会に利用する場合は連絡不要です。</a:t>
            </a:r>
          </a:p>
          <a:p>
            <a:pPr marL="457200" lvl="1" indent="0">
              <a:buNone/>
            </a:pPr>
            <a:r>
              <a:rPr lang="ja-JP" altLang="en-US" sz="1200" dirty="0"/>
              <a:t>　　　　有償のセミナーで利用する場合は、どこでどのような活用がされたかの情報を</a:t>
            </a:r>
            <a:r>
              <a:rPr lang="en-US" altLang="ja-JP" sz="1200" dirty="0"/>
              <a:t>NPO</a:t>
            </a:r>
            <a:r>
              <a:rPr lang="ja-JP" altLang="en-US" sz="1200" dirty="0"/>
              <a:t>法人</a:t>
            </a:r>
            <a:r>
              <a:rPr lang="en-US" altLang="ja-JP" sz="1200" dirty="0"/>
              <a:t>ASTER</a:t>
            </a:r>
            <a:r>
              <a:rPr lang="ja-JP" altLang="en-US" sz="1200" dirty="0"/>
              <a:t>（</a:t>
            </a:r>
            <a:r>
              <a:rPr lang="en-US" altLang="ja-JP" sz="1200" dirty="0"/>
              <a:t>query@aster.or.jp</a:t>
            </a:r>
            <a:r>
              <a:rPr lang="ja-JP" altLang="en-US" sz="1200" dirty="0"/>
              <a:t>）へ</a:t>
            </a:r>
            <a:br>
              <a:rPr lang="en-US" altLang="ja-JP" sz="1200" dirty="0"/>
            </a:br>
            <a:r>
              <a:rPr lang="ja-JP" altLang="en-US" sz="1200" dirty="0"/>
              <a:t>　　　　連絡してください。（目的：</a:t>
            </a:r>
            <a:r>
              <a:rPr lang="en-US" altLang="ja-JP" sz="1200" dirty="0"/>
              <a:t>NPO</a:t>
            </a:r>
            <a:r>
              <a:rPr lang="ja-JP" altLang="en-US" sz="1200" dirty="0"/>
              <a:t>法人</a:t>
            </a:r>
            <a:r>
              <a:rPr lang="en-US" altLang="ja-JP" sz="1200" dirty="0"/>
              <a:t>ASTER</a:t>
            </a:r>
            <a:r>
              <a:rPr lang="ja-JP" altLang="en-US" sz="1200" dirty="0"/>
              <a:t>が利用状況を把握するため）</a:t>
            </a:r>
          </a:p>
          <a:p>
            <a:endParaRPr lang="ja-JP" altLang="en-US" sz="1200" dirty="0"/>
          </a:p>
          <a:p>
            <a:r>
              <a:rPr lang="ja-JP" altLang="en-US" sz="1400" dirty="0"/>
              <a:t>本ドキュメントのサポートについて</a:t>
            </a:r>
          </a:p>
          <a:p>
            <a:pPr marL="0" indent="0">
              <a:buNone/>
            </a:pPr>
            <a:r>
              <a:rPr lang="en-US" altLang="ja-JP" sz="1200" dirty="0"/>
              <a:t>NPO</a:t>
            </a:r>
            <a:r>
              <a:rPr lang="ja-JP" altLang="en-US" sz="1200" dirty="0"/>
              <a:t>法人</a:t>
            </a:r>
            <a:r>
              <a:rPr lang="en-US" altLang="ja-JP" sz="1200" dirty="0"/>
              <a:t>ASTER</a:t>
            </a:r>
            <a:r>
              <a:rPr lang="ja-JP" altLang="en-US" sz="1200" dirty="0"/>
              <a:t>はテキストの内容についてのご意見・ご要望を歓迎しますが、ご質問・ご要望に対する回答義務は負わないものとします。</a:t>
            </a:r>
            <a:endParaRPr kumimoji="1" lang="ja-JP" altLang="en-US" sz="1200" dirty="0"/>
          </a:p>
        </p:txBody>
      </p:sp>
      <p:sp>
        <p:nvSpPr>
          <p:cNvPr id="4" name="フッター プレースホルダー 3"/>
          <p:cNvSpPr>
            <a:spLocks noGrp="1"/>
          </p:cNvSpPr>
          <p:nvPr>
            <p:ph type="ftr" sz="quarter" idx="11"/>
          </p:nvPr>
        </p:nvSpPr>
        <p:spPr/>
        <p:txBody>
          <a:bodyPr/>
          <a:lstStyle/>
          <a:p>
            <a:r>
              <a:rPr lang="en-US" altLang="ja-JP" dirty="0">
                <a:ea typeface="ＭＳ Ｐゴシック" charset="-128"/>
              </a:rPr>
              <a:t>Copyright Association of Software Test Engineering All rights reserved.  V3.1.2</a:t>
            </a:r>
          </a:p>
        </p:txBody>
      </p:sp>
      <p:sp>
        <p:nvSpPr>
          <p:cNvPr id="5" name="スライド番号プレースホルダー 4"/>
          <p:cNvSpPr>
            <a:spLocks noGrp="1"/>
          </p:cNvSpPr>
          <p:nvPr>
            <p:ph type="sldNum" sz="quarter" idx="12"/>
          </p:nvPr>
        </p:nvSpPr>
        <p:spPr/>
        <p:txBody>
          <a:bodyPr/>
          <a:lstStyle/>
          <a:p>
            <a:pPr>
              <a:defRPr/>
            </a:pPr>
            <a:fld id="{FA7F1671-120C-445E-9A7F-62C91A9D1A83}" type="slidenum">
              <a:rPr lang="ja-JP" altLang="en-US" smtClean="0"/>
              <a:pPr>
                <a:defRPr/>
              </a:pPr>
              <a:t>202</a:t>
            </a:fld>
            <a:endParaRPr lang="en-US" altLang="ja-JP"/>
          </a:p>
        </p:txBody>
      </p:sp>
    </p:spTree>
    <p:extLst>
      <p:ext uri="{BB962C8B-B14F-4D97-AF65-F5344CB8AC3E}">
        <p14:creationId xmlns:p14="http://schemas.microsoft.com/office/powerpoint/2010/main" val="19770165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動かないソフトウェアが引き起こす問題</a:t>
            </a:r>
            <a:endParaRPr kumimoji="1" lang="ja-JP" altLang="en-US" dirty="0"/>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21</a:t>
            </a:fld>
            <a:endParaRPr lang="en-US" altLang="ja-JP" dirty="0"/>
          </a:p>
        </p:txBody>
      </p:sp>
      <p:sp>
        <p:nvSpPr>
          <p:cNvPr id="7" name="テキスト ボックス 6"/>
          <p:cNvSpPr txBox="1"/>
          <p:nvPr/>
        </p:nvSpPr>
        <p:spPr>
          <a:xfrm>
            <a:off x="920552" y="1625601"/>
            <a:ext cx="3518912" cy="2062103"/>
          </a:xfrm>
          <a:prstGeom prst="rect">
            <a:avLst/>
          </a:prstGeom>
          <a:noFill/>
        </p:spPr>
        <p:txBody>
          <a:bodyPr wrap="none" rtlCol="0">
            <a:spAutoFit/>
          </a:bodyPr>
          <a:lstStyle/>
          <a:p>
            <a:pPr marL="457200" indent="-457200">
              <a:buFont typeface="Arial" panose="020B0604020202020204" pitchFamily="34" charset="0"/>
              <a:buChar char="•"/>
            </a:pPr>
            <a:r>
              <a:rPr lang="ja-JP" altLang="en-US" sz="3200" dirty="0"/>
              <a:t>経済的な損失</a:t>
            </a:r>
            <a:endParaRPr lang="en-US" altLang="ja-JP" sz="3200" dirty="0"/>
          </a:p>
          <a:p>
            <a:pPr marL="457200" indent="-457200">
              <a:buFont typeface="Arial" panose="020B0604020202020204" pitchFamily="34" charset="0"/>
              <a:buChar char="•"/>
            </a:pPr>
            <a:r>
              <a:rPr lang="ja-JP" altLang="en-US" sz="3200" dirty="0"/>
              <a:t>時間の浪費</a:t>
            </a:r>
            <a:endParaRPr lang="en-US" altLang="ja-JP" sz="3200" dirty="0"/>
          </a:p>
          <a:p>
            <a:pPr marL="457200" indent="-457200">
              <a:buFont typeface="Arial" panose="020B0604020202020204" pitchFamily="34" charset="0"/>
              <a:buChar char="•"/>
            </a:pPr>
            <a:r>
              <a:rPr lang="ja-JP" altLang="en-US" sz="3200" dirty="0"/>
              <a:t>信用の失墜</a:t>
            </a:r>
            <a:endParaRPr lang="en-US" altLang="ja-JP" sz="3200" dirty="0"/>
          </a:p>
          <a:p>
            <a:pPr marL="457200" indent="-457200">
              <a:buFont typeface="Arial" panose="020B0604020202020204" pitchFamily="34" charset="0"/>
              <a:buChar char="•"/>
            </a:pPr>
            <a:r>
              <a:rPr lang="ja-JP" altLang="en-US" sz="3200" dirty="0"/>
              <a:t>傷害や死亡事故</a:t>
            </a:r>
            <a:endParaRPr lang="en-US" altLang="ja-JP" sz="3200" dirty="0"/>
          </a:p>
        </p:txBody>
      </p:sp>
      <p:sp>
        <p:nvSpPr>
          <p:cNvPr id="8" name="テキスト ボックス 7"/>
          <p:cNvSpPr txBox="1"/>
          <p:nvPr/>
        </p:nvSpPr>
        <p:spPr>
          <a:xfrm>
            <a:off x="2072680" y="4157081"/>
            <a:ext cx="7600340" cy="1569660"/>
          </a:xfrm>
          <a:prstGeom prst="rect">
            <a:avLst/>
          </a:prstGeom>
          <a:noFill/>
        </p:spPr>
        <p:txBody>
          <a:bodyPr wrap="square" rtlCol="0">
            <a:spAutoFit/>
          </a:bodyPr>
          <a:lstStyle/>
          <a:p>
            <a:r>
              <a:rPr lang="ja-JP" altLang="en-US" sz="3200" dirty="0"/>
              <a:t>テストにより、ソフトウェアの</a:t>
            </a:r>
            <a:r>
              <a:rPr lang="ja-JP" altLang="en-US" sz="3200" u="sng" dirty="0">
                <a:solidFill>
                  <a:srgbClr val="FF0000"/>
                </a:solidFill>
              </a:rPr>
              <a:t>品質</a:t>
            </a:r>
            <a:r>
              <a:rPr lang="ja-JP" altLang="en-US" sz="3200" dirty="0"/>
              <a:t>を評価し、</a:t>
            </a:r>
            <a:endParaRPr lang="en-US" altLang="ja-JP" sz="3200" dirty="0"/>
          </a:p>
          <a:p>
            <a:r>
              <a:rPr lang="ja-JP" altLang="en-US" sz="3200" dirty="0"/>
              <a:t>運用環境でソフトウェアの故障が発生するリスクを低減する。</a:t>
            </a:r>
            <a:endParaRPr kumimoji="1" lang="ja-JP" altLang="en-US" sz="3200" dirty="0"/>
          </a:p>
        </p:txBody>
      </p:sp>
      <p:sp>
        <p:nvSpPr>
          <p:cNvPr id="10" name="右矢印 9"/>
          <p:cNvSpPr/>
          <p:nvPr/>
        </p:nvSpPr>
        <p:spPr>
          <a:xfrm>
            <a:off x="1176076" y="4581128"/>
            <a:ext cx="647452" cy="576064"/>
          </a:xfrm>
          <a:prstGeom prst="righ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9" name="フッター プレースホルダ 4">
            <a:extLst>
              <a:ext uri="{FF2B5EF4-FFF2-40B4-BE49-F238E27FC236}">
                <a16:creationId xmlns:a16="http://schemas.microsoft.com/office/drawing/2014/main" id="{0E619C09-B7BE-4576-8652-4154006D1E33}"/>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32598201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タイトル 1"/>
          <p:cNvSpPr>
            <a:spLocks noGrp="1"/>
          </p:cNvSpPr>
          <p:nvPr>
            <p:ph type="title" idx="4294967295"/>
          </p:nvPr>
        </p:nvSpPr>
        <p:spPr/>
        <p:txBody>
          <a:bodyPr/>
          <a:lstStyle/>
          <a:p>
            <a:r>
              <a:rPr lang="ja-JP" altLang="en-US" sz="4000" dirty="0"/>
              <a:t>品質の定義　その変遷</a:t>
            </a:r>
          </a:p>
        </p:txBody>
      </p:sp>
      <p:sp>
        <p:nvSpPr>
          <p:cNvPr id="7171" name="コンテンツ プレースホルダ 2"/>
          <p:cNvSpPr>
            <a:spLocks noGrp="1"/>
          </p:cNvSpPr>
          <p:nvPr>
            <p:ph idx="4294967295"/>
          </p:nvPr>
        </p:nvSpPr>
        <p:spPr>
          <a:xfrm>
            <a:off x="272480" y="1291208"/>
            <a:ext cx="9505056" cy="4586064"/>
          </a:xfrm>
        </p:spPr>
        <p:txBody>
          <a:bodyPr/>
          <a:lstStyle/>
          <a:p>
            <a:pPr>
              <a:buFont typeface="Wingdings" panose="05000000000000000000" pitchFamily="2" charset="2"/>
              <a:buChar char="l"/>
            </a:pPr>
            <a:r>
              <a:rPr lang="ja-JP" altLang="en-US" sz="2400" dirty="0">
                <a:latin typeface="ＭＳＰゴシック"/>
                <a:ea typeface="ＭＳＰゴシック"/>
                <a:cs typeface="ＭＳＰゴシック"/>
              </a:rPr>
              <a:t>クロスビー（</a:t>
            </a:r>
            <a:r>
              <a:rPr lang="en-US" altLang="ja-JP" sz="2400" dirty="0">
                <a:latin typeface="ＭＳＰゴシック"/>
                <a:ea typeface="ＭＳＰゴシック"/>
                <a:cs typeface="ＭＳＰゴシック"/>
              </a:rPr>
              <a:t>Philip B. Crosby</a:t>
            </a:r>
            <a:r>
              <a:rPr lang="ja-JP" altLang="en-US" sz="2400" dirty="0">
                <a:latin typeface="ＭＳＰゴシック"/>
                <a:ea typeface="ＭＳＰゴシック"/>
                <a:cs typeface="ＭＳＰゴシック"/>
              </a:rPr>
              <a:t>）：品質とは、</a:t>
            </a:r>
            <a:r>
              <a:rPr lang="ja-JP" altLang="en-US" sz="2400" dirty="0">
                <a:solidFill>
                  <a:srgbClr val="FF0000"/>
                </a:solidFill>
                <a:latin typeface="ＭＳＰゴシック"/>
                <a:ea typeface="ＭＳＰゴシック"/>
                <a:cs typeface="ＭＳＰゴシック"/>
              </a:rPr>
              <a:t>要件に対する適合</a:t>
            </a:r>
            <a:r>
              <a:rPr lang="ja-JP" altLang="en-US" sz="2400" dirty="0">
                <a:latin typeface="ＭＳＰゴシック"/>
                <a:ea typeface="ＭＳＰゴシック"/>
                <a:cs typeface="ＭＳＰゴシック"/>
              </a:rPr>
              <a:t>である。精密に測定可能で誤りは不可避ではない（</a:t>
            </a:r>
            <a:r>
              <a:rPr lang="en-US" altLang="ja-JP" sz="2400" dirty="0">
                <a:latin typeface="ＭＳＰゴシック"/>
                <a:ea typeface="ＭＳＰゴシック"/>
                <a:cs typeface="ＭＳＰゴシック"/>
              </a:rPr>
              <a:t>Zero Defect</a:t>
            </a:r>
            <a:r>
              <a:rPr lang="ja-JP" altLang="en-US" sz="2400" dirty="0">
                <a:latin typeface="ＭＳＰゴシック"/>
                <a:ea typeface="ＭＳＰゴシック"/>
                <a:cs typeface="ＭＳＰゴシック"/>
              </a:rPr>
              <a:t>）。</a:t>
            </a:r>
            <a:br>
              <a:rPr lang="en-US" altLang="ja-JP" sz="2400" dirty="0">
                <a:latin typeface="ＭＳＰゴシック"/>
                <a:ea typeface="ＭＳＰゴシック"/>
                <a:cs typeface="ＭＳＰゴシック"/>
              </a:rPr>
            </a:br>
            <a:r>
              <a:rPr lang="ja-JP" altLang="en-US" sz="2400" dirty="0">
                <a:latin typeface="ＭＳＰゴシック"/>
                <a:ea typeface="ＭＳＰゴシック"/>
                <a:cs typeface="ＭＳＰゴシック"/>
              </a:rPr>
              <a:t>→　一般の工業プロダクトよりの定義となっている。</a:t>
            </a:r>
            <a:endParaRPr lang="en-US" altLang="ja-JP" sz="2400" dirty="0">
              <a:latin typeface="ＭＳＰゴシック"/>
              <a:ea typeface="ＭＳＰゴシック"/>
              <a:cs typeface="ＭＳＰゴシック"/>
            </a:endParaRPr>
          </a:p>
          <a:p>
            <a:pPr>
              <a:buFont typeface="Wingdings" panose="05000000000000000000" pitchFamily="2" charset="2"/>
              <a:buChar char="l"/>
            </a:pPr>
            <a:r>
              <a:rPr lang="ja-JP" altLang="en-US" sz="2400" dirty="0">
                <a:latin typeface="ＭＳＰゴシック"/>
                <a:ea typeface="ＭＳＰゴシック"/>
                <a:cs typeface="ＭＳＰゴシック"/>
              </a:rPr>
              <a:t>ワインバーグ（</a:t>
            </a:r>
            <a:r>
              <a:rPr lang="en-US" altLang="ja-JP" sz="2400" dirty="0">
                <a:latin typeface="ＭＳＰゴシック"/>
                <a:ea typeface="ＭＳＰゴシック"/>
                <a:cs typeface="ＭＳＰゴシック"/>
              </a:rPr>
              <a:t>Gerald M. Weinberg</a:t>
            </a:r>
            <a:r>
              <a:rPr lang="ja-JP" altLang="en-US" sz="2400" dirty="0">
                <a:latin typeface="ＭＳＰゴシック"/>
                <a:ea typeface="ＭＳＰゴシック"/>
                <a:cs typeface="ＭＳＰゴシック"/>
              </a:rPr>
              <a:t>）：品質は</a:t>
            </a:r>
            <a:r>
              <a:rPr lang="ja-JP" altLang="en-US" sz="2400" dirty="0">
                <a:solidFill>
                  <a:srgbClr val="FF0000"/>
                </a:solidFill>
                <a:latin typeface="ＭＳＰゴシック"/>
                <a:ea typeface="ＭＳＰゴシック"/>
                <a:cs typeface="ＭＳＰゴシック"/>
              </a:rPr>
              <a:t>誰かにとっての価値</a:t>
            </a:r>
            <a:r>
              <a:rPr lang="ja-JP" altLang="en-US" sz="2400" dirty="0">
                <a:latin typeface="ＭＳＰゴシック"/>
                <a:ea typeface="ＭＳＰゴシック"/>
                <a:cs typeface="ＭＳＰゴシック"/>
              </a:rPr>
              <a:t>である。ここで価値という言葉は、「人々はその要求が満たされるなら、喜んで対価を支払う」ということを意味している。</a:t>
            </a:r>
            <a:endParaRPr lang="en-US" altLang="ja-JP" sz="2400" dirty="0">
              <a:latin typeface="ＭＳＰゴシック"/>
              <a:ea typeface="ＭＳＰゴシック"/>
              <a:cs typeface="ＭＳＰゴシック"/>
            </a:endParaRPr>
          </a:p>
          <a:p>
            <a:pPr>
              <a:buFont typeface="Wingdings" panose="05000000000000000000" pitchFamily="2" charset="2"/>
              <a:buChar char="l"/>
            </a:pPr>
            <a:r>
              <a:rPr lang="ja-JP" altLang="en-US" sz="2400" dirty="0">
                <a:latin typeface="ＭＳＰゴシック"/>
                <a:ea typeface="ＭＳＰゴシック"/>
                <a:cs typeface="ＭＳＰゴシック"/>
              </a:rPr>
              <a:t>石川馨（</a:t>
            </a:r>
            <a:r>
              <a:rPr lang="ja-JP" altLang="en-US" sz="1600" dirty="0">
                <a:latin typeface="ＭＳＰゴシック"/>
                <a:ea typeface="ＭＳＰゴシック"/>
                <a:cs typeface="ＭＳＰゴシック"/>
              </a:rPr>
              <a:t>いしかわ　かおる</a:t>
            </a:r>
            <a:r>
              <a:rPr lang="ja-JP" altLang="en-US" sz="2400" dirty="0">
                <a:latin typeface="ＭＳＰゴシック"/>
                <a:ea typeface="ＭＳＰゴシック"/>
                <a:cs typeface="ＭＳＰゴシック"/>
              </a:rPr>
              <a:t>）：</a:t>
            </a:r>
            <a:r>
              <a:rPr lang="ja-JP" altLang="en-US" sz="2400" u="sng" dirty="0">
                <a:latin typeface="ＭＳＰゴシック"/>
                <a:ea typeface="ＭＳＰゴシック"/>
                <a:cs typeface="ＭＳＰゴシック"/>
              </a:rPr>
              <a:t>日本的品質管理</a:t>
            </a:r>
            <a:r>
              <a:rPr lang="ja-JP" altLang="en-US" sz="2400" dirty="0">
                <a:latin typeface="ＭＳＰゴシック"/>
                <a:ea typeface="ＭＳＰゴシック"/>
                <a:cs typeface="ＭＳＰゴシック"/>
              </a:rPr>
              <a:t>の父と呼ばれている。</a:t>
            </a:r>
            <a:br>
              <a:rPr lang="en-US" altLang="ja-JP" sz="2400" dirty="0">
                <a:latin typeface="ＭＳＰゴシック"/>
                <a:ea typeface="ＭＳＰゴシック"/>
                <a:cs typeface="ＭＳＰゴシック"/>
              </a:rPr>
            </a:br>
            <a:r>
              <a:rPr lang="ja-JP" altLang="en-US" sz="2400" dirty="0">
                <a:latin typeface="ＭＳＰゴシック"/>
                <a:ea typeface="ＭＳＰゴシック"/>
                <a:cs typeface="ＭＳＰゴシック"/>
              </a:rPr>
              <a:t>「製品の品質」は欧米の考えである「</a:t>
            </a:r>
            <a:r>
              <a:rPr lang="ja-JP" altLang="en-US" sz="2400" dirty="0">
                <a:solidFill>
                  <a:srgbClr val="FF0000"/>
                </a:solidFill>
                <a:latin typeface="ＭＳＰゴシック"/>
                <a:ea typeface="ＭＳＰゴシック"/>
                <a:cs typeface="ＭＳＰゴシック"/>
              </a:rPr>
              <a:t>狭義の質</a:t>
            </a:r>
            <a:r>
              <a:rPr lang="ja-JP" altLang="en-US" sz="2400" dirty="0">
                <a:latin typeface="ＭＳＰゴシック"/>
                <a:ea typeface="ＭＳＰゴシック"/>
                <a:cs typeface="ＭＳＰゴシック"/>
              </a:rPr>
              <a:t>」である。一方「</a:t>
            </a:r>
            <a:r>
              <a:rPr lang="ja-JP" altLang="en-US" sz="2400" dirty="0">
                <a:solidFill>
                  <a:srgbClr val="FF0000"/>
                </a:solidFill>
                <a:latin typeface="ＭＳＰゴシック"/>
                <a:ea typeface="ＭＳＰゴシック"/>
                <a:cs typeface="ＭＳＰゴシック"/>
              </a:rPr>
              <a:t>広義の質</a:t>
            </a:r>
            <a:r>
              <a:rPr lang="ja-JP" altLang="en-US" sz="2400" dirty="0">
                <a:latin typeface="ＭＳＰゴシック"/>
                <a:ea typeface="ＭＳＰゴシック"/>
                <a:cs typeface="ＭＳＰゴシック"/>
              </a:rPr>
              <a:t>」は仕事の質、サービスの質、情報の質、工程の質、部門の質、人の質、システムの質、会社の質等、これら全てを含め捉える。品質管理は「広義の質」について管理することを基本姿勢とする。</a:t>
            </a:r>
            <a:endParaRPr lang="en-US" altLang="ja-JP" sz="2400" dirty="0">
              <a:latin typeface="ＭＳＰゴシック"/>
              <a:ea typeface="ＭＳＰゴシック"/>
              <a:cs typeface="ＭＳＰゴシック"/>
            </a:endParaRPr>
          </a:p>
        </p:txBody>
      </p:sp>
      <p:sp>
        <p:nvSpPr>
          <p:cNvPr id="5" name="フッター プレースホルダー 3"/>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6" name="スライド番号プレースホルダー 4">
            <a:extLst>
              <a:ext uri="{FF2B5EF4-FFF2-40B4-BE49-F238E27FC236}">
                <a16:creationId xmlns:a16="http://schemas.microsoft.com/office/drawing/2014/main" id="{1C1B12B7-91D8-4402-8228-BE003679933E}"/>
              </a:ext>
            </a:extLst>
          </p:cNvPr>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22</a:t>
            </a:fld>
            <a:endParaRPr lang="en-US" altLang="ja-JP" dirty="0"/>
          </a:p>
        </p:txBody>
      </p:sp>
      <p:sp>
        <p:nvSpPr>
          <p:cNvPr id="7" name="テキスト ボックス 6">
            <a:extLst>
              <a:ext uri="{FF2B5EF4-FFF2-40B4-BE49-F238E27FC236}">
                <a16:creationId xmlns:a16="http://schemas.microsoft.com/office/drawing/2014/main" id="{7692F844-28C7-42BA-8282-9F9DDCD936DA}"/>
              </a:ext>
            </a:extLst>
          </p:cNvPr>
          <p:cNvSpPr txBox="1">
            <a:spLocks noChangeArrowheads="1"/>
          </p:cNvSpPr>
          <p:nvPr/>
        </p:nvSpPr>
        <p:spPr bwMode="auto">
          <a:xfrm>
            <a:off x="315913" y="6001543"/>
            <a:ext cx="9312275" cy="307777"/>
          </a:xfrm>
          <a:prstGeom prst="rect">
            <a:avLst/>
          </a:prstGeom>
          <a:noFill/>
          <a:ln w="9525">
            <a:noFill/>
            <a:miter lim="800000"/>
            <a:headEnd/>
            <a:tailEnd/>
          </a:ln>
        </p:spPr>
        <p:txBody>
          <a:bodyPr>
            <a:spAutoFit/>
          </a:bodyPr>
          <a:lstStyle/>
          <a:p>
            <a:pPr algn="ctr"/>
            <a:r>
              <a:rPr lang="ja-JP" altLang="en-US" sz="1400" dirty="0"/>
              <a:t>出典： ソフトウェア品質知識体系ガイド（</a:t>
            </a:r>
            <a:r>
              <a:rPr lang="en-US" altLang="ja-JP" sz="1400" dirty="0"/>
              <a:t>SQuBOK Guide V2</a:t>
            </a:r>
            <a:r>
              <a:rPr lang="ja-JP" altLang="en-US" sz="1400" dirty="0"/>
              <a:t>）</a:t>
            </a:r>
          </a:p>
        </p:txBody>
      </p:sp>
    </p:spTree>
    <p:extLst>
      <p:ext uri="{BB962C8B-B14F-4D97-AF65-F5344CB8AC3E}">
        <p14:creationId xmlns:p14="http://schemas.microsoft.com/office/powerpoint/2010/main" val="38099978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タイトル 1"/>
          <p:cNvSpPr>
            <a:spLocks noGrp="1"/>
          </p:cNvSpPr>
          <p:nvPr>
            <p:ph type="title" idx="4294967295"/>
          </p:nvPr>
        </p:nvSpPr>
        <p:spPr/>
        <p:txBody>
          <a:bodyPr/>
          <a:lstStyle/>
          <a:p>
            <a:r>
              <a:rPr lang="ja-JP" altLang="en-US" sz="4000" dirty="0"/>
              <a:t>品質の定義　その変遷（続き）</a:t>
            </a:r>
          </a:p>
        </p:txBody>
      </p:sp>
      <p:sp>
        <p:nvSpPr>
          <p:cNvPr id="8195" name="コンテンツ プレースホルダ 2"/>
          <p:cNvSpPr>
            <a:spLocks noGrp="1"/>
          </p:cNvSpPr>
          <p:nvPr>
            <p:ph idx="4294967295"/>
          </p:nvPr>
        </p:nvSpPr>
        <p:spPr>
          <a:xfrm>
            <a:off x="416496" y="1287016"/>
            <a:ext cx="9073008" cy="5022304"/>
          </a:xfrm>
        </p:spPr>
        <p:txBody>
          <a:bodyPr/>
          <a:lstStyle/>
          <a:p>
            <a:pPr>
              <a:buFont typeface="Wingdings" panose="05000000000000000000" pitchFamily="2" charset="2"/>
              <a:buChar char="l"/>
            </a:pPr>
            <a:r>
              <a:rPr lang="ja-JP" altLang="en-US" sz="2800" dirty="0">
                <a:latin typeface="ＭＳＰゴシック"/>
                <a:ea typeface="ＭＳＰゴシック"/>
                <a:cs typeface="ＭＳＰゴシック"/>
              </a:rPr>
              <a:t>保田勝通：品質は、ユーザーにとっての価値である。</a:t>
            </a:r>
            <a:br>
              <a:rPr lang="en-US" altLang="ja-JP" sz="2800" dirty="0">
                <a:latin typeface="ＭＳＰゴシック"/>
                <a:ea typeface="ＭＳＰゴシック"/>
                <a:cs typeface="ＭＳＰゴシック"/>
              </a:rPr>
            </a:br>
            <a:r>
              <a:rPr lang="en-US" altLang="ja-JP" sz="2800" dirty="0">
                <a:latin typeface="ＭＳＰゴシック"/>
                <a:ea typeface="ＭＳＰゴシック"/>
                <a:cs typeface="ＭＳＰゴシック"/>
              </a:rPr>
              <a:t>→</a:t>
            </a:r>
            <a:r>
              <a:rPr lang="ja-JP" altLang="en-US" sz="2800" dirty="0">
                <a:latin typeface="ＭＳＰゴシック"/>
                <a:ea typeface="ＭＳＰゴシック"/>
                <a:cs typeface="ＭＳＰゴシック"/>
              </a:rPr>
              <a:t>　近代的な品質管理における品質の定義：品質は、</a:t>
            </a:r>
            <a:r>
              <a:rPr lang="ja-JP" altLang="en-US" sz="2800" b="1" u="sng" dirty="0">
                <a:latin typeface="ＭＳＰゴシック"/>
                <a:ea typeface="ＭＳＰゴシック"/>
                <a:cs typeface="ＭＳＰゴシック"/>
              </a:rPr>
              <a:t>ユーザーの満足度</a:t>
            </a:r>
            <a:r>
              <a:rPr lang="ja-JP" altLang="en-US" sz="2800" dirty="0">
                <a:latin typeface="ＭＳＰゴシック"/>
                <a:ea typeface="ＭＳＰゴシック"/>
                <a:cs typeface="ＭＳＰゴシック"/>
              </a:rPr>
              <a:t>である。</a:t>
            </a:r>
            <a:endParaRPr lang="en-US" altLang="ja-JP" sz="2800" dirty="0">
              <a:latin typeface="ＭＳＰゴシック"/>
              <a:ea typeface="ＭＳＰゴシック"/>
              <a:cs typeface="ＭＳＰゴシック"/>
            </a:endParaRPr>
          </a:p>
          <a:p>
            <a:pPr marL="0" indent="0">
              <a:buNone/>
            </a:pPr>
            <a:endParaRPr lang="en-US" altLang="ja-JP" sz="2800" dirty="0">
              <a:latin typeface="ＭＳＰゴシック"/>
              <a:ea typeface="ＭＳＰゴシック"/>
              <a:cs typeface="ＭＳＰゴシック"/>
            </a:endParaRPr>
          </a:p>
          <a:p>
            <a:pPr marL="0" indent="0">
              <a:buNone/>
            </a:pPr>
            <a:r>
              <a:rPr lang="ja-JP" altLang="en-US" sz="1800" dirty="0">
                <a:latin typeface="ＭＳＰゴシック"/>
                <a:ea typeface="ＭＳＰゴシック"/>
                <a:cs typeface="ＭＳＰゴシック"/>
              </a:rPr>
              <a:t>　出典：　ソフトウェア品質保証の考え方と実際， 日科技連出版， 保田勝通著</a:t>
            </a:r>
            <a:endParaRPr lang="en-US" altLang="ja-JP" sz="1800" dirty="0">
              <a:latin typeface="ＭＳＰゴシック"/>
              <a:ea typeface="ＭＳＰゴシック"/>
              <a:cs typeface="ＭＳＰゴシック"/>
            </a:endParaRPr>
          </a:p>
          <a:p>
            <a:pPr marL="0" indent="0">
              <a:buNone/>
            </a:pPr>
            <a:r>
              <a:rPr lang="ja-JP" altLang="en-US" sz="2800" dirty="0">
                <a:latin typeface="ＭＳＰゴシック"/>
                <a:ea typeface="ＭＳＰゴシック"/>
                <a:cs typeface="ＭＳＰゴシック"/>
              </a:rPr>
              <a:t>　</a:t>
            </a:r>
            <a:endParaRPr lang="en-US" altLang="ja-JP" sz="2800" dirty="0">
              <a:latin typeface="ＭＳＰゴシック"/>
              <a:ea typeface="ＭＳＰゴシック"/>
              <a:cs typeface="ＭＳＰゴシック"/>
            </a:endParaRPr>
          </a:p>
          <a:p>
            <a:pPr>
              <a:buFont typeface="Wingdings" panose="05000000000000000000" pitchFamily="2" charset="2"/>
              <a:buChar char="l"/>
            </a:pPr>
            <a:r>
              <a:rPr lang="en-US" altLang="ja-JP" sz="2800" b="1" dirty="0"/>
              <a:t>JIS Z 8101:1981</a:t>
            </a:r>
            <a:r>
              <a:rPr lang="ja-JP" altLang="en-US" sz="2800" b="1" dirty="0"/>
              <a:t>（品質管理用語）</a:t>
            </a:r>
            <a:r>
              <a:rPr lang="en-US" altLang="ja-JP" sz="2800" b="1" dirty="0"/>
              <a:t>：</a:t>
            </a:r>
            <a:r>
              <a:rPr lang="ja-JP" altLang="en-US" sz="2800" b="1" dirty="0"/>
              <a:t>　</a:t>
            </a:r>
            <a:r>
              <a:rPr lang="ja-JP" altLang="en-US" sz="2800" dirty="0"/>
              <a:t>「</a:t>
            </a:r>
            <a:r>
              <a:rPr lang="ja-JP" altLang="en-US" sz="2800" dirty="0">
                <a:latin typeface="ＭＳＰゴシック"/>
                <a:ea typeface="ＭＳＰゴシック"/>
                <a:cs typeface="ＭＳＰゴシック"/>
              </a:rPr>
              <a:t>品物又はサービスが、使用目的を満たしているかどうかを決定するための評価の対象となる固有の性質・性能の全体。」と定義されている。</a:t>
            </a:r>
            <a:endParaRPr lang="ja-JP" altLang="en-US" sz="2800" dirty="0"/>
          </a:p>
        </p:txBody>
      </p:sp>
      <p:sp>
        <p:nvSpPr>
          <p:cNvPr id="5" name="フッター プレースホルダー 3"/>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6" name="スライド番号プレースホルダー 4">
            <a:extLst>
              <a:ext uri="{FF2B5EF4-FFF2-40B4-BE49-F238E27FC236}">
                <a16:creationId xmlns:a16="http://schemas.microsoft.com/office/drawing/2014/main" id="{131284D7-0D23-47E0-BB7F-2938391D6DC0}"/>
              </a:ext>
            </a:extLst>
          </p:cNvPr>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23</a:t>
            </a:fld>
            <a:endParaRPr lang="en-US" altLang="ja-JP" dirty="0"/>
          </a:p>
        </p:txBody>
      </p:sp>
    </p:spTree>
    <p:extLst>
      <p:ext uri="{BB962C8B-B14F-4D97-AF65-F5344CB8AC3E}">
        <p14:creationId xmlns:p14="http://schemas.microsoft.com/office/powerpoint/2010/main" val="22637575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6"/>
          <p:cNvSpPr>
            <a:spLocks noGrp="1" noChangeArrowheads="1"/>
          </p:cNvSpPr>
          <p:nvPr>
            <p:ph type="sldNum" sz="quarter" idx="12"/>
          </p:nvPr>
        </p:nvSpPr>
        <p:spPr>
          <a:noFill/>
        </p:spPr>
        <p:txBody>
          <a:bodyPr/>
          <a:lstStyle/>
          <a:p>
            <a:fld id="{9A2E001E-CDFE-48BE-86DE-FB96A5AB3588}" type="slidenum">
              <a:rPr lang="en-US" altLang="ja-JP" smtClean="0">
                <a:ea typeface="ＭＳ Ｐゴシック" charset="-128"/>
              </a:rPr>
              <a:pPr/>
              <a:t>24</a:t>
            </a:fld>
            <a:endParaRPr lang="en-US" altLang="ja-JP">
              <a:ea typeface="ＭＳ Ｐゴシック" charset="-128"/>
            </a:endParaRPr>
          </a:p>
        </p:txBody>
      </p:sp>
      <p:sp>
        <p:nvSpPr>
          <p:cNvPr id="28678" name="タイトル 1"/>
          <p:cNvSpPr>
            <a:spLocks noGrp="1"/>
          </p:cNvSpPr>
          <p:nvPr>
            <p:ph type="title"/>
          </p:nvPr>
        </p:nvSpPr>
        <p:spPr>
          <a:xfrm>
            <a:off x="495300" y="274638"/>
            <a:ext cx="8915400" cy="850900"/>
          </a:xfrm>
        </p:spPr>
        <p:txBody>
          <a:bodyPr/>
          <a:lstStyle/>
          <a:p>
            <a:r>
              <a:rPr lang="ja-JP" altLang="en-US" dirty="0"/>
              <a:t>成功に対するテストの貢献</a:t>
            </a:r>
          </a:p>
        </p:txBody>
      </p:sp>
      <p:sp>
        <p:nvSpPr>
          <p:cNvPr id="3" name="テキスト ボックス 2"/>
          <p:cNvSpPr txBox="1"/>
          <p:nvPr/>
        </p:nvSpPr>
        <p:spPr>
          <a:xfrm>
            <a:off x="495300" y="1340768"/>
            <a:ext cx="8915400" cy="4462760"/>
          </a:xfrm>
          <a:prstGeom prst="rect">
            <a:avLst/>
          </a:prstGeom>
          <a:noFill/>
        </p:spPr>
        <p:txBody>
          <a:bodyPr wrap="square" rtlCol="0">
            <a:spAutoFit/>
          </a:bodyPr>
          <a:lstStyle/>
          <a:p>
            <a:pPr marL="342900" indent="-342900">
              <a:buFont typeface="Wingdings" panose="05000000000000000000" pitchFamily="2" charset="2"/>
              <a:buChar char="l"/>
            </a:pPr>
            <a:r>
              <a:rPr lang="ja-JP" altLang="en-US" sz="2400" dirty="0"/>
              <a:t>要件レビュー等に関与することにより、開発活動の作業成果物の欠陥を検出できる。それにより、</a:t>
            </a:r>
            <a:r>
              <a:rPr lang="ja-JP" altLang="en-US" sz="2400" u="sng" dirty="0">
                <a:solidFill>
                  <a:srgbClr val="FF0000"/>
                </a:solidFill>
              </a:rPr>
              <a:t>テストができない機能、または正しくない機能が開発されるリスクを低減</a:t>
            </a:r>
            <a:r>
              <a:rPr lang="ja-JP" altLang="en-US" sz="2400" dirty="0"/>
              <a:t>できる。</a:t>
            </a:r>
          </a:p>
          <a:p>
            <a:pPr marL="2000250" lvl="4" indent="-171450">
              <a:buFont typeface="Wingdings" panose="05000000000000000000" pitchFamily="2" charset="2"/>
              <a:buChar char="l"/>
            </a:pPr>
            <a:endParaRPr lang="ja-JP" altLang="en-US" sz="1000" dirty="0"/>
          </a:p>
          <a:p>
            <a:pPr marL="342900" indent="-342900">
              <a:buFont typeface="Wingdings" panose="05000000000000000000" pitchFamily="2" charset="2"/>
              <a:buChar char="l"/>
            </a:pPr>
            <a:r>
              <a:rPr lang="ja-JP" altLang="en-US" sz="2400" dirty="0"/>
              <a:t>開発者と密接に連携することにより、テスト担当者と開発者が設計（やコード）に対する理解、およびそれらをどうテストするかの理解を深めることができる。結果として、設計（やコード）の</a:t>
            </a:r>
            <a:r>
              <a:rPr lang="ja-JP" altLang="en-US" sz="2400" u="sng" dirty="0">
                <a:solidFill>
                  <a:srgbClr val="FF0000"/>
                </a:solidFill>
              </a:rPr>
              <a:t>欠陥が混入するリスクを低減</a:t>
            </a:r>
            <a:r>
              <a:rPr lang="ja-JP" altLang="en-US" sz="2400" dirty="0"/>
              <a:t>でき、テストケースを早い段階で識別できる。</a:t>
            </a:r>
          </a:p>
          <a:p>
            <a:pPr marL="2000250" lvl="4" indent="-171450">
              <a:buFont typeface="Wingdings" panose="05000000000000000000" pitchFamily="2" charset="2"/>
              <a:buChar char="l"/>
            </a:pPr>
            <a:endParaRPr lang="ja-JP" altLang="en-US" sz="1000" dirty="0"/>
          </a:p>
          <a:p>
            <a:pPr marL="342900" indent="-342900">
              <a:buFont typeface="Wingdings" panose="05000000000000000000" pitchFamily="2" charset="2"/>
              <a:buChar char="l"/>
            </a:pPr>
            <a:r>
              <a:rPr lang="ja-JP" altLang="en-US" sz="2400" dirty="0"/>
              <a:t>リリース前にソフトウェアを検証および妥当性確認することにより、テストしなければ見逃してしまうかもしれない故障を検出し、デバッグを支援できる。結果として、ソフトウェアがステークホルダーのニーズに合致し、</a:t>
            </a:r>
            <a:r>
              <a:rPr lang="ja-JP" altLang="en-US" sz="2400" u="sng" dirty="0">
                <a:solidFill>
                  <a:srgbClr val="FF0000"/>
                </a:solidFill>
              </a:rPr>
              <a:t>要件が満たされる可能性が高まる</a:t>
            </a:r>
            <a:r>
              <a:rPr lang="ja-JP" altLang="en-US" sz="2400" dirty="0"/>
              <a:t>。 </a:t>
            </a:r>
          </a:p>
        </p:txBody>
      </p:sp>
      <p:sp>
        <p:nvSpPr>
          <p:cNvPr id="7" name="フッター プレースホルダ 4"/>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8" name="テキスト ボックス 7">
            <a:extLst>
              <a:ext uri="{FF2B5EF4-FFF2-40B4-BE49-F238E27FC236}">
                <a16:creationId xmlns:a16="http://schemas.microsoft.com/office/drawing/2014/main" id="{71332591-7872-476F-BB2B-DBD65CA74637}"/>
              </a:ext>
            </a:extLst>
          </p:cNvPr>
          <p:cNvSpPr txBox="1">
            <a:spLocks noChangeArrowheads="1"/>
          </p:cNvSpPr>
          <p:nvPr/>
        </p:nvSpPr>
        <p:spPr bwMode="auto">
          <a:xfrm>
            <a:off x="315913" y="6001543"/>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20549247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6"/>
          <p:cNvSpPr>
            <a:spLocks noGrp="1" noChangeArrowheads="1"/>
          </p:cNvSpPr>
          <p:nvPr>
            <p:ph type="sldNum" sz="quarter" idx="12"/>
          </p:nvPr>
        </p:nvSpPr>
        <p:spPr>
          <a:noFill/>
        </p:spPr>
        <p:txBody>
          <a:bodyPr/>
          <a:lstStyle/>
          <a:p>
            <a:fld id="{9A2E001E-CDFE-48BE-86DE-FB96A5AB3588}" type="slidenum">
              <a:rPr lang="en-US" altLang="ja-JP" smtClean="0">
                <a:ea typeface="ＭＳ Ｐゴシック" charset="-128"/>
              </a:rPr>
              <a:pPr/>
              <a:t>25</a:t>
            </a:fld>
            <a:endParaRPr lang="en-US" altLang="ja-JP">
              <a:ea typeface="ＭＳ Ｐゴシック" charset="-128"/>
            </a:endParaRPr>
          </a:p>
        </p:txBody>
      </p:sp>
      <p:sp>
        <p:nvSpPr>
          <p:cNvPr id="28678" name="タイトル 1"/>
          <p:cNvSpPr>
            <a:spLocks noGrp="1"/>
          </p:cNvSpPr>
          <p:nvPr>
            <p:ph type="title"/>
          </p:nvPr>
        </p:nvSpPr>
        <p:spPr>
          <a:xfrm>
            <a:off x="495300" y="274638"/>
            <a:ext cx="8915400" cy="850900"/>
          </a:xfrm>
        </p:spPr>
        <p:txBody>
          <a:bodyPr/>
          <a:lstStyle/>
          <a:p>
            <a:r>
              <a:rPr lang="ja-JP" altLang="en-US" dirty="0"/>
              <a:t>エラー・欠陥・故障</a:t>
            </a:r>
          </a:p>
        </p:txBody>
      </p:sp>
      <p:sp>
        <p:nvSpPr>
          <p:cNvPr id="28733" name="テキスト ボックス 69"/>
          <p:cNvSpPr txBox="1">
            <a:spLocks noChangeArrowheads="1"/>
          </p:cNvSpPr>
          <p:nvPr/>
        </p:nvSpPr>
        <p:spPr bwMode="auto">
          <a:xfrm>
            <a:off x="315913" y="6145559"/>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ソフトウェアテスト標準用語集（日本語版）</a:t>
            </a:r>
            <a:r>
              <a:rPr lang="en-US" altLang="ja-JP" sz="1400" dirty="0"/>
              <a:t>Version 2.3.J02</a:t>
            </a:r>
            <a:endParaRPr lang="ja-JP" altLang="en-US" sz="1400" dirty="0"/>
          </a:p>
        </p:txBody>
      </p:sp>
      <p:sp>
        <p:nvSpPr>
          <p:cNvPr id="3" name="テキスト ボックス 2"/>
          <p:cNvSpPr txBox="1"/>
          <p:nvPr/>
        </p:nvSpPr>
        <p:spPr>
          <a:xfrm>
            <a:off x="200472" y="1340768"/>
            <a:ext cx="9505056" cy="3539430"/>
          </a:xfrm>
          <a:prstGeom prst="rect">
            <a:avLst/>
          </a:prstGeom>
          <a:noFill/>
        </p:spPr>
        <p:txBody>
          <a:bodyPr wrap="square" rtlCol="0">
            <a:spAutoFit/>
          </a:bodyPr>
          <a:lstStyle/>
          <a:p>
            <a:pPr marL="514350" indent="-514350">
              <a:buFont typeface="Wingdings" panose="05000000000000000000" pitchFamily="2" charset="2"/>
              <a:buChar char="ü"/>
            </a:pPr>
            <a:r>
              <a:rPr lang="ja-JP" altLang="en-US" sz="2800" u="sng" dirty="0">
                <a:solidFill>
                  <a:srgbClr val="FF0000"/>
                </a:solidFill>
              </a:rPr>
              <a:t>エラー（</a:t>
            </a:r>
            <a:r>
              <a:rPr lang="en-US" altLang="ja-JP" sz="2800" u="sng" dirty="0">
                <a:solidFill>
                  <a:srgbClr val="FF0000"/>
                </a:solidFill>
              </a:rPr>
              <a:t>error</a:t>
            </a:r>
            <a:r>
              <a:rPr lang="ja-JP" altLang="en-US" sz="2800" u="sng" dirty="0">
                <a:solidFill>
                  <a:srgbClr val="FF0000"/>
                </a:solidFill>
              </a:rPr>
              <a:t>）</a:t>
            </a:r>
            <a:r>
              <a:rPr lang="ja-JP" altLang="en-US" sz="2800" dirty="0"/>
              <a:t>：間違った結果を生み出す人間の行為をいう。（ヒューマンエラーのエラーと同じ。）</a:t>
            </a:r>
            <a:br>
              <a:rPr lang="en-US" altLang="ja-JP" sz="2800" dirty="0"/>
            </a:br>
            <a:endParaRPr lang="ja-JP" altLang="en-US" sz="2800" dirty="0"/>
          </a:p>
          <a:p>
            <a:pPr marL="514350" indent="-514350">
              <a:buFont typeface="Wingdings" panose="05000000000000000000" pitchFamily="2" charset="2"/>
              <a:buChar char="ü"/>
            </a:pPr>
            <a:r>
              <a:rPr lang="ja-JP" altLang="en-US" sz="2800" u="sng" dirty="0">
                <a:solidFill>
                  <a:srgbClr val="FF0000"/>
                </a:solidFill>
              </a:rPr>
              <a:t>欠陥（</a:t>
            </a:r>
            <a:r>
              <a:rPr lang="en-US" altLang="ja-JP" sz="2800" u="sng" dirty="0">
                <a:solidFill>
                  <a:srgbClr val="FF0000"/>
                </a:solidFill>
              </a:rPr>
              <a:t>defect</a:t>
            </a:r>
            <a:r>
              <a:rPr lang="ja-JP" altLang="en-US" sz="2800" u="sng" dirty="0">
                <a:solidFill>
                  <a:srgbClr val="FF0000"/>
                </a:solidFill>
              </a:rPr>
              <a:t>）</a:t>
            </a:r>
            <a:r>
              <a:rPr lang="ja-JP" altLang="en-US" sz="2800" dirty="0"/>
              <a:t>：作業成果物に存在する、要件または仕様を満たさない不備または欠点。</a:t>
            </a:r>
            <a:br>
              <a:rPr lang="en-US" altLang="ja-JP" sz="2800" dirty="0"/>
            </a:br>
            <a:endParaRPr lang="en-US" altLang="ja-JP" sz="2800" u="sng" dirty="0">
              <a:solidFill>
                <a:srgbClr val="FF0000"/>
              </a:solidFill>
            </a:endParaRPr>
          </a:p>
          <a:p>
            <a:pPr marL="514350" indent="-514350">
              <a:buFont typeface="Wingdings" panose="05000000000000000000" pitchFamily="2" charset="2"/>
              <a:buChar char="ü"/>
            </a:pPr>
            <a:r>
              <a:rPr lang="ja-JP" altLang="en-US" sz="2800" u="sng" dirty="0">
                <a:solidFill>
                  <a:srgbClr val="FF0000"/>
                </a:solidFill>
              </a:rPr>
              <a:t>故障（</a:t>
            </a:r>
            <a:r>
              <a:rPr lang="en-US" altLang="ja-JP" sz="2800" u="sng" dirty="0">
                <a:solidFill>
                  <a:srgbClr val="FF0000"/>
                </a:solidFill>
              </a:rPr>
              <a:t>failure</a:t>
            </a:r>
            <a:r>
              <a:rPr lang="ja-JP" altLang="en-US" sz="2800" u="sng" dirty="0">
                <a:solidFill>
                  <a:srgbClr val="FF0000"/>
                </a:solidFill>
              </a:rPr>
              <a:t>）</a:t>
            </a:r>
            <a:r>
              <a:rPr lang="ja-JP" altLang="en-US" sz="2800" dirty="0"/>
              <a:t>：コンポーネントやシステムが定義された範囲内で要求する機能を実行しないこと。</a:t>
            </a:r>
            <a:endParaRPr kumimoji="1" lang="ja-JP" altLang="en-US" sz="2800" dirty="0"/>
          </a:p>
        </p:txBody>
      </p:sp>
      <p:sp>
        <p:nvSpPr>
          <p:cNvPr id="7" name="フッター プレースホルダ 4"/>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41320111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6"/>
          <p:cNvSpPr>
            <a:spLocks noGrp="1" noChangeArrowheads="1"/>
          </p:cNvSpPr>
          <p:nvPr>
            <p:ph type="sldNum" sz="quarter" idx="12"/>
          </p:nvPr>
        </p:nvSpPr>
        <p:spPr>
          <a:noFill/>
        </p:spPr>
        <p:txBody>
          <a:bodyPr/>
          <a:lstStyle/>
          <a:p>
            <a:fld id="{9A2E001E-CDFE-48BE-86DE-FB96A5AB3588}" type="slidenum">
              <a:rPr lang="en-US" altLang="ja-JP" smtClean="0">
                <a:ea typeface="ＭＳ Ｐゴシック" charset="-128"/>
              </a:rPr>
              <a:pPr/>
              <a:t>26</a:t>
            </a:fld>
            <a:endParaRPr lang="en-US" altLang="ja-JP">
              <a:ea typeface="ＭＳ Ｐゴシック" charset="-128"/>
            </a:endParaRPr>
          </a:p>
        </p:txBody>
      </p:sp>
      <p:sp>
        <p:nvSpPr>
          <p:cNvPr id="166" name="雲形吹き出し 165"/>
          <p:cNvSpPr>
            <a:spLocks noChangeArrowheads="1"/>
          </p:cNvSpPr>
          <p:nvPr/>
        </p:nvSpPr>
        <p:spPr bwMode="auto">
          <a:xfrm>
            <a:off x="465138" y="1265585"/>
            <a:ext cx="4410075" cy="4464050"/>
          </a:xfrm>
          <a:prstGeom prst="cloudCallout">
            <a:avLst>
              <a:gd name="adj1" fmla="val 42046"/>
              <a:gd name="adj2" fmla="val 926"/>
            </a:avLst>
          </a:prstGeom>
          <a:solidFill>
            <a:srgbClr val="CCCCCC"/>
          </a:solidFill>
          <a:ln w="12700" algn="ctr">
            <a:noFill/>
            <a:round/>
            <a:headEnd/>
            <a:tailEnd/>
          </a:ln>
        </p:spPr>
        <p:txBody>
          <a:bodyPr anchor="ctr"/>
          <a:lstStyle/>
          <a:p>
            <a:pPr algn="r">
              <a:defRPr/>
            </a:pPr>
            <a:r>
              <a:rPr lang="ja-JP" altLang="en-US" sz="1400" dirty="0">
                <a:latin typeface="+mn-lt"/>
                <a:ea typeface="+mn-ea"/>
              </a:rPr>
              <a:t>納期のプレッシャー</a:t>
            </a:r>
            <a:endParaRPr lang="en-US" altLang="ja-JP" sz="1400" dirty="0">
              <a:latin typeface="+mn-lt"/>
              <a:ea typeface="+mn-ea"/>
            </a:endParaRPr>
          </a:p>
          <a:p>
            <a:pPr algn="r">
              <a:defRPr/>
            </a:pPr>
            <a:endParaRPr lang="en-US" altLang="ja-JP" sz="1400" dirty="0">
              <a:latin typeface="+mn-lt"/>
              <a:ea typeface="+mn-ea"/>
            </a:endParaRPr>
          </a:p>
          <a:p>
            <a:pPr algn="r">
              <a:defRPr/>
            </a:pPr>
            <a:endParaRPr lang="en-US" altLang="ja-JP" sz="1400" dirty="0">
              <a:latin typeface="+mn-lt"/>
              <a:ea typeface="+mn-ea"/>
            </a:endParaRPr>
          </a:p>
          <a:p>
            <a:pPr algn="ctr">
              <a:defRPr/>
            </a:pPr>
            <a:endParaRPr lang="en-US" altLang="ja-JP" sz="1400" dirty="0">
              <a:latin typeface="+mn-lt"/>
              <a:ea typeface="+mn-ea"/>
            </a:endParaRPr>
          </a:p>
          <a:p>
            <a:pPr algn="ctr">
              <a:defRPr/>
            </a:pPr>
            <a:endParaRPr lang="en-US" altLang="ja-JP" sz="1400" dirty="0">
              <a:latin typeface="+mn-lt"/>
              <a:ea typeface="+mn-ea"/>
            </a:endParaRPr>
          </a:p>
          <a:p>
            <a:pPr algn="ctr">
              <a:defRPr/>
            </a:pPr>
            <a:endParaRPr lang="en-US" altLang="ja-JP" sz="1400" dirty="0">
              <a:latin typeface="+mn-lt"/>
              <a:ea typeface="+mn-ea"/>
            </a:endParaRPr>
          </a:p>
          <a:p>
            <a:pPr algn="ctr">
              <a:defRPr/>
            </a:pPr>
            <a:endParaRPr lang="en-US" altLang="ja-JP" sz="1400" dirty="0">
              <a:latin typeface="+mn-lt"/>
              <a:ea typeface="+mn-ea"/>
            </a:endParaRPr>
          </a:p>
          <a:p>
            <a:pPr algn="ctr">
              <a:defRPr/>
            </a:pPr>
            <a:endParaRPr lang="en-US" altLang="ja-JP" sz="1400" dirty="0">
              <a:latin typeface="+mn-lt"/>
              <a:ea typeface="+mn-ea"/>
            </a:endParaRPr>
          </a:p>
          <a:p>
            <a:pPr algn="ctr">
              <a:defRPr/>
            </a:pPr>
            <a:endParaRPr lang="en-US" altLang="ja-JP" sz="1400" dirty="0">
              <a:latin typeface="+mn-lt"/>
              <a:ea typeface="+mn-ea"/>
            </a:endParaRPr>
          </a:p>
          <a:p>
            <a:pPr algn="ctr">
              <a:defRPr/>
            </a:pPr>
            <a:endParaRPr lang="en-US" altLang="ja-JP" sz="1400" dirty="0">
              <a:latin typeface="+mn-lt"/>
              <a:ea typeface="+mn-ea"/>
            </a:endParaRPr>
          </a:p>
          <a:p>
            <a:pPr algn="ctr">
              <a:defRPr/>
            </a:pPr>
            <a:endParaRPr lang="en-US" altLang="ja-JP" sz="1400" dirty="0">
              <a:latin typeface="+mn-lt"/>
              <a:ea typeface="+mn-ea"/>
            </a:endParaRPr>
          </a:p>
          <a:p>
            <a:pPr algn="ctr">
              <a:defRPr/>
            </a:pPr>
            <a:endParaRPr lang="en-US" altLang="ja-JP" sz="1400" dirty="0">
              <a:latin typeface="+mn-lt"/>
              <a:ea typeface="+mn-ea"/>
            </a:endParaRPr>
          </a:p>
          <a:p>
            <a:pPr algn="ctr">
              <a:defRPr/>
            </a:pPr>
            <a:endParaRPr lang="en-US" altLang="ja-JP" sz="1400" dirty="0">
              <a:latin typeface="+mn-lt"/>
              <a:ea typeface="+mn-ea"/>
            </a:endParaRPr>
          </a:p>
          <a:p>
            <a:pPr algn="ctr">
              <a:defRPr/>
            </a:pPr>
            <a:endParaRPr lang="en-US" altLang="ja-JP" sz="1400" dirty="0">
              <a:latin typeface="+mn-lt"/>
              <a:ea typeface="+mn-ea"/>
            </a:endParaRPr>
          </a:p>
          <a:p>
            <a:pPr>
              <a:defRPr/>
            </a:pPr>
            <a:endParaRPr lang="en-US" altLang="ja-JP" sz="1400" dirty="0">
              <a:latin typeface="+mn-lt"/>
              <a:ea typeface="+mn-ea"/>
            </a:endParaRPr>
          </a:p>
          <a:p>
            <a:pPr>
              <a:defRPr/>
            </a:pPr>
            <a:r>
              <a:rPr lang="ja-JP" altLang="en-US" sz="1400" dirty="0">
                <a:latin typeface="+mn-lt"/>
                <a:ea typeface="+mn-ea"/>
              </a:rPr>
              <a:t>　　技術の変化</a:t>
            </a:r>
          </a:p>
        </p:txBody>
      </p:sp>
      <p:sp>
        <p:nvSpPr>
          <p:cNvPr id="165" name="爆発 1 164"/>
          <p:cNvSpPr>
            <a:spLocks noChangeArrowheads="1"/>
          </p:cNvSpPr>
          <p:nvPr/>
        </p:nvSpPr>
        <p:spPr bwMode="auto">
          <a:xfrm>
            <a:off x="6578600" y="2140297"/>
            <a:ext cx="3173413" cy="2928938"/>
          </a:xfrm>
          <a:prstGeom prst="irregularSeal1">
            <a:avLst/>
          </a:prstGeom>
          <a:solidFill>
            <a:srgbClr val="FF6600"/>
          </a:solidFill>
          <a:ln w="25400" algn="ctr">
            <a:noFill/>
            <a:miter lim="800000"/>
            <a:headEnd/>
            <a:tailEnd/>
          </a:ln>
        </p:spPr>
        <p:txBody>
          <a:bodyPr anchor="ctr"/>
          <a:lstStyle/>
          <a:p>
            <a:pPr algn="ctr"/>
            <a:r>
              <a:rPr lang="ja-JP" altLang="en-US" sz="1400" b="1" dirty="0"/>
              <a:t>経済的な損失</a:t>
            </a:r>
          </a:p>
          <a:p>
            <a:pPr algn="ctr"/>
            <a:r>
              <a:rPr lang="ja-JP" altLang="en-US" sz="1400" b="1" dirty="0"/>
              <a:t>時間の浪費</a:t>
            </a:r>
          </a:p>
          <a:p>
            <a:pPr algn="ctr"/>
            <a:r>
              <a:rPr lang="ja-JP" altLang="en-US" sz="1400" b="1" dirty="0"/>
              <a:t>信用の失墜</a:t>
            </a:r>
          </a:p>
          <a:p>
            <a:pPr algn="ctr"/>
            <a:r>
              <a:rPr lang="ja-JP" altLang="en-US" sz="1400" b="1" dirty="0"/>
              <a:t>傷害や死亡事故</a:t>
            </a:r>
          </a:p>
        </p:txBody>
      </p:sp>
      <p:sp>
        <p:nvSpPr>
          <p:cNvPr id="108" name="円/楕円 107"/>
          <p:cNvSpPr/>
          <p:nvPr/>
        </p:nvSpPr>
        <p:spPr>
          <a:xfrm>
            <a:off x="4875213" y="1497360"/>
            <a:ext cx="1781175" cy="4000500"/>
          </a:xfrm>
          <a:prstGeom prst="ellipse">
            <a:avLst/>
          </a:prstGeom>
          <a:solidFill>
            <a:srgbClr val="FFFF00"/>
          </a:solid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solidFill>
                  <a:schemeClr val="tx1"/>
                </a:solidFill>
              </a:rPr>
              <a:t>テスト</a:t>
            </a:r>
            <a:endParaRPr lang="en-US" altLang="ja-JP" sz="1400" dirty="0">
              <a:solidFill>
                <a:schemeClr val="tx1"/>
              </a:solidFill>
            </a:endParaRPr>
          </a:p>
          <a:p>
            <a:pPr algn="ctr">
              <a:defRPr/>
            </a:pPr>
            <a:r>
              <a:rPr lang="en-US" altLang="ja-JP" sz="1400" dirty="0">
                <a:solidFill>
                  <a:schemeClr val="tx1"/>
                </a:solidFill>
              </a:rPr>
              <a:t>&amp;</a:t>
            </a:r>
            <a:r>
              <a:rPr lang="ja-JP" altLang="en-US" sz="1400" dirty="0">
                <a:solidFill>
                  <a:schemeClr val="tx1"/>
                </a:solidFill>
              </a:rPr>
              <a:t>リリース</a:t>
            </a:r>
            <a:endParaRPr lang="en-US" altLang="ja-JP" sz="1400" dirty="0">
              <a:solidFill>
                <a:schemeClr val="tx1"/>
              </a:solidFill>
            </a:endParaRPr>
          </a:p>
          <a:p>
            <a:pPr algn="ctr">
              <a:defRPr/>
            </a:pPr>
            <a:endParaRPr lang="en-US" altLang="ja-JP" sz="1400" dirty="0">
              <a:solidFill>
                <a:schemeClr val="tx1"/>
              </a:solidFill>
            </a:endParaRPr>
          </a:p>
          <a:p>
            <a:pPr algn="ctr">
              <a:defRPr/>
            </a:pPr>
            <a:endParaRPr lang="en-US" altLang="ja-JP" sz="1400" dirty="0">
              <a:solidFill>
                <a:schemeClr val="tx1"/>
              </a:solidFill>
            </a:endParaRPr>
          </a:p>
          <a:p>
            <a:pPr algn="ctr">
              <a:defRPr/>
            </a:pPr>
            <a:endParaRPr lang="en-US" altLang="ja-JP" sz="1400" dirty="0">
              <a:solidFill>
                <a:schemeClr val="tx1"/>
              </a:solidFill>
            </a:endParaRPr>
          </a:p>
          <a:p>
            <a:pPr algn="ctr">
              <a:defRPr/>
            </a:pPr>
            <a:endParaRPr lang="en-US" altLang="ja-JP" sz="1400" dirty="0">
              <a:solidFill>
                <a:schemeClr val="tx1"/>
              </a:solidFill>
            </a:endParaRPr>
          </a:p>
          <a:p>
            <a:pPr algn="ctr">
              <a:defRPr/>
            </a:pPr>
            <a:endParaRPr lang="en-US" altLang="ja-JP" sz="1400" dirty="0">
              <a:solidFill>
                <a:schemeClr val="tx1"/>
              </a:solidFill>
            </a:endParaRPr>
          </a:p>
          <a:p>
            <a:pPr algn="ctr">
              <a:defRPr/>
            </a:pPr>
            <a:endParaRPr lang="en-US" altLang="ja-JP" dirty="0">
              <a:solidFill>
                <a:schemeClr val="tx1"/>
              </a:solidFill>
            </a:endParaRPr>
          </a:p>
          <a:p>
            <a:pPr algn="ctr">
              <a:defRPr/>
            </a:pPr>
            <a:endParaRPr lang="en-US" altLang="ja-JP" dirty="0">
              <a:solidFill>
                <a:schemeClr val="tx1"/>
              </a:solidFill>
            </a:endParaRPr>
          </a:p>
          <a:p>
            <a:pPr algn="ctr">
              <a:defRPr/>
            </a:pPr>
            <a:endParaRPr lang="en-US" altLang="ja-JP" dirty="0">
              <a:solidFill>
                <a:schemeClr val="tx1"/>
              </a:solidFill>
            </a:endParaRPr>
          </a:p>
          <a:p>
            <a:pPr algn="ctr">
              <a:defRPr/>
            </a:pPr>
            <a:endParaRPr lang="en-US" altLang="ja-JP" dirty="0">
              <a:solidFill>
                <a:schemeClr val="tx1"/>
              </a:solidFill>
            </a:endParaRPr>
          </a:p>
          <a:p>
            <a:pPr algn="ctr">
              <a:defRPr/>
            </a:pPr>
            <a:endParaRPr lang="en-US" altLang="ja-JP" dirty="0">
              <a:solidFill>
                <a:schemeClr val="tx1"/>
              </a:solidFill>
            </a:endParaRPr>
          </a:p>
          <a:p>
            <a:pPr algn="ctr">
              <a:defRPr/>
            </a:pPr>
            <a:endParaRPr lang="en-US" altLang="ja-JP" dirty="0">
              <a:solidFill>
                <a:schemeClr val="tx1"/>
              </a:solidFill>
            </a:endParaRPr>
          </a:p>
          <a:p>
            <a:pPr algn="ctr">
              <a:defRPr/>
            </a:pPr>
            <a:endParaRPr lang="ja-JP" altLang="en-US" dirty="0">
              <a:solidFill>
                <a:schemeClr val="tx1"/>
              </a:solidFill>
            </a:endParaRPr>
          </a:p>
        </p:txBody>
      </p:sp>
      <p:sp>
        <p:nvSpPr>
          <p:cNvPr id="28678" name="タイトル 1"/>
          <p:cNvSpPr>
            <a:spLocks noGrp="1"/>
          </p:cNvSpPr>
          <p:nvPr>
            <p:ph type="title"/>
          </p:nvPr>
        </p:nvSpPr>
        <p:spPr>
          <a:xfrm>
            <a:off x="495300" y="274638"/>
            <a:ext cx="8915400" cy="850900"/>
          </a:xfrm>
        </p:spPr>
        <p:txBody>
          <a:bodyPr/>
          <a:lstStyle/>
          <a:p>
            <a:r>
              <a:rPr lang="ja-JP" altLang="en-US" sz="3200" dirty="0"/>
              <a:t>エラー（人の誤り）・欠陥（仕様書・コード）・</a:t>
            </a:r>
            <a:br>
              <a:rPr lang="en-US" altLang="ja-JP" sz="3200" dirty="0"/>
            </a:br>
            <a:r>
              <a:rPr lang="ja-JP" altLang="en-US" sz="3200" dirty="0"/>
              <a:t>故障（顕在化した欠陥←テストで見つける）</a:t>
            </a:r>
          </a:p>
        </p:txBody>
      </p:sp>
      <p:sp>
        <p:nvSpPr>
          <p:cNvPr id="4" name="円/楕円 3"/>
          <p:cNvSpPr/>
          <p:nvPr/>
        </p:nvSpPr>
        <p:spPr>
          <a:xfrm>
            <a:off x="1225550" y="2052985"/>
            <a:ext cx="852488" cy="2714625"/>
          </a:xfrm>
          <a:prstGeom prst="ellipse">
            <a:avLst/>
          </a:prstGeom>
          <a:solidFill>
            <a:srgbClr val="FFFF00"/>
          </a:solid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a:solidFill>
                  <a:schemeClr val="tx1"/>
                </a:solidFill>
              </a:rPr>
              <a:t>設計</a:t>
            </a:r>
          </a:p>
          <a:p>
            <a:pPr algn="ctr">
              <a:defRPr/>
            </a:pPr>
            <a:endParaRPr lang="en-US" altLang="ja-JP" sz="1400">
              <a:solidFill>
                <a:schemeClr val="tx1"/>
              </a:solidFill>
            </a:endParaRPr>
          </a:p>
          <a:p>
            <a:pPr algn="ctr">
              <a:defRPr/>
            </a:pPr>
            <a:endParaRPr lang="en-US" altLang="ja-JP">
              <a:solidFill>
                <a:schemeClr val="tx1"/>
              </a:solidFill>
            </a:endParaRPr>
          </a:p>
          <a:p>
            <a:pPr algn="ctr">
              <a:defRPr/>
            </a:pPr>
            <a:endParaRPr lang="en-US" altLang="ja-JP">
              <a:solidFill>
                <a:schemeClr val="tx1"/>
              </a:solidFill>
            </a:endParaRPr>
          </a:p>
          <a:p>
            <a:pPr algn="ctr">
              <a:defRPr/>
            </a:pPr>
            <a:endParaRPr lang="en-US" altLang="ja-JP">
              <a:solidFill>
                <a:schemeClr val="tx1"/>
              </a:solidFill>
            </a:endParaRPr>
          </a:p>
          <a:p>
            <a:pPr algn="ctr">
              <a:defRPr/>
            </a:pPr>
            <a:endParaRPr lang="en-US" altLang="ja-JP">
              <a:solidFill>
                <a:schemeClr val="tx1"/>
              </a:solidFill>
            </a:endParaRPr>
          </a:p>
          <a:p>
            <a:pPr algn="ctr">
              <a:defRPr/>
            </a:pPr>
            <a:endParaRPr lang="en-US" altLang="ja-JP">
              <a:solidFill>
                <a:schemeClr val="tx1"/>
              </a:solidFill>
            </a:endParaRPr>
          </a:p>
          <a:p>
            <a:pPr algn="ctr">
              <a:defRPr/>
            </a:pPr>
            <a:endParaRPr lang="ja-JP" altLang="en-US">
              <a:solidFill>
                <a:schemeClr val="tx1"/>
              </a:solidFill>
            </a:endParaRPr>
          </a:p>
        </p:txBody>
      </p:sp>
      <p:sp>
        <p:nvSpPr>
          <p:cNvPr id="5" name="テキスト ボックス 63"/>
          <p:cNvSpPr txBox="1">
            <a:spLocks noChangeArrowheads="1"/>
          </p:cNvSpPr>
          <p:nvPr/>
        </p:nvSpPr>
        <p:spPr bwMode="auto">
          <a:xfrm>
            <a:off x="1303338" y="3981797"/>
            <a:ext cx="774700" cy="523875"/>
          </a:xfrm>
          <a:prstGeom prst="rect">
            <a:avLst/>
          </a:prstGeom>
          <a:noFill/>
          <a:ln w="9525">
            <a:noFill/>
            <a:miter lim="800000"/>
            <a:headEnd/>
            <a:tailEnd/>
          </a:ln>
        </p:spPr>
        <p:txBody>
          <a:bodyPr>
            <a:spAutoFit/>
          </a:bodyPr>
          <a:lstStyle/>
          <a:p>
            <a:r>
              <a:rPr lang="en-US" altLang="ja-JP" sz="1400" b="1">
                <a:solidFill>
                  <a:srgbClr val="FF0000"/>
                </a:solidFill>
              </a:rPr>
              <a:t>error</a:t>
            </a:r>
          </a:p>
          <a:p>
            <a:r>
              <a:rPr lang="ja-JP" altLang="en-US" sz="1400" b="1">
                <a:solidFill>
                  <a:srgbClr val="FF0000"/>
                </a:solidFill>
              </a:rPr>
              <a:t>エラー</a:t>
            </a:r>
          </a:p>
        </p:txBody>
      </p:sp>
      <p:sp>
        <p:nvSpPr>
          <p:cNvPr id="6" name="スマイル 5"/>
          <p:cNvSpPr/>
          <p:nvPr/>
        </p:nvSpPr>
        <p:spPr>
          <a:xfrm>
            <a:off x="1458913" y="3696047"/>
            <a:ext cx="385762" cy="357188"/>
          </a:xfrm>
          <a:prstGeom prst="smileyFace">
            <a:avLst>
              <a:gd name="adj" fmla="val -4653"/>
            </a:avLst>
          </a:prstGeom>
          <a:solidFill>
            <a:schemeClr val="accent5">
              <a:lumMod val="7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8" name="フローチャート : 複数書類 7"/>
          <p:cNvSpPr/>
          <p:nvPr/>
        </p:nvSpPr>
        <p:spPr>
          <a:xfrm>
            <a:off x="2232025" y="3624610"/>
            <a:ext cx="1084263" cy="500062"/>
          </a:xfrm>
          <a:prstGeom prst="flowChartMultidocument">
            <a:avLst/>
          </a:prstGeom>
          <a:solidFill>
            <a:schemeClr val="accent3"/>
          </a:solid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900" dirty="0">
                <a:solidFill>
                  <a:schemeClr val="tx1"/>
                </a:solidFill>
              </a:rPr>
              <a:t>description</a:t>
            </a:r>
            <a:endParaRPr lang="ja-JP" altLang="en-US" sz="900" dirty="0">
              <a:solidFill>
                <a:schemeClr val="tx1"/>
              </a:solidFill>
            </a:endParaRPr>
          </a:p>
        </p:txBody>
      </p:sp>
      <p:sp>
        <p:nvSpPr>
          <p:cNvPr id="10" name="フローチャート : 磁気ディスク 9"/>
          <p:cNvSpPr/>
          <p:nvPr/>
        </p:nvSpPr>
        <p:spPr>
          <a:xfrm>
            <a:off x="5106988" y="2426047"/>
            <a:ext cx="619125" cy="571500"/>
          </a:xfrm>
          <a:prstGeom prst="flowChartMagneticDisk">
            <a:avLst/>
          </a:prstGeom>
          <a:solidFill>
            <a:schemeClr val="accent3"/>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900" dirty="0">
                <a:solidFill>
                  <a:schemeClr val="tx1"/>
                </a:solidFill>
              </a:rPr>
              <a:t>code</a:t>
            </a:r>
            <a:endParaRPr lang="ja-JP" altLang="en-US" sz="900" dirty="0">
              <a:solidFill>
                <a:schemeClr val="tx1"/>
              </a:solidFill>
            </a:endParaRPr>
          </a:p>
        </p:txBody>
      </p:sp>
      <p:sp>
        <p:nvSpPr>
          <p:cNvPr id="11" name="スマイル 10"/>
          <p:cNvSpPr/>
          <p:nvPr/>
        </p:nvSpPr>
        <p:spPr>
          <a:xfrm>
            <a:off x="1458913" y="2767360"/>
            <a:ext cx="385762" cy="357187"/>
          </a:xfrm>
          <a:prstGeom prst="smileyFac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2" name="円/楕円 11"/>
          <p:cNvSpPr/>
          <p:nvPr/>
        </p:nvSpPr>
        <p:spPr>
          <a:xfrm>
            <a:off x="3470275" y="1840260"/>
            <a:ext cx="850900" cy="3355975"/>
          </a:xfrm>
          <a:prstGeom prst="ellipse">
            <a:avLst/>
          </a:prstGeom>
          <a:solidFill>
            <a:srgbClr val="FFFF00"/>
          </a:solid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a:solidFill>
                  <a:schemeClr val="tx1"/>
                </a:solidFill>
              </a:rPr>
              <a:t>実装</a:t>
            </a:r>
          </a:p>
          <a:p>
            <a:pPr algn="ctr">
              <a:defRPr/>
            </a:pPr>
            <a:endParaRPr lang="ja-JP" altLang="en-US" sz="1400">
              <a:solidFill>
                <a:schemeClr val="tx1"/>
              </a:solidFill>
            </a:endParaRPr>
          </a:p>
          <a:p>
            <a:pPr algn="ctr">
              <a:defRPr/>
            </a:pPr>
            <a:endParaRPr lang="en-US" altLang="ja-JP">
              <a:solidFill>
                <a:schemeClr val="tx1"/>
              </a:solidFill>
            </a:endParaRPr>
          </a:p>
          <a:p>
            <a:pPr algn="ctr">
              <a:defRPr/>
            </a:pPr>
            <a:endParaRPr lang="en-US" altLang="ja-JP">
              <a:solidFill>
                <a:schemeClr val="tx1"/>
              </a:solidFill>
            </a:endParaRPr>
          </a:p>
          <a:p>
            <a:pPr algn="ctr">
              <a:defRPr/>
            </a:pPr>
            <a:endParaRPr lang="en-US" altLang="ja-JP">
              <a:solidFill>
                <a:schemeClr val="tx1"/>
              </a:solidFill>
            </a:endParaRPr>
          </a:p>
          <a:p>
            <a:pPr algn="ctr">
              <a:defRPr/>
            </a:pPr>
            <a:endParaRPr lang="en-US" altLang="ja-JP">
              <a:solidFill>
                <a:schemeClr val="tx1"/>
              </a:solidFill>
            </a:endParaRPr>
          </a:p>
          <a:p>
            <a:pPr algn="ctr">
              <a:defRPr/>
            </a:pPr>
            <a:endParaRPr lang="en-US" altLang="ja-JP">
              <a:solidFill>
                <a:schemeClr val="tx1"/>
              </a:solidFill>
            </a:endParaRPr>
          </a:p>
          <a:p>
            <a:pPr algn="ctr">
              <a:defRPr/>
            </a:pPr>
            <a:endParaRPr lang="en-US" altLang="ja-JP">
              <a:solidFill>
                <a:schemeClr val="tx1"/>
              </a:solidFill>
            </a:endParaRPr>
          </a:p>
          <a:p>
            <a:pPr algn="ctr">
              <a:defRPr/>
            </a:pPr>
            <a:endParaRPr lang="en-US" altLang="ja-JP">
              <a:solidFill>
                <a:schemeClr val="tx1"/>
              </a:solidFill>
            </a:endParaRPr>
          </a:p>
          <a:p>
            <a:pPr algn="ctr">
              <a:defRPr/>
            </a:pPr>
            <a:endParaRPr lang="ja-JP" altLang="en-US">
              <a:solidFill>
                <a:schemeClr val="tx1"/>
              </a:solidFill>
            </a:endParaRPr>
          </a:p>
        </p:txBody>
      </p:sp>
      <p:sp>
        <p:nvSpPr>
          <p:cNvPr id="13" name="スマイル 12"/>
          <p:cNvSpPr/>
          <p:nvPr/>
        </p:nvSpPr>
        <p:spPr>
          <a:xfrm>
            <a:off x="3702050" y="4481860"/>
            <a:ext cx="387350" cy="357187"/>
          </a:xfrm>
          <a:prstGeom prst="smileyFac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4" name="フローチャート : 複数書類 13"/>
          <p:cNvSpPr/>
          <p:nvPr/>
        </p:nvSpPr>
        <p:spPr>
          <a:xfrm>
            <a:off x="2232025" y="4338985"/>
            <a:ext cx="1084263" cy="500062"/>
          </a:xfrm>
          <a:prstGeom prst="flowChartMultidocument">
            <a:avLst/>
          </a:prstGeom>
          <a:solidFill>
            <a:srgbClr val="FFC000"/>
          </a:solid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900" b="1" dirty="0">
                <a:solidFill>
                  <a:srgbClr val="FF0000"/>
                </a:solidFill>
              </a:rPr>
              <a:t>×</a:t>
            </a:r>
            <a:r>
              <a:rPr lang="en-US" altLang="ja-JP" sz="900" dirty="0">
                <a:solidFill>
                  <a:schemeClr val="tx1"/>
                </a:solidFill>
              </a:rPr>
              <a:t>description</a:t>
            </a:r>
            <a:endParaRPr lang="ja-JP" altLang="en-US" sz="900" dirty="0">
              <a:solidFill>
                <a:schemeClr val="tx1"/>
              </a:solidFill>
            </a:endParaRPr>
          </a:p>
        </p:txBody>
      </p:sp>
      <p:sp>
        <p:nvSpPr>
          <p:cNvPr id="15" name="フローチャート : 磁気ディスク 14"/>
          <p:cNvSpPr/>
          <p:nvPr/>
        </p:nvSpPr>
        <p:spPr>
          <a:xfrm>
            <a:off x="5184775" y="4211985"/>
            <a:ext cx="619125" cy="571500"/>
          </a:xfrm>
          <a:prstGeom prst="flowChartMagneticDisk">
            <a:avLst/>
          </a:prstGeom>
          <a:solidFill>
            <a:srgbClr val="FFC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900" b="1" dirty="0">
                <a:solidFill>
                  <a:srgbClr val="FF0000"/>
                </a:solidFill>
              </a:rPr>
              <a:t>×</a:t>
            </a:r>
          </a:p>
          <a:p>
            <a:pPr algn="ctr">
              <a:defRPr/>
            </a:pPr>
            <a:r>
              <a:rPr lang="en-US" altLang="ja-JP" sz="900" dirty="0">
                <a:solidFill>
                  <a:schemeClr val="tx1"/>
                </a:solidFill>
              </a:rPr>
              <a:t>code</a:t>
            </a:r>
            <a:endParaRPr lang="ja-JP" altLang="en-US" sz="900" dirty="0">
              <a:solidFill>
                <a:schemeClr val="tx1"/>
              </a:solidFill>
            </a:endParaRPr>
          </a:p>
        </p:txBody>
      </p:sp>
      <p:cxnSp>
        <p:nvCxnSpPr>
          <p:cNvPr id="17" name="図形 16"/>
          <p:cNvCxnSpPr>
            <a:cxnSpLocks/>
            <a:stCxn id="11" idx="6"/>
            <a:endCxn id="8" idx="1"/>
          </p:cNvCxnSpPr>
          <p:nvPr/>
        </p:nvCxnSpPr>
        <p:spPr>
          <a:xfrm>
            <a:off x="1844675" y="2945954"/>
            <a:ext cx="387350" cy="928687"/>
          </a:xfrm>
          <a:prstGeom prst="curvedConnector3">
            <a:avLst>
              <a:gd name="adj1" fmla="val 50000"/>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2" name="図形 21"/>
          <p:cNvCxnSpPr>
            <a:stCxn id="6" idx="4"/>
            <a:endCxn id="14" idx="1"/>
          </p:cNvCxnSpPr>
          <p:nvPr/>
        </p:nvCxnSpPr>
        <p:spPr>
          <a:xfrm rot="16200000" flipH="1">
            <a:off x="1673225" y="4031010"/>
            <a:ext cx="536575" cy="581025"/>
          </a:xfrm>
          <a:prstGeom prst="curvedConnector2">
            <a:avLst/>
          </a:prstGeom>
          <a:ln>
            <a:tailEnd type="arrow"/>
          </a:ln>
        </p:spPr>
        <p:style>
          <a:lnRef idx="1">
            <a:schemeClr val="dk1"/>
          </a:lnRef>
          <a:fillRef idx="0">
            <a:schemeClr val="dk1"/>
          </a:fillRef>
          <a:effectRef idx="0">
            <a:schemeClr val="dk1"/>
          </a:effectRef>
          <a:fontRef idx="minor">
            <a:schemeClr val="tx1"/>
          </a:fontRef>
        </p:style>
      </p:cxnSp>
      <p:sp>
        <p:nvSpPr>
          <p:cNvPr id="23" name="テキスト ボックス 63"/>
          <p:cNvSpPr txBox="1">
            <a:spLocks noChangeArrowheads="1"/>
          </p:cNvSpPr>
          <p:nvPr/>
        </p:nvSpPr>
        <p:spPr bwMode="auto">
          <a:xfrm>
            <a:off x="2387600" y="4767610"/>
            <a:ext cx="928688" cy="523875"/>
          </a:xfrm>
          <a:prstGeom prst="rect">
            <a:avLst/>
          </a:prstGeom>
          <a:noFill/>
          <a:ln w="9525">
            <a:noFill/>
            <a:miter lim="800000"/>
            <a:headEnd/>
            <a:tailEnd/>
          </a:ln>
        </p:spPr>
        <p:txBody>
          <a:bodyPr>
            <a:spAutoFit/>
          </a:bodyPr>
          <a:lstStyle/>
          <a:p>
            <a:r>
              <a:rPr lang="en-US" altLang="ja-JP" sz="1400" b="1" dirty="0">
                <a:solidFill>
                  <a:srgbClr val="FF0000"/>
                </a:solidFill>
              </a:rPr>
              <a:t>defect</a:t>
            </a:r>
          </a:p>
          <a:p>
            <a:r>
              <a:rPr lang="ja-JP" altLang="en-US" sz="1400" b="1" dirty="0">
                <a:solidFill>
                  <a:srgbClr val="FF0000"/>
                </a:solidFill>
              </a:rPr>
              <a:t>欠陥</a:t>
            </a:r>
          </a:p>
        </p:txBody>
      </p:sp>
      <p:cxnSp>
        <p:nvCxnSpPr>
          <p:cNvPr id="36" name="曲線コネクタ 35"/>
          <p:cNvCxnSpPr>
            <a:stCxn id="14" idx="3"/>
            <a:endCxn id="13" idx="2"/>
          </p:cNvCxnSpPr>
          <p:nvPr/>
        </p:nvCxnSpPr>
        <p:spPr>
          <a:xfrm>
            <a:off x="3316288" y="4589810"/>
            <a:ext cx="385762" cy="71437"/>
          </a:xfrm>
          <a:prstGeom prst="curvedConnector3">
            <a:avLst>
              <a:gd name="adj1" fmla="val 50000"/>
            </a:avLst>
          </a:prstGeom>
          <a:ln>
            <a:tailEnd type="arrow"/>
          </a:ln>
        </p:spPr>
        <p:style>
          <a:lnRef idx="1">
            <a:schemeClr val="dk1"/>
          </a:lnRef>
          <a:fillRef idx="0">
            <a:schemeClr val="dk1"/>
          </a:fillRef>
          <a:effectRef idx="0">
            <a:schemeClr val="dk1"/>
          </a:effectRef>
          <a:fontRef idx="minor">
            <a:schemeClr val="tx1"/>
          </a:fontRef>
        </p:style>
      </p:cxnSp>
      <p:cxnSp>
        <p:nvCxnSpPr>
          <p:cNvPr id="28693" name="曲線コネクタ 37"/>
          <p:cNvCxnSpPr>
            <a:cxnSpLocks noChangeShapeType="1"/>
            <a:stCxn id="13" idx="6"/>
            <a:endCxn id="15" idx="2"/>
          </p:cNvCxnSpPr>
          <p:nvPr/>
        </p:nvCxnSpPr>
        <p:spPr bwMode="auto">
          <a:xfrm flipV="1">
            <a:off x="4089400" y="4497735"/>
            <a:ext cx="1095375" cy="163512"/>
          </a:xfrm>
          <a:prstGeom prst="curvedConnector3">
            <a:avLst>
              <a:gd name="adj1" fmla="val 49921"/>
            </a:avLst>
          </a:prstGeom>
          <a:noFill/>
          <a:ln w="9525" algn="ctr">
            <a:solidFill>
              <a:srgbClr val="000000"/>
            </a:solidFill>
            <a:round/>
            <a:headEnd/>
            <a:tailEnd type="arrow" w="med" len="med"/>
          </a:ln>
        </p:spPr>
      </p:cxnSp>
      <p:sp>
        <p:nvSpPr>
          <p:cNvPr id="39" name="スマイル 38"/>
          <p:cNvSpPr/>
          <p:nvPr/>
        </p:nvSpPr>
        <p:spPr>
          <a:xfrm>
            <a:off x="3702050" y="3553172"/>
            <a:ext cx="387350" cy="357188"/>
          </a:xfrm>
          <a:prstGeom prst="smileyFace">
            <a:avLst>
              <a:gd name="adj" fmla="val -4653"/>
            </a:avLst>
          </a:prstGeom>
          <a:solidFill>
            <a:schemeClr val="accent5">
              <a:lumMod val="7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40" name="フローチャート : 複数書類 39"/>
          <p:cNvSpPr/>
          <p:nvPr/>
        </p:nvSpPr>
        <p:spPr>
          <a:xfrm>
            <a:off x="2232025" y="2695922"/>
            <a:ext cx="1084263" cy="500063"/>
          </a:xfrm>
          <a:prstGeom prst="flowChartMultidocument">
            <a:avLst/>
          </a:prstGeom>
          <a:solidFill>
            <a:schemeClr val="accent3"/>
          </a:solid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900" dirty="0">
                <a:solidFill>
                  <a:schemeClr val="tx1"/>
                </a:solidFill>
              </a:rPr>
              <a:t>description</a:t>
            </a:r>
            <a:endParaRPr lang="ja-JP" altLang="en-US" sz="900" dirty="0">
              <a:solidFill>
                <a:schemeClr val="tx1"/>
              </a:solidFill>
            </a:endParaRPr>
          </a:p>
        </p:txBody>
      </p:sp>
      <p:sp>
        <p:nvSpPr>
          <p:cNvPr id="44" name="スマイル 43"/>
          <p:cNvSpPr/>
          <p:nvPr/>
        </p:nvSpPr>
        <p:spPr>
          <a:xfrm>
            <a:off x="3702050" y="2767360"/>
            <a:ext cx="387350" cy="357187"/>
          </a:xfrm>
          <a:prstGeom prst="smileyFac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cxnSp>
        <p:nvCxnSpPr>
          <p:cNvPr id="46" name="曲線コネクタ 45"/>
          <p:cNvCxnSpPr>
            <a:stCxn id="11" idx="6"/>
            <a:endCxn id="40" idx="1"/>
          </p:cNvCxnSpPr>
          <p:nvPr/>
        </p:nvCxnSpPr>
        <p:spPr>
          <a:xfrm>
            <a:off x="1844675" y="2945160"/>
            <a:ext cx="387350" cy="0"/>
          </a:xfrm>
          <a:prstGeom prst="curvedConnector3">
            <a:avLst>
              <a:gd name="adj1" fmla="val 50000"/>
            </a:avLst>
          </a:prstGeom>
          <a:ln>
            <a:tailEnd type="arrow"/>
          </a:ln>
        </p:spPr>
        <p:style>
          <a:lnRef idx="1">
            <a:schemeClr val="dk1"/>
          </a:lnRef>
          <a:fillRef idx="0">
            <a:schemeClr val="dk1"/>
          </a:fillRef>
          <a:effectRef idx="0">
            <a:schemeClr val="dk1"/>
          </a:effectRef>
          <a:fontRef idx="minor">
            <a:schemeClr val="tx1"/>
          </a:fontRef>
        </p:style>
      </p:cxnSp>
      <p:cxnSp>
        <p:nvCxnSpPr>
          <p:cNvPr id="50" name="曲線コネクタ 49"/>
          <p:cNvCxnSpPr>
            <a:stCxn id="40" idx="3"/>
            <a:endCxn id="44" idx="2"/>
          </p:cNvCxnSpPr>
          <p:nvPr/>
        </p:nvCxnSpPr>
        <p:spPr>
          <a:xfrm flipV="1">
            <a:off x="3316288" y="2945160"/>
            <a:ext cx="385762" cy="0"/>
          </a:xfrm>
          <a:prstGeom prst="curvedConnector3">
            <a:avLst>
              <a:gd name="adj1" fmla="val 50000"/>
            </a:avLst>
          </a:prstGeom>
          <a:ln>
            <a:tailEnd type="arrow"/>
          </a:ln>
        </p:spPr>
        <p:style>
          <a:lnRef idx="1">
            <a:schemeClr val="dk1"/>
          </a:lnRef>
          <a:fillRef idx="0">
            <a:schemeClr val="dk1"/>
          </a:fillRef>
          <a:effectRef idx="0">
            <a:schemeClr val="dk1"/>
          </a:effectRef>
          <a:fontRef idx="minor">
            <a:schemeClr val="tx1"/>
          </a:fontRef>
        </p:style>
      </p:cxnSp>
      <p:sp>
        <p:nvSpPr>
          <p:cNvPr id="51" name="フローチャート : 磁気ディスク 50"/>
          <p:cNvSpPr/>
          <p:nvPr/>
        </p:nvSpPr>
        <p:spPr>
          <a:xfrm>
            <a:off x="5030788" y="3211860"/>
            <a:ext cx="619125" cy="571500"/>
          </a:xfrm>
          <a:prstGeom prst="flowChartMagneticDisk">
            <a:avLst/>
          </a:prstGeom>
          <a:solidFill>
            <a:srgbClr val="FFC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900" b="1" dirty="0">
                <a:solidFill>
                  <a:srgbClr val="FF0000"/>
                </a:solidFill>
              </a:rPr>
              <a:t>×</a:t>
            </a:r>
          </a:p>
          <a:p>
            <a:pPr algn="ctr">
              <a:defRPr/>
            </a:pPr>
            <a:r>
              <a:rPr lang="en-US" altLang="ja-JP" sz="900" dirty="0">
                <a:solidFill>
                  <a:schemeClr val="tx1"/>
                </a:solidFill>
              </a:rPr>
              <a:t>code</a:t>
            </a:r>
            <a:endParaRPr lang="ja-JP" altLang="en-US" sz="900" dirty="0">
              <a:solidFill>
                <a:schemeClr val="tx1"/>
              </a:solidFill>
            </a:endParaRPr>
          </a:p>
        </p:txBody>
      </p:sp>
      <p:cxnSp>
        <p:nvCxnSpPr>
          <p:cNvPr id="28700" name="曲線コネクタ 52"/>
          <p:cNvCxnSpPr>
            <a:cxnSpLocks noChangeShapeType="1"/>
            <a:stCxn id="39" idx="6"/>
            <a:endCxn id="51" idx="2"/>
          </p:cNvCxnSpPr>
          <p:nvPr/>
        </p:nvCxnSpPr>
        <p:spPr bwMode="auto">
          <a:xfrm flipV="1">
            <a:off x="4089400" y="3497610"/>
            <a:ext cx="941388" cy="234950"/>
          </a:xfrm>
          <a:prstGeom prst="curvedConnector3">
            <a:avLst>
              <a:gd name="adj1" fmla="val 49907"/>
            </a:avLst>
          </a:prstGeom>
          <a:noFill/>
          <a:ln w="9525" algn="ctr">
            <a:solidFill>
              <a:srgbClr val="000000"/>
            </a:solidFill>
            <a:round/>
            <a:headEnd/>
            <a:tailEnd type="arrow" w="med" len="med"/>
          </a:ln>
        </p:spPr>
      </p:cxnSp>
      <p:cxnSp>
        <p:nvCxnSpPr>
          <p:cNvPr id="55" name="曲線コネクタ 54"/>
          <p:cNvCxnSpPr>
            <a:stCxn id="8" idx="3"/>
            <a:endCxn id="39" idx="2"/>
          </p:cNvCxnSpPr>
          <p:nvPr/>
        </p:nvCxnSpPr>
        <p:spPr>
          <a:xfrm flipV="1">
            <a:off x="3316288" y="3730972"/>
            <a:ext cx="385762" cy="144463"/>
          </a:xfrm>
          <a:prstGeom prst="curvedConnector3">
            <a:avLst>
              <a:gd name="adj1" fmla="val 50000"/>
            </a:avLst>
          </a:prstGeom>
          <a:ln>
            <a:tailEnd type="arrow"/>
          </a:ln>
        </p:spPr>
        <p:style>
          <a:lnRef idx="1">
            <a:schemeClr val="dk1"/>
          </a:lnRef>
          <a:fillRef idx="0">
            <a:schemeClr val="dk1"/>
          </a:fillRef>
          <a:effectRef idx="0">
            <a:schemeClr val="dk1"/>
          </a:effectRef>
          <a:fontRef idx="minor">
            <a:schemeClr val="tx1"/>
          </a:fontRef>
        </p:style>
      </p:cxnSp>
      <p:sp>
        <p:nvSpPr>
          <p:cNvPr id="58" name="テキスト ボックス 63"/>
          <p:cNvSpPr txBox="1">
            <a:spLocks noChangeArrowheads="1"/>
          </p:cNvSpPr>
          <p:nvPr/>
        </p:nvSpPr>
        <p:spPr bwMode="auto">
          <a:xfrm>
            <a:off x="5184775" y="4783485"/>
            <a:ext cx="928688" cy="523875"/>
          </a:xfrm>
          <a:prstGeom prst="rect">
            <a:avLst/>
          </a:prstGeom>
          <a:noFill/>
          <a:ln w="9525">
            <a:noFill/>
            <a:miter lim="800000"/>
            <a:headEnd/>
            <a:tailEnd/>
          </a:ln>
        </p:spPr>
        <p:txBody>
          <a:bodyPr>
            <a:spAutoFit/>
          </a:bodyPr>
          <a:lstStyle/>
          <a:p>
            <a:r>
              <a:rPr lang="en-US" altLang="ja-JP" sz="1400" b="1" dirty="0">
                <a:solidFill>
                  <a:srgbClr val="FF0000"/>
                </a:solidFill>
              </a:rPr>
              <a:t>defect</a:t>
            </a:r>
          </a:p>
          <a:p>
            <a:r>
              <a:rPr lang="ja-JP" altLang="en-US" sz="1400" b="1" dirty="0">
                <a:solidFill>
                  <a:srgbClr val="FF0000"/>
                </a:solidFill>
              </a:rPr>
              <a:t>欠陥</a:t>
            </a:r>
          </a:p>
        </p:txBody>
      </p:sp>
      <p:sp>
        <p:nvSpPr>
          <p:cNvPr id="79" name="テキスト ボックス 63"/>
          <p:cNvSpPr txBox="1">
            <a:spLocks noChangeArrowheads="1"/>
          </p:cNvSpPr>
          <p:nvPr/>
        </p:nvSpPr>
        <p:spPr bwMode="auto">
          <a:xfrm>
            <a:off x="3938588" y="3784947"/>
            <a:ext cx="773112" cy="523875"/>
          </a:xfrm>
          <a:prstGeom prst="rect">
            <a:avLst/>
          </a:prstGeom>
          <a:noFill/>
          <a:ln w="9525">
            <a:noFill/>
            <a:miter lim="800000"/>
            <a:headEnd/>
            <a:tailEnd/>
          </a:ln>
        </p:spPr>
        <p:txBody>
          <a:bodyPr>
            <a:spAutoFit/>
          </a:bodyPr>
          <a:lstStyle/>
          <a:p>
            <a:r>
              <a:rPr lang="en-US" altLang="ja-JP" sz="1400" b="1">
                <a:solidFill>
                  <a:srgbClr val="FF0000"/>
                </a:solidFill>
              </a:rPr>
              <a:t>error</a:t>
            </a:r>
          </a:p>
          <a:p>
            <a:r>
              <a:rPr lang="ja-JP" altLang="en-US" sz="1400" b="1">
                <a:solidFill>
                  <a:srgbClr val="FF0000"/>
                </a:solidFill>
              </a:rPr>
              <a:t>エラー</a:t>
            </a:r>
          </a:p>
        </p:txBody>
      </p:sp>
      <p:cxnSp>
        <p:nvCxnSpPr>
          <p:cNvPr id="28704" name="曲線コネクタ 80"/>
          <p:cNvCxnSpPr>
            <a:cxnSpLocks noChangeShapeType="1"/>
            <a:stCxn id="44" idx="6"/>
            <a:endCxn id="10" idx="2"/>
          </p:cNvCxnSpPr>
          <p:nvPr/>
        </p:nvCxnSpPr>
        <p:spPr bwMode="auto">
          <a:xfrm flipV="1">
            <a:off x="4089400" y="2711797"/>
            <a:ext cx="1017588" cy="234950"/>
          </a:xfrm>
          <a:prstGeom prst="curvedConnector3">
            <a:avLst>
              <a:gd name="adj1" fmla="val 50000"/>
            </a:avLst>
          </a:prstGeom>
          <a:noFill/>
          <a:ln w="9525" algn="ctr">
            <a:solidFill>
              <a:srgbClr val="000000"/>
            </a:solidFill>
            <a:round/>
            <a:headEnd/>
            <a:tailEnd type="arrow" w="med" len="med"/>
          </a:ln>
        </p:spPr>
      </p:cxnSp>
      <p:sp>
        <p:nvSpPr>
          <p:cNvPr id="86" name="テキスト ボックス 63"/>
          <p:cNvSpPr txBox="1">
            <a:spLocks noChangeArrowheads="1"/>
          </p:cNvSpPr>
          <p:nvPr/>
        </p:nvSpPr>
        <p:spPr bwMode="auto">
          <a:xfrm>
            <a:off x="5030788" y="3711922"/>
            <a:ext cx="928687" cy="523875"/>
          </a:xfrm>
          <a:prstGeom prst="rect">
            <a:avLst/>
          </a:prstGeom>
          <a:noFill/>
          <a:ln w="9525">
            <a:noFill/>
            <a:miter lim="800000"/>
            <a:headEnd/>
            <a:tailEnd/>
          </a:ln>
        </p:spPr>
        <p:txBody>
          <a:bodyPr>
            <a:spAutoFit/>
          </a:bodyPr>
          <a:lstStyle/>
          <a:p>
            <a:r>
              <a:rPr lang="en-US" altLang="ja-JP" sz="1400" b="1" dirty="0">
                <a:solidFill>
                  <a:srgbClr val="FF0000"/>
                </a:solidFill>
              </a:rPr>
              <a:t>defect</a:t>
            </a:r>
          </a:p>
          <a:p>
            <a:r>
              <a:rPr lang="ja-JP" altLang="en-US" sz="1400" b="1" dirty="0">
                <a:solidFill>
                  <a:srgbClr val="FF0000"/>
                </a:solidFill>
              </a:rPr>
              <a:t>欠陥</a:t>
            </a:r>
          </a:p>
        </p:txBody>
      </p:sp>
      <p:grpSp>
        <p:nvGrpSpPr>
          <p:cNvPr id="28706" name="グループ化 123"/>
          <p:cNvGrpSpPr>
            <a:grpSpLocks/>
          </p:cNvGrpSpPr>
          <p:nvPr/>
        </p:nvGrpSpPr>
        <p:grpSpPr bwMode="auto">
          <a:xfrm>
            <a:off x="5881688" y="3283297"/>
            <a:ext cx="387350" cy="357188"/>
            <a:chOff x="6572264" y="4357694"/>
            <a:chExt cx="357190" cy="357190"/>
          </a:xfrm>
        </p:grpSpPr>
        <p:sp>
          <p:nvSpPr>
            <p:cNvPr id="114" name="正方形/長方形 113"/>
            <p:cNvSpPr/>
            <p:nvPr/>
          </p:nvSpPr>
          <p:spPr>
            <a:xfrm>
              <a:off x="6572264" y="4572008"/>
              <a:ext cx="357190" cy="142876"/>
            </a:xfrm>
            <a:prstGeom prst="rect">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15" name="正方形/長方形 114"/>
            <p:cNvSpPr/>
            <p:nvPr/>
          </p:nvSpPr>
          <p:spPr>
            <a:xfrm>
              <a:off x="6643994" y="4357694"/>
              <a:ext cx="204945" cy="214314"/>
            </a:xfrm>
            <a:prstGeom prst="rect">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grpSp>
        <p:nvGrpSpPr>
          <p:cNvPr id="28707" name="グループ化 124"/>
          <p:cNvGrpSpPr>
            <a:grpSpLocks/>
          </p:cNvGrpSpPr>
          <p:nvPr/>
        </p:nvGrpSpPr>
        <p:grpSpPr bwMode="auto">
          <a:xfrm>
            <a:off x="5881688" y="2426047"/>
            <a:ext cx="387350" cy="357188"/>
            <a:chOff x="6786578" y="3714752"/>
            <a:chExt cx="357190" cy="357190"/>
          </a:xfrm>
        </p:grpSpPr>
        <p:sp>
          <p:nvSpPr>
            <p:cNvPr id="2" name="正方形/長方形 115"/>
            <p:cNvSpPr/>
            <p:nvPr/>
          </p:nvSpPr>
          <p:spPr>
            <a:xfrm>
              <a:off x="6786578" y="3929066"/>
              <a:ext cx="357190" cy="142876"/>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3" name="正方形/長方形 116"/>
            <p:cNvSpPr/>
            <p:nvPr/>
          </p:nvSpPr>
          <p:spPr>
            <a:xfrm>
              <a:off x="6858308" y="3714752"/>
              <a:ext cx="204945" cy="214314"/>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cxnSp>
        <p:nvCxnSpPr>
          <p:cNvPr id="119" name="曲線コネクタ 118"/>
          <p:cNvCxnSpPr/>
          <p:nvPr/>
        </p:nvCxnSpPr>
        <p:spPr>
          <a:xfrm rot="5400000">
            <a:off x="5822951" y="3030884"/>
            <a:ext cx="500062" cy="4763"/>
          </a:xfrm>
          <a:prstGeom prst="curvedConnector3">
            <a:avLst>
              <a:gd name="adj1" fmla="val 50000"/>
            </a:avLst>
          </a:prstGeom>
          <a:ln/>
        </p:spPr>
        <p:style>
          <a:lnRef idx="1">
            <a:schemeClr val="dk1"/>
          </a:lnRef>
          <a:fillRef idx="0">
            <a:schemeClr val="dk1"/>
          </a:fillRef>
          <a:effectRef idx="0">
            <a:schemeClr val="dk1"/>
          </a:effectRef>
          <a:fontRef idx="minor">
            <a:schemeClr val="tx1"/>
          </a:fontRef>
        </p:style>
      </p:cxnSp>
      <p:grpSp>
        <p:nvGrpSpPr>
          <p:cNvPr id="18" name="グループ化 125"/>
          <p:cNvGrpSpPr/>
          <p:nvPr/>
        </p:nvGrpSpPr>
        <p:grpSpPr>
          <a:xfrm>
            <a:off x="6113867" y="4211989"/>
            <a:ext cx="386956" cy="357190"/>
            <a:chOff x="7072330" y="4500570"/>
            <a:chExt cx="357190" cy="357190"/>
          </a:xfrm>
          <a:solidFill>
            <a:srgbClr val="FFC000"/>
          </a:solidFill>
        </p:grpSpPr>
        <p:sp>
          <p:nvSpPr>
            <p:cNvPr id="120" name="正方形/長方形 119"/>
            <p:cNvSpPr/>
            <p:nvPr/>
          </p:nvSpPr>
          <p:spPr>
            <a:xfrm>
              <a:off x="7072330" y="4714884"/>
              <a:ext cx="357190" cy="142876"/>
            </a:xfrm>
            <a:prstGeom prst="rect">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21" name="正方形/長方形 120"/>
            <p:cNvSpPr/>
            <p:nvPr/>
          </p:nvSpPr>
          <p:spPr>
            <a:xfrm>
              <a:off x="7143768" y="4500570"/>
              <a:ext cx="204790" cy="214314"/>
            </a:xfrm>
            <a:prstGeom prst="rect">
              <a:avLst/>
            </a:prstGeom>
            <a:grp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cxnSp>
        <p:nvCxnSpPr>
          <p:cNvPr id="123" name="図形 122"/>
          <p:cNvCxnSpPr/>
          <p:nvPr/>
        </p:nvCxnSpPr>
        <p:spPr>
          <a:xfrm rot="16200000" flipH="1">
            <a:off x="5793582" y="3922266"/>
            <a:ext cx="679450" cy="115887"/>
          </a:xfrm>
          <a:prstGeom prst="curvedConnector2">
            <a:avLst/>
          </a:prstGeom>
          <a:ln/>
        </p:spPr>
        <p:style>
          <a:lnRef idx="1">
            <a:schemeClr val="dk1"/>
          </a:lnRef>
          <a:fillRef idx="0">
            <a:schemeClr val="dk1"/>
          </a:fillRef>
          <a:effectRef idx="0">
            <a:schemeClr val="dk1"/>
          </a:effectRef>
          <a:fontRef idx="minor">
            <a:schemeClr val="tx1"/>
          </a:fontRef>
        </p:style>
      </p:cxnSp>
      <p:cxnSp>
        <p:nvCxnSpPr>
          <p:cNvPr id="128" name="図形 127"/>
          <p:cNvCxnSpPr/>
          <p:nvPr/>
        </p:nvCxnSpPr>
        <p:spPr>
          <a:xfrm>
            <a:off x="6269038" y="2711797"/>
            <a:ext cx="144462" cy="1608138"/>
          </a:xfrm>
          <a:prstGeom prst="curvedConnector3">
            <a:avLst>
              <a:gd name="adj1" fmla="val 177921"/>
            </a:avLst>
          </a:prstGeom>
          <a:ln/>
        </p:spPr>
        <p:style>
          <a:lnRef idx="1">
            <a:schemeClr val="dk1"/>
          </a:lnRef>
          <a:fillRef idx="0">
            <a:schemeClr val="dk1"/>
          </a:fillRef>
          <a:effectRef idx="0">
            <a:schemeClr val="dk1"/>
          </a:effectRef>
          <a:fontRef idx="minor">
            <a:schemeClr val="tx1"/>
          </a:fontRef>
        </p:style>
      </p:cxnSp>
      <p:cxnSp>
        <p:nvCxnSpPr>
          <p:cNvPr id="131" name="曲線コネクタ 130"/>
          <p:cNvCxnSpPr>
            <a:stCxn id="10" idx="4"/>
          </p:cNvCxnSpPr>
          <p:nvPr/>
        </p:nvCxnSpPr>
        <p:spPr>
          <a:xfrm>
            <a:off x="5727700" y="2711797"/>
            <a:ext cx="153988" cy="1588"/>
          </a:xfrm>
          <a:prstGeom prst="curvedConnector3">
            <a:avLst>
              <a:gd name="adj1" fmla="val 50000"/>
            </a:avLst>
          </a:prstGeom>
          <a:ln/>
        </p:spPr>
        <p:style>
          <a:lnRef idx="1">
            <a:schemeClr val="dk1"/>
          </a:lnRef>
          <a:fillRef idx="0">
            <a:schemeClr val="dk1"/>
          </a:fillRef>
          <a:effectRef idx="0">
            <a:schemeClr val="dk1"/>
          </a:effectRef>
          <a:fontRef idx="minor">
            <a:schemeClr val="tx1"/>
          </a:fontRef>
        </p:style>
      </p:cxnSp>
      <p:cxnSp>
        <p:nvCxnSpPr>
          <p:cNvPr id="137" name="曲線コネクタ 136"/>
          <p:cNvCxnSpPr>
            <a:stCxn id="51" idx="4"/>
          </p:cNvCxnSpPr>
          <p:nvPr/>
        </p:nvCxnSpPr>
        <p:spPr>
          <a:xfrm flipV="1">
            <a:off x="5649913" y="3389660"/>
            <a:ext cx="309562" cy="107950"/>
          </a:xfrm>
          <a:prstGeom prst="curvedConnector3">
            <a:avLst>
              <a:gd name="adj1" fmla="val 50000"/>
            </a:avLst>
          </a:prstGeom>
          <a:ln/>
        </p:spPr>
        <p:style>
          <a:lnRef idx="1">
            <a:schemeClr val="dk1"/>
          </a:lnRef>
          <a:fillRef idx="0">
            <a:schemeClr val="dk1"/>
          </a:fillRef>
          <a:effectRef idx="0">
            <a:schemeClr val="dk1"/>
          </a:effectRef>
          <a:fontRef idx="minor">
            <a:schemeClr val="tx1"/>
          </a:fontRef>
        </p:style>
      </p:cxnSp>
      <p:cxnSp>
        <p:nvCxnSpPr>
          <p:cNvPr id="139" name="曲線コネクタ 138"/>
          <p:cNvCxnSpPr>
            <a:stCxn id="15" idx="4"/>
          </p:cNvCxnSpPr>
          <p:nvPr/>
        </p:nvCxnSpPr>
        <p:spPr>
          <a:xfrm>
            <a:off x="5803900" y="4497735"/>
            <a:ext cx="309563" cy="1587"/>
          </a:xfrm>
          <a:prstGeom prst="curvedConnector3">
            <a:avLst>
              <a:gd name="adj1" fmla="val 50000"/>
            </a:avLst>
          </a:prstGeom>
          <a:ln/>
        </p:spPr>
        <p:style>
          <a:lnRef idx="1">
            <a:schemeClr val="dk1"/>
          </a:lnRef>
          <a:fillRef idx="0">
            <a:schemeClr val="dk1"/>
          </a:fillRef>
          <a:effectRef idx="0">
            <a:schemeClr val="dk1"/>
          </a:effectRef>
          <a:fontRef idx="minor">
            <a:schemeClr val="tx1"/>
          </a:fontRef>
        </p:style>
      </p:cxnSp>
      <p:sp>
        <p:nvSpPr>
          <p:cNvPr id="144" name="フローチャート : 複数書類 143"/>
          <p:cNvSpPr/>
          <p:nvPr/>
        </p:nvSpPr>
        <p:spPr>
          <a:xfrm>
            <a:off x="6656388" y="2354610"/>
            <a:ext cx="385762" cy="357187"/>
          </a:xfrm>
          <a:prstGeom prst="flowChartMultidocumen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45" name="スマイル 144"/>
          <p:cNvSpPr/>
          <p:nvPr/>
        </p:nvSpPr>
        <p:spPr>
          <a:xfrm>
            <a:off x="7119938" y="2354610"/>
            <a:ext cx="387350" cy="357187"/>
          </a:xfrm>
          <a:prstGeom prst="smileyFac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cxnSp>
        <p:nvCxnSpPr>
          <p:cNvPr id="147" name="曲線コネクタ 146"/>
          <p:cNvCxnSpPr>
            <a:endCxn id="144" idx="1"/>
          </p:cNvCxnSpPr>
          <p:nvPr/>
        </p:nvCxnSpPr>
        <p:spPr>
          <a:xfrm>
            <a:off x="6180138" y="2532410"/>
            <a:ext cx="476250" cy="1587"/>
          </a:xfrm>
          <a:prstGeom prst="curvedConnector3">
            <a:avLst>
              <a:gd name="adj1" fmla="val 50000"/>
            </a:avLst>
          </a:prstGeom>
          <a:ln>
            <a:tailEnd type="arrow"/>
          </a:ln>
        </p:spPr>
        <p:style>
          <a:lnRef idx="1">
            <a:schemeClr val="dk1"/>
          </a:lnRef>
          <a:fillRef idx="0">
            <a:schemeClr val="dk1"/>
          </a:fillRef>
          <a:effectRef idx="0">
            <a:schemeClr val="dk1"/>
          </a:effectRef>
          <a:fontRef idx="minor">
            <a:schemeClr val="tx1"/>
          </a:fontRef>
        </p:style>
      </p:cxnSp>
      <p:sp>
        <p:nvSpPr>
          <p:cNvPr id="148" name="スマイル 147"/>
          <p:cNvSpPr/>
          <p:nvPr/>
        </p:nvSpPr>
        <p:spPr>
          <a:xfrm>
            <a:off x="6656388" y="4283422"/>
            <a:ext cx="385762" cy="357188"/>
          </a:xfrm>
          <a:prstGeom prst="smileyFace">
            <a:avLst>
              <a:gd name="adj" fmla="val -4653"/>
            </a:avLst>
          </a:prstGeom>
          <a:solidFill>
            <a:schemeClr val="accent5">
              <a:lumMod val="7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49" name="テキスト ボックス 63"/>
          <p:cNvSpPr txBox="1">
            <a:spLocks noChangeArrowheads="1"/>
          </p:cNvSpPr>
          <p:nvPr/>
        </p:nvSpPr>
        <p:spPr bwMode="auto">
          <a:xfrm>
            <a:off x="6113463" y="4569172"/>
            <a:ext cx="928687" cy="523875"/>
          </a:xfrm>
          <a:prstGeom prst="rect">
            <a:avLst/>
          </a:prstGeom>
          <a:noFill/>
          <a:ln w="9525">
            <a:noFill/>
            <a:miter lim="800000"/>
            <a:headEnd/>
            <a:tailEnd/>
          </a:ln>
        </p:spPr>
        <p:txBody>
          <a:bodyPr>
            <a:spAutoFit/>
          </a:bodyPr>
          <a:lstStyle/>
          <a:p>
            <a:r>
              <a:rPr lang="en-US" altLang="ja-JP" sz="1400" b="1">
                <a:solidFill>
                  <a:srgbClr val="FF0000"/>
                </a:solidFill>
              </a:rPr>
              <a:t>failure</a:t>
            </a:r>
          </a:p>
          <a:p>
            <a:r>
              <a:rPr lang="ja-JP" altLang="en-US" sz="1400" b="1">
                <a:solidFill>
                  <a:srgbClr val="FF0000"/>
                </a:solidFill>
              </a:rPr>
              <a:t>故障</a:t>
            </a:r>
          </a:p>
        </p:txBody>
      </p:sp>
      <p:sp>
        <p:nvSpPr>
          <p:cNvPr id="150" name="フローチャート : 複数書類 149"/>
          <p:cNvSpPr/>
          <p:nvPr/>
        </p:nvSpPr>
        <p:spPr>
          <a:xfrm>
            <a:off x="6732588" y="3211860"/>
            <a:ext cx="387350" cy="357187"/>
          </a:xfrm>
          <a:prstGeom prst="flowChartMultidocument">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cxnSp>
        <p:nvCxnSpPr>
          <p:cNvPr id="154" name="曲線コネクタ 153"/>
          <p:cNvCxnSpPr>
            <a:endCxn id="150" idx="1"/>
          </p:cNvCxnSpPr>
          <p:nvPr/>
        </p:nvCxnSpPr>
        <p:spPr>
          <a:xfrm>
            <a:off x="6180138" y="3389660"/>
            <a:ext cx="552450" cy="1587"/>
          </a:xfrm>
          <a:prstGeom prst="curvedConnector3">
            <a:avLst>
              <a:gd name="adj1" fmla="val 50000"/>
            </a:avLst>
          </a:prstGeom>
          <a:ln>
            <a:tailEnd type="arrow"/>
          </a:ln>
        </p:spPr>
        <p:style>
          <a:lnRef idx="1">
            <a:schemeClr val="dk1"/>
          </a:lnRef>
          <a:fillRef idx="0">
            <a:schemeClr val="dk1"/>
          </a:fillRef>
          <a:effectRef idx="0">
            <a:schemeClr val="dk1"/>
          </a:effectRef>
          <a:fontRef idx="minor">
            <a:schemeClr val="tx1"/>
          </a:fontRef>
        </p:style>
      </p:cxnSp>
      <p:sp>
        <p:nvSpPr>
          <p:cNvPr id="155" name="テキスト ボックス 63"/>
          <p:cNvSpPr txBox="1">
            <a:spLocks noChangeArrowheads="1"/>
          </p:cNvSpPr>
          <p:nvPr/>
        </p:nvSpPr>
        <p:spPr bwMode="auto">
          <a:xfrm>
            <a:off x="6269038" y="3569047"/>
            <a:ext cx="928687" cy="523875"/>
          </a:xfrm>
          <a:prstGeom prst="rect">
            <a:avLst/>
          </a:prstGeom>
          <a:noFill/>
          <a:ln w="9525">
            <a:noFill/>
            <a:miter lim="800000"/>
            <a:headEnd/>
            <a:tailEnd/>
          </a:ln>
        </p:spPr>
        <p:txBody>
          <a:bodyPr>
            <a:spAutoFit/>
          </a:bodyPr>
          <a:lstStyle/>
          <a:p>
            <a:r>
              <a:rPr lang="en-US" altLang="ja-JP" sz="1400" b="1">
                <a:solidFill>
                  <a:srgbClr val="FF0000"/>
                </a:solidFill>
              </a:rPr>
              <a:t>failure</a:t>
            </a:r>
          </a:p>
          <a:p>
            <a:r>
              <a:rPr lang="ja-JP" altLang="en-US" sz="1400" b="1">
                <a:solidFill>
                  <a:srgbClr val="FF0000"/>
                </a:solidFill>
              </a:rPr>
              <a:t>故障</a:t>
            </a:r>
          </a:p>
        </p:txBody>
      </p:sp>
      <p:sp>
        <p:nvSpPr>
          <p:cNvPr id="157" name="スマイル 156"/>
          <p:cNvSpPr/>
          <p:nvPr/>
        </p:nvSpPr>
        <p:spPr>
          <a:xfrm>
            <a:off x="7197725" y="3211860"/>
            <a:ext cx="387350" cy="357187"/>
          </a:xfrm>
          <a:prstGeom prst="smileyFace">
            <a:avLst>
              <a:gd name="adj" fmla="val -4653"/>
            </a:avLst>
          </a:prstGeom>
          <a:solidFill>
            <a:schemeClr val="accent5">
              <a:lumMod val="7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67" name="雲形吹き出し 166"/>
          <p:cNvSpPr>
            <a:spLocks noChangeArrowheads="1"/>
          </p:cNvSpPr>
          <p:nvPr/>
        </p:nvSpPr>
        <p:spPr bwMode="auto">
          <a:xfrm>
            <a:off x="3868738" y="5069235"/>
            <a:ext cx="1316037" cy="652462"/>
          </a:xfrm>
          <a:prstGeom prst="cloudCallout">
            <a:avLst>
              <a:gd name="adj1" fmla="val 45301"/>
              <a:gd name="adj2" fmla="val -126583"/>
            </a:avLst>
          </a:prstGeom>
          <a:solidFill>
            <a:srgbClr val="CCCCCC"/>
          </a:solidFill>
          <a:ln w="12700" algn="ctr">
            <a:noFill/>
            <a:round/>
            <a:headEnd/>
            <a:tailEnd/>
          </a:ln>
        </p:spPr>
        <p:txBody>
          <a:bodyPr anchor="ctr"/>
          <a:lstStyle/>
          <a:p>
            <a:pPr algn="ctr">
              <a:defRPr/>
            </a:pPr>
            <a:r>
              <a:rPr lang="ja-JP" altLang="en-US" sz="1400" dirty="0">
                <a:latin typeface="+mn-lt"/>
                <a:ea typeface="+mn-ea"/>
              </a:rPr>
              <a:t>コードの</a:t>
            </a:r>
            <a:endParaRPr lang="en-US" altLang="ja-JP" sz="1400" dirty="0">
              <a:latin typeface="+mn-lt"/>
              <a:ea typeface="+mn-ea"/>
            </a:endParaRPr>
          </a:p>
          <a:p>
            <a:pPr algn="ctr">
              <a:defRPr/>
            </a:pPr>
            <a:r>
              <a:rPr lang="ja-JP" altLang="en-US" sz="1400" dirty="0">
                <a:latin typeface="+mn-lt"/>
                <a:ea typeface="+mn-ea"/>
              </a:rPr>
              <a:t>複雑さ</a:t>
            </a:r>
          </a:p>
        </p:txBody>
      </p:sp>
      <p:sp>
        <p:nvSpPr>
          <p:cNvPr id="168" name="雲形吹き出し 167"/>
          <p:cNvSpPr>
            <a:spLocks noChangeArrowheads="1"/>
          </p:cNvSpPr>
          <p:nvPr/>
        </p:nvSpPr>
        <p:spPr bwMode="auto">
          <a:xfrm>
            <a:off x="5745088" y="5081935"/>
            <a:ext cx="1800199" cy="795337"/>
          </a:xfrm>
          <a:prstGeom prst="cloudCallout">
            <a:avLst>
              <a:gd name="adj1" fmla="val -68630"/>
              <a:gd name="adj2" fmla="val -124449"/>
            </a:avLst>
          </a:prstGeom>
          <a:solidFill>
            <a:srgbClr val="CCCCCC"/>
          </a:solidFill>
          <a:ln w="12700" algn="ctr">
            <a:noFill/>
            <a:round/>
            <a:headEnd/>
            <a:tailEnd/>
          </a:ln>
        </p:spPr>
        <p:txBody>
          <a:bodyPr anchor="ctr"/>
          <a:lstStyle/>
          <a:p>
            <a:pPr algn="ctr">
              <a:defRPr/>
            </a:pPr>
            <a:r>
              <a:rPr lang="ja-JP" altLang="en-US" sz="1400" dirty="0">
                <a:latin typeface="+mn-lt"/>
                <a:ea typeface="+mn-ea"/>
              </a:rPr>
              <a:t>基盤構造の</a:t>
            </a:r>
            <a:endParaRPr lang="en-US" altLang="ja-JP" sz="1400" dirty="0">
              <a:latin typeface="+mn-lt"/>
              <a:ea typeface="+mn-ea"/>
            </a:endParaRPr>
          </a:p>
          <a:p>
            <a:pPr algn="ctr">
              <a:defRPr/>
            </a:pPr>
            <a:r>
              <a:rPr lang="ja-JP" altLang="en-US" sz="1400" dirty="0">
                <a:latin typeface="+mn-lt"/>
                <a:ea typeface="+mn-ea"/>
              </a:rPr>
              <a:t>複雑さ</a:t>
            </a:r>
          </a:p>
        </p:txBody>
      </p:sp>
      <p:sp>
        <p:nvSpPr>
          <p:cNvPr id="60" name="雲形吹き出し 59"/>
          <p:cNvSpPr>
            <a:spLocks noChangeArrowheads="1"/>
          </p:cNvSpPr>
          <p:nvPr/>
        </p:nvSpPr>
        <p:spPr bwMode="auto">
          <a:xfrm>
            <a:off x="6122988" y="1545084"/>
            <a:ext cx="2718444" cy="720626"/>
          </a:xfrm>
          <a:prstGeom prst="cloudCallout">
            <a:avLst>
              <a:gd name="adj1" fmla="val -38579"/>
              <a:gd name="adj2" fmla="val 75167"/>
            </a:avLst>
          </a:prstGeom>
          <a:solidFill>
            <a:srgbClr val="CCCCCC"/>
          </a:solidFill>
          <a:ln w="12700" algn="ctr">
            <a:noFill/>
            <a:round/>
            <a:headEnd/>
            <a:tailEnd/>
          </a:ln>
        </p:spPr>
        <p:txBody>
          <a:bodyPr anchor="ctr"/>
          <a:lstStyle/>
          <a:p>
            <a:pPr algn="ctr">
              <a:defRPr/>
            </a:pPr>
            <a:r>
              <a:rPr lang="ja-JP" altLang="en-US" sz="1400" dirty="0">
                <a:latin typeface="+mn-lt"/>
                <a:ea typeface="+mn-ea"/>
              </a:rPr>
              <a:t>環境条件</a:t>
            </a:r>
            <a:endParaRPr lang="en-US" altLang="ja-JP" sz="1400" dirty="0">
              <a:latin typeface="+mn-lt"/>
              <a:ea typeface="+mn-ea"/>
            </a:endParaRPr>
          </a:p>
          <a:p>
            <a:pPr algn="ctr">
              <a:defRPr/>
            </a:pPr>
            <a:r>
              <a:rPr lang="ja-JP" altLang="en-US" sz="1050" dirty="0">
                <a:latin typeface="+mn-lt"/>
                <a:ea typeface="+mn-ea"/>
              </a:rPr>
              <a:t>放射線・磁場・電子場・汚染</a:t>
            </a:r>
          </a:p>
        </p:txBody>
      </p:sp>
      <p:sp>
        <p:nvSpPr>
          <p:cNvPr id="28727" name="Rectangle 61"/>
          <p:cNvSpPr>
            <a:spLocks noChangeArrowheads="1"/>
          </p:cNvSpPr>
          <p:nvPr/>
        </p:nvSpPr>
        <p:spPr bwMode="auto">
          <a:xfrm>
            <a:off x="508000" y="1265585"/>
            <a:ext cx="4914900" cy="358775"/>
          </a:xfrm>
          <a:prstGeom prst="rect">
            <a:avLst/>
          </a:prstGeom>
          <a:solidFill>
            <a:srgbClr val="CCFFFF"/>
          </a:solidFill>
          <a:ln w="9525">
            <a:solidFill>
              <a:schemeClr val="tx1"/>
            </a:solidFill>
            <a:miter lim="800000"/>
            <a:headEnd/>
            <a:tailEnd/>
          </a:ln>
        </p:spPr>
        <p:txBody>
          <a:bodyPr wrap="none" anchor="ctr"/>
          <a:lstStyle/>
          <a:p>
            <a:pPr algn="ctr"/>
            <a:r>
              <a:rPr lang="ja-JP" altLang="en-US"/>
              <a:t>開発</a:t>
            </a:r>
          </a:p>
        </p:txBody>
      </p:sp>
      <p:sp>
        <p:nvSpPr>
          <p:cNvPr id="28728" name="Rectangle 62"/>
          <p:cNvSpPr>
            <a:spLocks noChangeArrowheads="1"/>
          </p:cNvSpPr>
          <p:nvPr/>
        </p:nvSpPr>
        <p:spPr bwMode="auto">
          <a:xfrm>
            <a:off x="5421313" y="1265585"/>
            <a:ext cx="3822700" cy="358775"/>
          </a:xfrm>
          <a:prstGeom prst="rect">
            <a:avLst/>
          </a:prstGeom>
          <a:solidFill>
            <a:srgbClr val="FFCC99"/>
          </a:solidFill>
          <a:ln w="9525">
            <a:solidFill>
              <a:schemeClr val="tx1"/>
            </a:solidFill>
            <a:miter lim="800000"/>
            <a:headEnd/>
            <a:tailEnd/>
          </a:ln>
        </p:spPr>
        <p:txBody>
          <a:bodyPr wrap="none" anchor="ctr"/>
          <a:lstStyle/>
          <a:p>
            <a:pPr algn="ctr"/>
            <a:r>
              <a:rPr lang="ja-JP" altLang="en-US" dirty="0"/>
              <a:t>本番稼動</a:t>
            </a:r>
          </a:p>
        </p:txBody>
      </p:sp>
      <p:grpSp>
        <p:nvGrpSpPr>
          <p:cNvPr id="28729" name="グループ化 124"/>
          <p:cNvGrpSpPr>
            <a:grpSpLocks/>
          </p:cNvGrpSpPr>
          <p:nvPr/>
        </p:nvGrpSpPr>
        <p:grpSpPr bwMode="auto">
          <a:xfrm>
            <a:off x="7605713" y="5224810"/>
            <a:ext cx="385762" cy="357187"/>
            <a:chOff x="6786578" y="3714752"/>
            <a:chExt cx="357190" cy="357190"/>
          </a:xfrm>
        </p:grpSpPr>
        <p:sp>
          <p:nvSpPr>
            <p:cNvPr id="116" name="正方形/長方形 115"/>
            <p:cNvSpPr/>
            <p:nvPr/>
          </p:nvSpPr>
          <p:spPr>
            <a:xfrm>
              <a:off x="6786578" y="3929066"/>
              <a:ext cx="357190" cy="142876"/>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17" name="正方形/長方形 116"/>
            <p:cNvSpPr/>
            <p:nvPr/>
          </p:nvSpPr>
          <p:spPr>
            <a:xfrm>
              <a:off x="6858604" y="3714752"/>
              <a:ext cx="204319" cy="214314"/>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sp>
        <p:nvSpPr>
          <p:cNvPr id="16" name="雲形吹き出し 167"/>
          <p:cNvSpPr>
            <a:spLocks noChangeArrowheads="1"/>
          </p:cNvSpPr>
          <p:nvPr/>
        </p:nvSpPr>
        <p:spPr bwMode="auto">
          <a:xfrm>
            <a:off x="7545288" y="4649167"/>
            <a:ext cx="2167037" cy="652463"/>
          </a:xfrm>
          <a:prstGeom prst="cloudCallout">
            <a:avLst>
              <a:gd name="adj1" fmla="val -82866"/>
              <a:gd name="adj2" fmla="val -12042"/>
            </a:avLst>
          </a:prstGeom>
          <a:solidFill>
            <a:srgbClr val="CCCCCC"/>
          </a:solidFill>
          <a:ln w="12700" algn="ctr">
            <a:noFill/>
            <a:round/>
            <a:headEnd/>
            <a:tailEnd/>
          </a:ln>
        </p:spPr>
        <p:txBody>
          <a:bodyPr anchor="ctr"/>
          <a:lstStyle/>
          <a:p>
            <a:pPr algn="ctr"/>
            <a:r>
              <a:rPr lang="ja-JP" altLang="en-US" sz="1400" dirty="0"/>
              <a:t>他システムとのインターフェース</a:t>
            </a:r>
          </a:p>
        </p:txBody>
      </p:sp>
      <p:cxnSp>
        <p:nvCxnSpPr>
          <p:cNvPr id="28731" name="AutoShape 68"/>
          <p:cNvCxnSpPr>
            <a:cxnSpLocks noChangeShapeType="1"/>
            <a:endCxn id="117" idx="1"/>
          </p:cNvCxnSpPr>
          <p:nvPr/>
        </p:nvCxnSpPr>
        <p:spPr bwMode="auto">
          <a:xfrm>
            <a:off x="6510338" y="4394547"/>
            <a:ext cx="1171575" cy="938213"/>
          </a:xfrm>
          <a:prstGeom prst="straightConnector1">
            <a:avLst/>
          </a:prstGeom>
          <a:noFill/>
          <a:ln w="9525">
            <a:solidFill>
              <a:schemeClr val="tx1"/>
            </a:solidFill>
            <a:round/>
            <a:headEnd/>
            <a:tailEnd/>
          </a:ln>
        </p:spPr>
      </p:cxnSp>
      <p:sp>
        <p:nvSpPr>
          <p:cNvPr id="28732"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11732507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a:xfrm>
            <a:off x="541338" y="214313"/>
            <a:ext cx="8391525" cy="1127125"/>
          </a:xfrm>
        </p:spPr>
        <p:txBody>
          <a:bodyPr/>
          <a:lstStyle/>
          <a:p>
            <a:pPr eaLnBrk="1" hangingPunct="1"/>
            <a:r>
              <a:rPr lang="ja-JP" altLang="en-US" dirty="0"/>
              <a:t>故障・欠陥・エラーへの対応</a:t>
            </a:r>
          </a:p>
        </p:txBody>
      </p:sp>
      <p:sp>
        <p:nvSpPr>
          <p:cNvPr id="26627" name="Rectangle 3"/>
          <p:cNvSpPr>
            <a:spLocks noGrp="1" noChangeArrowheads="1"/>
          </p:cNvSpPr>
          <p:nvPr>
            <p:ph type="body" idx="4294967295"/>
          </p:nvPr>
        </p:nvSpPr>
        <p:spPr>
          <a:xfrm>
            <a:off x="272480" y="1557338"/>
            <a:ext cx="9289032" cy="4229100"/>
          </a:xfrm>
        </p:spPr>
        <p:txBody>
          <a:bodyPr/>
          <a:lstStyle/>
          <a:p>
            <a:pPr eaLnBrk="1" hangingPunct="1">
              <a:lnSpc>
                <a:spcPct val="90000"/>
              </a:lnSpc>
            </a:pPr>
            <a:r>
              <a:rPr lang="ja-JP" altLang="en-US" sz="2400" dirty="0"/>
              <a:t>故障への対応：　</a:t>
            </a:r>
            <a:r>
              <a:rPr lang="ja-JP" altLang="en-US" sz="2000" dirty="0"/>
              <a:t>ユーザーの</a:t>
            </a:r>
            <a:r>
              <a:rPr lang="ja-JP" altLang="en-US" sz="2000" dirty="0">
                <a:solidFill>
                  <a:srgbClr val="FF0000"/>
                </a:solidFill>
              </a:rPr>
              <a:t>今起きている困りごとをなくす</a:t>
            </a:r>
            <a:r>
              <a:rPr lang="ja-JP" altLang="en-US" sz="2000" dirty="0"/>
              <a:t>。若化（リジュビネーション：リブート等）や回避策の提示も有効な対応である。ただし、故障の原因は直っていないため、</a:t>
            </a:r>
            <a:r>
              <a:rPr lang="ja-JP" altLang="en-US" sz="2000" dirty="0">
                <a:solidFill>
                  <a:srgbClr val="FF0000"/>
                </a:solidFill>
              </a:rPr>
              <a:t>別のユーザーで同じ故障が起こる</a:t>
            </a:r>
            <a:r>
              <a:rPr lang="ja-JP" altLang="en-US" sz="2000" dirty="0"/>
              <a:t>。</a:t>
            </a:r>
          </a:p>
          <a:p>
            <a:pPr eaLnBrk="1" hangingPunct="1">
              <a:lnSpc>
                <a:spcPct val="90000"/>
              </a:lnSpc>
            </a:pPr>
            <a:r>
              <a:rPr lang="ja-JP" altLang="en-US" sz="2400" dirty="0"/>
              <a:t>欠陥への対応：　</a:t>
            </a:r>
            <a:r>
              <a:rPr lang="ja-JP" altLang="en-US" sz="2000" dirty="0"/>
              <a:t>欠陥レポート、デバッグ、リグレッションテスト、再リリースを行う。</a:t>
            </a:r>
            <a:r>
              <a:rPr lang="ja-JP" altLang="en-US" sz="2000" dirty="0">
                <a:solidFill>
                  <a:srgbClr val="FF0000"/>
                </a:solidFill>
              </a:rPr>
              <a:t>故障の原因は直る</a:t>
            </a:r>
            <a:r>
              <a:rPr lang="ja-JP" altLang="en-US" sz="2000" dirty="0"/>
              <a:t>が、欠陥の作りこんだ理由には迫っていないため、</a:t>
            </a:r>
            <a:r>
              <a:rPr lang="ja-JP" altLang="en-US" sz="2000" dirty="0">
                <a:solidFill>
                  <a:srgbClr val="FF0000"/>
                </a:solidFill>
              </a:rPr>
              <a:t>次のプロダクトで再発したり似た現象が発生する</a:t>
            </a:r>
            <a:r>
              <a:rPr lang="ja-JP" altLang="en-US" sz="2000" dirty="0"/>
              <a:t>。</a:t>
            </a:r>
            <a:endParaRPr lang="en-US" altLang="ja-JP" sz="2000" dirty="0"/>
          </a:p>
          <a:p>
            <a:pPr eaLnBrk="1" hangingPunct="1">
              <a:lnSpc>
                <a:spcPct val="90000"/>
              </a:lnSpc>
            </a:pPr>
            <a:r>
              <a:rPr lang="ja-JP" altLang="en-US" sz="2400" dirty="0"/>
              <a:t>エラーへの対応：　</a:t>
            </a:r>
            <a:r>
              <a:rPr lang="ja-JP" altLang="en-US" sz="2000" dirty="0"/>
              <a:t>欠陥を作ってしまった原因を究明し、原因に手を打つことで</a:t>
            </a:r>
            <a:r>
              <a:rPr lang="ja-JP" altLang="en-US" sz="2000" dirty="0">
                <a:solidFill>
                  <a:srgbClr val="FF0000"/>
                </a:solidFill>
              </a:rPr>
              <a:t>同種の欠陥を未然防止する</a:t>
            </a:r>
            <a:r>
              <a:rPr lang="ja-JP" altLang="en-US" sz="2000" dirty="0"/>
              <a:t>。原因の例を以下に示す。</a:t>
            </a:r>
            <a:endParaRPr lang="en-US" altLang="ja-JP" sz="2000" dirty="0"/>
          </a:p>
          <a:p>
            <a:pPr lvl="1" eaLnBrk="1" hangingPunct="1">
              <a:lnSpc>
                <a:spcPct val="90000"/>
              </a:lnSpc>
              <a:buFont typeface="Wingdings" panose="05000000000000000000" pitchFamily="2" charset="2"/>
              <a:buChar char="ü"/>
            </a:pPr>
            <a:r>
              <a:rPr lang="ja-JP" altLang="en-US" sz="2000" dirty="0"/>
              <a:t>納期のプレッシャー</a:t>
            </a:r>
          </a:p>
          <a:p>
            <a:pPr lvl="1" eaLnBrk="1" hangingPunct="1">
              <a:lnSpc>
                <a:spcPct val="90000"/>
              </a:lnSpc>
              <a:buFont typeface="Wingdings" panose="05000000000000000000" pitchFamily="2" charset="2"/>
              <a:buChar char="ü"/>
            </a:pPr>
            <a:r>
              <a:rPr lang="ja-JP" altLang="en-US" sz="2000" dirty="0"/>
              <a:t>人間のもつ誤りを犯しやすい性質</a:t>
            </a:r>
          </a:p>
          <a:p>
            <a:pPr lvl="1" eaLnBrk="1" hangingPunct="1">
              <a:lnSpc>
                <a:spcPct val="90000"/>
              </a:lnSpc>
              <a:buFont typeface="Wingdings" panose="05000000000000000000" pitchFamily="2" charset="2"/>
              <a:buChar char="ü"/>
            </a:pPr>
            <a:r>
              <a:rPr lang="ja-JP" altLang="en-US" sz="2000" dirty="0"/>
              <a:t>経験不足または技術不足（不慣れな技術を含む）</a:t>
            </a:r>
          </a:p>
          <a:p>
            <a:pPr lvl="1" eaLnBrk="1" hangingPunct="1">
              <a:lnSpc>
                <a:spcPct val="90000"/>
              </a:lnSpc>
              <a:buFont typeface="Wingdings" panose="05000000000000000000" pitchFamily="2" charset="2"/>
              <a:buChar char="ü"/>
            </a:pPr>
            <a:r>
              <a:rPr lang="ja-JP" altLang="en-US" sz="2000" dirty="0"/>
              <a:t>誤ったコミュニケーション</a:t>
            </a:r>
          </a:p>
          <a:p>
            <a:pPr lvl="1" eaLnBrk="1" hangingPunct="1">
              <a:lnSpc>
                <a:spcPct val="90000"/>
              </a:lnSpc>
              <a:buFont typeface="Wingdings" panose="05000000000000000000" pitchFamily="2" charset="2"/>
              <a:buChar char="ü"/>
            </a:pPr>
            <a:r>
              <a:rPr lang="ja-JP" altLang="en-US" sz="2000" dirty="0"/>
              <a:t>コード・設計・解決すべき根本的な問題・使用する技術の複雑さ</a:t>
            </a:r>
          </a:p>
          <a:p>
            <a:pPr lvl="1" eaLnBrk="1" hangingPunct="1">
              <a:lnSpc>
                <a:spcPct val="90000"/>
              </a:lnSpc>
              <a:buFont typeface="Wingdings" panose="05000000000000000000" pitchFamily="2" charset="2"/>
              <a:buChar char="ü"/>
            </a:pPr>
            <a:r>
              <a:rPr lang="ja-JP" altLang="en-US" sz="2000" dirty="0"/>
              <a:t>システム間のインターフェースに関する誤解</a:t>
            </a:r>
          </a:p>
        </p:txBody>
      </p:sp>
      <p:sp>
        <p:nvSpPr>
          <p:cNvPr id="26629" name="スライド番号プレースホルダー 1"/>
          <p:cNvSpPr>
            <a:spLocks noGrp="1"/>
          </p:cNvSpPr>
          <p:nvPr>
            <p:ph type="sldNum" sz="quarter" idx="12"/>
          </p:nvPr>
        </p:nvSpPr>
        <p:spPr>
          <a:noFill/>
        </p:spPr>
        <p:txBody>
          <a:bodyPr/>
          <a:lstStyle/>
          <a:p>
            <a:fld id="{93913328-0E09-4F9A-9793-EF3FFC73B69E}" type="slidenum">
              <a:rPr lang="ja-JP" altLang="en-US" smtClean="0">
                <a:ea typeface="ＭＳ Ｐゴシック" charset="-128"/>
              </a:rPr>
              <a:pPr/>
              <a:t>27</a:t>
            </a:fld>
            <a:endParaRPr lang="ja-JP" altLang="en-US">
              <a:ea typeface="ＭＳ Ｐゴシック" charset="-128"/>
            </a:endParaRPr>
          </a:p>
        </p:txBody>
      </p:sp>
      <p:sp>
        <p:nvSpPr>
          <p:cNvPr id="26630"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26104662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28</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en-US" altLang="ja-JP" sz="4400" dirty="0">
                <a:solidFill>
                  <a:schemeClr val="tx2"/>
                </a:solidFill>
                <a:latin typeface="ＭＳ Ｐゴシック" charset="-128"/>
              </a:rPr>
              <a:t>1.3 </a:t>
            </a:r>
            <a:r>
              <a:rPr lang="ja-JP" altLang="en-US" sz="4400" dirty="0">
                <a:solidFill>
                  <a:schemeClr val="tx2"/>
                </a:solidFill>
                <a:latin typeface="ＭＳ Ｐゴシック" charset="-128"/>
              </a:rPr>
              <a:t>テストの</a:t>
            </a:r>
            <a:r>
              <a:rPr lang="en-US" altLang="ja-JP" sz="4400" dirty="0">
                <a:solidFill>
                  <a:schemeClr val="tx2"/>
                </a:solidFill>
                <a:latin typeface="ＭＳ Ｐゴシック" charset="-128"/>
              </a:rPr>
              <a:t>7</a:t>
            </a:r>
            <a:r>
              <a:rPr lang="ja-JP" altLang="en-US" sz="4400" dirty="0">
                <a:solidFill>
                  <a:schemeClr val="tx2"/>
                </a:solidFill>
                <a:latin typeface="ＭＳ Ｐゴシック" charset="-128"/>
              </a:rPr>
              <a:t>原則</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18894123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6"/>
          <p:cNvSpPr>
            <a:spLocks noGrp="1" noChangeArrowheads="1"/>
          </p:cNvSpPr>
          <p:nvPr>
            <p:ph type="sldNum" sz="quarter" idx="12"/>
          </p:nvPr>
        </p:nvSpPr>
        <p:spPr>
          <a:noFill/>
        </p:spPr>
        <p:txBody>
          <a:bodyPr/>
          <a:lstStyle/>
          <a:p>
            <a:fld id="{D6B44D53-EEBD-4F27-ADD5-C7AB6E9D6736}" type="slidenum">
              <a:rPr lang="en-US" altLang="ja-JP" smtClean="0">
                <a:ea typeface="ＭＳ Ｐゴシック" charset="-128"/>
              </a:rPr>
              <a:pPr/>
              <a:t>29</a:t>
            </a:fld>
            <a:endParaRPr lang="en-US" altLang="ja-JP">
              <a:ea typeface="ＭＳ Ｐゴシック" charset="-128"/>
            </a:endParaRPr>
          </a:p>
        </p:txBody>
      </p:sp>
      <p:sp>
        <p:nvSpPr>
          <p:cNvPr id="29699" name="Rectangle 2"/>
          <p:cNvSpPr>
            <a:spLocks noGrp="1" noChangeArrowheads="1"/>
          </p:cNvSpPr>
          <p:nvPr>
            <p:ph type="title"/>
          </p:nvPr>
        </p:nvSpPr>
        <p:spPr/>
        <p:txBody>
          <a:bodyPr/>
          <a:lstStyle/>
          <a:p>
            <a:pPr eaLnBrk="1" hangingPunct="1"/>
            <a:r>
              <a:rPr lang="ja-JP" altLang="en-US" dirty="0"/>
              <a:t>テストの</a:t>
            </a:r>
            <a:r>
              <a:rPr lang="en-US" altLang="ja-JP" dirty="0"/>
              <a:t>7</a:t>
            </a:r>
            <a:r>
              <a:rPr lang="ja-JP" altLang="en-US" dirty="0"/>
              <a:t>原則</a:t>
            </a:r>
          </a:p>
        </p:txBody>
      </p:sp>
      <p:sp>
        <p:nvSpPr>
          <p:cNvPr id="29700" name="Rectangle 3"/>
          <p:cNvSpPr>
            <a:spLocks noGrp="1" noChangeArrowheads="1"/>
          </p:cNvSpPr>
          <p:nvPr>
            <p:ph type="body" idx="1"/>
          </p:nvPr>
        </p:nvSpPr>
        <p:spPr>
          <a:xfrm>
            <a:off x="495300" y="1600200"/>
            <a:ext cx="8915400" cy="4228850"/>
          </a:xfrm>
        </p:spPr>
        <p:txBody>
          <a:bodyPr>
            <a:spAutoFit/>
          </a:bodyPr>
          <a:lstStyle/>
          <a:p>
            <a:pPr eaLnBrk="1" hangingPunct="1">
              <a:lnSpc>
                <a:spcPct val="90000"/>
              </a:lnSpc>
            </a:pPr>
            <a:r>
              <a:rPr lang="ja-JP" altLang="en-US" sz="2400" b="1" u="sng" dirty="0">
                <a:solidFill>
                  <a:srgbClr val="FF3300"/>
                </a:solidFill>
              </a:rPr>
              <a:t>原則</a:t>
            </a:r>
            <a:r>
              <a:rPr lang="en-US" altLang="ja-JP" sz="2400" b="1" u="sng" dirty="0">
                <a:solidFill>
                  <a:srgbClr val="FF3300"/>
                </a:solidFill>
              </a:rPr>
              <a:t>1</a:t>
            </a:r>
            <a:r>
              <a:rPr lang="ja-JP" altLang="en-US" sz="2400" b="1" u="sng" dirty="0">
                <a:solidFill>
                  <a:srgbClr val="FF3300"/>
                </a:solidFill>
              </a:rPr>
              <a:t>：テストは欠陥があることは示せるが、欠陥がないことは</a:t>
            </a:r>
            <a:br>
              <a:rPr lang="en-US" altLang="ja-JP" sz="2400" b="1" u="sng" dirty="0">
                <a:solidFill>
                  <a:srgbClr val="FF3300"/>
                </a:solidFill>
              </a:rPr>
            </a:br>
            <a:r>
              <a:rPr lang="ja-JP" altLang="en-US" sz="2400" b="1" u="sng" dirty="0">
                <a:solidFill>
                  <a:srgbClr val="FF3300"/>
                </a:solidFill>
              </a:rPr>
              <a:t>示せない</a:t>
            </a:r>
            <a:endParaRPr lang="en-US" altLang="ja-JP" sz="2400" b="1" u="sng" dirty="0">
              <a:solidFill>
                <a:srgbClr val="FF3300"/>
              </a:solidFill>
            </a:endParaRPr>
          </a:p>
          <a:p>
            <a:pPr eaLnBrk="1" hangingPunct="1">
              <a:lnSpc>
                <a:spcPct val="90000"/>
              </a:lnSpc>
              <a:buFontTx/>
              <a:buNone/>
            </a:pPr>
            <a:r>
              <a:rPr lang="ja-JP" altLang="en-US" sz="1600" dirty="0"/>
              <a:t>      </a:t>
            </a:r>
            <a:r>
              <a:rPr lang="ja-JP" altLang="en-US" sz="1800" dirty="0"/>
              <a:t>テストにより、欠陥があることは示せるが、欠陥がないことは証明できない。テストにより、ソフトウェアに残る未検出欠陥の数を減らせるが、欠陥が見つからないとしても、正しさの証明とはならない。</a:t>
            </a:r>
            <a:endParaRPr lang="en-US" altLang="ja-JP" sz="1800" dirty="0"/>
          </a:p>
          <a:p>
            <a:pPr eaLnBrk="1" hangingPunct="1">
              <a:lnSpc>
                <a:spcPct val="90000"/>
              </a:lnSpc>
            </a:pPr>
            <a:r>
              <a:rPr lang="ja-JP" altLang="en-US" sz="2400" b="1" u="sng" dirty="0">
                <a:solidFill>
                  <a:srgbClr val="FF3300"/>
                </a:solidFill>
              </a:rPr>
              <a:t>原則</a:t>
            </a:r>
            <a:r>
              <a:rPr lang="en-US" altLang="ja-JP" sz="2400" b="1" u="sng" dirty="0">
                <a:solidFill>
                  <a:srgbClr val="FF3300"/>
                </a:solidFill>
              </a:rPr>
              <a:t>2</a:t>
            </a:r>
            <a:r>
              <a:rPr lang="ja-JP" altLang="en-US" sz="2400" b="1" u="sng" dirty="0">
                <a:solidFill>
                  <a:srgbClr val="FF3300"/>
                </a:solidFill>
              </a:rPr>
              <a:t>：全数テストは不可能</a:t>
            </a:r>
            <a:endParaRPr lang="en-US" altLang="ja-JP" sz="2400" b="1" u="sng" dirty="0">
              <a:solidFill>
                <a:srgbClr val="FF3300"/>
              </a:solidFill>
            </a:endParaRPr>
          </a:p>
          <a:p>
            <a:pPr eaLnBrk="1" hangingPunct="1">
              <a:lnSpc>
                <a:spcPct val="90000"/>
              </a:lnSpc>
              <a:buFontTx/>
              <a:buNone/>
            </a:pPr>
            <a:r>
              <a:rPr lang="ja-JP" altLang="en-US" sz="1600" dirty="0"/>
              <a:t>      </a:t>
            </a:r>
            <a:r>
              <a:rPr lang="ja-JP" altLang="en-US" sz="1800" dirty="0"/>
              <a:t>すべてをテストすること（入力と事前条件の全組合せ）は、ごく単純なソフトウェア以外では非現実的である。全数テストの代わりに、リスク分析、テスト技法、および優先度によりテストにかける労力を集中すべきである。</a:t>
            </a:r>
            <a:endParaRPr lang="en-US" altLang="ja-JP" sz="1800" dirty="0"/>
          </a:p>
          <a:p>
            <a:pPr eaLnBrk="1" hangingPunct="1">
              <a:lnSpc>
                <a:spcPct val="90000"/>
              </a:lnSpc>
            </a:pPr>
            <a:r>
              <a:rPr lang="ja-JP" altLang="en-US" sz="2400" b="1" u="sng" dirty="0">
                <a:solidFill>
                  <a:srgbClr val="FF3300"/>
                </a:solidFill>
              </a:rPr>
              <a:t>原則</a:t>
            </a:r>
            <a:r>
              <a:rPr lang="en-US" altLang="ja-JP" sz="2400" b="1" u="sng" dirty="0">
                <a:solidFill>
                  <a:srgbClr val="FF3300"/>
                </a:solidFill>
              </a:rPr>
              <a:t>3</a:t>
            </a:r>
            <a:r>
              <a:rPr lang="ja-JP" altLang="en-US" sz="2400" b="1" u="sng" dirty="0">
                <a:solidFill>
                  <a:srgbClr val="FF3300"/>
                </a:solidFill>
              </a:rPr>
              <a:t>：早期テストで時間とコストを節約</a:t>
            </a:r>
            <a:endParaRPr lang="en-US" altLang="ja-JP" sz="2400" b="1" u="sng" dirty="0">
              <a:solidFill>
                <a:srgbClr val="FF3300"/>
              </a:solidFill>
            </a:endParaRPr>
          </a:p>
          <a:p>
            <a:pPr eaLnBrk="1" hangingPunct="1">
              <a:lnSpc>
                <a:spcPct val="90000"/>
              </a:lnSpc>
              <a:buFontTx/>
              <a:buNone/>
            </a:pPr>
            <a:r>
              <a:rPr lang="ja-JP" altLang="en-US" sz="1600" dirty="0"/>
              <a:t>      </a:t>
            </a:r>
            <a:r>
              <a:rPr lang="ja-JP" altLang="en-US" sz="1800" dirty="0"/>
              <a:t>早い段階で欠陥を見つけるために、静的テスト活動と動的テスト活動の両方をソフトウェア開発ライフサイクルのなるべく早い時期に開始すべきである。早期テストは、シフトレフトとも呼ばれる。ソフトウェア開発ライフサイクルの早い時期にテストを行うことにより、コストを低減または削減できる。</a:t>
            </a:r>
            <a:endParaRPr lang="en-US" altLang="ja-JP" sz="1800" dirty="0"/>
          </a:p>
        </p:txBody>
      </p:sp>
      <p:sp>
        <p:nvSpPr>
          <p:cNvPr id="29701"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7" name="テキスト ボックス 69"/>
          <p:cNvSpPr txBox="1">
            <a:spLocks noChangeArrowheads="1"/>
          </p:cNvSpPr>
          <p:nvPr/>
        </p:nvSpPr>
        <p:spPr bwMode="auto">
          <a:xfrm>
            <a:off x="315913" y="5877272"/>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21037326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ja-JP" altLang="en-US" sz="4000" dirty="0"/>
              <a:t>本セミナーで皆さんにお伝えしたいこと</a:t>
            </a:r>
          </a:p>
        </p:txBody>
      </p:sp>
      <p:sp>
        <p:nvSpPr>
          <p:cNvPr id="11267" name="Rectangle 3"/>
          <p:cNvSpPr>
            <a:spLocks noGrp="1" noChangeArrowheads="1"/>
          </p:cNvSpPr>
          <p:nvPr>
            <p:ph type="body" idx="1"/>
          </p:nvPr>
        </p:nvSpPr>
        <p:spPr>
          <a:xfrm>
            <a:off x="495300" y="1484313"/>
            <a:ext cx="8915400" cy="4786312"/>
          </a:xfrm>
        </p:spPr>
        <p:txBody>
          <a:bodyPr/>
          <a:lstStyle/>
          <a:p>
            <a:r>
              <a:rPr lang="ja-JP" altLang="en-US" sz="2800" dirty="0"/>
              <a:t>様々なテスト技法のうち、基本的な技法について、</a:t>
            </a:r>
            <a:br>
              <a:rPr lang="en-US" altLang="ja-JP" sz="2800" dirty="0"/>
            </a:br>
            <a:r>
              <a:rPr lang="ja-JP" altLang="en-US" sz="2800" dirty="0"/>
              <a:t>その特徴、長所・短所、効果的な使用局面、使用上の注意事項等と実務で使いこなすことの重要性を理解する。</a:t>
            </a:r>
            <a:br>
              <a:rPr lang="en-US" altLang="ja-JP" sz="2800" dirty="0"/>
            </a:br>
            <a:r>
              <a:rPr lang="ja-JP" altLang="en-US" sz="2400" dirty="0"/>
              <a:t>（知っている、言われてみれば使っている、では足りない。）</a:t>
            </a:r>
            <a:endParaRPr lang="en-US" altLang="ja-JP" sz="2400" dirty="0"/>
          </a:p>
          <a:p>
            <a:pPr>
              <a:buFontTx/>
              <a:buNone/>
            </a:pPr>
            <a:endParaRPr lang="ja-JP" altLang="en-US" sz="2800" dirty="0"/>
          </a:p>
          <a:p>
            <a:r>
              <a:rPr lang="ja-JP" altLang="en-US" sz="2800" dirty="0"/>
              <a:t>プロジェクトのチームメンバーとして、積極的に開発者</a:t>
            </a:r>
            <a:br>
              <a:rPr lang="en-US" altLang="ja-JP" sz="2800" dirty="0"/>
            </a:br>
            <a:r>
              <a:rPr lang="ja-JP" altLang="en-US" sz="2800" dirty="0"/>
              <a:t>（設計／実装メンバー）と協力しつつ、良い製品、良いサービスを顧客に提供する活力源となるように行動することの重要性を知る。</a:t>
            </a:r>
            <a:r>
              <a:rPr lang="ja-JP" altLang="en-US" sz="2400" dirty="0"/>
              <a:t>（テスト技法が使えるだけでは足りない。）</a:t>
            </a:r>
            <a:endParaRPr lang="ja-JP" altLang="en-US" sz="2800" dirty="0"/>
          </a:p>
        </p:txBody>
      </p:sp>
      <p:sp>
        <p:nvSpPr>
          <p:cNvPr id="227332" name="Text Box 4"/>
          <p:cNvSpPr txBox="1">
            <a:spLocks noChangeArrowheads="1"/>
          </p:cNvSpPr>
          <p:nvPr/>
        </p:nvSpPr>
        <p:spPr bwMode="auto">
          <a:xfrm>
            <a:off x="1676637" y="3240272"/>
            <a:ext cx="6552727" cy="523220"/>
          </a:xfrm>
          <a:prstGeom prst="rect">
            <a:avLst/>
          </a:prstGeom>
          <a:solidFill>
            <a:srgbClr val="FFCC00"/>
          </a:solidFill>
          <a:ln w="9525">
            <a:noFill/>
            <a:miter lim="800000"/>
            <a:headEnd/>
            <a:tailEnd/>
          </a:ln>
        </p:spPr>
        <p:txBody>
          <a:bodyPr wrap="square">
            <a:spAutoFit/>
          </a:bodyPr>
          <a:lstStyle/>
          <a:p>
            <a:pPr algn="ctr">
              <a:spcBef>
                <a:spcPct val="50000"/>
              </a:spcBef>
            </a:pPr>
            <a:r>
              <a:rPr lang="ja-JP" altLang="en-US" sz="2800" b="1" dirty="0">
                <a:solidFill>
                  <a:srgbClr val="000000"/>
                </a:solidFill>
              </a:rPr>
              <a:t>テスト技法を意図的に、使い分ける。</a:t>
            </a:r>
          </a:p>
        </p:txBody>
      </p:sp>
      <p:sp>
        <p:nvSpPr>
          <p:cNvPr id="11270" name="フッター プレースホルダ 4"/>
          <p:cNvSpPr>
            <a:spLocks noGrp="1"/>
          </p:cNvSpPr>
          <p:nvPr>
            <p:ph type="ftr" sz="quarter" idx="11"/>
          </p:nvPr>
        </p:nvSpPr>
        <p:spPr>
          <a:noFill/>
        </p:spPr>
        <p:txBody>
          <a:bodyPr/>
          <a:lstStyle/>
          <a:p>
            <a:r>
              <a:rPr lang="en-US" altLang="ja-JP" dirty="0">
                <a:solidFill>
                  <a:srgbClr val="000000"/>
                </a:solidFill>
                <a:ea typeface="ＭＳ Ｐゴシック" charset="-128"/>
              </a:rPr>
              <a:t>Copyright Association of Software Test Engineering All rights reserved.  V3.1.2</a:t>
            </a:r>
          </a:p>
        </p:txBody>
      </p:sp>
      <p:sp>
        <p:nvSpPr>
          <p:cNvPr id="11271" name="スライド番号プレースホルダ 5"/>
          <p:cNvSpPr>
            <a:spLocks noGrp="1"/>
          </p:cNvSpPr>
          <p:nvPr>
            <p:ph type="sldNum" sz="quarter" idx="12"/>
          </p:nvPr>
        </p:nvSpPr>
        <p:spPr>
          <a:noFill/>
        </p:spPr>
        <p:txBody>
          <a:bodyPr/>
          <a:lstStyle/>
          <a:p>
            <a:fld id="{807DB984-F238-46F9-8720-81E874024FD9}" type="slidenum">
              <a:rPr lang="ja-JP" altLang="en-US" smtClean="0">
                <a:solidFill>
                  <a:srgbClr val="000000"/>
                </a:solidFill>
                <a:ea typeface="ＭＳ Ｐゴシック" charset="-128"/>
              </a:rPr>
              <a:pPr/>
              <a:t>3</a:t>
            </a:fld>
            <a:endParaRPr lang="en-US" altLang="ja-JP" dirty="0">
              <a:solidFill>
                <a:srgbClr val="000000"/>
              </a:solidFill>
              <a:ea typeface="ＭＳ Ｐゴシック" charset="-128"/>
            </a:endParaRPr>
          </a:p>
        </p:txBody>
      </p:sp>
      <p:sp>
        <p:nvSpPr>
          <p:cNvPr id="8" name="Text Box 5"/>
          <p:cNvSpPr txBox="1">
            <a:spLocks noChangeArrowheads="1"/>
          </p:cNvSpPr>
          <p:nvPr/>
        </p:nvSpPr>
        <p:spPr bwMode="auto">
          <a:xfrm>
            <a:off x="56456" y="5630724"/>
            <a:ext cx="9793088" cy="523220"/>
          </a:xfrm>
          <a:prstGeom prst="rect">
            <a:avLst/>
          </a:prstGeom>
          <a:solidFill>
            <a:srgbClr val="FFCC00"/>
          </a:solidFill>
          <a:ln w="9525">
            <a:noFill/>
            <a:miter lim="800000"/>
            <a:headEnd/>
            <a:tailEnd/>
          </a:ln>
        </p:spPr>
        <p:txBody>
          <a:bodyPr wrap="square">
            <a:spAutoFit/>
          </a:bodyPr>
          <a:lstStyle/>
          <a:p>
            <a:pPr algn="ctr">
              <a:spcBef>
                <a:spcPct val="50000"/>
              </a:spcBef>
            </a:pPr>
            <a:r>
              <a:rPr lang="ja-JP" altLang="en-US" sz="2800" b="1" dirty="0"/>
              <a:t>テストと開発の連携・協調が重要であり、分離しないようにする。</a:t>
            </a:r>
          </a:p>
        </p:txBody>
      </p:sp>
    </p:spTree>
    <p:extLst>
      <p:ext uri="{BB962C8B-B14F-4D97-AF65-F5344CB8AC3E}">
        <p14:creationId xmlns:p14="http://schemas.microsoft.com/office/powerpoint/2010/main" val="19470734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6"/>
          <p:cNvSpPr>
            <a:spLocks noGrp="1" noChangeArrowheads="1"/>
          </p:cNvSpPr>
          <p:nvPr>
            <p:ph type="sldNum" sz="quarter" idx="12"/>
          </p:nvPr>
        </p:nvSpPr>
        <p:spPr>
          <a:noFill/>
        </p:spPr>
        <p:txBody>
          <a:bodyPr/>
          <a:lstStyle/>
          <a:p>
            <a:fld id="{BE050E5F-C9A1-41A2-BB6E-9B6246F4802F}" type="slidenum">
              <a:rPr lang="en-US" altLang="ja-JP" smtClean="0">
                <a:ea typeface="ＭＳ Ｐゴシック" charset="-128"/>
              </a:rPr>
              <a:pPr/>
              <a:t>30</a:t>
            </a:fld>
            <a:endParaRPr lang="en-US" altLang="ja-JP">
              <a:ea typeface="ＭＳ Ｐゴシック" charset="-128"/>
            </a:endParaRPr>
          </a:p>
        </p:txBody>
      </p:sp>
      <p:sp>
        <p:nvSpPr>
          <p:cNvPr id="30723" name="Rectangle 2"/>
          <p:cNvSpPr>
            <a:spLocks noGrp="1" noChangeArrowheads="1"/>
          </p:cNvSpPr>
          <p:nvPr>
            <p:ph type="title"/>
          </p:nvPr>
        </p:nvSpPr>
        <p:spPr/>
        <p:txBody>
          <a:bodyPr/>
          <a:lstStyle/>
          <a:p>
            <a:pPr eaLnBrk="1" hangingPunct="1"/>
            <a:r>
              <a:rPr lang="ja-JP" altLang="en-US" dirty="0"/>
              <a:t>テストの</a:t>
            </a:r>
            <a:r>
              <a:rPr lang="en-US" altLang="ja-JP" dirty="0"/>
              <a:t>7</a:t>
            </a:r>
            <a:r>
              <a:rPr lang="ja-JP" altLang="en-US" dirty="0"/>
              <a:t>原則</a:t>
            </a:r>
          </a:p>
        </p:txBody>
      </p:sp>
      <p:sp>
        <p:nvSpPr>
          <p:cNvPr id="30724" name="Rectangle 3"/>
          <p:cNvSpPr>
            <a:spLocks noGrp="1" noChangeArrowheads="1"/>
          </p:cNvSpPr>
          <p:nvPr>
            <p:ph type="body" idx="1"/>
          </p:nvPr>
        </p:nvSpPr>
        <p:spPr>
          <a:xfrm>
            <a:off x="495300" y="1600200"/>
            <a:ext cx="8915400" cy="3508653"/>
          </a:xfrm>
        </p:spPr>
        <p:txBody>
          <a:bodyPr>
            <a:spAutoFit/>
          </a:bodyPr>
          <a:lstStyle/>
          <a:p>
            <a:pPr eaLnBrk="1" hangingPunct="1"/>
            <a:r>
              <a:rPr lang="ja-JP" altLang="en-US" sz="2400" b="1" u="sng" dirty="0">
                <a:solidFill>
                  <a:srgbClr val="FF3300"/>
                </a:solidFill>
              </a:rPr>
              <a:t>原則</a:t>
            </a:r>
            <a:r>
              <a:rPr lang="en-US" altLang="ja-JP" sz="2400" b="1" u="sng" dirty="0">
                <a:solidFill>
                  <a:srgbClr val="FF3300"/>
                </a:solidFill>
              </a:rPr>
              <a:t>4</a:t>
            </a:r>
            <a:r>
              <a:rPr lang="ja-JP" altLang="en-US" sz="2400" b="1" u="sng" dirty="0">
                <a:solidFill>
                  <a:srgbClr val="FF3300"/>
                </a:solidFill>
              </a:rPr>
              <a:t>：欠陥の偏在</a:t>
            </a:r>
            <a:endParaRPr lang="en-US" altLang="ja-JP" b="1" u="sng" dirty="0">
              <a:solidFill>
                <a:srgbClr val="FF3300"/>
              </a:solidFill>
            </a:endParaRPr>
          </a:p>
          <a:p>
            <a:pPr eaLnBrk="1" hangingPunct="1">
              <a:buFontTx/>
              <a:buNone/>
            </a:pPr>
            <a:r>
              <a:rPr lang="ja-JP" altLang="en-US" sz="1800" dirty="0"/>
              <a:t>      リリース前のテストで見つかる欠陥や運用時の故障の大部分は、特定の少数モジュールに集中する。テストの労力を集中させるために欠陥の偏在を予測し、テストや運用での実際の観察結果に基づいてリスク分析を行う。（原則</a:t>
            </a:r>
            <a:r>
              <a:rPr lang="en-US" altLang="ja-JP" sz="1800" dirty="0"/>
              <a:t>2</a:t>
            </a:r>
            <a:r>
              <a:rPr lang="ja-JP" altLang="en-US" sz="1800" dirty="0"/>
              <a:t>で触れたことと同様）。</a:t>
            </a:r>
            <a:endParaRPr lang="ja-JP" altLang="en-US" sz="2400" b="1" u="sng" dirty="0">
              <a:solidFill>
                <a:srgbClr val="FF3300"/>
              </a:solidFill>
            </a:endParaRPr>
          </a:p>
          <a:p>
            <a:pPr eaLnBrk="1" hangingPunct="1"/>
            <a:r>
              <a:rPr lang="ja-JP" altLang="en-US" sz="2400" b="1" u="sng" dirty="0">
                <a:solidFill>
                  <a:srgbClr val="FF3300"/>
                </a:solidFill>
              </a:rPr>
              <a:t>原則</a:t>
            </a:r>
            <a:r>
              <a:rPr lang="en-US" altLang="ja-JP" sz="2400" b="1" u="sng" dirty="0">
                <a:solidFill>
                  <a:srgbClr val="FF3300"/>
                </a:solidFill>
              </a:rPr>
              <a:t>5</a:t>
            </a:r>
            <a:r>
              <a:rPr lang="ja-JP" altLang="en-US" sz="2400" b="1" u="sng" dirty="0">
                <a:solidFill>
                  <a:srgbClr val="FF3300"/>
                </a:solidFill>
              </a:rPr>
              <a:t>：殺虫剤のパラドックスにご用心</a:t>
            </a:r>
            <a:endParaRPr lang="en-US" altLang="ja-JP" sz="2400" b="1" u="sng" dirty="0">
              <a:solidFill>
                <a:srgbClr val="FF3300"/>
              </a:solidFill>
            </a:endParaRPr>
          </a:p>
          <a:p>
            <a:pPr eaLnBrk="1" hangingPunct="1">
              <a:buFontTx/>
              <a:buNone/>
            </a:pPr>
            <a:r>
              <a:rPr lang="ja-JP" altLang="en-US" sz="1600" dirty="0"/>
              <a:t>      </a:t>
            </a:r>
            <a:r>
              <a:rPr lang="ja-JP" altLang="en-US" sz="1800" dirty="0"/>
              <a:t>同じテストを何度も繰り返すと、最終的にはそのテストでは新しい欠陥を見つけられなくなる。この「殺虫剤のパラドックス」を回避するため、テストとテストデータを定期的に見直して、改定したり新規にテストを作成したりする必要がある（殺虫剤を繰り返し使用すると効果が低減するのと同様に、テストにおいても欠陥を見つける能力は低減する）。ただし、自動化されたリグレッションテストの場合は、同じテストを繰り返すことでリグレッションが低減しているという有益な結果を示すことができる。</a:t>
            </a:r>
            <a:endParaRPr lang="en-US" altLang="ja-JP" sz="1800" dirty="0"/>
          </a:p>
        </p:txBody>
      </p:sp>
      <p:sp>
        <p:nvSpPr>
          <p:cNvPr id="30725"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7" name="テキスト ボックス 69"/>
          <p:cNvSpPr txBox="1">
            <a:spLocks noChangeArrowheads="1"/>
          </p:cNvSpPr>
          <p:nvPr/>
        </p:nvSpPr>
        <p:spPr bwMode="auto">
          <a:xfrm>
            <a:off x="315913" y="5877272"/>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28167205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6"/>
          <p:cNvSpPr>
            <a:spLocks noGrp="1" noChangeArrowheads="1"/>
          </p:cNvSpPr>
          <p:nvPr>
            <p:ph type="sldNum" sz="quarter" idx="12"/>
          </p:nvPr>
        </p:nvSpPr>
        <p:spPr>
          <a:noFill/>
        </p:spPr>
        <p:txBody>
          <a:bodyPr/>
          <a:lstStyle/>
          <a:p>
            <a:fld id="{BE050E5F-C9A1-41A2-BB6E-9B6246F4802F}" type="slidenum">
              <a:rPr lang="en-US" altLang="ja-JP" smtClean="0">
                <a:ea typeface="ＭＳ Ｐゴシック" charset="-128"/>
              </a:rPr>
              <a:pPr/>
              <a:t>31</a:t>
            </a:fld>
            <a:endParaRPr lang="en-US" altLang="ja-JP">
              <a:ea typeface="ＭＳ Ｐゴシック" charset="-128"/>
            </a:endParaRPr>
          </a:p>
        </p:txBody>
      </p:sp>
      <p:sp>
        <p:nvSpPr>
          <p:cNvPr id="30723" name="Rectangle 2"/>
          <p:cNvSpPr>
            <a:spLocks noGrp="1" noChangeArrowheads="1"/>
          </p:cNvSpPr>
          <p:nvPr>
            <p:ph type="title"/>
          </p:nvPr>
        </p:nvSpPr>
        <p:spPr/>
        <p:txBody>
          <a:bodyPr/>
          <a:lstStyle/>
          <a:p>
            <a:pPr eaLnBrk="1" hangingPunct="1"/>
            <a:r>
              <a:rPr lang="ja-JP" altLang="en-US" dirty="0"/>
              <a:t>テストの</a:t>
            </a:r>
            <a:r>
              <a:rPr lang="en-US" altLang="ja-JP" dirty="0"/>
              <a:t>7</a:t>
            </a:r>
            <a:r>
              <a:rPr lang="ja-JP" altLang="en-US" dirty="0"/>
              <a:t>原則</a:t>
            </a:r>
          </a:p>
        </p:txBody>
      </p:sp>
      <p:sp>
        <p:nvSpPr>
          <p:cNvPr id="30724" name="Rectangle 3"/>
          <p:cNvSpPr>
            <a:spLocks noGrp="1" noChangeArrowheads="1"/>
          </p:cNvSpPr>
          <p:nvPr>
            <p:ph type="body" idx="1"/>
          </p:nvPr>
        </p:nvSpPr>
        <p:spPr>
          <a:xfrm>
            <a:off x="495300" y="1600200"/>
            <a:ext cx="8915400" cy="3785652"/>
          </a:xfrm>
        </p:spPr>
        <p:txBody>
          <a:bodyPr>
            <a:spAutoFit/>
          </a:bodyPr>
          <a:lstStyle/>
          <a:p>
            <a:pPr eaLnBrk="1" hangingPunct="1"/>
            <a:r>
              <a:rPr lang="ja-JP" altLang="en-US" sz="2400" b="1" u="sng" dirty="0">
                <a:solidFill>
                  <a:srgbClr val="FF3300"/>
                </a:solidFill>
              </a:rPr>
              <a:t>原則</a:t>
            </a:r>
            <a:r>
              <a:rPr lang="en-US" altLang="ja-JP" sz="2400" b="1" u="sng" dirty="0">
                <a:solidFill>
                  <a:srgbClr val="FF3300"/>
                </a:solidFill>
              </a:rPr>
              <a:t>6</a:t>
            </a:r>
            <a:r>
              <a:rPr lang="ja-JP" altLang="en-US" sz="2400" b="1" u="sng" dirty="0">
                <a:solidFill>
                  <a:srgbClr val="FF3300"/>
                </a:solidFill>
              </a:rPr>
              <a:t>：テストは状況次第</a:t>
            </a:r>
            <a:endParaRPr lang="en-US" altLang="ja-JP" sz="2400" b="1" u="sng" dirty="0">
              <a:solidFill>
                <a:srgbClr val="FF3300"/>
              </a:solidFill>
            </a:endParaRPr>
          </a:p>
          <a:p>
            <a:pPr eaLnBrk="1" hangingPunct="1">
              <a:buFontTx/>
              <a:buNone/>
            </a:pPr>
            <a:r>
              <a:rPr lang="ja-JP" altLang="en-US" sz="1600" dirty="0"/>
              <a:t>      </a:t>
            </a:r>
            <a:r>
              <a:rPr lang="ja-JP" altLang="en-US" sz="1800" dirty="0"/>
              <a:t>状況が異なれば、テストの方法も変わる。例えば、安全性が重要な産業用制御ソフトウェアのテストは、</a:t>
            </a:r>
            <a:r>
              <a:rPr lang="en-US" altLang="ja-JP" sz="1800" dirty="0"/>
              <a:t>e</a:t>
            </a:r>
            <a:r>
              <a:rPr lang="ja-JP" altLang="en-US" sz="1800" dirty="0"/>
              <a:t>コマースモバイルアプリケーションのテストとは異なる。また、アジャイルプロジェクトとシーケンシャルライフサイクルプロジェクトでは、テストの実行方法が異なる。</a:t>
            </a:r>
            <a:endParaRPr lang="en-US" altLang="ja-JP" sz="1800" dirty="0"/>
          </a:p>
          <a:p>
            <a:pPr eaLnBrk="1" hangingPunct="1"/>
            <a:r>
              <a:rPr lang="ja-JP" altLang="en-US" sz="2400" b="1" u="sng" dirty="0">
                <a:solidFill>
                  <a:srgbClr val="FF3300"/>
                </a:solidFill>
              </a:rPr>
              <a:t>原則</a:t>
            </a:r>
            <a:r>
              <a:rPr lang="en-US" altLang="ja-JP" sz="2400" b="1" u="sng" dirty="0">
                <a:solidFill>
                  <a:srgbClr val="FF3300"/>
                </a:solidFill>
              </a:rPr>
              <a:t>7</a:t>
            </a:r>
            <a:r>
              <a:rPr lang="ja-JP" altLang="en-US" sz="2400" b="1" u="sng" dirty="0">
                <a:solidFill>
                  <a:srgbClr val="FF3300"/>
                </a:solidFill>
              </a:rPr>
              <a:t>：「バグゼロ」の落とし穴</a:t>
            </a:r>
            <a:endParaRPr lang="en-US" altLang="ja-JP" sz="2400" b="1" u="sng" dirty="0">
              <a:solidFill>
                <a:srgbClr val="FF3300"/>
              </a:solidFill>
            </a:endParaRPr>
          </a:p>
          <a:p>
            <a:pPr eaLnBrk="1" hangingPunct="1">
              <a:buFontTx/>
              <a:buNone/>
            </a:pPr>
            <a:r>
              <a:rPr lang="ja-JP" altLang="en-US" sz="1600" dirty="0"/>
              <a:t>      </a:t>
            </a:r>
            <a:r>
              <a:rPr lang="ja-JP" altLang="en-US" sz="1800" dirty="0"/>
              <a:t>テスト担当者は可能なテストすべてを実行でき、可能性のある欠陥すべてを検出できると期待する組織があるが、原則</a:t>
            </a:r>
            <a:r>
              <a:rPr lang="en-US" altLang="ja-JP" sz="1800" dirty="0"/>
              <a:t>2</a:t>
            </a:r>
            <a:r>
              <a:rPr lang="ja-JP" altLang="en-US" sz="1800" dirty="0"/>
              <a:t>と原則</a:t>
            </a:r>
            <a:r>
              <a:rPr lang="en-US" altLang="ja-JP" sz="1800" dirty="0"/>
              <a:t>1</a:t>
            </a:r>
            <a:r>
              <a:rPr lang="ja-JP" altLang="en-US" sz="1800" dirty="0"/>
              <a:t>により、これは不可能である。また、大量の欠陥を検出して修正するだけでシステムを正しく構築できると期待することも誤った思い込みである。例えば、指定された要件すべてを徹底的にテストし、検出した欠陥すべてを修正しても、使いにくいシステム、ユーザーのニーズや期待を満たさないシステム、またはその他の競合システムに比べて劣るシステムが構築されることがある。</a:t>
            </a:r>
          </a:p>
        </p:txBody>
      </p:sp>
      <p:sp>
        <p:nvSpPr>
          <p:cNvPr id="30725"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7" name="テキスト ボックス 69"/>
          <p:cNvSpPr txBox="1">
            <a:spLocks noChangeArrowheads="1"/>
          </p:cNvSpPr>
          <p:nvPr/>
        </p:nvSpPr>
        <p:spPr bwMode="auto">
          <a:xfrm>
            <a:off x="315913" y="5877272"/>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
        <p:nvSpPr>
          <p:cNvPr id="2" name="吹き出し: 角を丸めた四角形 1">
            <a:extLst>
              <a:ext uri="{FF2B5EF4-FFF2-40B4-BE49-F238E27FC236}">
                <a16:creationId xmlns:a16="http://schemas.microsoft.com/office/drawing/2014/main" id="{D6F27729-4118-4AF8-8036-A94C5B806D42}"/>
              </a:ext>
            </a:extLst>
          </p:cNvPr>
          <p:cNvSpPr/>
          <p:nvPr/>
        </p:nvSpPr>
        <p:spPr>
          <a:xfrm>
            <a:off x="4592960" y="1417638"/>
            <a:ext cx="2952328" cy="427186"/>
          </a:xfrm>
          <a:prstGeom prst="wedgeRoundRectCallout">
            <a:avLst>
              <a:gd name="adj1" fmla="val -62041"/>
              <a:gd name="adj2" fmla="val 39593"/>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dirty="0"/>
              <a:t>状況＝コンテクスト</a:t>
            </a:r>
          </a:p>
        </p:txBody>
      </p:sp>
    </p:spTree>
    <p:extLst>
      <p:ext uri="{BB962C8B-B14F-4D97-AF65-F5344CB8AC3E}">
        <p14:creationId xmlns:p14="http://schemas.microsoft.com/office/powerpoint/2010/main" val="26579933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32</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en-US" altLang="ja-JP" sz="4400" dirty="0">
                <a:solidFill>
                  <a:schemeClr val="tx2"/>
                </a:solidFill>
                <a:latin typeface="ＭＳ Ｐゴシック" charset="-128"/>
              </a:rPr>
              <a:t>1.4 </a:t>
            </a:r>
            <a:r>
              <a:rPr lang="ja-JP" altLang="en-US" sz="4400" dirty="0">
                <a:solidFill>
                  <a:schemeClr val="tx2"/>
                </a:solidFill>
                <a:latin typeface="ＭＳ Ｐゴシック" charset="-128"/>
              </a:rPr>
              <a:t>テストプロセス</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12512151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95300" y="116632"/>
            <a:ext cx="8915400" cy="1143000"/>
          </a:xfrm>
        </p:spPr>
        <p:txBody>
          <a:bodyPr/>
          <a:lstStyle/>
          <a:p>
            <a:pPr eaLnBrk="1" hangingPunct="1"/>
            <a:r>
              <a:rPr lang="ja-JP" altLang="en-US" dirty="0"/>
              <a:t>基本的なテストプロセス</a:t>
            </a:r>
          </a:p>
        </p:txBody>
      </p:sp>
      <p:sp>
        <p:nvSpPr>
          <p:cNvPr id="18435" name="Rectangle 3"/>
          <p:cNvSpPr>
            <a:spLocks noGrp="1" noChangeArrowheads="1"/>
          </p:cNvSpPr>
          <p:nvPr>
            <p:ph type="body" idx="1"/>
          </p:nvPr>
        </p:nvSpPr>
        <p:spPr>
          <a:xfrm>
            <a:off x="495300" y="1196752"/>
            <a:ext cx="8915400" cy="4929411"/>
          </a:xfrm>
        </p:spPr>
        <p:txBody>
          <a:bodyPr/>
          <a:lstStyle/>
          <a:p>
            <a:pPr eaLnBrk="1" hangingPunct="1"/>
            <a:r>
              <a:rPr lang="en-US" altLang="ja-JP" sz="2400" dirty="0"/>
              <a:t>ISTQB</a:t>
            </a:r>
            <a:r>
              <a:rPr lang="ja-JP" altLang="en-US" sz="2400" dirty="0"/>
              <a:t>ではテストレベルに特定されない</a:t>
            </a:r>
            <a:r>
              <a:rPr lang="en-US" altLang="ja-JP" sz="2400" dirty="0"/>
              <a:t>7</a:t>
            </a:r>
            <a:r>
              <a:rPr lang="ja-JP" altLang="en-US" sz="2400" dirty="0"/>
              <a:t>個のプロセスが定義されている。（ジェネリックプロセスモデル）</a:t>
            </a:r>
            <a:endParaRPr lang="en-US" altLang="ja-JP" sz="2400" dirty="0"/>
          </a:p>
        </p:txBody>
      </p:sp>
      <p:cxnSp>
        <p:nvCxnSpPr>
          <p:cNvPr id="40" name="直線コネクタ 39"/>
          <p:cNvCxnSpPr/>
          <p:nvPr/>
        </p:nvCxnSpPr>
        <p:spPr bwMode="auto">
          <a:xfrm>
            <a:off x="1433284" y="2575258"/>
            <a:ext cx="4992212" cy="3202929"/>
          </a:xfrm>
          <a:prstGeom prst="line">
            <a:avLst/>
          </a:prstGeom>
          <a:ln w="50800">
            <a:solidFill>
              <a:srgbClr val="002060"/>
            </a:solidFill>
          </a:ln>
        </p:spPr>
        <p:style>
          <a:lnRef idx="1">
            <a:schemeClr val="accent1"/>
          </a:lnRef>
          <a:fillRef idx="0">
            <a:schemeClr val="accent1"/>
          </a:fillRef>
          <a:effectRef idx="0">
            <a:schemeClr val="accent1"/>
          </a:effectRef>
          <a:fontRef idx="minor">
            <a:schemeClr val="tx1"/>
          </a:fontRef>
        </p:style>
      </p:cxnSp>
      <p:sp>
        <p:nvSpPr>
          <p:cNvPr id="182303" name="Rectangle 36"/>
          <p:cNvSpPr>
            <a:spLocks noChangeArrowheads="1"/>
          </p:cNvSpPr>
          <p:nvPr/>
        </p:nvSpPr>
        <p:spPr bwMode="auto">
          <a:xfrm>
            <a:off x="1911287" y="3344646"/>
            <a:ext cx="1867291" cy="523010"/>
          </a:xfrm>
          <a:prstGeom prst="rect">
            <a:avLst/>
          </a:prstGeom>
          <a:solidFill>
            <a:schemeClr val="accent5"/>
          </a:solidFill>
          <a:ln w="19050">
            <a:solidFill>
              <a:schemeClr val="tx1"/>
            </a:solidFill>
            <a:prstDash val="solid"/>
            <a:miter lim="800000"/>
            <a:headEnd/>
            <a:tailEnd/>
          </a:ln>
        </p:spPr>
        <p:txBody>
          <a:bodyPr wrap="square">
            <a:spAutoFit/>
          </a:bodyPr>
          <a:lstStyle/>
          <a:p>
            <a:pPr algn="ctr">
              <a:defRPr/>
            </a:pPr>
            <a:r>
              <a:rPr lang="ja-JP" altLang="en-US" sz="2800" dirty="0"/>
              <a:t>テスト分析</a:t>
            </a:r>
          </a:p>
        </p:txBody>
      </p:sp>
      <p:sp>
        <p:nvSpPr>
          <p:cNvPr id="182304" name="Rectangle 37"/>
          <p:cNvSpPr>
            <a:spLocks noChangeArrowheads="1"/>
          </p:cNvSpPr>
          <p:nvPr/>
        </p:nvSpPr>
        <p:spPr bwMode="auto">
          <a:xfrm>
            <a:off x="543135" y="2123814"/>
            <a:ext cx="2125234" cy="523220"/>
          </a:xfrm>
          <a:prstGeom prst="rect">
            <a:avLst/>
          </a:prstGeom>
          <a:solidFill>
            <a:srgbClr val="FFFF66"/>
          </a:solidFill>
          <a:ln w="19050">
            <a:solidFill>
              <a:schemeClr val="tx1"/>
            </a:solidFill>
            <a:prstDash val="solid"/>
            <a:miter lim="800000"/>
            <a:headEnd/>
            <a:tailEnd/>
          </a:ln>
        </p:spPr>
        <p:txBody>
          <a:bodyPr wrap="square">
            <a:spAutoFit/>
          </a:bodyPr>
          <a:lstStyle/>
          <a:p>
            <a:pPr algn="ctr">
              <a:defRPr/>
            </a:pPr>
            <a:r>
              <a:rPr lang="ja-JP" altLang="en-US" sz="2800" dirty="0"/>
              <a:t>テスト計画</a:t>
            </a:r>
          </a:p>
        </p:txBody>
      </p:sp>
      <p:sp>
        <p:nvSpPr>
          <p:cNvPr id="12" name="フッター プレースホルダ 4"/>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15" name="Rectangle 6"/>
          <p:cNvSpPr>
            <a:spLocks noGrp="1" noChangeArrowheads="1"/>
          </p:cNvSpPr>
          <p:nvPr>
            <p:ph type="sldNum" sz="quarter" idx="12"/>
          </p:nvPr>
        </p:nvSpPr>
        <p:spPr>
          <a:xfrm>
            <a:off x="7099300" y="6245225"/>
            <a:ext cx="2311400" cy="476250"/>
          </a:xfrm>
          <a:noFill/>
        </p:spPr>
        <p:txBody>
          <a:bodyPr/>
          <a:lstStyle/>
          <a:p>
            <a:fld id="{BE050E5F-C9A1-41A2-BB6E-9B6246F4802F}" type="slidenum">
              <a:rPr lang="en-US" altLang="ja-JP" smtClean="0">
                <a:ea typeface="ＭＳ Ｐゴシック" charset="-128"/>
              </a:rPr>
              <a:pPr/>
              <a:t>33</a:t>
            </a:fld>
            <a:endParaRPr lang="en-US" altLang="ja-JP">
              <a:ea typeface="ＭＳ Ｐゴシック" charset="-128"/>
            </a:endParaRPr>
          </a:p>
        </p:txBody>
      </p:sp>
      <p:sp>
        <p:nvSpPr>
          <p:cNvPr id="13" name="Rectangle 37">
            <a:extLst>
              <a:ext uri="{FF2B5EF4-FFF2-40B4-BE49-F238E27FC236}">
                <a16:creationId xmlns:a16="http://schemas.microsoft.com/office/drawing/2014/main" id="{D4C7E20A-D837-415C-B093-ECD874E749F0}"/>
              </a:ext>
            </a:extLst>
          </p:cNvPr>
          <p:cNvSpPr>
            <a:spLocks noChangeArrowheads="1"/>
          </p:cNvSpPr>
          <p:nvPr/>
        </p:nvSpPr>
        <p:spPr bwMode="auto">
          <a:xfrm>
            <a:off x="1191208" y="2734230"/>
            <a:ext cx="6259778" cy="523220"/>
          </a:xfrm>
          <a:prstGeom prst="rect">
            <a:avLst/>
          </a:prstGeom>
          <a:solidFill>
            <a:srgbClr val="FFFF66"/>
          </a:solidFill>
          <a:ln w="19050">
            <a:solidFill>
              <a:schemeClr val="tx1"/>
            </a:solidFill>
            <a:prstDash val="solid"/>
            <a:miter lim="800000"/>
            <a:headEnd/>
            <a:tailEnd/>
          </a:ln>
        </p:spPr>
        <p:txBody>
          <a:bodyPr wrap="square">
            <a:spAutoFit/>
          </a:bodyPr>
          <a:lstStyle/>
          <a:p>
            <a:pPr algn="ctr">
              <a:defRPr/>
            </a:pPr>
            <a:r>
              <a:rPr lang="ja-JP" altLang="en-US" sz="2800" dirty="0"/>
              <a:t>テストのモニタリングとコントロール</a:t>
            </a:r>
          </a:p>
        </p:txBody>
      </p:sp>
      <p:sp>
        <p:nvSpPr>
          <p:cNvPr id="14" name="Rectangle 36">
            <a:extLst>
              <a:ext uri="{FF2B5EF4-FFF2-40B4-BE49-F238E27FC236}">
                <a16:creationId xmlns:a16="http://schemas.microsoft.com/office/drawing/2014/main" id="{BDF92847-83F6-4041-8B39-60084BF435B3}"/>
              </a:ext>
            </a:extLst>
          </p:cNvPr>
          <p:cNvSpPr>
            <a:spLocks noChangeArrowheads="1"/>
          </p:cNvSpPr>
          <p:nvPr/>
        </p:nvSpPr>
        <p:spPr bwMode="auto">
          <a:xfrm>
            <a:off x="2775383" y="3954852"/>
            <a:ext cx="1867291" cy="523220"/>
          </a:xfrm>
          <a:prstGeom prst="rect">
            <a:avLst/>
          </a:prstGeom>
          <a:solidFill>
            <a:schemeClr val="accent5"/>
          </a:solidFill>
          <a:ln w="19050">
            <a:solidFill>
              <a:schemeClr val="tx1"/>
            </a:solidFill>
            <a:prstDash val="solid"/>
            <a:miter lim="800000"/>
            <a:headEnd/>
            <a:tailEnd/>
          </a:ln>
        </p:spPr>
        <p:txBody>
          <a:bodyPr wrap="square">
            <a:spAutoFit/>
          </a:bodyPr>
          <a:lstStyle/>
          <a:p>
            <a:pPr algn="ctr">
              <a:defRPr/>
            </a:pPr>
            <a:r>
              <a:rPr lang="ja-JP" altLang="en-US" sz="2800" dirty="0"/>
              <a:t>テスト設計</a:t>
            </a:r>
          </a:p>
        </p:txBody>
      </p:sp>
      <p:sp>
        <p:nvSpPr>
          <p:cNvPr id="16" name="Rectangle 36">
            <a:extLst>
              <a:ext uri="{FF2B5EF4-FFF2-40B4-BE49-F238E27FC236}">
                <a16:creationId xmlns:a16="http://schemas.microsoft.com/office/drawing/2014/main" id="{FF10B5D9-32BA-43F9-BCE5-55E89E125E4D}"/>
              </a:ext>
            </a:extLst>
          </p:cNvPr>
          <p:cNvSpPr>
            <a:spLocks noChangeArrowheads="1"/>
          </p:cNvSpPr>
          <p:nvPr/>
        </p:nvSpPr>
        <p:spPr bwMode="auto">
          <a:xfrm>
            <a:off x="3711487" y="4565268"/>
            <a:ext cx="1867291" cy="523220"/>
          </a:xfrm>
          <a:prstGeom prst="rect">
            <a:avLst/>
          </a:prstGeom>
          <a:solidFill>
            <a:schemeClr val="accent5"/>
          </a:solidFill>
          <a:ln w="19050">
            <a:solidFill>
              <a:schemeClr val="tx1"/>
            </a:solidFill>
            <a:prstDash val="solid"/>
            <a:miter lim="800000"/>
            <a:headEnd/>
            <a:tailEnd/>
          </a:ln>
        </p:spPr>
        <p:txBody>
          <a:bodyPr wrap="square">
            <a:spAutoFit/>
          </a:bodyPr>
          <a:lstStyle/>
          <a:p>
            <a:pPr algn="ctr">
              <a:defRPr/>
            </a:pPr>
            <a:r>
              <a:rPr lang="ja-JP" altLang="en-US" sz="2800" dirty="0"/>
              <a:t>テスト実装</a:t>
            </a:r>
          </a:p>
        </p:txBody>
      </p:sp>
      <p:sp>
        <p:nvSpPr>
          <p:cNvPr id="18" name="Rectangle 36">
            <a:extLst>
              <a:ext uri="{FF2B5EF4-FFF2-40B4-BE49-F238E27FC236}">
                <a16:creationId xmlns:a16="http://schemas.microsoft.com/office/drawing/2014/main" id="{D63D1C68-AAB7-4EB7-8ADF-F3B22FB7FB6C}"/>
              </a:ext>
            </a:extLst>
          </p:cNvPr>
          <p:cNvSpPr>
            <a:spLocks noChangeArrowheads="1"/>
          </p:cNvSpPr>
          <p:nvPr/>
        </p:nvSpPr>
        <p:spPr bwMode="auto">
          <a:xfrm>
            <a:off x="4647591" y="5175684"/>
            <a:ext cx="1867291" cy="523220"/>
          </a:xfrm>
          <a:prstGeom prst="rect">
            <a:avLst/>
          </a:prstGeom>
          <a:solidFill>
            <a:srgbClr val="FFCCFF"/>
          </a:solidFill>
          <a:ln w="19050">
            <a:solidFill>
              <a:schemeClr val="tx1"/>
            </a:solidFill>
            <a:prstDash val="solid"/>
            <a:miter lim="800000"/>
            <a:headEnd/>
            <a:tailEnd/>
          </a:ln>
        </p:spPr>
        <p:txBody>
          <a:bodyPr wrap="square">
            <a:spAutoFit/>
          </a:bodyPr>
          <a:lstStyle/>
          <a:p>
            <a:pPr algn="ctr">
              <a:defRPr/>
            </a:pPr>
            <a:r>
              <a:rPr lang="ja-JP" altLang="en-US" sz="2800" dirty="0"/>
              <a:t>テスト実行</a:t>
            </a:r>
          </a:p>
        </p:txBody>
      </p:sp>
      <p:sp>
        <p:nvSpPr>
          <p:cNvPr id="19" name="Rectangle 36">
            <a:extLst>
              <a:ext uri="{FF2B5EF4-FFF2-40B4-BE49-F238E27FC236}">
                <a16:creationId xmlns:a16="http://schemas.microsoft.com/office/drawing/2014/main" id="{37093614-6B77-4CA2-84C5-2A50403781B7}"/>
              </a:ext>
            </a:extLst>
          </p:cNvPr>
          <p:cNvSpPr>
            <a:spLocks noChangeArrowheads="1"/>
          </p:cNvSpPr>
          <p:nvPr/>
        </p:nvSpPr>
        <p:spPr bwMode="auto">
          <a:xfrm>
            <a:off x="5583695" y="5786100"/>
            <a:ext cx="1867291" cy="523220"/>
          </a:xfrm>
          <a:prstGeom prst="rect">
            <a:avLst/>
          </a:prstGeom>
          <a:solidFill>
            <a:srgbClr val="CCFFCC"/>
          </a:solidFill>
          <a:ln w="19050">
            <a:solidFill>
              <a:schemeClr val="tx1"/>
            </a:solidFill>
            <a:prstDash val="solid"/>
            <a:miter lim="800000"/>
            <a:headEnd/>
            <a:tailEnd/>
          </a:ln>
        </p:spPr>
        <p:txBody>
          <a:bodyPr wrap="square">
            <a:spAutoFit/>
          </a:bodyPr>
          <a:lstStyle/>
          <a:p>
            <a:pPr algn="ctr">
              <a:defRPr/>
            </a:pPr>
            <a:r>
              <a:rPr lang="ja-JP" altLang="en-US" sz="2800" dirty="0"/>
              <a:t>テスト完了</a:t>
            </a:r>
          </a:p>
        </p:txBody>
      </p:sp>
      <p:sp>
        <p:nvSpPr>
          <p:cNvPr id="2" name="右中かっこ 1">
            <a:extLst>
              <a:ext uri="{FF2B5EF4-FFF2-40B4-BE49-F238E27FC236}">
                <a16:creationId xmlns:a16="http://schemas.microsoft.com/office/drawing/2014/main" id="{D340C287-D470-49D9-ADF6-67295FA85151}"/>
              </a:ext>
            </a:extLst>
          </p:cNvPr>
          <p:cNvSpPr/>
          <p:nvPr/>
        </p:nvSpPr>
        <p:spPr>
          <a:xfrm flipH="1">
            <a:off x="1294185" y="3344646"/>
            <a:ext cx="478002" cy="1831038"/>
          </a:xfrm>
          <a:prstGeom prst="rightBrace">
            <a:avLst>
              <a:gd name="adj1" fmla="val 33794"/>
              <a:gd name="adj2"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7" name="Rectangle 36">
            <a:extLst>
              <a:ext uri="{FF2B5EF4-FFF2-40B4-BE49-F238E27FC236}">
                <a16:creationId xmlns:a16="http://schemas.microsoft.com/office/drawing/2014/main" id="{3C2C9E93-EB23-46AC-966D-C36439EB51EA}"/>
              </a:ext>
            </a:extLst>
          </p:cNvPr>
          <p:cNvSpPr>
            <a:spLocks noChangeArrowheads="1"/>
          </p:cNvSpPr>
          <p:nvPr/>
        </p:nvSpPr>
        <p:spPr bwMode="auto">
          <a:xfrm>
            <a:off x="128464" y="3637331"/>
            <a:ext cx="1519746" cy="1015663"/>
          </a:xfrm>
          <a:prstGeom prst="rect">
            <a:avLst/>
          </a:prstGeom>
          <a:noFill/>
          <a:ln w="19050">
            <a:noFill/>
            <a:prstDash val="solid"/>
            <a:miter lim="800000"/>
            <a:headEnd/>
            <a:tailEnd/>
          </a:ln>
        </p:spPr>
        <p:txBody>
          <a:bodyPr wrap="square">
            <a:spAutoFit/>
          </a:bodyPr>
          <a:lstStyle/>
          <a:p>
            <a:pPr>
              <a:defRPr/>
            </a:pPr>
            <a:r>
              <a:rPr lang="ja-JP" altLang="en-US" sz="2000" dirty="0"/>
              <a:t>同時に</a:t>
            </a:r>
            <a:endParaRPr lang="en-US" altLang="ja-JP" sz="2000" dirty="0"/>
          </a:p>
          <a:p>
            <a:pPr>
              <a:defRPr/>
            </a:pPr>
            <a:r>
              <a:rPr lang="ja-JP" altLang="en-US" sz="2000" dirty="0"/>
              <a:t>実施する</a:t>
            </a:r>
            <a:br>
              <a:rPr lang="en-US" altLang="ja-JP" sz="2000" dirty="0"/>
            </a:br>
            <a:r>
              <a:rPr lang="ja-JP" altLang="en-US" sz="2000" dirty="0"/>
              <a:t>こともある</a:t>
            </a:r>
          </a:p>
        </p:txBody>
      </p:sp>
      <p:sp>
        <p:nvSpPr>
          <p:cNvPr id="20" name="Rectangle 36">
            <a:extLst>
              <a:ext uri="{FF2B5EF4-FFF2-40B4-BE49-F238E27FC236}">
                <a16:creationId xmlns:a16="http://schemas.microsoft.com/office/drawing/2014/main" id="{7A1B891F-3EB8-43AD-B058-ACFECEC4FA5B}"/>
              </a:ext>
            </a:extLst>
          </p:cNvPr>
          <p:cNvSpPr>
            <a:spLocks noChangeArrowheads="1"/>
          </p:cNvSpPr>
          <p:nvPr/>
        </p:nvSpPr>
        <p:spPr bwMode="auto">
          <a:xfrm>
            <a:off x="2742777" y="2099861"/>
            <a:ext cx="2373226" cy="523220"/>
          </a:xfrm>
          <a:prstGeom prst="rect">
            <a:avLst/>
          </a:prstGeom>
          <a:noFill/>
          <a:ln w="19050">
            <a:noFill/>
            <a:prstDash val="solid"/>
            <a:miter lim="800000"/>
            <a:headEnd/>
            <a:tailEnd/>
          </a:ln>
        </p:spPr>
        <p:txBody>
          <a:bodyPr wrap="square">
            <a:spAutoFit/>
          </a:bodyPr>
          <a:lstStyle/>
          <a:p>
            <a:pPr algn="ctr">
              <a:defRPr/>
            </a:pPr>
            <a:r>
              <a:rPr lang="ja-JP" altLang="en-US" sz="2800" dirty="0"/>
              <a:t>更新し続ける。</a:t>
            </a:r>
          </a:p>
        </p:txBody>
      </p:sp>
      <p:cxnSp>
        <p:nvCxnSpPr>
          <p:cNvPr id="4" name="コネクタ: 曲線 3">
            <a:extLst>
              <a:ext uri="{FF2B5EF4-FFF2-40B4-BE49-F238E27FC236}">
                <a16:creationId xmlns:a16="http://schemas.microsoft.com/office/drawing/2014/main" id="{FCEDAE66-E290-4312-AA7B-A64D94C97E9C}"/>
              </a:ext>
            </a:extLst>
          </p:cNvPr>
          <p:cNvCxnSpPr>
            <a:stCxn id="13" idx="3"/>
            <a:endCxn id="20" idx="3"/>
          </p:cNvCxnSpPr>
          <p:nvPr/>
        </p:nvCxnSpPr>
        <p:spPr>
          <a:xfrm flipH="1" flipV="1">
            <a:off x="5116003" y="2361471"/>
            <a:ext cx="2334983" cy="634369"/>
          </a:xfrm>
          <a:prstGeom prst="curvedConnector3">
            <a:avLst>
              <a:gd name="adj1" fmla="val -9790"/>
            </a:avLst>
          </a:prstGeom>
          <a:ln w="3810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1" name="Rectangle 36">
            <a:extLst>
              <a:ext uri="{FF2B5EF4-FFF2-40B4-BE49-F238E27FC236}">
                <a16:creationId xmlns:a16="http://schemas.microsoft.com/office/drawing/2014/main" id="{D95973D3-207F-470E-8B9F-4F0225E001E2}"/>
              </a:ext>
            </a:extLst>
          </p:cNvPr>
          <p:cNvSpPr>
            <a:spLocks noChangeArrowheads="1"/>
          </p:cNvSpPr>
          <p:nvPr/>
        </p:nvSpPr>
        <p:spPr bwMode="auto">
          <a:xfrm>
            <a:off x="4036738" y="3421485"/>
            <a:ext cx="1364582" cy="369332"/>
          </a:xfrm>
          <a:prstGeom prst="rect">
            <a:avLst/>
          </a:prstGeom>
          <a:noFill/>
          <a:ln w="19050">
            <a:solidFill>
              <a:schemeClr val="tx1"/>
            </a:solidFill>
            <a:prstDash val="dash"/>
            <a:miter lim="800000"/>
            <a:headEnd/>
            <a:tailEnd/>
          </a:ln>
        </p:spPr>
        <p:txBody>
          <a:bodyPr wrap="square">
            <a:spAutoFit/>
          </a:bodyPr>
          <a:lstStyle/>
          <a:p>
            <a:pPr algn="ctr">
              <a:defRPr/>
            </a:pPr>
            <a:r>
              <a:rPr lang="ja-JP" altLang="en-US" dirty="0"/>
              <a:t>テスト条件</a:t>
            </a:r>
          </a:p>
        </p:txBody>
      </p:sp>
      <p:cxnSp>
        <p:nvCxnSpPr>
          <p:cNvPr id="6" name="直線矢印コネクタ 5">
            <a:extLst>
              <a:ext uri="{FF2B5EF4-FFF2-40B4-BE49-F238E27FC236}">
                <a16:creationId xmlns:a16="http://schemas.microsoft.com/office/drawing/2014/main" id="{AF10D398-C857-4B0A-99AC-FE1CCAE48928}"/>
              </a:ext>
            </a:extLst>
          </p:cNvPr>
          <p:cNvCxnSpPr>
            <a:cxnSpLocks/>
          </p:cNvCxnSpPr>
          <p:nvPr/>
        </p:nvCxnSpPr>
        <p:spPr>
          <a:xfrm>
            <a:off x="3778578" y="3606151"/>
            <a:ext cx="25816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Rectangle 36">
            <a:extLst>
              <a:ext uri="{FF2B5EF4-FFF2-40B4-BE49-F238E27FC236}">
                <a16:creationId xmlns:a16="http://schemas.microsoft.com/office/drawing/2014/main" id="{0F3DC0B1-A5F5-42F0-B2A1-7A0C3344A5B1}"/>
              </a:ext>
            </a:extLst>
          </p:cNvPr>
          <p:cNvSpPr>
            <a:spLocks noChangeArrowheads="1"/>
          </p:cNvSpPr>
          <p:nvPr/>
        </p:nvSpPr>
        <p:spPr bwMode="auto">
          <a:xfrm>
            <a:off x="4905751" y="4031796"/>
            <a:ext cx="1470032" cy="369332"/>
          </a:xfrm>
          <a:prstGeom prst="rect">
            <a:avLst/>
          </a:prstGeom>
          <a:noFill/>
          <a:ln w="19050">
            <a:solidFill>
              <a:schemeClr val="tx1"/>
            </a:solidFill>
            <a:prstDash val="dash"/>
            <a:miter lim="800000"/>
            <a:headEnd/>
            <a:tailEnd/>
          </a:ln>
        </p:spPr>
        <p:txBody>
          <a:bodyPr wrap="square">
            <a:spAutoFit/>
          </a:bodyPr>
          <a:lstStyle/>
          <a:p>
            <a:pPr algn="ctr">
              <a:defRPr/>
            </a:pPr>
            <a:r>
              <a:rPr lang="ja-JP" altLang="en-US" dirty="0"/>
              <a:t>テストケース</a:t>
            </a:r>
          </a:p>
        </p:txBody>
      </p:sp>
      <p:cxnSp>
        <p:nvCxnSpPr>
          <p:cNvPr id="24" name="直線矢印コネクタ 23">
            <a:extLst>
              <a:ext uri="{FF2B5EF4-FFF2-40B4-BE49-F238E27FC236}">
                <a16:creationId xmlns:a16="http://schemas.microsoft.com/office/drawing/2014/main" id="{5EC46E3D-65BC-4E4A-A43C-D443F88FA52D}"/>
              </a:ext>
            </a:extLst>
          </p:cNvPr>
          <p:cNvCxnSpPr>
            <a:cxnSpLocks/>
            <a:stCxn id="14" idx="3"/>
          </p:cNvCxnSpPr>
          <p:nvPr/>
        </p:nvCxnSpPr>
        <p:spPr>
          <a:xfrm>
            <a:off x="4642674" y="4216462"/>
            <a:ext cx="26307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Rectangle 36">
            <a:extLst>
              <a:ext uri="{FF2B5EF4-FFF2-40B4-BE49-F238E27FC236}">
                <a16:creationId xmlns:a16="http://schemas.microsoft.com/office/drawing/2014/main" id="{A7F3EF71-D4DC-414E-988C-21A62D82FED2}"/>
              </a:ext>
            </a:extLst>
          </p:cNvPr>
          <p:cNvSpPr>
            <a:spLocks noChangeArrowheads="1"/>
          </p:cNvSpPr>
          <p:nvPr/>
        </p:nvSpPr>
        <p:spPr bwMode="auto">
          <a:xfrm>
            <a:off x="5841855" y="4642212"/>
            <a:ext cx="2694168" cy="369332"/>
          </a:xfrm>
          <a:prstGeom prst="rect">
            <a:avLst/>
          </a:prstGeom>
          <a:noFill/>
          <a:ln w="19050">
            <a:solidFill>
              <a:schemeClr val="tx1"/>
            </a:solidFill>
            <a:prstDash val="dash"/>
            <a:miter lim="800000"/>
            <a:headEnd/>
            <a:tailEnd/>
          </a:ln>
        </p:spPr>
        <p:txBody>
          <a:bodyPr wrap="square">
            <a:spAutoFit/>
          </a:bodyPr>
          <a:lstStyle/>
          <a:p>
            <a:pPr algn="ctr">
              <a:defRPr/>
            </a:pPr>
            <a:r>
              <a:rPr lang="ja-JP" altLang="en-US" dirty="0"/>
              <a:t>テスト手順・環境・データ</a:t>
            </a:r>
          </a:p>
        </p:txBody>
      </p:sp>
      <p:cxnSp>
        <p:nvCxnSpPr>
          <p:cNvPr id="26" name="直線矢印コネクタ 25">
            <a:extLst>
              <a:ext uri="{FF2B5EF4-FFF2-40B4-BE49-F238E27FC236}">
                <a16:creationId xmlns:a16="http://schemas.microsoft.com/office/drawing/2014/main" id="{7D4D4BCF-425E-4777-B25A-0E488C9127B3}"/>
              </a:ext>
            </a:extLst>
          </p:cNvPr>
          <p:cNvCxnSpPr>
            <a:cxnSpLocks/>
          </p:cNvCxnSpPr>
          <p:nvPr/>
        </p:nvCxnSpPr>
        <p:spPr>
          <a:xfrm>
            <a:off x="5578778" y="4821416"/>
            <a:ext cx="263077" cy="1092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直線矢印コネクタ 28">
            <a:extLst>
              <a:ext uri="{FF2B5EF4-FFF2-40B4-BE49-F238E27FC236}">
                <a16:creationId xmlns:a16="http://schemas.microsoft.com/office/drawing/2014/main" id="{4640E1C1-FD45-4708-97D4-D8698070EBD8}"/>
              </a:ext>
            </a:extLst>
          </p:cNvPr>
          <p:cNvCxnSpPr>
            <a:cxnSpLocks/>
            <a:stCxn id="21" idx="2"/>
            <a:endCxn id="14" idx="0"/>
          </p:cNvCxnSpPr>
          <p:nvPr/>
        </p:nvCxnSpPr>
        <p:spPr>
          <a:xfrm flipH="1">
            <a:off x="3709029" y="3790817"/>
            <a:ext cx="1010000" cy="1640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BD736B31-4AFF-4C65-AAAE-3103B2A1106A}"/>
              </a:ext>
            </a:extLst>
          </p:cNvPr>
          <p:cNvCxnSpPr>
            <a:cxnSpLocks/>
            <a:stCxn id="23" idx="2"/>
            <a:endCxn id="16" idx="0"/>
          </p:cNvCxnSpPr>
          <p:nvPr/>
        </p:nvCxnSpPr>
        <p:spPr>
          <a:xfrm flipH="1">
            <a:off x="4645133" y="4401128"/>
            <a:ext cx="995634" cy="16414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直線矢印コネクタ 40">
            <a:extLst>
              <a:ext uri="{FF2B5EF4-FFF2-40B4-BE49-F238E27FC236}">
                <a16:creationId xmlns:a16="http://schemas.microsoft.com/office/drawing/2014/main" id="{4873D183-E753-48E2-B097-C5A31A9BF2DA}"/>
              </a:ext>
            </a:extLst>
          </p:cNvPr>
          <p:cNvCxnSpPr>
            <a:cxnSpLocks/>
            <a:stCxn id="25" idx="2"/>
            <a:endCxn id="18" idx="0"/>
          </p:cNvCxnSpPr>
          <p:nvPr/>
        </p:nvCxnSpPr>
        <p:spPr>
          <a:xfrm flipH="1">
            <a:off x="5581237" y="5011544"/>
            <a:ext cx="1607702" cy="16414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4" name="Rectangle 36">
            <a:extLst>
              <a:ext uri="{FF2B5EF4-FFF2-40B4-BE49-F238E27FC236}">
                <a16:creationId xmlns:a16="http://schemas.microsoft.com/office/drawing/2014/main" id="{7E7047C8-7005-4F56-B48A-6B38DAA9C469}"/>
              </a:ext>
            </a:extLst>
          </p:cNvPr>
          <p:cNvSpPr>
            <a:spLocks noChangeArrowheads="1"/>
          </p:cNvSpPr>
          <p:nvPr/>
        </p:nvSpPr>
        <p:spPr bwMode="auto">
          <a:xfrm>
            <a:off x="6793891" y="5252628"/>
            <a:ext cx="1470032" cy="369332"/>
          </a:xfrm>
          <a:prstGeom prst="rect">
            <a:avLst/>
          </a:prstGeom>
          <a:noFill/>
          <a:ln w="19050">
            <a:solidFill>
              <a:schemeClr val="tx1"/>
            </a:solidFill>
            <a:prstDash val="dash"/>
            <a:miter lim="800000"/>
            <a:headEnd/>
            <a:tailEnd/>
          </a:ln>
        </p:spPr>
        <p:txBody>
          <a:bodyPr wrap="square">
            <a:spAutoFit/>
          </a:bodyPr>
          <a:lstStyle/>
          <a:p>
            <a:pPr algn="ctr">
              <a:defRPr/>
            </a:pPr>
            <a:r>
              <a:rPr lang="ja-JP" altLang="en-US" dirty="0"/>
              <a:t>テスト結果</a:t>
            </a:r>
          </a:p>
        </p:txBody>
      </p:sp>
      <p:cxnSp>
        <p:nvCxnSpPr>
          <p:cNvPr id="45" name="直線矢印コネクタ 44">
            <a:extLst>
              <a:ext uri="{FF2B5EF4-FFF2-40B4-BE49-F238E27FC236}">
                <a16:creationId xmlns:a16="http://schemas.microsoft.com/office/drawing/2014/main" id="{D43F412F-A9F7-4D97-BEB6-A647B2A76D77}"/>
              </a:ext>
            </a:extLst>
          </p:cNvPr>
          <p:cNvCxnSpPr>
            <a:cxnSpLocks/>
            <a:stCxn id="18" idx="3"/>
            <a:endCxn id="44" idx="1"/>
          </p:cNvCxnSpPr>
          <p:nvPr/>
        </p:nvCxnSpPr>
        <p:spPr>
          <a:xfrm>
            <a:off x="6514882" y="5437294"/>
            <a:ext cx="27900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6" name="直線矢印コネクタ 45">
            <a:extLst>
              <a:ext uri="{FF2B5EF4-FFF2-40B4-BE49-F238E27FC236}">
                <a16:creationId xmlns:a16="http://schemas.microsoft.com/office/drawing/2014/main" id="{AB840AE4-D3B0-4289-9CF6-A7BCE12FBEFB}"/>
              </a:ext>
            </a:extLst>
          </p:cNvPr>
          <p:cNvCxnSpPr>
            <a:cxnSpLocks/>
            <a:stCxn id="44" idx="2"/>
            <a:endCxn id="19" idx="0"/>
          </p:cNvCxnSpPr>
          <p:nvPr/>
        </p:nvCxnSpPr>
        <p:spPr>
          <a:xfrm flipH="1">
            <a:off x="6517341" y="5621960"/>
            <a:ext cx="1011566" cy="16414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2" name="Rectangle 36">
            <a:extLst>
              <a:ext uri="{FF2B5EF4-FFF2-40B4-BE49-F238E27FC236}">
                <a16:creationId xmlns:a16="http://schemas.microsoft.com/office/drawing/2014/main" id="{28798397-0100-419D-A485-67BBBB6E6BC4}"/>
              </a:ext>
            </a:extLst>
          </p:cNvPr>
          <p:cNvSpPr>
            <a:spLocks noChangeArrowheads="1"/>
          </p:cNvSpPr>
          <p:nvPr/>
        </p:nvSpPr>
        <p:spPr bwMode="auto">
          <a:xfrm>
            <a:off x="7727395" y="5863044"/>
            <a:ext cx="2122149" cy="369332"/>
          </a:xfrm>
          <a:prstGeom prst="rect">
            <a:avLst/>
          </a:prstGeom>
          <a:noFill/>
          <a:ln w="19050">
            <a:solidFill>
              <a:schemeClr val="tx1"/>
            </a:solidFill>
            <a:prstDash val="dash"/>
            <a:miter lim="800000"/>
            <a:headEnd/>
            <a:tailEnd/>
          </a:ln>
        </p:spPr>
        <p:txBody>
          <a:bodyPr wrap="square">
            <a:spAutoFit/>
          </a:bodyPr>
          <a:lstStyle/>
          <a:p>
            <a:pPr algn="ctr">
              <a:defRPr/>
            </a:pPr>
            <a:r>
              <a:rPr lang="ja-JP" altLang="en-US" dirty="0"/>
              <a:t>報告書・知見</a:t>
            </a:r>
            <a:r>
              <a:rPr lang="en-US" altLang="ja-JP" dirty="0"/>
              <a:t>/</a:t>
            </a:r>
            <a:r>
              <a:rPr lang="ja-JP" altLang="en-US" dirty="0"/>
              <a:t>教訓</a:t>
            </a:r>
          </a:p>
        </p:txBody>
      </p:sp>
      <p:cxnSp>
        <p:nvCxnSpPr>
          <p:cNvPr id="53" name="直線矢印コネクタ 52">
            <a:extLst>
              <a:ext uri="{FF2B5EF4-FFF2-40B4-BE49-F238E27FC236}">
                <a16:creationId xmlns:a16="http://schemas.microsoft.com/office/drawing/2014/main" id="{D1FB4EF1-F836-4252-AA31-B50456E8A410}"/>
              </a:ext>
            </a:extLst>
          </p:cNvPr>
          <p:cNvCxnSpPr>
            <a:cxnSpLocks/>
            <a:stCxn id="19" idx="3"/>
            <a:endCxn id="52" idx="1"/>
          </p:cNvCxnSpPr>
          <p:nvPr/>
        </p:nvCxnSpPr>
        <p:spPr>
          <a:xfrm>
            <a:off x="7450986" y="6047710"/>
            <a:ext cx="27640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428799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838200" y="533401"/>
            <a:ext cx="8534400" cy="481013"/>
          </a:xfrm>
        </p:spPr>
        <p:txBody>
          <a:bodyPr/>
          <a:lstStyle/>
          <a:p>
            <a:pPr eaLnBrk="1" hangingPunct="1"/>
            <a:r>
              <a:rPr lang="ja-JP" altLang="en-US" dirty="0"/>
              <a:t>テスト計画</a:t>
            </a:r>
          </a:p>
        </p:txBody>
      </p:sp>
      <p:sp>
        <p:nvSpPr>
          <p:cNvPr id="19459" name="Rectangle 3"/>
          <p:cNvSpPr>
            <a:spLocks noGrp="1" noChangeArrowheads="1"/>
          </p:cNvSpPr>
          <p:nvPr>
            <p:ph type="body" idx="1"/>
          </p:nvPr>
        </p:nvSpPr>
        <p:spPr>
          <a:xfrm>
            <a:off x="200472" y="1196976"/>
            <a:ext cx="9505056" cy="3180059"/>
          </a:xfrm>
        </p:spPr>
        <p:txBody>
          <a:bodyPr/>
          <a:lstStyle/>
          <a:p>
            <a:pPr eaLnBrk="1" hangingPunct="1"/>
            <a:r>
              <a:rPr lang="ja-JP" altLang="en-US" sz="2400" dirty="0"/>
              <a:t>テスト計画</a:t>
            </a:r>
            <a:endParaRPr lang="ja-JP" altLang="en-US" sz="600" dirty="0"/>
          </a:p>
          <a:p>
            <a:pPr lvl="1" eaLnBrk="1" hangingPunct="1"/>
            <a:r>
              <a:rPr lang="ja-JP" altLang="en-US" sz="2000" dirty="0"/>
              <a:t>テストの使命を明らかにし、</a:t>
            </a:r>
            <a:r>
              <a:rPr lang="ja-JP" altLang="en-US" sz="2000" dirty="0">
                <a:solidFill>
                  <a:srgbClr val="FF0000"/>
                </a:solidFill>
              </a:rPr>
              <a:t>目的を定義</a:t>
            </a:r>
            <a:r>
              <a:rPr lang="ja-JP" altLang="en-US" sz="2000" dirty="0"/>
              <a:t>する。</a:t>
            </a:r>
            <a:br>
              <a:rPr lang="ja-JP" altLang="en-US" sz="2000" dirty="0"/>
            </a:br>
            <a:r>
              <a:rPr lang="ja-JP" altLang="en-US" sz="2000" dirty="0"/>
              <a:t> → テストの目的は、開発ゴールと直結していることが重要である。</a:t>
            </a:r>
          </a:p>
          <a:p>
            <a:pPr lvl="1" eaLnBrk="1" hangingPunct="1"/>
            <a:r>
              <a:rPr lang="ja-JP" altLang="en-US" sz="2000" dirty="0"/>
              <a:t>使命、目的に合致するようテスト活動を構築する。</a:t>
            </a:r>
            <a:br>
              <a:rPr lang="ja-JP" altLang="en-US" sz="2000" dirty="0"/>
            </a:br>
            <a:r>
              <a:rPr lang="ja-JP" altLang="en-US" sz="2000" dirty="0"/>
              <a:t> →</a:t>
            </a:r>
            <a:r>
              <a:rPr lang="en-US" altLang="ja-JP" sz="2000" dirty="0"/>
              <a:t> </a:t>
            </a:r>
            <a:r>
              <a:rPr lang="ja-JP" altLang="en-US" sz="2000" dirty="0"/>
              <a:t>状況により課せられる制約内でテストの目的を達成するためのアプローチを定義する。</a:t>
            </a:r>
            <a:br>
              <a:rPr lang="en-US" altLang="ja-JP" sz="2000" dirty="0"/>
            </a:br>
            <a:r>
              <a:rPr lang="ja-JP" altLang="en-US" sz="2000" dirty="0"/>
              <a:t>→ 開発ゴールを満たすためのテストプロセスやそのルールを規程する。（適切なテスト技法とタスクを指定し、適切なテストスケジュールを作成するなど。）</a:t>
            </a:r>
            <a:endParaRPr lang="en-US" altLang="ja-JP" sz="2000" dirty="0"/>
          </a:p>
          <a:p>
            <a:pPr lvl="1" eaLnBrk="1" hangingPunct="1"/>
            <a:r>
              <a:rPr lang="ja-JP" altLang="en-US" sz="2000" dirty="0"/>
              <a:t>テスト計画書は、モニタリングとコントロールのフィードバックに応じて</a:t>
            </a:r>
            <a:r>
              <a:rPr lang="ja-JP" altLang="en-US" sz="2000" dirty="0">
                <a:solidFill>
                  <a:srgbClr val="FF0000"/>
                </a:solidFill>
              </a:rPr>
              <a:t>更新する</a:t>
            </a:r>
            <a:r>
              <a:rPr lang="ja-JP" altLang="en-US" sz="2000" dirty="0"/>
              <a:t>。</a:t>
            </a:r>
          </a:p>
        </p:txBody>
      </p:sp>
      <p:pic>
        <p:nvPicPr>
          <p:cNvPr id="19460" name="Picture 4" descr="C:\Users\onishi.k.NB\AppData\Local\Microsoft\Windows\Temporary Internet Files\Content.IE5\9A3DRFBH\MC90023805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39889" y="4294335"/>
            <a:ext cx="1512911" cy="1430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1" name="角丸四角形吹き出し 1"/>
          <p:cNvSpPr>
            <a:spLocks noChangeArrowheads="1"/>
          </p:cNvSpPr>
          <p:nvPr/>
        </p:nvSpPr>
        <p:spPr bwMode="auto">
          <a:xfrm>
            <a:off x="3872880" y="4437211"/>
            <a:ext cx="5904655" cy="1288032"/>
          </a:xfrm>
          <a:prstGeom prst="wedgeRoundRectCallout">
            <a:avLst>
              <a:gd name="adj1" fmla="val -64581"/>
              <a:gd name="adj2" fmla="val 9491"/>
              <a:gd name="adj3" fmla="val 16667"/>
            </a:avLst>
          </a:prstGeom>
          <a:noFill/>
          <a:ln w="12700" cap="sq" algn="ctr">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r>
              <a:rPr lang="ja-JP" altLang="en-US" sz="2000" dirty="0"/>
              <a:t>複雑かつ大規模なものほど最初の計画が</a:t>
            </a:r>
            <a:br>
              <a:rPr lang="en-US" altLang="ja-JP" sz="2000" dirty="0"/>
            </a:br>
            <a:r>
              <a:rPr lang="ja-JP" altLang="en-US" sz="2000" dirty="0"/>
              <a:t>しっかりしていないとプロジェクトは破綻する！</a:t>
            </a:r>
            <a:endParaRPr lang="en-US" altLang="ja-JP" sz="2000" dirty="0"/>
          </a:p>
          <a:p>
            <a:r>
              <a:rPr lang="ja-JP" altLang="en-US" sz="2000" dirty="0"/>
              <a:t>これは複雑なソフトウェアやテストでも同じ。</a:t>
            </a:r>
          </a:p>
        </p:txBody>
      </p:sp>
      <p:sp>
        <p:nvSpPr>
          <p:cNvPr id="8" name="フッター プレースホルダー 3"/>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9" name="スライド番号プレースホルダー 4"/>
          <p:cNvSpPr>
            <a:spLocks noGrp="1"/>
          </p:cNvSpPr>
          <p:nvPr>
            <p:ph type="sldNum" sz="quarter" idx="12"/>
          </p:nvPr>
        </p:nvSpPr>
        <p:spPr>
          <a:xfrm>
            <a:off x="7099300" y="6245225"/>
            <a:ext cx="2311400" cy="476250"/>
          </a:xfrm>
          <a:noFill/>
        </p:spPr>
        <p:txBody>
          <a:bodyPr/>
          <a:lstStyle/>
          <a:p>
            <a:fld id="{F5181AB8-0FDC-4A9F-A347-76603638A193}" type="slidenum">
              <a:rPr lang="ja-JP" altLang="en-US" smtClean="0">
                <a:ea typeface="ＭＳ Ｐゴシック" charset="-128"/>
              </a:rPr>
              <a:pPr/>
              <a:t>34</a:t>
            </a:fld>
            <a:endParaRPr lang="en-US" altLang="ja-JP" dirty="0">
              <a:ea typeface="ＭＳ Ｐゴシック" charset="-128"/>
            </a:endParaRPr>
          </a:p>
        </p:txBody>
      </p:sp>
      <p:sp>
        <p:nvSpPr>
          <p:cNvPr id="10" name="テキスト ボックス 69">
            <a:extLst>
              <a:ext uri="{FF2B5EF4-FFF2-40B4-BE49-F238E27FC236}">
                <a16:creationId xmlns:a16="http://schemas.microsoft.com/office/drawing/2014/main" id="{A945EBB4-4DED-4774-B9FB-F5A56F63BF93}"/>
              </a:ext>
            </a:extLst>
          </p:cNvPr>
          <p:cNvSpPr txBox="1">
            <a:spLocks noChangeArrowheads="1"/>
          </p:cNvSpPr>
          <p:nvPr/>
        </p:nvSpPr>
        <p:spPr bwMode="auto">
          <a:xfrm>
            <a:off x="315913" y="5877272"/>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1305434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838200" y="533401"/>
            <a:ext cx="8534400" cy="481013"/>
          </a:xfrm>
        </p:spPr>
        <p:txBody>
          <a:bodyPr/>
          <a:lstStyle/>
          <a:p>
            <a:pPr eaLnBrk="1" hangingPunct="1"/>
            <a:r>
              <a:rPr lang="ja-JP" altLang="en-US" dirty="0"/>
              <a:t>テストのモニタリングとコントロール</a:t>
            </a:r>
          </a:p>
        </p:txBody>
      </p:sp>
      <p:sp>
        <p:nvSpPr>
          <p:cNvPr id="20483" name="Rectangle 3"/>
          <p:cNvSpPr>
            <a:spLocks noGrp="1" noChangeArrowheads="1"/>
          </p:cNvSpPr>
          <p:nvPr>
            <p:ph type="body" idx="1"/>
          </p:nvPr>
        </p:nvSpPr>
        <p:spPr>
          <a:xfrm>
            <a:off x="272480" y="1556792"/>
            <a:ext cx="9433048" cy="4248697"/>
          </a:xfrm>
        </p:spPr>
        <p:txBody>
          <a:bodyPr/>
          <a:lstStyle/>
          <a:p>
            <a:pPr eaLnBrk="1" hangingPunct="1"/>
            <a:r>
              <a:rPr lang="ja-JP" altLang="en-US" sz="2400" dirty="0"/>
              <a:t>テストのモニタリングとコントロール</a:t>
            </a:r>
            <a:endParaRPr lang="ja-JP" altLang="en-US" sz="600" dirty="0"/>
          </a:p>
          <a:p>
            <a:pPr lvl="1" eaLnBrk="1" hangingPunct="1"/>
            <a:r>
              <a:rPr kumimoji="0" lang="ja-JP" altLang="en-US" sz="2000" dirty="0">
                <a:solidFill>
                  <a:srgbClr val="000000"/>
                </a:solidFill>
              </a:rPr>
              <a:t>テストのモニタリングは、テスト計画書で定義したモニタリング用の</a:t>
            </a:r>
            <a:r>
              <a:rPr kumimoji="0" lang="ja-JP" altLang="en-US" sz="2000" dirty="0">
                <a:solidFill>
                  <a:srgbClr val="FF0000"/>
                </a:solidFill>
              </a:rPr>
              <a:t>メトリクス</a:t>
            </a:r>
            <a:r>
              <a:rPr kumimoji="0" lang="ja-JP" altLang="en-US" sz="2000" dirty="0">
                <a:solidFill>
                  <a:srgbClr val="000000"/>
                </a:solidFill>
              </a:rPr>
              <a:t>を使用して、テスト計画書の内容と実際の進捗を継続的に比較する活動である。</a:t>
            </a:r>
            <a:br>
              <a:rPr kumimoji="0" lang="en-US" altLang="ja-JP" sz="2000" dirty="0">
                <a:solidFill>
                  <a:srgbClr val="000000"/>
                </a:solidFill>
              </a:rPr>
            </a:br>
            <a:r>
              <a:rPr kumimoji="0" lang="ja-JP" altLang="en-US" sz="2000" dirty="0">
                <a:solidFill>
                  <a:srgbClr val="000000"/>
                </a:solidFill>
              </a:rPr>
              <a:t>→ テストコントロールには、</a:t>
            </a:r>
            <a:r>
              <a:rPr kumimoji="0" lang="ja-JP" altLang="en-US" sz="2000" dirty="0">
                <a:solidFill>
                  <a:srgbClr val="FF0000"/>
                </a:solidFill>
              </a:rPr>
              <a:t>テスト計画書の継続的な更新活動</a:t>
            </a:r>
            <a:r>
              <a:rPr kumimoji="0" lang="ja-JP" altLang="en-US" sz="2000" dirty="0">
                <a:solidFill>
                  <a:srgbClr val="000000"/>
                </a:solidFill>
              </a:rPr>
              <a:t>も含む。</a:t>
            </a:r>
            <a:endParaRPr kumimoji="0" lang="en-US" altLang="ja-JP" sz="2000" dirty="0">
              <a:solidFill>
                <a:srgbClr val="000000"/>
              </a:solidFill>
            </a:endParaRPr>
          </a:p>
          <a:p>
            <a:pPr lvl="1" eaLnBrk="1" hangingPunct="1"/>
            <a:r>
              <a:rPr kumimoji="0" lang="ja-JP" altLang="en-US" sz="2000" dirty="0">
                <a:solidFill>
                  <a:srgbClr val="000000"/>
                </a:solidFill>
              </a:rPr>
              <a:t>特定のカバレッジ基準に対してテスト結果とログをチェックする。</a:t>
            </a:r>
            <a:endParaRPr kumimoji="0" lang="en-US" altLang="ja-JP" sz="2000" dirty="0">
              <a:solidFill>
                <a:srgbClr val="000000"/>
              </a:solidFill>
            </a:endParaRPr>
          </a:p>
          <a:p>
            <a:pPr lvl="1" eaLnBrk="1" hangingPunct="1"/>
            <a:r>
              <a:rPr kumimoji="0" lang="ja-JP" altLang="en-US" sz="2000" dirty="0">
                <a:solidFill>
                  <a:srgbClr val="000000"/>
                </a:solidFill>
              </a:rPr>
              <a:t>テスト結果とログに基づいて、コンポーネントまたはシステムの品質のレベルを評価する。</a:t>
            </a:r>
            <a:endParaRPr kumimoji="0" lang="en-US" altLang="ja-JP" sz="2000" dirty="0">
              <a:solidFill>
                <a:srgbClr val="000000"/>
              </a:solidFill>
            </a:endParaRPr>
          </a:p>
          <a:p>
            <a:pPr lvl="1" eaLnBrk="1" hangingPunct="1"/>
            <a:r>
              <a:rPr kumimoji="0" lang="ja-JP" altLang="en-US" sz="2000" dirty="0">
                <a:solidFill>
                  <a:srgbClr val="000000"/>
                </a:solidFill>
              </a:rPr>
              <a:t>さらなるテストが必要かどうかを判断する。</a:t>
            </a:r>
            <a:endParaRPr kumimoji="0" lang="en-US" altLang="ja-JP" sz="2000" dirty="0">
              <a:solidFill>
                <a:srgbClr val="000000"/>
              </a:solidFill>
            </a:endParaRPr>
          </a:p>
          <a:p>
            <a:pPr lvl="1" eaLnBrk="1" hangingPunct="1"/>
            <a:r>
              <a:rPr kumimoji="0" lang="ja-JP" altLang="en-US" sz="2000" dirty="0">
                <a:solidFill>
                  <a:srgbClr val="000000"/>
                </a:solidFill>
              </a:rPr>
              <a:t>計画に対するテスト進捗は、テスト進捗レポートを使用してステークホルダーへ伝える。</a:t>
            </a:r>
            <a:endParaRPr lang="en-US" altLang="ja-JP" sz="500" dirty="0"/>
          </a:p>
        </p:txBody>
      </p:sp>
      <p:sp>
        <p:nvSpPr>
          <p:cNvPr id="3" name="角丸四角形 2"/>
          <p:cNvSpPr/>
          <p:nvPr/>
        </p:nvSpPr>
        <p:spPr>
          <a:xfrm>
            <a:off x="488504" y="5373216"/>
            <a:ext cx="8712968" cy="827681"/>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2400" dirty="0"/>
              <a:t>コントロールとは、テスト計画を使ってテストの諸活動を行い</a:t>
            </a:r>
            <a:endParaRPr kumimoji="1" lang="en-US" altLang="ja-JP" sz="2400" dirty="0"/>
          </a:p>
          <a:p>
            <a:pPr algn="ctr"/>
            <a:r>
              <a:rPr lang="ja-JP" altLang="en-US" sz="2400" dirty="0"/>
              <a:t>必要に応じて活動の</a:t>
            </a:r>
            <a:r>
              <a:rPr lang="ja-JP" altLang="en-US" sz="2400"/>
              <a:t>軌道修正したり計画</a:t>
            </a:r>
            <a:r>
              <a:rPr lang="ja-JP" altLang="en-US" sz="2400" dirty="0"/>
              <a:t>の見直しを行うこと。</a:t>
            </a:r>
            <a:endParaRPr lang="en-US" altLang="ja-JP" sz="2400" dirty="0"/>
          </a:p>
        </p:txBody>
      </p:sp>
      <p:sp>
        <p:nvSpPr>
          <p:cNvPr id="8" name="フッター プレースホルダー 3"/>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9" name="スライド番号プレースホルダー 4"/>
          <p:cNvSpPr>
            <a:spLocks noGrp="1"/>
          </p:cNvSpPr>
          <p:nvPr>
            <p:ph type="sldNum" sz="quarter" idx="12"/>
          </p:nvPr>
        </p:nvSpPr>
        <p:spPr>
          <a:xfrm>
            <a:off x="7099300" y="6245225"/>
            <a:ext cx="2311400" cy="476250"/>
          </a:xfrm>
          <a:noFill/>
        </p:spPr>
        <p:txBody>
          <a:bodyPr/>
          <a:lstStyle/>
          <a:p>
            <a:fld id="{F5181AB8-0FDC-4A9F-A347-76603638A193}" type="slidenum">
              <a:rPr lang="ja-JP" altLang="en-US" smtClean="0">
                <a:ea typeface="ＭＳ Ｐゴシック" charset="-128"/>
              </a:rPr>
              <a:pPr/>
              <a:t>35</a:t>
            </a:fld>
            <a:endParaRPr lang="en-US" altLang="ja-JP" dirty="0">
              <a:ea typeface="ＭＳ Ｐゴシック" charset="-128"/>
            </a:endParaRPr>
          </a:p>
        </p:txBody>
      </p:sp>
      <p:sp>
        <p:nvSpPr>
          <p:cNvPr id="10" name="テキスト ボックス 69">
            <a:extLst>
              <a:ext uri="{FF2B5EF4-FFF2-40B4-BE49-F238E27FC236}">
                <a16:creationId xmlns:a16="http://schemas.microsoft.com/office/drawing/2014/main" id="{0268D8F5-7141-46A8-888E-1100AA76579C}"/>
              </a:ext>
            </a:extLst>
          </p:cNvPr>
          <p:cNvSpPr txBox="1">
            <a:spLocks noChangeArrowheads="1"/>
          </p:cNvSpPr>
          <p:nvPr/>
        </p:nvSpPr>
        <p:spPr bwMode="auto">
          <a:xfrm>
            <a:off x="315913" y="5013176"/>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167619523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838200" y="533401"/>
            <a:ext cx="8534400" cy="481013"/>
          </a:xfrm>
        </p:spPr>
        <p:txBody>
          <a:bodyPr/>
          <a:lstStyle/>
          <a:p>
            <a:pPr eaLnBrk="1" hangingPunct="1"/>
            <a:r>
              <a:rPr lang="ja-JP" altLang="en-US" dirty="0"/>
              <a:t>テスト分析</a:t>
            </a:r>
          </a:p>
        </p:txBody>
      </p:sp>
      <p:sp>
        <p:nvSpPr>
          <p:cNvPr id="1315843" name="Rectangle 3"/>
          <p:cNvSpPr>
            <a:spLocks noGrp="1" noChangeArrowheads="1"/>
          </p:cNvSpPr>
          <p:nvPr>
            <p:ph type="body" idx="1"/>
          </p:nvPr>
        </p:nvSpPr>
        <p:spPr>
          <a:xfrm>
            <a:off x="200472" y="1268412"/>
            <a:ext cx="9577064" cy="5184775"/>
          </a:xfrm>
        </p:spPr>
        <p:txBody>
          <a:bodyPr/>
          <a:lstStyle/>
          <a:p>
            <a:pPr eaLnBrk="1" hangingPunct="1">
              <a:defRPr/>
            </a:pPr>
            <a:r>
              <a:rPr lang="ja-JP" altLang="en-US" sz="2400" dirty="0"/>
              <a:t>テスト分析</a:t>
            </a:r>
            <a:r>
              <a:rPr lang="ja-JP" altLang="en-US" sz="1600" dirty="0"/>
              <a:t>（マイヤーズの三角形問題なら、「三角形の形状」というテスト条件をテストすると決める）</a:t>
            </a:r>
          </a:p>
          <a:p>
            <a:pPr lvl="1" eaLnBrk="1" hangingPunct="1">
              <a:defRPr/>
            </a:pPr>
            <a:r>
              <a:rPr lang="ja-JP" altLang="en-US" sz="2000" dirty="0"/>
              <a:t>テスト可能なフィーチャーを識別し、</a:t>
            </a:r>
            <a:r>
              <a:rPr lang="ja-JP" altLang="en-US" sz="2000" dirty="0">
                <a:solidFill>
                  <a:srgbClr val="FF0000"/>
                </a:solidFill>
              </a:rPr>
              <a:t>テスト条件</a:t>
            </a:r>
            <a:r>
              <a:rPr lang="ja-JP" altLang="en-US" sz="2000" dirty="0"/>
              <a:t>を決めるためにテストベースを分析する。（テスト分析では計測可能なカバレッジ基準から見た「</a:t>
            </a:r>
            <a:r>
              <a:rPr lang="ja-JP" altLang="en-US" sz="2000" dirty="0">
                <a:solidFill>
                  <a:srgbClr val="FF0000"/>
                </a:solidFill>
              </a:rPr>
              <a:t>何をテストするか</a:t>
            </a:r>
            <a:r>
              <a:rPr lang="ja-JP" altLang="en-US" sz="2000" dirty="0"/>
              <a:t>」を決定する。）</a:t>
            </a:r>
            <a:endParaRPr lang="ja-JP" altLang="en-US" sz="2400" dirty="0"/>
          </a:p>
          <a:p>
            <a:pPr lvl="2" eaLnBrk="1" hangingPunct="1">
              <a:defRPr/>
            </a:pPr>
            <a:r>
              <a:rPr lang="ja-JP" altLang="en-US" sz="1600" dirty="0">
                <a:solidFill>
                  <a:srgbClr val="FF0000"/>
                </a:solidFill>
              </a:rPr>
              <a:t>テストレベルごと</a:t>
            </a:r>
            <a:r>
              <a:rPr lang="ja-JP" altLang="en-US" sz="1600" dirty="0"/>
              <a:t>に適切なテストベースを分析する。</a:t>
            </a:r>
            <a:endParaRPr lang="ja-JP" altLang="en-US" sz="1600" b="1" dirty="0"/>
          </a:p>
          <a:p>
            <a:pPr lvl="2" eaLnBrk="1" hangingPunct="1">
              <a:defRPr/>
            </a:pPr>
            <a:r>
              <a:rPr lang="ja-JP" altLang="en-US" sz="1600" dirty="0"/>
              <a:t>テストベースとテストアイテムを評価して、以下のようなさまざまな種類の</a:t>
            </a:r>
            <a:r>
              <a:rPr lang="ja-JP" altLang="en-US" sz="1600" dirty="0">
                <a:solidFill>
                  <a:srgbClr val="FF0000"/>
                </a:solidFill>
              </a:rPr>
              <a:t>欠陥を識別</a:t>
            </a:r>
            <a:r>
              <a:rPr lang="ja-JP" altLang="en-US" sz="1600" dirty="0"/>
              <a:t>する。</a:t>
            </a:r>
            <a:br>
              <a:rPr lang="en-US" altLang="ja-JP" sz="1600" dirty="0"/>
            </a:br>
            <a:r>
              <a:rPr lang="en-US" altLang="ja-JP" sz="1600" dirty="0"/>
              <a:t>※</a:t>
            </a:r>
            <a:r>
              <a:rPr lang="ja-JP" altLang="en-US" sz="1600" dirty="0"/>
              <a:t>　欠陥の例：　曖昧、欠落、不整合、不正確、矛盾、冗長なステートメント</a:t>
            </a:r>
            <a:endParaRPr lang="en-US" altLang="ja-JP" sz="1600" dirty="0"/>
          </a:p>
          <a:p>
            <a:pPr lvl="2" eaLnBrk="1" hangingPunct="1">
              <a:defRPr/>
            </a:pPr>
            <a:r>
              <a:rPr lang="ja-JP" altLang="en-US" sz="1600" dirty="0"/>
              <a:t>テストベースの分析に基づいて、各フィーチャーの</a:t>
            </a:r>
            <a:r>
              <a:rPr lang="ja-JP" altLang="en-US" sz="1600" dirty="0">
                <a:solidFill>
                  <a:srgbClr val="FF0000"/>
                </a:solidFill>
              </a:rPr>
              <a:t>テスト条件を決めて優先度を割り当てる</a:t>
            </a:r>
            <a:r>
              <a:rPr lang="ja-JP" altLang="en-US" sz="1600" dirty="0"/>
              <a:t>。この際には、機能</a:t>
            </a:r>
            <a:r>
              <a:rPr lang="en-US" altLang="ja-JP" sz="1600" dirty="0"/>
              <a:t>/</a:t>
            </a:r>
            <a:r>
              <a:rPr lang="ja-JP" altLang="en-US" sz="1600" dirty="0"/>
              <a:t>非機能</a:t>
            </a:r>
            <a:r>
              <a:rPr lang="en-US" altLang="ja-JP" sz="1600" dirty="0"/>
              <a:t>/</a:t>
            </a:r>
            <a:r>
              <a:rPr lang="ja-JP" altLang="en-US" sz="1600" dirty="0"/>
              <a:t>構造の特性、他のビジネス</a:t>
            </a:r>
            <a:r>
              <a:rPr lang="en-US" altLang="ja-JP" sz="1600" dirty="0"/>
              <a:t>/</a:t>
            </a:r>
            <a:r>
              <a:rPr lang="ja-JP" altLang="en-US" sz="1600" dirty="0"/>
              <a:t>技術的要因、リスクのレベルを考慮する。</a:t>
            </a:r>
            <a:endParaRPr lang="en-US" altLang="ja-JP" sz="1600" dirty="0"/>
          </a:p>
          <a:p>
            <a:pPr lvl="2" eaLnBrk="1" hangingPunct="1">
              <a:defRPr/>
            </a:pPr>
            <a:r>
              <a:rPr lang="ja-JP" altLang="en-US" sz="1600" dirty="0"/>
              <a:t>テストベースの各要素と関連するテスト条件の間に双方向の</a:t>
            </a:r>
            <a:r>
              <a:rPr lang="ja-JP" altLang="en-US" sz="1600" dirty="0">
                <a:solidFill>
                  <a:srgbClr val="FF0000"/>
                </a:solidFill>
              </a:rPr>
              <a:t>トレーサビリティを確立</a:t>
            </a:r>
            <a:r>
              <a:rPr lang="ja-JP" altLang="en-US" sz="1600" dirty="0"/>
              <a:t>する。</a:t>
            </a:r>
            <a:br>
              <a:rPr lang="en-US" altLang="ja-JP" sz="1600" dirty="0"/>
            </a:br>
            <a:br>
              <a:rPr lang="ja-JP" altLang="en-US" sz="2000" dirty="0"/>
            </a:br>
            <a:endParaRPr lang="en-US" altLang="ja-JP" sz="2000" dirty="0"/>
          </a:p>
          <a:p>
            <a:pPr marL="914400" lvl="2" indent="0" eaLnBrk="1" hangingPunct="1">
              <a:buNone/>
              <a:defRPr/>
            </a:pPr>
            <a:r>
              <a:rPr lang="en-US" altLang="ja-JP" sz="1600" dirty="0"/>
              <a:t>※ ISTQB</a:t>
            </a:r>
            <a:r>
              <a:rPr lang="ja-JP" altLang="en-US" sz="1600" dirty="0" err="1"/>
              <a:t>での</a:t>
            </a:r>
            <a:r>
              <a:rPr lang="ja-JP" altLang="en-US" sz="1600" dirty="0"/>
              <a:t>定義では</a:t>
            </a:r>
            <a:endParaRPr lang="en-US" altLang="ja-JP" sz="1600" dirty="0"/>
          </a:p>
          <a:p>
            <a:pPr marL="522287" lvl="1" indent="0" eaLnBrk="1" hangingPunct="1">
              <a:buNone/>
              <a:defRPr/>
            </a:pPr>
            <a:r>
              <a:rPr lang="ja-JP" altLang="en-US" sz="1600" dirty="0"/>
              <a:t>　　</a:t>
            </a:r>
            <a:r>
              <a:rPr lang="en-US" altLang="ja-JP" sz="1600" dirty="0"/>
              <a:t>- </a:t>
            </a:r>
            <a:r>
              <a:rPr lang="ja-JP" altLang="en-US" sz="1600" dirty="0"/>
              <a:t>テストアイテム：　テストを実施する個々の要素。通常、一個のテスト対象に対し、</a:t>
            </a:r>
            <a:endParaRPr lang="en-US" altLang="ja-JP" sz="1600" dirty="0"/>
          </a:p>
          <a:p>
            <a:pPr marL="522287" lvl="1" indent="0" eaLnBrk="1" hangingPunct="1">
              <a:buNone/>
              <a:defRPr/>
            </a:pPr>
            <a:r>
              <a:rPr lang="en-US" altLang="ja-JP" sz="1600" dirty="0"/>
              <a:t>	</a:t>
            </a:r>
            <a:r>
              <a:rPr lang="ja-JP" altLang="en-US" sz="1600" dirty="0"/>
              <a:t>　　　　　　　　　　　多数のテストアイテムがある。</a:t>
            </a:r>
            <a:br>
              <a:rPr lang="ja-JP" altLang="en-US" sz="1600" dirty="0"/>
            </a:br>
            <a:r>
              <a:rPr lang="en-US" altLang="ja-JP" sz="1600" dirty="0"/>
              <a:t>	- </a:t>
            </a:r>
            <a:r>
              <a:rPr lang="ja-JP" altLang="en-US" sz="1600" dirty="0"/>
              <a:t>テスト条件：　コンポーネントやシステムのアイテムやイベントで、テストケースにより検証できるもの。</a:t>
            </a:r>
            <a:br>
              <a:rPr lang="en-US" altLang="ja-JP" sz="1600" dirty="0"/>
            </a:br>
            <a:r>
              <a:rPr lang="ja-JP" altLang="en-US" sz="1600" dirty="0"/>
              <a:t>　　　　　　　　　　　 例えば、機能、トランザクション、品質特性、構造要素など。</a:t>
            </a:r>
          </a:p>
        </p:txBody>
      </p:sp>
      <p:pic>
        <p:nvPicPr>
          <p:cNvPr id="39941" name="Picture 4" descr="C:\Users\onishi.k.NB\AppData\Local\Microsoft\Windows\Temporary Internet Files\Content.IE5\EIEMRHQG\MC900319476[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62406" y="4806950"/>
            <a:ext cx="1385887" cy="102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フッター プレースホルダー 3"/>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9" name="スライド番号プレースホルダー 4"/>
          <p:cNvSpPr>
            <a:spLocks noGrp="1"/>
          </p:cNvSpPr>
          <p:nvPr>
            <p:ph type="sldNum" sz="quarter" idx="12"/>
          </p:nvPr>
        </p:nvSpPr>
        <p:spPr>
          <a:xfrm>
            <a:off x="7099300" y="6245225"/>
            <a:ext cx="2311400" cy="476250"/>
          </a:xfrm>
          <a:noFill/>
        </p:spPr>
        <p:txBody>
          <a:bodyPr/>
          <a:lstStyle/>
          <a:p>
            <a:fld id="{F5181AB8-0FDC-4A9F-A347-76603638A193}" type="slidenum">
              <a:rPr lang="ja-JP" altLang="en-US" smtClean="0">
                <a:ea typeface="ＭＳ Ｐゴシック" charset="-128"/>
              </a:rPr>
              <a:pPr/>
              <a:t>36</a:t>
            </a:fld>
            <a:endParaRPr lang="en-US" altLang="ja-JP" dirty="0">
              <a:ea typeface="ＭＳ Ｐゴシック" charset="-128"/>
            </a:endParaRPr>
          </a:p>
        </p:txBody>
      </p:sp>
      <p:sp>
        <p:nvSpPr>
          <p:cNvPr id="10" name="テキスト ボックス 69">
            <a:extLst>
              <a:ext uri="{FF2B5EF4-FFF2-40B4-BE49-F238E27FC236}">
                <a16:creationId xmlns:a16="http://schemas.microsoft.com/office/drawing/2014/main" id="{46631D1E-FE50-434B-AC28-253AC855F8B9}"/>
              </a:ext>
            </a:extLst>
          </p:cNvPr>
          <p:cNvSpPr txBox="1">
            <a:spLocks noChangeArrowheads="1"/>
          </p:cNvSpPr>
          <p:nvPr/>
        </p:nvSpPr>
        <p:spPr bwMode="auto">
          <a:xfrm>
            <a:off x="315913" y="4653136"/>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36021508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838200" y="533401"/>
            <a:ext cx="8534400" cy="481013"/>
          </a:xfrm>
        </p:spPr>
        <p:txBody>
          <a:bodyPr/>
          <a:lstStyle/>
          <a:p>
            <a:pPr eaLnBrk="1" hangingPunct="1"/>
            <a:r>
              <a:rPr lang="ja-JP" altLang="en-US" dirty="0"/>
              <a:t>テスト設計</a:t>
            </a:r>
          </a:p>
        </p:txBody>
      </p:sp>
      <p:sp>
        <p:nvSpPr>
          <p:cNvPr id="1315843" name="Rectangle 3"/>
          <p:cNvSpPr>
            <a:spLocks noGrp="1" noChangeArrowheads="1"/>
          </p:cNvSpPr>
          <p:nvPr>
            <p:ph type="body" idx="1"/>
          </p:nvPr>
        </p:nvSpPr>
        <p:spPr>
          <a:xfrm>
            <a:off x="200472" y="1268413"/>
            <a:ext cx="9577064" cy="5040312"/>
          </a:xfrm>
        </p:spPr>
        <p:txBody>
          <a:bodyPr/>
          <a:lstStyle/>
          <a:p>
            <a:pPr eaLnBrk="1" hangingPunct="1">
              <a:defRPr/>
            </a:pPr>
            <a:r>
              <a:rPr lang="ja-JP" altLang="en-US" sz="2400" dirty="0"/>
              <a:t>テスト設計</a:t>
            </a:r>
            <a:r>
              <a:rPr lang="ja-JP" altLang="en-US" sz="1600" dirty="0"/>
              <a:t>（「三角形の形状」に対して、「正三角形、二等辺三角形等」をどうテストするか決める）</a:t>
            </a:r>
          </a:p>
          <a:p>
            <a:pPr lvl="1" eaLnBrk="1" hangingPunct="1">
              <a:defRPr/>
            </a:pPr>
            <a:r>
              <a:rPr lang="ja-JP" altLang="en-US" sz="2000" dirty="0"/>
              <a:t>テスト条件を</a:t>
            </a:r>
            <a:r>
              <a:rPr lang="ja-JP" altLang="en-US" sz="2000" dirty="0">
                <a:solidFill>
                  <a:srgbClr val="FF0000"/>
                </a:solidFill>
              </a:rPr>
              <a:t>高位レベルテストケース</a:t>
            </a:r>
            <a:r>
              <a:rPr lang="ja-JP" altLang="en-US" sz="2000" dirty="0"/>
              <a:t>、高位レベルテストケースのセット、およびその他のテストウェアへ落とし込むこと。</a:t>
            </a:r>
            <a:br>
              <a:rPr lang="en-US" altLang="ja-JP" sz="2000" dirty="0"/>
            </a:br>
            <a:r>
              <a:rPr lang="ja-JP" altLang="en-US" sz="2000" dirty="0"/>
              <a:t>（「テスト条件」を「テストケース」に落とし込む際には、さまざまな</a:t>
            </a:r>
            <a:r>
              <a:rPr lang="ja-JP" altLang="en-US" sz="2000" dirty="0">
                <a:solidFill>
                  <a:srgbClr val="FF0000"/>
                </a:solidFill>
              </a:rPr>
              <a:t>テスト技法</a:t>
            </a:r>
            <a:r>
              <a:rPr lang="ja-JP" altLang="en-US" sz="2000" dirty="0"/>
              <a:t>を使用する。）</a:t>
            </a:r>
            <a:br>
              <a:rPr lang="en-US" altLang="ja-JP" sz="2000" dirty="0"/>
            </a:br>
            <a:r>
              <a:rPr lang="ja-JP" altLang="en-US" sz="2000" dirty="0"/>
              <a:t>（テスト分析では、「何をテストするか」を決定し、テスト設計では「</a:t>
            </a:r>
            <a:r>
              <a:rPr lang="ja-JP" altLang="en-US" sz="2000" dirty="0">
                <a:solidFill>
                  <a:srgbClr val="FF0000"/>
                </a:solidFill>
              </a:rPr>
              <a:t>それをどうテストするか</a:t>
            </a:r>
            <a:r>
              <a:rPr lang="ja-JP" altLang="en-US" sz="2000" dirty="0"/>
              <a:t>」を決定する。）</a:t>
            </a:r>
            <a:endParaRPr lang="ja-JP" altLang="en-US" sz="2400" dirty="0"/>
          </a:p>
          <a:p>
            <a:pPr lvl="2" eaLnBrk="1" hangingPunct="1">
              <a:defRPr/>
            </a:pPr>
            <a:r>
              <a:rPr lang="ja-JP" altLang="en-US" sz="1600" dirty="0">
                <a:solidFill>
                  <a:srgbClr val="FF0000"/>
                </a:solidFill>
              </a:rPr>
              <a:t>テストケース</a:t>
            </a:r>
            <a:r>
              <a:rPr lang="ja-JP" altLang="en-US" sz="1600" dirty="0"/>
              <a:t>およびテストケースのセットを設計し、優先度を割り当てる。</a:t>
            </a:r>
            <a:br>
              <a:rPr lang="en-US" altLang="ja-JP" sz="1600" dirty="0"/>
            </a:br>
            <a:r>
              <a:rPr lang="ja-JP" altLang="en-US" sz="1600" dirty="0"/>
              <a:t>テスト条件とテストケースを支援するために必要な</a:t>
            </a:r>
            <a:r>
              <a:rPr lang="ja-JP" altLang="en-US" sz="1600" dirty="0">
                <a:solidFill>
                  <a:srgbClr val="FF0000"/>
                </a:solidFill>
              </a:rPr>
              <a:t>テストデータを識別</a:t>
            </a:r>
            <a:r>
              <a:rPr lang="ja-JP" altLang="en-US" sz="1600" dirty="0"/>
              <a:t>する。</a:t>
            </a:r>
            <a:endParaRPr lang="en-US" altLang="ja-JP" sz="1600" dirty="0"/>
          </a:p>
          <a:p>
            <a:pPr lvl="2" eaLnBrk="1" hangingPunct="1">
              <a:defRPr/>
            </a:pPr>
            <a:r>
              <a:rPr lang="ja-JP" altLang="en-US" sz="1600" dirty="0">
                <a:solidFill>
                  <a:srgbClr val="FF0000"/>
                </a:solidFill>
              </a:rPr>
              <a:t>テスト環境</a:t>
            </a:r>
            <a:r>
              <a:rPr lang="ja-JP" altLang="en-US" sz="1600" dirty="0"/>
              <a:t>を設計し、必要なインフラストラクチャーやツールを識別する。</a:t>
            </a:r>
            <a:endParaRPr lang="en-US" altLang="ja-JP" sz="1600" dirty="0"/>
          </a:p>
          <a:p>
            <a:pPr lvl="2" eaLnBrk="1" hangingPunct="1">
              <a:defRPr/>
            </a:pPr>
            <a:r>
              <a:rPr lang="ja-JP" altLang="en-US" sz="1600" dirty="0"/>
              <a:t>テストベース、テスト条件、テストケース、テスト手順の間で双方向の</a:t>
            </a:r>
            <a:r>
              <a:rPr lang="ja-JP" altLang="en-US" sz="1600" dirty="0">
                <a:solidFill>
                  <a:srgbClr val="FF0000"/>
                </a:solidFill>
              </a:rPr>
              <a:t>トレーサビリティ</a:t>
            </a:r>
            <a:r>
              <a:rPr lang="ja-JP" altLang="en-US" sz="1600" dirty="0"/>
              <a:t>を確立する。</a:t>
            </a:r>
            <a:endParaRPr lang="en-US" altLang="ja-JP" sz="1600" dirty="0"/>
          </a:p>
          <a:p>
            <a:pPr lvl="2" eaLnBrk="1" hangingPunct="1">
              <a:defRPr/>
            </a:pPr>
            <a:r>
              <a:rPr lang="ja-JP" altLang="en-US" sz="1600" dirty="0"/>
              <a:t>テスト設計はテストベースに含まれる以下のようなさまざまな種類の欠陥を識別することもある。</a:t>
            </a:r>
            <a:br>
              <a:rPr lang="ja-JP" altLang="en-US" sz="1600" dirty="0"/>
            </a:br>
            <a:r>
              <a:rPr lang="en-US" altLang="ja-JP" sz="1600" dirty="0"/>
              <a:t>※</a:t>
            </a:r>
            <a:r>
              <a:rPr lang="ja-JP" altLang="en-US" sz="1600" dirty="0"/>
              <a:t>　欠陥の例：　曖昧、欠落、不整合、不正確、矛盾、冗長なステートメント</a:t>
            </a:r>
            <a:br>
              <a:rPr lang="en-US" altLang="ja-JP" sz="1600" dirty="0"/>
            </a:br>
            <a:br>
              <a:rPr lang="ja-JP" altLang="en-US" sz="2000" dirty="0"/>
            </a:br>
            <a:endParaRPr lang="ja-JP" altLang="en-US" sz="1600" dirty="0"/>
          </a:p>
        </p:txBody>
      </p:sp>
      <p:sp>
        <p:nvSpPr>
          <p:cNvPr id="8" name="フッター プレースホルダー 3"/>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9" name="スライド番号プレースホルダー 4"/>
          <p:cNvSpPr>
            <a:spLocks noGrp="1"/>
          </p:cNvSpPr>
          <p:nvPr>
            <p:ph type="sldNum" sz="quarter" idx="12"/>
          </p:nvPr>
        </p:nvSpPr>
        <p:spPr>
          <a:xfrm>
            <a:off x="7099300" y="6245225"/>
            <a:ext cx="2311400" cy="476250"/>
          </a:xfrm>
          <a:noFill/>
        </p:spPr>
        <p:txBody>
          <a:bodyPr/>
          <a:lstStyle/>
          <a:p>
            <a:fld id="{F5181AB8-0FDC-4A9F-A347-76603638A193}" type="slidenum">
              <a:rPr lang="ja-JP" altLang="en-US" smtClean="0">
                <a:ea typeface="ＭＳ Ｐゴシック" charset="-128"/>
              </a:rPr>
              <a:pPr/>
              <a:t>37</a:t>
            </a:fld>
            <a:endParaRPr lang="en-US" altLang="ja-JP" dirty="0">
              <a:ea typeface="ＭＳ Ｐゴシック" charset="-128"/>
            </a:endParaRPr>
          </a:p>
        </p:txBody>
      </p:sp>
      <p:sp>
        <p:nvSpPr>
          <p:cNvPr id="10" name="テキスト ボックス 69">
            <a:extLst>
              <a:ext uri="{FF2B5EF4-FFF2-40B4-BE49-F238E27FC236}">
                <a16:creationId xmlns:a16="http://schemas.microsoft.com/office/drawing/2014/main" id="{46631D1E-FE50-434B-AC28-253AC855F8B9}"/>
              </a:ext>
            </a:extLst>
          </p:cNvPr>
          <p:cNvSpPr txBox="1">
            <a:spLocks noChangeArrowheads="1"/>
          </p:cNvSpPr>
          <p:nvPr/>
        </p:nvSpPr>
        <p:spPr bwMode="auto">
          <a:xfrm>
            <a:off x="315913" y="5785519"/>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65550566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838200" y="533401"/>
            <a:ext cx="8534400" cy="481013"/>
          </a:xfrm>
        </p:spPr>
        <p:txBody>
          <a:bodyPr/>
          <a:lstStyle/>
          <a:p>
            <a:pPr eaLnBrk="1" hangingPunct="1"/>
            <a:r>
              <a:rPr lang="ja-JP" altLang="en-US" dirty="0"/>
              <a:t>テスト実装</a:t>
            </a:r>
          </a:p>
        </p:txBody>
      </p:sp>
      <p:sp>
        <p:nvSpPr>
          <p:cNvPr id="1315843" name="Rectangle 3"/>
          <p:cNvSpPr>
            <a:spLocks noGrp="1" noChangeArrowheads="1"/>
          </p:cNvSpPr>
          <p:nvPr>
            <p:ph type="body" idx="1"/>
          </p:nvPr>
        </p:nvSpPr>
        <p:spPr>
          <a:xfrm>
            <a:off x="200472" y="1268413"/>
            <a:ext cx="9577064" cy="5040312"/>
          </a:xfrm>
        </p:spPr>
        <p:txBody>
          <a:bodyPr/>
          <a:lstStyle/>
          <a:p>
            <a:pPr eaLnBrk="1" hangingPunct="1">
              <a:defRPr/>
            </a:pPr>
            <a:r>
              <a:rPr lang="ja-JP" altLang="en-US" sz="2400" dirty="0"/>
              <a:t>テスト実装</a:t>
            </a:r>
            <a:r>
              <a:rPr lang="ja-JP" altLang="en-US" sz="1600" dirty="0"/>
              <a:t>（「正三角形、二等辺三角形等」の「三辺の数値セット」を用意し、テスト環境を整える）</a:t>
            </a:r>
          </a:p>
          <a:p>
            <a:pPr lvl="1" eaLnBrk="1" hangingPunct="1">
              <a:defRPr/>
            </a:pPr>
            <a:r>
              <a:rPr lang="ja-JP" altLang="en-US" sz="2000" dirty="0"/>
              <a:t>テスト実行に必要な</a:t>
            </a:r>
            <a:r>
              <a:rPr lang="ja-JP" altLang="en-US" sz="2000" dirty="0">
                <a:solidFill>
                  <a:srgbClr val="FF0000"/>
                </a:solidFill>
              </a:rPr>
              <a:t>テストウェア</a:t>
            </a:r>
            <a:r>
              <a:rPr lang="ja-JP" altLang="en-US" sz="2000" dirty="0"/>
              <a:t>を作成、および／または完成させること。</a:t>
            </a:r>
            <a:br>
              <a:rPr lang="en-US" altLang="ja-JP" sz="2000" dirty="0"/>
            </a:br>
            <a:r>
              <a:rPr lang="ja-JP" altLang="en-US" sz="2000" dirty="0"/>
              <a:t>（テストケースの順序を決定してテスト手順を作成することも含まれる。）</a:t>
            </a:r>
            <a:br>
              <a:rPr lang="en-US" altLang="ja-JP" sz="2000" dirty="0"/>
            </a:br>
            <a:r>
              <a:rPr lang="ja-JP" altLang="en-US" sz="2000" dirty="0"/>
              <a:t>（テスト設計は「それをどうテストするか」の答えであり、テスト実装は「</a:t>
            </a:r>
            <a:r>
              <a:rPr lang="ja-JP" altLang="en-US" sz="2000" dirty="0">
                <a:solidFill>
                  <a:srgbClr val="FF0000"/>
                </a:solidFill>
              </a:rPr>
              <a:t>テストの実行に必要なものすべてを準備したか</a:t>
            </a:r>
            <a:r>
              <a:rPr lang="ja-JP" altLang="en-US" sz="2000" dirty="0"/>
              <a:t>」の答えである。）</a:t>
            </a:r>
            <a:br>
              <a:rPr lang="en-US" altLang="ja-JP" sz="2000" dirty="0"/>
            </a:br>
            <a:r>
              <a:rPr lang="ja-JP" altLang="en-US" sz="2000" dirty="0"/>
              <a:t>（テスト設計とテスト実装は一緒に行うことがある。）</a:t>
            </a:r>
            <a:endParaRPr lang="ja-JP" altLang="en-US" sz="2400" dirty="0"/>
          </a:p>
          <a:p>
            <a:pPr lvl="2" eaLnBrk="1" hangingPunct="1">
              <a:defRPr/>
            </a:pPr>
            <a:r>
              <a:rPr lang="ja-JP" altLang="en-US" sz="1600" dirty="0">
                <a:solidFill>
                  <a:srgbClr val="FF0000"/>
                </a:solidFill>
              </a:rPr>
              <a:t>テスト手順を開発</a:t>
            </a:r>
            <a:r>
              <a:rPr lang="ja-JP" altLang="en-US" sz="1600" dirty="0"/>
              <a:t>して優先度を割り当てる。場合によっては、</a:t>
            </a:r>
            <a:r>
              <a:rPr lang="ja-JP" altLang="en-US" sz="1600" dirty="0">
                <a:solidFill>
                  <a:srgbClr val="FF0000"/>
                </a:solidFill>
              </a:rPr>
              <a:t>自動化のテストスクリプトを作成</a:t>
            </a:r>
            <a:r>
              <a:rPr lang="ja-JP" altLang="en-US" sz="1600" dirty="0"/>
              <a:t>する。</a:t>
            </a:r>
            <a:endParaRPr lang="en-US" altLang="ja-JP" sz="1600" dirty="0"/>
          </a:p>
          <a:p>
            <a:pPr lvl="2" eaLnBrk="1" hangingPunct="1">
              <a:defRPr/>
            </a:pPr>
            <a:r>
              <a:rPr lang="ja-JP" altLang="en-US" sz="1600" dirty="0"/>
              <a:t>テスト手順や（存在する場合）テストスクリプトからテストスイートを作成する。</a:t>
            </a:r>
            <a:endParaRPr lang="en-US" altLang="ja-JP" sz="1600" dirty="0"/>
          </a:p>
          <a:p>
            <a:pPr lvl="2" eaLnBrk="1" hangingPunct="1">
              <a:defRPr/>
            </a:pPr>
            <a:r>
              <a:rPr lang="ja-JP" altLang="en-US" sz="1600" dirty="0"/>
              <a:t>効率的にテスト実行ができるように、テスト実行スケジュール内でテストスイートを調整する。</a:t>
            </a:r>
            <a:endParaRPr lang="en-US" altLang="ja-JP" sz="1600" dirty="0"/>
          </a:p>
          <a:p>
            <a:pPr lvl="2" eaLnBrk="1" hangingPunct="1">
              <a:defRPr/>
            </a:pPr>
            <a:r>
              <a:rPr lang="ja-JP" altLang="en-US" sz="1600" dirty="0">
                <a:solidFill>
                  <a:srgbClr val="FF0000"/>
                </a:solidFill>
              </a:rPr>
              <a:t>テスト環境</a:t>
            </a:r>
            <a:r>
              <a:rPr lang="ja-JP" altLang="en-US" sz="1600" dirty="0"/>
              <a:t>（これには、テストハーネス、サービスの仮想化、シミュレーター、およびその他のインフラストラクチャーアイテムが含まれる）を構築する。また、必要なものすべてが正しくセットアップされていることを確認する。</a:t>
            </a:r>
            <a:endParaRPr lang="en-US" altLang="ja-JP" sz="1600" dirty="0"/>
          </a:p>
          <a:p>
            <a:pPr lvl="2" eaLnBrk="1" hangingPunct="1">
              <a:defRPr/>
            </a:pPr>
            <a:r>
              <a:rPr lang="ja-JP" altLang="en-US" sz="1600" dirty="0">
                <a:solidFill>
                  <a:srgbClr val="FF0000"/>
                </a:solidFill>
              </a:rPr>
              <a:t>テストデータ</a:t>
            </a:r>
            <a:r>
              <a:rPr lang="ja-JP" altLang="en-US" sz="1600" dirty="0"/>
              <a:t>を準備し、テスト環境に適切に読み込ませてあることを確認する。</a:t>
            </a:r>
            <a:endParaRPr lang="en-US" altLang="ja-JP" sz="1600" dirty="0"/>
          </a:p>
          <a:p>
            <a:pPr lvl="2" eaLnBrk="1" hangingPunct="1">
              <a:defRPr/>
            </a:pPr>
            <a:r>
              <a:rPr lang="ja-JP" altLang="en-US" sz="1600" dirty="0"/>
              <a:t>テストベース、テスト条件、テストケース、テスト手順、テストスイートの間での双方向</a:t>
            </a:r>
            <a:r>
              <a:rPr lang="ja-JP" altLang="en-US" sz="1600" dirty="0">
                <a:solidFill>
                  <a:srgbClr val="FF0000"/>
                </a:solidFill>
              </a:rPr>
              <a:t>トレーサビリティ</a:t>
            </a:r>
            <a:r>
              <a:rPr lang="ja-JP" altLang="en-US" sz="1600" dirty="0"/>
              <a:t>を検証し更新する。</a:t>
            </a:r>
            <a:br>
              <a:rPr lang="en-US" altLang="ja-JP" sz="1600" dirty="0"/>
            </a:br>
            <a:br>
              <a:rPr lang="ja-JP" altLang="en-US" sz="2000" dirty="0"/>
            </a:br>
            <a:endParaRPr lang="ja-JP" altLang="en-US" sz="1600" dirty="0"/>
          </a:p>
        </p:txBody>
      </p:sp>
      <p:sp>
        <p:nvSpPr>
          <p:cNvPr id="8" name="フッター プレースホルダー 3"/>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9" name="スライド番号プレースホルダー 4"/>
          <p:cNvSpPr>
            <a:spLocks noGrp="1"/>
          </p:cNvSpPr>
          <p:nvPr>
            <p:ph type="sldNum" sz="quarter" idx="12"/>
          </p:nvPr>
        </p:nvSpPr>
        <p:spPr>
          <a:xfrm>
            <a:off x="7099300" y="6245225"/>
            <a:ext cx="2311400" cy="476250"/>
          </a:xfrm>
          <a:noFill/>
        </p:spPr>
        <p:txBody>
          <a:bodyPr/>
          <a:lstStyle/>
          <a:p>
            <a:fld id="{F5181AB8-0FDC-4A9F-A347-76603638A193}" type="slidenum">
              <a:rPr lang="ja-JP" altLang="en-US" smtClean="0">
                <a:ea typeface="ＭＳ Ｐゴシック" charset="-128"/>
              </a:rPr>
              <a:pPr/>
              <a:t>38</a:t>
            </a:fld>
            <a:endParaRPr lang="en-US" altLang="ja-JP" dirty="0">
              <a:ea typeface="ＭＳ Ｐゴシック" charset="-128"/>
            </a:endParaRPr>
          </a:p>
        </p:txBody>
      </p:sp>
      <p:sp>
        <p:nvSpPr>
          <p:cNvPr id="10" name="テキスト ボックス 69">
            <a:extLst>
              <a:ext uri="{FF2B5EF4-FFF2-40B4-BE49-F238E27FC236}">
                <a16:creationId xmlns:a16="http://schemas.microsoft.com/office/drawing/2014/main" id="{46631D1E-FE50-434B-AC28-253AC855F8B9}"/>
              </a:ext>
            </a:extLst>
          </p:cNvPr>
          <p:cNvSpPr txBox="1">
            <a:spLocks noChangeArrowheads="1"/>
          </p:cNvSpPr>
          <p:nvPr/>
        </p:nvSpPr>
        <p:spPr bwMode="auto">
          <a:xfrm>
            <a:off x="315913" y="6001543"/>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39912598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838200" y="533401"/>
            <a:ext cx="8534400" cy="481013"/>
          </a:xfrm>
        </p:spPr>
        <p:txBody>
          <a:bodyPr/>
          <a:lstStyle/>
          <a:p>
            <a:pPr eaLnBrk="1" hangingPunct="1"/>
            <a:r>
              <a:rPr lang="ja-JP" altLang="en-US" dirty="0"/>
              <a:t>テスト実行</a:t>
            </a:r>
          </a:p>
        </p:txBody>
      </p:sp>
      <p:sp>
        <p:nvSpPr>
          <p:cNvPr id="1315843" name="Rectangle 3"/>
          <p:cNvSpPr>
            <a:spLocks noGrp="1" noChangeArrowheads="1"/>
          </p:cNvSpPr>
          <p:nvPr>
            <p:ph type="body" idx="1"/>
          </p:nvPr>
        </p:nvSpPr>
        <p:spPr>
          <a:xfrm>
            <a:off x="200472" y="1268413"/>
            <a:ext cx="9577064" cy="5040312"/>
          </a:xfrm>
        </p:spPr>
        <p:txBody>
          <a:bodyPr/>
          <a:lstStyle/>
          <a:p>
            <a:pPr eaLnBrk="1" hangingPunct="1">
              <a:defRPr/>
            </a:pPr>
            <a:r>
              <a:rPr lang="ja-JP" altLang="en-US" sz="2400" dirty="0"/>
              <a:t>テスト実行</a:t>
            </a:r>
          </a:p>
          <a:p>
            <a:pPr lvl="1" eaLnBrk="1" hangingPunct="1">
              <a:defRPr/>
            </a:pPr>
            <a:r>
              <a:rPr lang="ja-JP" altLang="en-US" sz="2000" dirty="0"/>
              <a:t>テスト実行スケジュールに従って</a:t>
            </a:r>
            <a:r>
              <a:rPr lang="ja-JP" altLang="en-US" sz="2000" dirty="0">
                <a:solidFill>
                  <a:srgbClr val="FF0000"/>
                </a:solidFill>
              </a:rPr>
              <a:t>テストスイートを実行</a:t>
            </a:r>
            <a:r>
              <a:rPr lang="ja-JP" altLang="en-US" sz="2000" dirty="0"/>
              <a:t>する。</a:t>
            </a:r>
            <a:br>
              <a:rPr lang="en-US" altLang="ja-JP" sz="2000" dirty="0"/>
            </a:br>
            <a:r>
              <a:rPr lang="ja-JP" altLang="en-US" sz="2000" dirty="0"/>
              <a:t>（手動・自動）</a:t>
            </a:r>
            <a:endParaRPr lang="en-US" altLang="ja-JP" sz="2000" dirty="0"/>
          </a:p>
          <a:p>
            <a:pPr lvl="2" eaLnBrk="1" hangingPunct="1">
              <a:defRPr/>
            </a:pPr>
            <a:r>
              <a:rPr lang="ja-JP" altLang="en-US" sz="1600" dirty="0"/>
              <a:t>テストアイテムまたはテスト対象、テストツール、テストウェアの</a:t>
            </a:r>
            <a:r>
              <a:rPr lang="en-US" altLang="ja-JP" sz="1600" dirty="0"/>
              <a:t>ID</a:t>
            </a:r>
            <a:r>
              <a:rPr lang="ja-JP" altLang="en-US" sz="1600" dirty="0"/>
              <a:t>と</a:t>
            </a:r>
            <a:r>
              <a:rPr lang="ja-JP" altLang="en-US" sz="1600" dirty="0">
                <a:solidFill>
                  <a:srgbClr val="FF0000"/>
                </a:solidFill>
              </a:rPr>
              <a:t>バージョンを記録</a:t>
            </a:r>
            <a:r>
              <a:rPr lang="ja-JP" altLang="en-US" sz="1600" dirty="0"/>
              <a:t>する。</a:t>
            </a:r>
            <a:endParaRPr lang="en-US" altLang="ja-JP" sz="1600" dirty="0"/>
          </a:p>
          <a:p>
            <a:pPr lvl="2" eaLnBrk="1" hangingPunct="1">
              <a:defRPr/>
            </a:pPr>
            <a:r>
              <a:rPr lang="ja-JP" altLang="en-US" sz="1600" dirty="0"/>
              <a:t>手動で、またはテスト実行ツールを使用して</a:t>
            </a:r>
            <a:r>
              <a:rPr lang="ja-JP" altLang="en-US" sz="1600" dirty="0">
                <a:solidFill>
                  <a:srgbClr val="FF0000"/>
                </a:solidFill>
              </a:rPr>
              <a:t>テストを実行</a:t>
            </a:r>
            <a:r>
              <a:rPr lang="ja-JP" altLang="en-US" sz="1600" dirty="0"/>
              <a:t>する。</a:t>
            </a:r>
          </a:p>
          <a:p>
            <a:pPr lvl="2" eaLnBrk="1" hangingPunct="1">
              <a:defRPr/>
            </a:pPr>
            <a:r>
              <a:rPr lang="ja-JP" altLang="en-US" sz="1600" dirty="0"/>
              <a:t>実行結果と</a:t>
            </a:r>
            <a:r>
              <a:rPr lang="ja-JP" altLang="en-US" sz="1600" dirty="0">
                <a:solidFill>
                  <a:srgbClr val="FF0000"/>
                </a:solidFill>
              </a:rPr>
              <a:t>期待結果</a:t>
            </a:r>
            <a:r>
              <a:rPr lang="ja-JP" altLang="en-US" sz="1600" dirty="0"/>
              <a:t>を比較する。</a:t>
            </a:r>
          </a:p>
          <a:p>
            <a:pPr lvl="2" eaLnBrk="1" hangingPunct="1">
              <a:defRPr/>
            </a:pPr>
            <a:r>
              <a:rPr lang="ja-JP" altLang="en-US" sz="1600" dirty="0">
                <a:solidFill>
                  <a:srgbClr val="FF0000"/>
                </a:solidFill>
              </a:rPr>
              <a:t>不正（ </a:t>
            </a:r>
            <a:r>
              <a:rPr lang="en-US" altLang="ja-JP" sz="1600" dirty="0">
                <a:solidFill>
                  <a:srgbClr val="FF0000"/>
                </a:solidFill>
              </a:rPr>
              <a:t>anomaly </a:t>
            </a:r>
            <a:r>
              <a:rPr lang="ja-JP" altLang="en-US" sz="1600" dirty="0">
                <a:solidFill>
                  <a:srgbClr val="FF0000"/>
                </a:solidFill>
              </a:rPr>
              <a:t>）</a:t>
            </a:r>
            <a:r>
              <a:rPr lang="ja-JP" altLang="en-US" sz="1600" dirty="0"/>
              <a:t>を分析して、可能性のある原因を特定する（故障はコード内の欠陥によって発生する可能性があるが、偽陽性が発生することもある。偽陽性とは「欠陥が存在しないにもかかわらず、欠陥として報告したテスト結果」のことをいう。）</a:t>
            </a:r>
          </a:p>
          <a:p>
            <a:pPr lvl="2" eaLnBrk="1" hangingPunct="1">
              <a:defRPr/>
            </a:pPr>
            <a:r>
              <a:rPr lang="ja-JP" altLang="en-US" sz="1600" dirty="0">
                <a:solidFill>
                  <a:srgbClr val="FF0000"/>
                </a:solidFill>
              </a:rPr>
              <a:t>故障（</a:t>
            </a:r>
            <a:r>
              <a:rPr lang="en-US" altLang="ja-JP" sz="1600" dirty="0">
                <a:solidFill>
                  <a:srgbClr val="FF0000"/>
                </a:solidFill>
              </a:rPr>
              <a:t> failure </a:t>
            </a:r>
            <a:r>
              <a:rPr lang="ja-JP" altLang="en-US" sz="1600" dirty="0">
                <a:solidFill>
                  <a:srgbClr val="FF0000"/>
                </a:solidFill>
              </a:rPr>
              <a:t>）</a:t>
            </a:r>
            <a:r>
              <a:rPr lang="ja-JP" altLang="en-US" sz="1600" dirty="0"/>
              <a:t>を観察し、観察に基づいて欠陥を報告する。</a:t>
            </a:r>
          </a:p>
          <a:p>
            <a:pPr lvl="2" eaLnBrk="1" hangingPunct="1">
              <a:defRPr/>
            </a:pPr>
            <a:r>
              <a:rPr lang="ja-JP" altLang="en-US" sz="1600" dirty="0"/>
              <a:t>テスト実行の</a:t>
            </a:r>
            <a:r>
              <a:rPr lang="ja-JP" altLang="en-US" sz="1600" dirty="0">
                <a:solidFill>
                  <a:srgbClr val="FF0000"/>
                </a:solidFill>
              </a:rPr>
              <a:t>結果（合格、不合格、ブロックなど）を記録</a:t>
            </a:r>
            <a:r>
              <a:rPr lang="ja-JP" altLang="en-US" sz="1600" dirty="0"/>
              <a:t>する。</a:t>
            </a:r>
          </a:p>
          <a:p>
            <a:pPr lvl="2" eaLnBrk="1" hangingPunct="1">
              <a:defRPr/>
            </a:pPr>
            <a:r>
              <a:rPr lang="ja-JP" altLang="en-US" sz="1600" dirty="0"/>
              <a:t>不正への対応の結果、または計画したテストの一環として、テスト活動を繰り返す（修正したテストケースによるテスト、確認テスト、および／または</a:t>
            </a:r>
            <a:r>
              <a:rPr lang="ja-JP" altLang="en-US" sz="1600" dirty="0">
                <a:solidFill>
                  <a:srgbClr val="FF0000"/>
                </a:solidFill>
              </a:rPr>
              <a:t>リグレッションテスト</a:t>
            </a:r>
            <a:r>
              <a:rPr lang="ja-JP" altLang="en-US" sz="1600" dirty="0"/>
              <a:t>の実行）。</a:t>
            </a:r>
          </a:p>
          <a:p>
            <a:pPr lvl="2" eaLnBrk="1" hangingPunct="1">
              <a:defRPr/>
            </a:pPr>
            <a:r>
              <a:rPr lang="ja-JP" altLang="en-US" sz="1600" dirty="0"/>
              <a:t>テストベース、テスト条件、テストケース、テスト手順、テスト結果の間で双方向の</a:t>
            </a:r>
            <a:r>
              <a:rPr lang="ja-JP" altLang="en-US" sz="1600" dirty="0">
                <a:solidFill>
                  <a:srgbClr val="FF0000"/>
                </a:solidFill>
              </a:rPr>
              <a:t>トレーサビリティ</a:t>
            </a:r>
            <a:r>
              <a:rPr lang="ja-JP" altLang="en-US" sz="1600" dirty="0"/>
              <a:t>を検証し更新する。</a:t>
            </a:r>
            <a:endParaRPr lang="en-US" altLang="ja-JP" sz="1600" dirty="0"/>
          </a:p>
        </p:txBody>
      </p:sp>
      <p:sp>
        <p:nvSpPr>
          <p:cNvPr id="8" name="フッター プレースホルダー 3"/>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9" name="スライド番号プレースホルダー 4"/>
          <p:cNvSpPr>
            <a:spLocks noGrp="1"/>
          </p:cNvSpPr>
          <p:nvPr>
            <p:ph type="sldNum" sz="quarter" idx="12"/>
          </p:nvPr>
        </p:nvSpPr>
        <p:spPr>
          <a:xfrm>
            <a:off x="7099300" y="6245225"/>
            <a:ext cx="2311400" cy="476250"/>
          </a:xfrm>
          <a:noFill/>
        </p:spPr>
        <p:txBody>
          <a:bodyPr/>
          <a:lstStyle/>
          <a:p>
            <a:fld id="{F5181AB8-0FDC-4A9F-A347-76603638A193}" type="slidenum">
              <a:rPr lang="ja-JP" altLang="en-US" smtClean="0">
                <a:ea typeface="ＭＳ Ｐゴシック" charset="-128"/>
              </a:rPr>
              <a:pPr/>
              <a:t>39</a:t>
            </a:fld>
            <a:endParaRPr lang="en-US" altLang="ja-JP" dirty="0">
              <a:ea typeface="ＭＳ Ｐゴシック" charset="-128"/>
            </a:endParaRPr>
          </a:p>
        </p:txBody>
      </p:sp>
      <p:sp>
        <p:nvSpPr>
          <p:cNvPr id="10" name="テキスト ボックス 69">
            <a:extLst>
              <a:ext uri="{FF2B5EF4-FFF2-40B4-BE49-F238E27FC236}">
                <a16:creationId xmlns:a16="http://schemas.microsoft.com/office/drawing/2014/main" id="{46631D1E-FE50-434B-AC28-253AC855F8B9}"/>
              </a:ext>
            </a:extLst>
          </p:cNvPr>
          <p:cNvSpPr txBox="1">
            <a:spLocks noChangeArrowheads="1"/>
          </p:cNvSpPr>
          <p:nvPr/>
        </p:nvSpPr>
        <p:spPr bwMode="auto">
          <a:xfrm>
            <a:off x="315913" y="5785519"/>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
        <p:nvSpPr>
          <p:cNvPr id="7" name="吹き出し: 角を丸めた四角形 6">
            <a:extLst>
              <a:ext uri="{FF2B5EF4-FFF2-40B4-BE49-F238E27FC236}">
                <a16:creationId xmlns:a16="http://schemas.microsoft.com/office/drawing/2014/main" id="{CF0BAE86-6BFD-4FD4-9939-7F30023654B7}"/>
              </a:ext>
            </a:extLst>
          </p:cNvPr>
          <p:cNvSpPr/>
          <p:nvPr/>
        </p:nvSpPr>
        <p:spPr>
          <a:xfrm>
            <a:off x="6537176" y="4005064"/>
            <a:ext cx="3312368" cy="427186"/>
          </a:xfrm>
          <a:prstGeom prst="wedgeRoundRectCallout">
            <a:avLst>
              <a:gd name="adj1" fmla="val -44703"/>
              <a:gd name="adj2" fmla="val 82701"/>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1600" dirty="0"/>
              <a:t>ブロック</a:t>
            </a:r>
            <a:r>
              <a:rPr kumimoji="1" lang="ja-JP" altLang="en-US" sz="1600" dirty="0"/>
              <a:t>＝テストを実行できないこと</a:t>
            </a:r>
          </a:p>
        </p:txBody>
      </p:sp>
    </p:spTree>
    <p:extLst>
      <p:ext uri="{BB962C8B-B14F-4D97-AF65-F5344CB8AC3E}">
        <p14:creationId xmlns:p14="http://schemas.microsoft.com/office/powerpoint/2010/main" val="23289261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495300" y="317637"/>
            <a:ext cx="8915400" cy="922114"/>
          </a:xfrm>
        </p:spPr>
        <p:txBody>
          <a:bodyPr/>
          <a:lstStyle/>
          <a:p>
            <a:r>
              <a:rPr lang="ja-JP" altLang="en-US" b="1" dirty="0">
                <a:latin typeface="Arial" pitchFamily="34" charset="0"/>
                <a:cs typeface="Arial" pitchFamily="34" charset="0"/>
              </a:rPr>
              <a:t>目次　（</a:t>
            </a:r>
            <a:r>
              <a:rPr lang="en-US" altLang="ja-JP" b="1" dirty="0">
                <a:latin typeface="Arial" pitchFamily="34" charset="0"/>
                <a:cs typeface="Arial" pitchFamily="34" charset="0"/>
              </a:rPr>
              <a:t>JSTQB</a:t>
            </a:r>
            <a:r>
              <a:rPr lang="en-US" altLang="ja-JP" b="1" baseline="30000" dirty="0">
                <a:latin typeface="Arial" pitchFamily="34" charset="0"/>
                <a:cs typeface="Arial" pitchFamily="34" charset="0"/>
              </a:rPr>
              <a:t>Ⓡ</a:t>
            </a:r>
            <a:r>
              <a:rPr lang="en-US" altLang="ja-JP" b="1" dirty="0">
                <a:latin typeface="Arial" pitchFamily="34" charset="0"/>
                <a:cs typeface="Arial" pitchFamily="34" charset="0"/>
              </a:rPr>
              <a:t> FL 2018</a:t>
            </a:r>
            <a:r>
              <a:rPr lang="ja-JP" altLang="en-US" b="1" dirty="0">
                <a:latin typeface="Arial" pitchFamily="34" charset="0"/>
                <a:cs typeface="Arial" pitchFamily="34" charset="0"/>
              </a:rPr>
              <a:t>に準拠）</a:t>
            </a:r>
            <a:endParaRPr kumimoji="1" lang="ja-JP" altLang="en-US" sz="3200" b="1" dirty="0">
              <a:latin typeface="Arial" pitchFamily="34" charset="0"/>
              <a:cs typeface="Arial" pitchFamily="34" charset="0"/>
            </a:endParaRPr>
          </a:p>
        </p:txBody>
      </p:sp>
      <p:sp>
        <p:nvSpPr>
          <p:cNvPr id="8" name="フッター プレースホルダ 4"/>
          <p:cNvSpPr>
            <a:spLocks noGrp="1"/>
          </p:cNvSpPr>
          <p:nvPr>
            <p:ph type="ftr" sz="quarter" idx="11"/>
          </p:nvPr>
        </p:nvSpPr>
        <p:spPr>
          <a:xfrm>
            <a:off x="1423988" y="6453188"/>
            <a:ext cx="7200900" cy="268287"/>
          </a:xfrm>
          <a:noFill/>
        </p:spPr>
        <p:txBody>
          <a:bodyPr/>
          <a:lstStyle/>
          <a:p>
            <a:r>
              <a:rPr lang="en-US" altLang="ja-JP" dirty="0">
                <a:solidFill>
                  <a:srgbClr val="000000"/>
                </a:solidFill>
                <a:ea typeface="ＭＳ Ｐゴシック" charset="-128"/>
              </a:rPr>
              <a:t>Copyright Association of Software Test Engineering All rights reserved.  V3.1.2</a:t>
            </a:r>
          </a:p>
        </p:txBody>
      </p:sp>
      <p:sp>
        <p:nvSpPr>
          <p:cNvPr id="9" name="スライド番号プレースホルダ 5"/>
          <p:cNvSpPr>
            <a:spLocks noGrp="1"/>
          </p:cNvSpPr>
          <p:nvPr>
            <p:ph type="sldNum" sz="quarter" idx="12"/>
          </p:nvPr>
        </p:nvSpPr>
        <p:spPr>
          <a:xfrm>
            <a:off x="7099300" y="6245225"/>
            <a:ext cx="2311400" cy="476250"/>
          </a:xfrm>
          <a:noFill/>
        </p:spPr>
        <p:txBody>
          <a:bodyPr/>
          <a:lstStyle/>
          <a:p>
            <a:fld id="{0B6300A4-EC4D-4BC0-B9EC-AAFCFF521759}" type="slidenum">
              <a:rPr lang="ja-JP" altLang="en-US" smtClean="0">
                <a:solidFill>
                  <a:srgbClr val="000000"/>
                </a:solidFill>
                <a:ea typeface="ＭＳ Ｐゴシック" charset="-128"/>
              </a:rPr>
              <a:pPr/>
              <a:t>4</a:t>
            </a:fld>
            <a:endParaRPr lang="en-US" altLang="ja-JP" dirty="0">
              <a:solidFill>
                <a:srgbClr val="000000"/>
              </a:solidFill>
              <a:ea typeface="ＭＳ Ｐゴシック" charset="-128"/>
            </a:endParaRPr>
          </a:p>
        </p:txBody>
      </p:sp>
      <p:sp>
        <p:nvSpPr>
          <p:cNvPr id="12" name="Rectangle 3">
            <a:extLst>
              <a:ext uri="{FF2B5EF4-FFF2-40B4-BE49-F238E27FC236}">
                <a16:creationId xmlns:a16="http://schemas.microsoft.com/office/drawing/2014/main" id="{9123BE30-3C4E-48F7-9AA5-97F9B6DF5AB9}"/>
              </a:ext>
            </a:extLst>
          </p:cNvPr>
          <p:cNvSpPr txBox="1">
            <a:spLocks noChangeArrowheads="1"/>
          </p:cNvSpPr>
          <p:nvPr/>
        </p:nvSpPr>
        <p:spPr>
          <a:xfrm>
            <a:off x="727623" y="1355268"/>
            <a:ext cx="4158465" cy="4738028"/>
          </a:xfrm>
          <a:prstGeom prst="rect">
            <a:avLst/>
          </a:prstGeom>
          <a:noFill/>
        </p:spPr>
        <p:txBody>
          <a:bodyPr vert="horz" lIns="91758" tIns="45879" rIns="91758" bIns="45879" rtlCol="0">
            <a:spAutoFit/>
          </a:bodyPr>
          <a:lstStyle/>
          <a:p>
            <a:pPr defTabSz="458774" fontAlgn="auto">
              <a:lnSpc>
                <a:spcPct val="110000"/>
              </a:lnSpc>
              <a:spcBef>
                <a:spcPts val="0"/>
              </a:spcBef>
              <a:spcAft>
                <a:spcPts val="372"/>
              </a:spcAft>
              <a:defRPr/>
            </a:pPr>
            <a:r>
              <a:rPr lang="en-US" altLang="ja-JP" sz="1600" b="1" dirty="0">
                <a:latin typeface="Arial" pitchFamily="34" charset="0"/>
                <a:cs typeface="Arial" pitchFamily="34" charset="0"/>
              </a:rPr>
              <a:t>1. </a:t>
            </a:r>
            <a:r>
              <a:rPr lang="ja-JP" altLang="en-US" sz="1600" b="1" dirty="0">
                <a:latin typeface="Arial" pitchFamily="34" charset="0"/>
                <a:cs typeface="Arial" pitchFamily="34" charset="0"/>
              </a:rPr>
              <a:t>テストの基礎</a:t>
            </a:r>
            <a:endParaRPr lang="en-US" altLang="ja-JP" sz="1600" b="1" dirty="0">
              <a:latin typeface="Arial" pitchFamily="34" charset="0"/>
              <a:cs typeface="Arial" pitchFamily="34" charset="0"/>
            </a:endParaRP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1.1 </a:t>
            </a:r>
            <a:r>
              <a:rPr lang="ja-JP" altLang="en-US" sz="1400" dirty="0">
                <a:latin typeface="Arial" pitchFamily="34" charset="0"/>
                <a:cs typeface="Arial" pitchFamily="34" charset="0"/>
              </a:rPr>
              <a:t>テストとは何か？</a:t>
            </a:r>
            <a:r>
              <a:rPr lang="en-US" altLang="ja-JP" sz="1400" dirty="0">
                <a:latin typeface="Arial" pitchFamily="34" charset="0"/>
                <a:cs typeface="Arial" pitchFamily="34" charset="0"/>
              </a:rPr>
              <a:t> [K1/K2]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1.2 </a:t>
            </a:r>
            <a:r>
              <a:rPr lang="ja-JP" altLang="en-US" sz="1400" dirty="0">
                <a:latin typeface="Arial" pitchFamily="34" charset="0"/>
                <a:cs typeface="Arial" pitchFamily="34" charset="0"/>
              </a:rPr>
              <a:t>テストの必要性</a:t>
            </a:r>
            <a:r>
              <a:rPr lang="en-US" altLang="ja-JP" sz="1400" dirty="0">
                <a:latin typeface="Arial" pitchFamily="34" charset="0"/>
                <a:cs typeface="Arial" pitchFamily="34" charset="0"/>
              </a:rPr>
              <a:t> [K2]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1.3 </a:t>
            </a:r>
            <a:r>
              <a:rPr lang="ja-JP" altLang="en-US" sz="1400" dirty="0">
                <a:latin typeface="Arial" pitchFamily="34" charset="0"/>
                <a:cs typeface="Arial" pitchFamily="34" charset="0"/>
              </a:rPr>
              <a:t>テストの</a:t>
            </a:r>
            <a:r>
              <a:rPr lang="en-US" altLang="ja-JP" sz="1400" dirty="0">
                <a:latin typeface="Arial" pitchFamily="34" charset="0"/>
                <a:cs typeface="Arial" pitchFamily="34" charset="0"/>
              </a:rPr>
              <a:t>7</a:t>
            </a:r>
            <a:r>
              <a:rPr lang="ja-JP" altLang="en-US" sz="1400" dirty="0">
                <a:latin typeface="Arial" pitchFamily="34" charset="0"/>
                <a:cs typeface="Arial" pitchFamily="34" charset="0"/>
              </a:rPr>
              <a:t>原則</a:t>
            </a:r>
            <a:r>
              <a:rPr lang="en-US" altLang="ja-JP" sz="1400" dirty="0">
                <a:latin typeface="Arial" pitchFamily="34" charset="0"/>
                <a:cs typeface="Arial" pitchFamily="34" charset="0"/>
              </a:rPr>
              <a:t> [K2]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1.4 </a:t>
            </a:r>
            <a:r>
              <a:rPr lang="ja-JP" altLang="en-US" sz="1400" dirty="0">
                <a:latin typeface="Arial" pitchFamily="34" charset="0"/>
                <a:cs typeface="Arial" pitchFamily="34" charset="0"/>
              </a:rPr>
              <a:t>テストプロセス</a:t>
            </a:r>
            <a:r>
              <a:rPr lang="en-US" altLang="ja-JP" sz="1400" dirty="0">
                <a:latin typeface="Arial" pitchFamily="34" charset="0"/>
                <a:cs typeface="Arial" pitchFamily="34" charset="0"/>
              </a:rPr>
              <a:t> [K2]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1.5 </a:t>
            </a:r>
            <a:r>
              <a:rPr lang="ja-JP" altLang="en-US" sz="1400" dirty="0">
                <a:latin typeface="Arial" pitchFamily="34" charset="0"/>
                <a:cs typeface="Arial" pitchFamily="34" charset="0"/>
              </a:rPr>
              <a:t>テストの心理学</a:t>
            </a:r>
            <a:r>
              <a:rPr lang="en-US" altLang="ja-JP" sz="1400" dirty="0">
                <a:latin typeface="Arial" pitchFamily="34" charset="0"/>
                <a:cs typeface="Arial" pitchFamily="34" charset="0"/>
              </a:rPr>
              <a:t> [K1/K2]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1.6 </a:t>
            </a:r>
            <a:r>
              <a:rPr lang="ja-JP" altLang="en-US" sz="1400" dirty="0">
                <a:latin typeface="Arial" pitchFamily="34" charset="0"/>
                <a:cs typeface="Arial" pitchFamily="34" charset="0"/>
              </a:rPr>
              <a:t>行動規範 （</a:t>
            </a:r>
            <a:r>
              <a:rPr lang="en-US" altLang="ja-JP" sz="1400" dirty="0">
                <a:latin typeface="Arial" pitchFamily="34" charset="0"/>
                <a:cs typeface="Arial" pitchFamily="34" charset="0"/>
              </a:rPr>
              <a:t>※</a:t>
            </a:r>
            <a:r>
              <a:rPr lang="ja-JP" altLang="en-US" sz="1400" dirty="0">
                <a:latin typeface="Arial" pitchFamily="34" charset="0"/>
                <a:cs typeface="Arial" pitchFamily="34" charset="0"/>
              </a:rPr>
              <a:t>）</a:t>
            </a:r>
            <a:endParaRPr lang="en-US" altLang="ja-JP" sz="1400" dirty="0">
              <a:latin typeface="Arial" pitchFamily="34" charset="0"/>
              <a:cs typeface="Arial" pitchFamily="34" charset="0"/>
            </a:endParaRPr>
          </a:p>
          <a:p>
            <a:pPr defTabSz="458774" fontAlgn="auto">
              <a:lnSpc>
                <a:spcPct val="110000"/>
              </a:lnSpc>
              <a:spcBef>
                <a:spcPts val="0"/>
              </a:spcBef>
              <a:spcAft>
                <a:spcPts val="372"/>
              </a:spcAft>
              <a:defRPr/>
            </a:pPr>
            <a:r>
              <a:rPr lang="en-US" altLang="ja-JP" sz="1600" b="1" dirty="0">
                <a:latin typeface="Arial" pitchFamily="34" charset="0"/>
                <a:cs typeface="Arial" pitchFamily="34" charset="0"/>
              </a:rPr>
              <a:t>2. </a:t>
            </a:r>
            <a:r>
              <a:rPr lang="ja-JP" altLang="en-US" sz="1600" b="1" dirty="0">
                <a:latin typeface="Arial" pitchFamily="34" charset="0"/>
                <a:cs typeface="Arial" pitchFamily="34" charset="0"/>
              </a:rPr>
              <a:t>ソフトウェア開発ライフサイクル全体</a:t>
            </a:r>
            <a:br>
              <a:rPr lang="ja-JP" altLang="en-US" sz="1600" b="1" dirty="0">
                <a:latin typeface="Arial" pitchFamily="34" charset="0"/>
                <a:cs typeface="Arial" pitchFamily="34" charset="0"/>
              </a:rPr>
            </a:br>
            <a:r>
              <a:rPr lang="ja-JP" altLang="en-US" sz="1600" b="1" dirty="0">
                <a:latin typeface="Arial" pitchFamily="34" charset="0"/>
                <a:cs typeface="Arial" pitchFamily="34" charset="0"/>
              </a:rPr>
              <a:t>　を通してのテスト</a:t>
            </a:r>
            <a:endParaRPr lang="en-US" altLang="ja-JP" sz="1600" b="1" dirty="0">
              <a:latin typeface="Arial" pitchFamily="34" charset="0"/>
              <a:cs typeface="Arial" pitchFamily="34" charset="0"/>
            </a:endParaRP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2.1 </a:t>
            </a:r>
            <a:r>
              <a:rPr lang="ja-JP" altLang="en-US" sz="1400" dirty="0">
                <a:latin typeface="Arial" pitchFamily="34" charset="0"/>
                <a:cs typeface="Arial" pitchFamily="34" charset="0"/>
              </a:rPr>
              <a:t>ソフトウェア開発ライフサイクルモデル</a:t>
            </a:r>
            <a:r>
              <a:rPr lang="en-US" altLang="ja-JP" sz="1400" dirty="0">
                <a:latin typeface="Arial" pitchFamily="34" charset="0"/>
                <a:cs typeface="Arial" pitchFamily="34" charset="0"/>
              </a:rPr>
              <a:t> [K1/K2]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2.2 </a:t>
            </a:r>
            <a:r>
              <a:rPr lang="ja-JP" altLang="en-US" sz="1400" dirty="0">
                <a:latin typeface="Arial" pitchFamily="34" charset="0"/>
                <a:cs typeface="Arial" pitchFamily="34" charset="0"/>
              </a:rPr>
              <a:t>テストレベル</a:t>
            </a:r>
            <a:r>
              <a:rPr lang="en-US" altLang="ja-JP" sz="1400" dirty="0">
                <a:latin typeface="Arial" pitchFamily="34" charset="0"/>
                <a:cs typeface="Arial" pitchFamily="34" charset="0"/>
              </a:rPr>
              <a:t> [K2]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2.3 </a:t>
            </a:r>
            <a:r>
              <a:rPr lang="ja-JP" altLang="en-US" sz="1400" dirty="0">
                <a:latin typeface="Arial" pitchFamily="34" charset="0"/>
                <a:cs typeface="Arial" pitchFamily="34" charset="0"/>
              </a:rPr>
              <a:t>テストタイプ</a:t>
            </a:r>
            <a:r>
              <a:rPr lang="en-US" altLang="ja-JP" sz="1400" dirty="0">
                <a:latin typeface="Arial" pitchFamily="34" charset="0"/>
                <a:cs typeface="Arial" pitchFamily="34" charset="0"/>
              </a:rPr>
              <a:t> [K1/K2]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2.4 </a:t>
            </a:r>
            <a:r>
              <a:rPr lang="ja-JP" altLang="en-US" sz="1400" dirty="0">
                <a:latin typeface="Arial" pitchFamily="34" charset="0"/>
                <a:cs typeface="Arial" pitchFamily="34" charset="0"/>
              </a:rPr>
              <a:t>メンテナンス（保守）テスト</a:t>
            </a:r>
            <a:r>
              <a:rPr lang="en-US" altLang="ja-JP" sz="1400" dirty="0">
                <a:latin typeface="Arial" pitchFamily="34" charset="0"/>
                <a:cs typeface="Arial" pitchFamily="34" charset="0"/>
              </a:rPr>
              <a:t> [K2]</a:t>
            </a:r>
          </a:p>
          <a:p>
            <a:pPr defTabSz="458774" fontAlgn="auto">
              <a:lnSpc>
                <a:spcPct val="110000"/>
              </a:lnSpc>
              <a:spcBef>
                <a:spcPts val="0"/>
              </a:spcBef>
              <a:spcAft>
                <a:spcPts val="372"/>
              </a:spcAft>
              <a:defRPr/>
            </a:pPr>
            <a:r>
              <a:rPr lang="en-US" altLang="ja-JP" sz="1600" b="1" dirty="0">
                <a:latin typeface="Arial" pitchFamily="34" charset="0"/>
                <a:cs typeface="Arial" pitchFamily="34" charset="0"/>
              </a:rPr>
              <a:t>3. </a:t>
            </a:r>
            <a:r>
              <a:rPr lang="ja-JP" altLang="en-US" sz="1600" b="1" dirty="0">
                <a:latin typeface="Arial" pitchFamily="34" charset="0"/>
                <a:cs typeface="Arial" pitchFamily="34" charset="0"/>
              </a:rPr>
              <a:t>静的テスト</a:t>
            </a:r>
            <a:endParaRPr lang="en-US" altLang="ja-JP" sz="1600" b="1" dirty="0">
              <a:latin typeface="Arial" pitchFamily="34" charset="0"/>
              <a:cs typeface="Arial" pitchFamily="34" charset="0"/>
            </a:endParaRP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3.1 </a:t>
            </a:r>
            <a:r>
              <a:rPr lang="ja-JP" altLang="en-US" sz="1400" dirty="0">
                <a:latin typeface="Arial" pitchFamily="34" charset="0"/>
                <a:cs typeface="Arial" pitchFamily="34" charset="0"/>
              </a:rPr>
              <a:t>静的テストの基本</a:t>
            </a:r>
            <a:r>
              <a:rPr lang="en-US" altLang="ja-JP" sz="1400" dirty="0">
                <a:latin typeface="Arial" pitchFamily="34" charset="0"/>
                <a:cs typeface="Arial" pitchFamily="34" charset="0"/>
              </a:rPr>
              <a:t> [K1/K2]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3.2 </a:t>
            </a:r>
            <a:r>
              <a:rPr lang="ja-JP" altLang="en-US" sz="1400" dirty="0">
                <a:latin typeface="Arial" pitchFamily="34" charset="0"/>
                <a:cs typeface="Arial" pitchFamily="34" charset="0"/>
              </a:rPr>
              <a:t>レビュープロセス</a:t>
            </a:r>
            <a:r>
              <a:rPr lang="en-US" altLang="ja-JP" sz="1400" dirty="0">
                <a:latin typeface="Arial" pitchFamily="34" charset="0"/>
                <a:cs typeface="Arial" pitchFamily="34" charset="0"/>
              </a:rPr>
              <a:t> [K1/K2/K3]</a:t>
            </a:r>
          </a:p>
        </p:txBody>
      </p:sp>
      <p:sp>
        <p:nvSpPr>
          <p:cNvPr id="13" name="Rectangle 4">
            <a:extLst>
              <a:ext uri="{FF2B5EF4-FFF2-40B4-BE49-F238E27FC236}">
                <a16:creationId xmlns:a16="http://schemas.microsoft.com/office/drawing/2014/main" id="{14D9BDE7-9394-4E94-B22D-143B5DB2E5BF}"/>
              </a:ext>
            </a:extLst>
          </p:cNvPr>
          <p:cNvSpPr txBox="1">
            <a:spLocks noChangeArrowheads="1"/>
          </p:cNvSpPr>
          <p:nvPr/>
        </p:nvSpPr>
        <p:spPr>
          <a:xfrm>
            <a:off x="4987445" y="1355268"/>
            <a:ext cx="4574067" cy="4467185"/>
          </a:xfrm>
          <a:prstGeom prst="rect">
            <a:avLst/>
          </a:prstGeom>
          <a:noFill/>
        </p:spPr>
        <p:txBody>
          <a:bodyPr vert="horz" wrap="square" lIns="91758" tIns="45879" rIns="91758" bIns="45879" rtlCol="0">
            <a:spAutoFit/>
          </a:bodyPr>
          <a:lstStyle/>
          <a:p>
            <a:pPr defTabSz="458774" fontAlgn="auto">
              <a:lnSpc>
                <a:spcPct val="110000"/>
              </a:lnSpc>
              <a:spcBef>
                <a:spcPts val="0"/>
              </a:spcBef>
              <a:spcAft>
                <a:spcPts val="372"/>
              </a:spcAft>
              <a:defRPr/>
            </a:pPr>
            <a:r>
              <a:rPr lang="en-US" altLang="ja-JP" sz="1600" b="1" dirty="0">
                <a:latin typeface="Arial" pitchFamily="34" charset="0"/>
                <a:cs typeface="Arial" pitchFamily="34" charset="0"/>
              </a:rPr>
              <a:t>4. </a:t>
            </a:r>
            <a:r>
              <a:rPr lang="ja-JP" altLang="en-US" sz="1600" b="1" dirty="0">
                <a:latin typeface="Arial" pitchFamily="34" charset="0"/>
                <a:cs typeface="Arial" pitchFamily="34" charset="0"/>
              </a:rPr>
              <a:t>テスト技法</a:t>
            </a:r>
            <a:endParaRPr lang="en-US" altLang="ja-JP" sz="1600" b="1" dirty="0">
              <a:latin typeface="Arial" pitchFamily="34" charset="0"/>
              <a:cs typeface="Arial" pitchFamily="34" charset="0"/>
            </a:endParaRP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4.1 </a:t>
            </a:r>
            <a:r>
              <a:rPr lang="ja-JP" altLang="en-US" sz="1400" dirty="0">
                <a:latin typeface="Arial" pitchFamily="34" charset="0"/>
                <a:cs typeface="Arial" pitchFamily="34" charset="0"/>
              </a:rPr>
              <a:t>テスト技法のカテゴリ</a:t>
            </a:r>
            <a:r>
              <a:rPr lang="en-US" altLang="ja-JP" sz="1400" dirty="0">
                <a:latin typeface="Arial" pitchFamily="34" charset="0"/>
                <a:cs typeface="Arial" pitchFamily="34" charset="0"/>
              </a:rPr>
              <a:t> [K2]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4.2 </a:t>
            </a:r>
            <a:r>
              <a:rPr lang="ja-JP" altLang="en-US" sz="1400" dirty="0">
                <a:latin typeface="Arial" pitchFamily="34" charset="0"/>
                <a:cs typeface="Arial" pitchFamily="34" charset="0"/>
              </a:rPr>
              <a:t>ブラックボックステスト技法</a:t>
            </a:r>
            <a:r>
              <a:rPr lang="en-US" altLang="ja-JP" sz="1400" dirty="0">
                <a:latin typeface="Arial" pitchFamily="34" charset="0"/>
                <a:cs typeface="Arial" pitchFamily="34" charset="0"/>
              </a:rPr>
              <a:t> [K2/K3]</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4.3 </a:t>
            </a:r>
            <a:r>
              <a:rPr lang="ja-JP" altLang="en-US" sz="1400" dirty="0">
                <a:latin typeface="Arial" pitchFamily="34" charset="0"/>
                <a:cs typeface="Arial" pitchFamily="34" charset="0"/>
              </a:rPr>
              <a:t>ホワイトボックステスト技法</a:t>
            </a:r>
            <a:r>
              <a:rPr lang="en-US" altLang="ja-JP" sz="1400" dirty="0">
                <a:latin typeface="Arial" pitchFamily="34" charset="0"/>
                <a:cs typeface="Arial" pitchFamily="34" charset="0"/>
              </a:rPr>
              <a:t> [K2]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4.4 </a:t>
            </a:r>
            <a:r>
              <a:rPr lang="ja-JP" altLang="en-US" sz="1400" dirty="0">
                <a:latin typeface="Arial" pitchFamily="34" charset="0"/>
                <a:cs typeface="Arial" pitchFamily="34" charset="0"/>
              </a:rPr>
              <a:t>経験ベースのテスト技法</a:t>
            </a:r>
            <a:r>
              <a:rPr lang="en-US" altLang="ja-JP" sz="1400" dirty="0">
                <a:latin typeface="Arial" pitchFamily="34" charset="0"/>
                <a:cs typeface="Arial" pitchFamily="34" charset="0"/>
              </a:rPr>
              <a:t> [K2]</a:t>
            </a:r>
          </a:p>
          <a:p>
            <a:pPr defTabSz="458774" fontAlgn="auto">
              <a:lnSpc>
                <a:spcPct val="110000"/>
              </a:lnSpc>
              <a:spcBef>
                <a:spcPts val="0"/>
              </a:spcBef>
              <a:spcAft>
                <a:spcPts val="372"/>
              </a:spcAft>
              <a:defRPr/>
            </a:pPr>
            <a:r>
              <a:rPr lang="en-US" altLang="ja-JP" sz="1600" b="1" dirty="0">
                <a:latin typeface="Arial" pitchFamily="34" charset="0"/>
                <a:cs typeface="Arial" pitchFamily="34" charset="0"/>
              </a:rPr>
              <a:t>5. </a:t>
            </a:r>
            <a:r>
              <a:rPr lang="ja-JP" altLang="en-US" sz="1600" b="1" dirty="0">
                <a:latin typeface="Arial" pitchFamily="34" charset="0"/>
                <a:cs typeface="Arial" pitchFamily="34" charset="0"/>
              </a:rPr>
              <a:t>テストマネジメント</a:t>
            </a:r>
            <a:endParaRPr lang="en-US" altLang="ja-JP" sz="1600" b="1" dirty="0">
              <a:latin typeface="Arial" pitchFamily="34" charset="0"/>
              <a:cs typeface="Arial" pitchFamily="34" charset="0"/>
            </a:endParaRPr>
          </a:p>
          <a:p>
            <a:pPr marL="92075" defTabSz="458774" fontAlgn="auto">
              <a:lnSpc>
                <a:spcPct val="110000"/>
              </a:lnSpc>
              <a:spcBef>
                <a:spcPts val="0"/>
              </a:spcBef>
              <a:spcAft>
                <a:spcPts val="372"/>
              </a:spcAft>
              <a:defRPr/>
            </a:pPr>
            <a:r>
              <a:rPr lang="en-US" altLang="ja-JP" sz="1400" dirty="0">
                <a:latin typeface="Arial" pitchFamily="34" charset="0"/>
                <a:cs typeface="Arial" pitchFamily="34" charset="0"/>
              </a:rPr>
              <a:t>5.1 </a:t>
            </a:r>
            <a:r>
              <a:rPr lang="ja-JP" altLang="en-US" sz="1400" dirty="0">
                <a:latin typeface="Arial" pitchFamily="34" charset="0"/>
                <a:cs typeface="Arial" pitchFamily="34" charset="0"/>
              </a:rPr>
              <a:t>テスト組織</a:t>
            </a:r>
            <a:r>
              <a:rPr lang="en-US" altLang="ja-JP" sz="1400" dirty="0">
                <a:latin typeface="Arial" pitchFamily="34" charset="0"/>
                <a:cs typeface="Arial" pitchFamily="34" charset="0"/>
              </a:rPr>
              <a:t> [K1/K2]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5.2 </a:t>
            </a:r>
            <a:r>
              <a:rPr lang="ja-JP" altLang="en-US" sz="1400" dirty="0">
                <a:latin typeface="Arial" pitchFamily="34" charset="0"/>
                <a:cs typeface="Arial" pitchFamily="34" charset="0"/>
              </a:rPr>
              <a:t>テストの計画と見積り</a:t>
            </a:r>
            <a:r>
              <a:rPr lang="en-US" altLang="ja-JP" sz="1400" dirty="0">
                <a:latin typeface="Arial" pitchFamily="34" charset="0"/>
                <a:cs typeface="Arial" pitchFamily="34" charset="0"/>
              </a:rPr>
              <a:t> [K1K2/K3]</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5.3 </a:t>
            </a:r>
            <a:r>
              <a:rPr lang="ja-JP" altLang="en-US" sz="1400" dirty="0">
                <a:latin typeface="Arial" pitchFamily="34" charset="0"/>
                <a:cs typeface="Arial" pitchFamily="34" charset="0"/>
              </a:rPr>
              <a:t>テストのモニタリングとコントロール</a:t>
            </a:r>
            <a:r>
              <a:rPr lang="en-US" altLang="ja-JP" sz="1400" dirty="0">
                <a:latin typeface="Arial" pitchFamily="34" charset="0"/>
                <a:cs typeface="Arial" pitchFamily="34" charset="0"/>
              </a:rPr>
              <a:t> [K1/K2]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5.4 </a:t>
            </a:r>
            <a:r>
              <a:rPr lang="ja-JP" altLang="en-US" sz="1400" dirty="0">
                <a:latin typeface="Arial" pitchFamily="34" charset="0"/>
                <a:cs typeface="Arial" pitchFamily="34" charset="0"/>
              </a:rPr>
              <a:t>構成管理</a:t>
            </a:r>
            <a:r>
              <a:rPr lang="en-US" altLang="ja-JP" sz="1400" dirty="0">
                <a:latin typeface="Arial" pitchFamily="34" charset="0"/>
                <a:cs typeface="Arial" pitchFamily="34" charset="0"/>
              </a:rPr>
              <a:t> [K2]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5.5 </a:t>
            </a:r>
            <a:r>
              <a:rPr lang="ja-JP" altLang="en-US" sz="1400" dirty="0">
                <a:latin typeface="Arial" pitchFamily="34" charset="0"/>
                <a:cs typeface="Arial" pitchFamily="34" charset="0"/>
              </a:rPr>
              <a:t>リスクとテスト</a:t>
            </a:r>
            <a:r>
              <a:rPr lang="en-US" altLang="ja-JP" sz="1400" dirty="0">
                <a:latin typeface="Arial" pitchFamily="34" charset="0"/>
                <a:cs typeface="Arial" pitchFamily="34" charset="0"/>
              </a:rPr>
              <a:t> [K1/K2]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5.6 </a:t>
            </a:r>
            <a:r>
              <a:rPr lang="ja-JP" altLang="en-US" sz="1400" dirty="0">
                <a:latin typeface="Arial" pitchFamily="34" charset="0"/>
                <a:cs typeface="Arial" pitchFamily="34" charset="0"/>
              </a:rPr>
              <a:t>欠陥マネジメント</a:t>
            </a:r>
            <a:r>
              <a:rPr lang="en-US" altLang="ja-JP" sz="1400" dirty="0">
                <a:latin typeface="Arial" pitchFamily="34" charset="0"/>
                <a:cs typeface="Arial" pitchFamily="34" charset="0"/>
              </a:rPr>
              <a:t> [K3]</a:t>
            </a:r>
          </a:p>
          <a:p>
            <a:pPr defTabSz="458774" fontAlgn="auto">
              <a:lnSpc>
                <a:spcPct val="110000"/>
              </a:lnSpc>
              <a:spcBef>
                <a:spcPts val="0"/>
              </a:spcBef>
              <a:spcAft>
                <a:spcPts val="372"/>
              </a:spcAft>
              <a:defRPr/>
            </a:pPr>
            <a:r>
              <a:rPr lang="en-US" altLang="ja-JP" sz="1600" b="1" dirty="0">
                <a:latin typeface="Arial" pitchFamily="34" charset="0"/>
                <a:cs typeface="Arial" pitchFamily="34" charset="0"/>
              </a:rPr>
              <a:t>6. </a:t>
            </a:r>
            <a:r>
              <a:rPr lang="ja-JP" altLang="en-US" sz="1600" b="1" dirty="0">
                <a:latin typeface="Arial" pitchFamily="34" charset="0"/>
                <a:cs typeface="Arial" pitchFamily="34" charset="0"/>
              </a:rPr>
              <a:t>テスト支援ツール</a:t>
            </a:r>
            <a:endParaRPr lang="en-US" altLang="ja-JP" sz="1600" b="1" dirty="0">
              <a:latin typeface="Arial" pitchFamily="34" charset="0"/>
              <a:cs typeface="Arial" pitchFamily="34" charset="0"/>
            </a:endParaRP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6.1 </a:t>
            </a:r>
            <a:r>
              <a:rPr lang="ja-JP" altLang="en-US" sz="1400" dirty="0">
                <a:latin typeface="Arial" pitchFamily="34" charset="0"/>
                <a:cs typeface="Arial" pitchFamily="34" charset="0"/>
              </a:rPr>
              <a:t>テストツールの考慮事項</a:t>
            </a:r>
            <a:r>
              <a:rPr lang="en-US" altLang="ja-JP" sz="1400" dirty="0">
                <a:latin typeface="Arial" pitchFamily="34" charset="0"/>
                <a:cs typeface="Arial" pitchFamily="34" charset="0"/>
              </a:rPr>
              <a:t> [K1/K2]</a:t>
            </a:r>
          </a:p>
          <a:p>
            <a:pPr marL="92075" lvl="1" defTabSz="458774" fontAlgn="auto">
              <a:lnSpc>
                <a:spcPct val="110000"/>
              </a:lnSpc>
              <a:spcBef>
                <a:spcPts val="0"/>
              </a:spcBef>
              <a:spcAft>
                <a:spcPts val="372"/>
              </a:spcAft>
              <a:defRPr/>
            </a:pPr>
            <a:r>
              <a:rPr lang="en-US" altLang="ja-JP" sz="1400" dirty="0">
                <a:latin typeface="Arial" pitchFamily="34" charset="0"/>
                <a:cs typeface="Arial" pitchFamily="34" charset="0"/>
              </a:rPr>
              <a:t>6.2 </a:t>
            </a:r>
            <a:r>
              <a:rPr lang="ja-JP" altLang="en-US" sz="1400" dirty="0">
                <a:latin typeface="Arial" pitchFamily="34" charset="0"/>
                <a:cs typeface="Arial" pitchFamily="34" charset="0"/>
              </a:rPr>
              <a:t>ツールの効果的な使い方</a:t>
            </a:r>
            <a:r>
              <a:rPr lang="en-US" altLang="ja-JP" sz="1400" dirty="0">
                <a:latin typeface="Arial" pitchFamily="34" charset="0"/>
                <a:cs typeface="Arial" pitchFamily="34" charset="0"/>
              </a:rPr>
              <a:t> [K1]</a:t>
            </a:r>
          </a:p>
        </p:txBody>
      </p:sp>
      <p:sp>
        <p:nvSpPr>
          <p:cNvPr id="14" name="角丸四角形 6">
            <a:extLst>
              <a:ext uri="{FF2B5EF4-FFF2-40B4-BE49-F238E27FC236}">
                <a16:creationId xmlns:a16="http://schemas.microsoft.com/office/drawing/2014/main" id="{8A4A3BEA-4F32-4591-85DE-5DA12CE396CD}"/>
              </a:ext>
            </a:extLst>
          </p:cNvPr>
          <p:cNvSpPr/>
          <p:nvPr/>
        </p:nvSpPr>
        <p:spPr>
          <a:xfrm>
            <a:off x="4886089" y="1991038"/>
            <a:ext cx="4531408" cy="540000"/>
          </a:xfrm>
          <a:prstGeom prst="roundRect">
            <a:avLst/>
          </a:prstGeom>
          <a:noFill/>
          <a:ln w="38100">
            <a:solidFill>
              <a:srgbClr val="FF0000"/>
            </a:solidFill>
            <a:prstDash val="sysDash"/>
          </a:ln>
          <a:effectLst/>
        </p:spPr>
        <p:style>
          <a:lnRef idx="1">
            <a:schemeClr val="accent2"/>
          </a:lnRef>
          <a:fillRef idx="2">
            <a:schemeClr val="accent2"/>
          </a:fillRef>
          <a:effectRef idx="1">
            <a:schemeClr val="accent2"/>
          </a:effectRef>
          <a:fontRef idx="minor">
            <a:schemeClr val="dk1"/>
          </a:fontRef>
        </p:style>
        <p:txBody>
          <a:bodyPr rtlCol="0" anchor="ctr"/>
          <a:lstStyle/>
          <a:p>
            <a:pPr algn="r"/>
            <a:r>
              <a:rPr kumimoji="1" lang="ja-JP" altLang="en-US" dirty="0">
                <a:solidFill>
                  <a:srgbClr val="FF0000"/>
                </a:solidFill>
              </a:rPr>
              <a:t>演習あり</a:t>
            </a:r>
          </a:p>
        </p:txBody>
      </p:sp>
      <p:sp>
        <p:nvSpPr>
          <p:cNvPr id="15" name="Text Box 5">
            <a:extLst>
              <a:ext uri="{FF2B5EF4-FFF2-40B4-BE49-F238E27FC236}">
                <a16:creationId xmlns:a16="http://schemas.microsoft.com/office/drawing/2014/main" id="{1FF9A2FC-19DE-47DC-91EA-F4DA3021E850}"/>
              </a:ext>
            </a:extLst>
          </p:cNvPr>
          <p:cNvSpPr txBox="1">
            <a:spLocks noChangeArrowheads="1"/>
          </p:cNvSpPr>
          <p:nvPr/>
        </p:nvSpPr>
        <p:spPr bwMode="auto">
          <a:xfrm>
            <a:off x="8577724" y="4987740"/>
            <a:ext cx="1146552" cy="831318"/>
          </a:xfrm>
          <a:prstGeom prst="rect">
            <a:avLst/>
          </a:prstGeom>
          <a:solidFill>
            <a:srgbClr val="FFFF99"/>
          </a:solidFill>
          <a:ln w="9525">
            <a:noFill/>
            <a:miter lim="800000"/>
            <a:headEnd/>
            <a:tailEnd/>
          </a:ln>
        </p:spPr>
        <p:txBody>
          <a:bodyPr wrap="square" lIns="91758" tIns="45879" rIns="91758" bIns="45879">
            <a:spAutoFit/>
          </a:bodyPr>
          <a:lstStyle/>
          <a:p>
            <a:r>
              <a:rPr lang="en-US" altLang="ja-JP" sz="1600" dirty="0">
                <a:latin typeface="Arial" pitchFamily="34" charset="0"/>
                <a:cs typeface="Arial" pitchFamily="34" charset="0"/>
              </a:rPr>
              <a:t>[K1]</a:t>
            </a:r>
            <a:r>
              <a:rPr lang="ja-JP" altLang="en-US" sz="1600" dirty="0">
                <a:latin typeface="Arial" pitchFamily="34" charset="0"/>
                <a:cs typeface="Arial" pitchFamily="34" charset="0"/>
              </a:rPr>
              <a:t> 記憶</a:t>
            </a:r>
          </a:p>
          <a:p>
            <a:r>
              <a:rPr lang="en-US" altLang="ja-JP" sz="1600" dirty="0">
                <a:latin typeface="Arial" pitchFamily="34" charset="0"/>
                <a:cs typeface="Arial" pitchFamily="34" charset="0"/>
              </a:rPr>
              <a:t>[K2]</a:t>
            </a:r>
            <a:r>
              <a:rPr lang="ja-JP" altLang="en-US" sz="1600" dirty="0">
                <a:latin typeface="Arial" pitchFamily="34" charset="0"/>
                <a:cs typeface="Arial" pitchFamily="34" charset="0"/>
              </a:rPr>
              <a:t> 理解</a:t>
            </a:r>
          </a:p>
          <a:p>
            <a:r>
              <a:rPr lang="en-US" altLang="ja-JP" sz="1600" dirty="0">
                <a:latin typeface="Arial" pitchFamily="34" charset="0"/>
                <a:cs typeface="Arial" pitchFamily="34" charset="0"/>
              </a:rPr>
              <a:t>[K3]</a:t>
            </a:r>
            <a:r>
              <a:rPr lang="ja-JP" altLang="en-US" sz="1600" dirty="0">
                <a:latin typeface="Arial" pitchFamily="34" charset="0"/>
                <a:cs typeface="Arial" pitchFamily="34" charset="0"/>
              </a:rPr>
              <a:t> 適用</a:t>
            </a:r>
            <a:endParaRPr lang="en-US" altLang="ja-JP" sz="1600" dirty="0">
              <a:latin typeface="Arial" pitchFamily="34" charset="0"/>
              <a:cs typeface="Arial" pitchFamily="34" charset="0"/>
            </a:endParaRPr>
          </a:p>
        </p:txBody>
      </p:sp>
      <p:sp>
        <p:nvSpPr>
          <p:cNvPr id="16" name="テキスト ボックス 15">
            <a:extLst>
              <a:ext uri="{FF2B5EF4-FFF2-40B4-BE49-F238E27FC236}">
                <a16:creationId xmlns:a16="http://schemas.microsoft.com/office/drawing/2014/main" id="{40D5ECCF-B9E8-48C4-A685-E9EAE9BF4AB6}"/>
              </a:ext>
            </a:extLst>
          </p:cNvPr>
          <p:cNvSpPr txBox="1"/>
          <p:nvPr/>
        </p:nvSpPr>
        <p:spPr>
          <a:xfrm>
            <a:off x="2871030" y="6041429"/>
            <a:ext cx="6633804" cy="461665"/>
          </a:xfrm>
          <a:prstGeom prst="rect">
            <a:avLst/>
          </a:prstGeom>
          <a:noFill/>
        </p:spPr>
        <p:txBody>
          <a:bodyPr wrap="none" rtlCol="0">
            <a:spAutoFit/>
          </a:bodyPr>
          <a:lstStyle/>
          <a:p>
            <a:r>
              <a:rPr lang="en-US" altLang="ja-JP" sz="1200" dirty="0"/>
              <a:t>ISTQB</a:t>
            </a:r>
            <a:r>
              <a:rPr lang="ja-JP" altLang="en-US" sz="1200" dirty="0"/>
              <a:t>テスト技術者資格制度 </a:t>
            </a:r>
            <a:r>
              <a:rPr lang="en-US" altLang="ja-JP" sz="1200" dirty="0"/>
              <a:t>Foundation Level </a:t>
            </a:r>
            <a:r>
              <a:rPr lang="ja-JP" altLang="en-US" sz="1200" dirty="0"/>
              <a:t>シラバス 日本語版 </a:t>
            </a:r>
            <a:r>
              <a:rPr lang="en-US" altLang="ja-JP" sz="1200" dirty="0"/>
              <a:t>Version 2018.J03 </a:t>
            </a:r>
            <a:r>
              <a:rPr lang="ja-JP" altLang="en-US" sz="1200" dirty="0"/>
              <a:t>に準拠。</a:t>
            </a:r>
            <a:endParaRPr lang="en-US" altLang="ja-JP" sz="1200" dirty="0"/>
          </a:p>
          <a:p>
            <a:r>
              <a:rPr kumimoji="1" lang="ja-JP" altLang="en-US" sz="1200" dirty="0"/>
              <a:t>（</a:t>
            </a:r>
            <a:r>
              <a:rPr kumimoji="1" lang="en-US" altLang="ja-JP" sz="1200" dirty="0"/>
              <a:t>※</a:t>
            </a:r>
            <a:r>
              <a:rPr kumimoji="1" lang="ja-JP" altLang="en-US" sz="1200" dirty="0"/>
              <a:t>）</a:t>
            </a:r>
            <a:r>
              <a:rPr kumimoji="1" lang="en-US" altLang="ja-JP" sz="1200" dirty="0"/>
              <a:t>2011</a:t>
            </a:r>
            <a:r>
              <a:rPr kumimoji="1" lang="ja-JP" altLang="en-US" sz="1200" dirty="0"/>
              <a:t>年</a:t>
            </a:r>
            <a:r>
              <a:rPr lang="ja-JP" altLang="en-US" sz="1200" dirty="0"/>
              <a:t>度</a:t>
            </a:r>
            <a:r>
              <a:rPr kumimoji="1" lang="ja-JP" altLang="en-US" sz="1200" dirty="0"/>
              <a:t>版シラバスにあった「</a:t>
            </a:r>
            <a:r>
              <a:rPr kumimoji="1" lang="en-US" altLang="ja-JP" sz="1200" dirty="0"/>
              <a:t>1.6 </a:t>
            </a:r>
            <a:r>
              <a:rPr kumimoji="1" lang="ja-JP" altLang="en-US" sz="1200" dirty="0"/>
              <a:t>行動規範」は</a:t>
            </a:r>
            <a:r>
              <a:rPr kumimoji="1" lang="en-US" altLang="ja-JP" sz="1200" dirty="0"/>
              <a:t>JSTQB</a:t>
            </a:r>
            <a:r>
              <a:rPr lang="en-US" altLang="ja-JP" sz="1200" dirty="0"/>
              <a:t> Web</a:t>
            </a:r>
            <a:r>
              <a:rPr lang="ja-JP" altLang="en-US" sz="1200" dirty="0"/>
              <a:t>サイトに移動された。</a:t>
            </a:r>
            <a:endParaRPr kumimoji="1" lang="ja-JP" altLang="en-US" sz="1200" dirty="0"/>
          </a:p>
        </p:txBody>
      </p:sp>
    </p:spTree>
    <p:extLst>
      <p:ext uri="{BB962C8B-B14F-4D97-AF65-F5344CB8AC3E}">
        <p14:creationId xmlns:p14="http://schemas.microsoft.com/office/powerpoint/2010/main" val="224088030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838200" y="533401"/>
            <a:ext cx="8534400" cy="481013"/>
          </a:xfrm>
        </p:spPr>
        <p:txBody>
          <a:bodyPr/>
          <a:lstStyle/>
          <a:p>
            <a:pPr eaLnBrk="1" hangingPunct="1"/>
            <a:r>
              <a:rPr lang="ja-JP" altLang="en-US" dirty="0"/>
              <a:t>テスト完了</a:t>
            </a:r>
          </a:p>
        </p:txBody>
      </p:sp>
      <p:sp>
        <p:nvSpPr>
          <p:cNvPr id="1315843" name="Rectangle 3"/>
          <p:cNvSpPr>
            <a:spLocks noGrp="1" noChangeArrowheads="1"/>
          </p:cNvSpPr>
          <p:nvPr>
            <p:ph type="body" idx="1"/>
          </p:nvPr>
        </p:nvSpPr>
        <p:spPr>
          <a:xfrm>
            <a:off x="200472" y="1268413"/>
            <a:ext cx="9577064" cy="5040312"/>
          </a:xfrm>
        </p:spPr>
        <p:txBody>
          <a:bodyPr/>
          <a:lstStyle/>
          <a:p>
            <a:pPr eaLnBrk="1" hangingPunct="1">
              <a:defRPr/>
            </a:pPr>
            <a:r>
              <a:rPr lang="ja-JP" altLang="en-US" sz="2400" dirty="0"/>
              <a:t>テスト完了</a:t>
            </a:r>
          </a:p>
          <a:p>
            <a:pPr lvl="1" eaLnBrk="1" hangingPunct="1">
              <a:defRPr/>
            </a:pPr>
            <a:r>
              <a:rPr lang="ja-JP" altLang="en-US" sz="2000" dirty="0"/>
              <a:t>完了したテストの全活動のデータを集め、</a:t>
            </a:r>
            <a:r>
              <a:rPr lang="ja-JP" altLang="en-US" sz="2000" dirty="0">
                <a:solidFill>
                  <a:srgbClr val="FF0000"/>
                </a:solidFill>
              </a:rPr>
              <a:t>プロジェクトから得たこと</a:t>
            </a:r>
            <a:r>
              <a:rPr lang="ja-JP" altLang="en-US" sz="2000" dirty="0"/>
              <a:t>、テストウェア、およびその他の関連する情報すべてをまとめる。（テスト完了活動は、ソフトウェアシステムがリリースされたとき、アジャイルプロジェクトのイテレーションが完了したとき、テストレベルが完了したときなどに実施する。）</a:t>
            </a:r>
            <a:endParaRPr lang="en-US" altLang="ja-JP" sz="2000" dirty="0"/>
          </a:p>
          <a:p>
            <a:pPr lvl="2" eaLnBrk="1" hangingPunct="1">
              <a:defRPr/>
            </a:pPr>
            <a:r>
              <a:rPr lang="ja-JP" altLang="en-US" sz="1600" dirty="0"/>
              <a:t>終了基準の評価とレポート</a:t>
            </a:r>
            <a:endParaRPr lang="en-US" altLang="ja-JP" sz="1600" dirty="0"/>
          </a:p>
          <a:p>
            <a:pPr lvl="3" eaLnBrk="1" hangingPunct="1">
              <a:defRPr/>
            </a:pPr>
            <a:r>
              <a:rPr lang="ja-JP" altLang="en-US" sz="1600" dirty="0"/>
              <a:t>すべての欠陥レポートがクローズしていることを確認する。テスト実行の終了時に未解決として残されている欠陥については、変更要件またはプロダクトバックログアイテムを作成する。</a:t>
            </a:r>
          </a:p>
          <a:p>
            <a:pPr lvl="3" eaLnBrk="1" hangingPunct="1">
              <a:defRPr/>
            </a:pPr>
            <a:r>
              <a:rPr lang="ja-JP" altLang="en-US" sz="1600" dirty="0"/>
              <a:t>テストサマリーレポートを作成して、ステークホルダーに提出する。</a:t>
            </a:r>
            <a:endParaRPr lang="en-US" altLang="ja-JP" sz="1600" dirty="0"/>
          </a:p>
          <a:p>
            <a:pPr lvl="2" eaLnBrk="1" hangingPunct="1">
              <a:defRPr/>
            </a:pPr>
            <a:r>
              <a:rPr lang="ja-JP" altLang="en-US" sz="1600" dirty="0"/>
              <a:t>終了作業</a:t>
            </a:r>
          </a:p>
          <a:p>
            <a:pPr lvl="3" eaLnBrk="1" hangingPunct="1">
              <a:defRPr/>
            </a:pPr>
            <a:r>
              <a:rPr lang="ja-JP" altLang="en-US" sz="1600" dirty="0"/>
              <a:t>テスト環境、テストデータ、テストインフラストラクチャー、その他の</a:t>
            </a:r>
            <a:r>
              <a:rPr lang="ja-JP" altLang="en-US" sz="1600" dirty="0">
                <a:solidFill>
                  <a:srgbClr val="FF0000"/>
                </a:solidFill>
              </a:rPr>
              <a:t>テストウェアを次回も使えるように整理し保管</a:t>
            </a:r>
            <a:r>
              <a:rPr lang="ja-JP" altLang="en-US" sz="1600" dirty="0"/>
              <a:t>する。また必要に応じて他のステークホルダーに引き継ぐ。</a:t>
            </a:r>
          </a:p>
          <a:p>
            <a:pPr lvl="3" eaLnBrk="1" hangingPunct="1">
              <a:defRPr/>
            </a:pPr>
            <a:r>
              <a:rPr lang="ja-JP" altLang="en-US" sz="1600" dirty="0"/>
              <a:t>完了したテスト活動から得られた教訓を分析し、次回のイテレーションやリリース、プロジェクトのために必要な変更を決定する。</a:t>
            </a:r>
          </a:p>
          <a:p>
            <a:pPr lvl="3" eaLnBrk="1" hangingPunct="1">
              <a:defRPr/>
            </a:pPr>
            <a:r>
              <a:rPr lang="ja-JP" altLang="en-US" sz="1600" dirty="0"/>
              <a:t>収集した情報をテストプロセスの成熟度を改善するために利用する。</a:t>
            </a:r>
          </a:p>
        </p:txBody>
      </p:sp>
      <p:sp>
        <p:nvSpPr>
          <p:cNvPr id="8" name="フッター プレースホルダー 3"/>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9" name="スライド番号プレースホルダー 4"/>
          <p:cNvSpPr>
            <a:spLocks noGrp="1"/>
          </p:cNvSpPr>
          <p:nvPr>
            <p:ph type="sldNum" sz="quarter" idx="12"/>
          </p:nvPr>
        </p:nvSpPr>
        <p:spPr>
          <a:xfrm>
            <a:off x="7099300" y="6245225"/>
            <a:ext cx="2311400" cy="476250"/>
          </a:xfrm>
          <a:noFill/>
        </p:spPr>
        <p:txBody>
          <a:bodyPr/>
          <a:lstStyle/>
          <a:p>
            <a:fld id="{F5181AB8-0FDC-4A9F-A347-76603638A193}" type="slidenum">
              <a:rPr lang="ja-JP" altLang="en-US" smtClean="0">
                <a:ea typeface="ＭＳ Ｐゴシック" charset="-128"/>
              </a:rPr>
              <a:pPr/>
              <a:t>40</a:t>
            </a:fld>
            <a:endParaRPr lang="en-US" altLang="ja-JP" dirty="0">
              <a:ea typeface="ＭＳ Ｐゴシック" charset="-128"/>
            </a:endParaRPr>
          </a:p>
        </p:txBody>
      </p:sp>
      <p:sp>
        <p:nvSpPr>
          <p:cNvPr id="10" name="テキスト ボックス 69">
            <a:extLst>
              <a:ext uri="{FF2B5EF4-FFF2-40B4-BE49-F238E27FC236}">
                <a16:creationId xmlns:a16="http://schemas.microsoft.com/office/drawing/2014/main" id="{46631D1E-FE50-434B-AC28-253AC855F8B9}"/>
              </a:ext>
            </a:extLst>
          </p:cNvPr>
          <p:cNvSpPr txBox="1">
            <a:spLocks noChangeArrowheads="1"/>
          </p:cNvSpPr>
          <p:nvPr/>
        </p:nvSpPr>
        <p:spPr bwMode="auto">
          <a:xfrm>
            <a:off x="315913" y="6001543"/>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39289064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838200" y="533401"/>
            <a:ext cx="8534400" cy="481013"/>
          </a:xfrm>
        </p:spPr>
        <p:txBody>
          <a:bodyPr/>
          <a:lstStyle/>
          <a:p>
            <a:pPr eaLnBrk="1" hangingPunct="1"/>
            <a:r>
              <a:rPr lang="ja-JP" altLang="en-US" dirty="0"/>
              <a:t>テスト作業成果物とトレーサビリティ</a:t>
            </a:r>
          </a:p>
        </p:txBody>
      </p:sp>
      <p:sp>
        <p:nvSpPr>
          <p:cNvPr id="1315843" name="Rectangle 3"/>
          <p:cNvSpPr>
            <a:spLocks noGrp="1" noChangeArrowheads="1"/>
          </p:cNvSpPr>
          <p:nvPr>
            <p:ph type="body" idx="1"/>
          </p:nvPr>
        </p:nvSpPr>
        <p:spPr>
          <a:xfrm>
            <a:off x="200472" y="1268413"/>
            <a:ext cx="9577064" cy="5040312"/>
          </a:xfrm>
        </p:spPr>
        <p:txBody>
          <a:bodyPr/>
          <a:lstStyle/>
          <a:p>
            <a:pPr eaLnBrk="1" hangingPunct="1">
              <a:defRPr/>
            </a:pPr>
            <a:r>
              <a:rPr lang="ja-JP" altLang="en-US" sz="2400" dirty="0"/>
              <a:t>テスト作業成果物</a:t>
            </a:r>
          </a:p>
          <a:p>
            <a:pPr lvl="1" eaLnBrk="1" hangingPunct="1">
              <a:defRPr/>
            </a:pPr>
            <a:r>
              <a:rPr lang="ja-JP" altLang="en-US" sz="2000" dirty="0"/>
              <a:t>テストプロセスの一環として作成する。</a:t>
            </a:r>
            <a:br>
              <a:rPr lang="en-US" altLang="ja-JP" sz="2000" dirty="0"/>
            </a:br>
            <a:r>
              <a:rPr lang="ja-JP" altLang="en-US" sz="2000" dirty="0"/>
              <a:t>（テスト作業成果物のガイドラインとして、</a:t>
            </a:r>
            <a:r>
              <a:rPr lang="en-US" altLang="ja-JP" sz="2000" dirty="0"/>
              <a:t>ISO</a:t>
            </a:r>
            <a:r>
              <a:rPr lang="ja-JP" altLang="en-US" sz="2000" dirty="0"/>
              <a:t>標準（</a:t>
            </a:r>
            <a:r>
              <a:rPr lang="en-US" altLang="ja-JP" sz="2000" dirty="0"/>
              <a:t>ISO/IEC/IEEE 29119-3</a:t>
            </a:r>
            <a:r>
              <a:rPr lang="ja-JP" altLang="en-US" sz="2000" dirty="0"/>
              <a:t>）を使用することができる。）</a:t>
            </a:r>
            <a:endParaRPr lang="en-US" altLang="ja-JP" sz="2000" dirty="0"/>
          </a:p>
          <a:p>
            <a:pPr lvl="2" eaLnBrk="1" hangingPunct="1">
              <a:defRPr/>
            </a:pPr>
            <a:r>
              <a:rPr lang="ja-JP" altLang="en-US" sz="1600" dirty="0"/>
              <a:t>テスト計画：　テスト計画書</a:t>
            </a:r>
            <a:endParaRPr lang="en-US" altLang="ja-JP" sz="1600" dirty="0"/>
          </a:p>
          <a:p>
            <a:pPr lvl="2" eaLnBrk="1" hangingPunct="1">
              <a:defRPr/>
            </a:pPr>
            <a:r>
              <a:rPr lang="ja-JP" altLang="en-US" sz="1600" dirty="0"/>
              <a:t>テストのモニタリングとコントロール：　テスト進捗レポートとテストサマリーレポート</a:t>
            </a:r>
            <a:endParaRPr lang="en-US" altLang="ja-JP" sz="1600" dirty="0"/>
          </a:p>
          <a:p>
            <a:pPr lvl="2" eaLnBrk="1" hangingPunct="1">
              <a:defRPr/>
            </a:pPr>
            <a:r>
              <a:rPr lang="ja-JP" altLang="en-US" sz="1600" dirty="0"/>
              <a:t>テスト分析：　決定して優先順位を付けたテスト条件　（＋検出した欠陥）</a:t>
            </a:r>
            <a:endParaRPr lang="en-US" altLang="ja-JP" sz="1600" dirty="0"/>
          </a:p>
          <a:p>
            <a:pPr lvl="2" eaLnBrk="1" hangingPunct="1">
              <a:defRPr/>
            </a:pPr>
            <a:r>
              <a:rPr lang="ja-JP" altLang="en-US" sz="1600" dirty="0"/>
              <a:t>テスト設計：　高位レベルテストケース　（＋トレーサビリティ情報＋検出した欠陥）</a:t>
            </a:r>
            <a:endParaRPr lang="en-US" altLang="ja-JP" sz="1600" dirty="0"/>
          </a:p>
          <a:p>
            <a:pPr lvl="2" eaLnBrk="1" hangingPunct="1">
              <a:defRPr/>
            </a:pPr>
            <a:r>
              <a:rPr lang="ja-JP" altLang="en-US" sz="1600" dirty="0"/>
              <a:t>テスト実装：　テスト手順とそれらの順序付け、テストスイート、テスト実行スケジュール</a:t>
            </a:r>
            <a:endParaRPr lang="en-US" altLang="ja-JP" sz="1600" dirty="0"/>
          </a:p>
          <a:p>
            <a:pPr lvl="2" eaLnBrk="1" hangingPunct="1">
              <a:defRPr/>
            </a:pPr>
            <a:r>
              <a:rPr lang="ja-JP" altLang="en-US" sz="1600" dirty="0"/>
              <a:t>テスト実行：　テスト実行のステータスと結果（合否）、欠陥レポート、トレーサビリティ</a:t>
            </a:r>
            <a:endParaRPr lang="en-US" altLang="ja-JP" sz="1600" dirty="0"/>
          </a:p>
          <a:p>
            <a:pPr lvl="2" eaLnBrk="1" hangingPunct="1">
              <a:defRPr/>
            </a:pPr>
            <a:r>
              <a:rPr lang="ja-JP" altLang="en-US" sz="1600" dirty="0"/>
              <a:t>テスト完了；　テストサマリーレポート、改善するためのアクションアイテム、完成したテストウェア</a:t>
            </a:r>
            <a:endParaRPr lang="en-US" altLang="ja-JP" sz="1600" dirty="0"/>
          </a:p>
          <a:p>
            <a:pPr eaLnBrk="1" hangingPunct="1">
              <a:defRPr/>
            </a:pPr>
            <a:r>
              <a:rPr lang="ja-JP" altLang="en-US" sz="2400" dirty="0"/>
              <a:t>トレーサビリティを取ることの重要性</a:t>
            </a:r>
          </a:p>
          <a:p>
            <a:pPr lvl="1" eaLnBrk="1" hangingPunct="1">
              <a:defRPr/>
            </a:pPr>
            <a:r>
              <a:rPr lang="ja-JP" altLang="en-US" sz="1600" dirty="0"/>
              <a:t>変更の影響度分析。テストを監査可能にして</a:t>
            </a:r>
            <a:r>
              <a:rPr lang="en-US" altLang="ja-JP" sz="1600" dirty="0"/>
              <a:t>IT</a:t>
            </a:r>
            <a:r>
              <a:rPr lang="ja-JP" altLang="en-US" sz="1600" dirty="0"/>
              <a:t>ガバナンス基準を満たす。テストベースの要素のステータスを明らかにする、ビジネスゴールに対するプロダクトの品質、および、プロセス能力およびプロジェクト進捗を評価することができるようになる。テストカバレッジの評価と同様に重要である。</a:t>
            </a:r>
            <a:endParaRPr lang="ja-JP" altLang="en-US" sz="1800" dirty="0"/>
          </a:p>
        </p:txBody>
      </p:sp>
      <p:sp>
        <p:nvSpPr>
          <p:cNvPr id="8" name="フッター プレースホルダー 3"/>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9" name="スライド番号プレースホルダー 4"/>
          <p:cNvSpPr>
            <a:spLocks noGrp="1"/>
          </p:cNvSpPr>
          <p:nvPr>
            <p:ph type="sldNum" sz="quarter" idx="12"/>
          </p:nvPr>
        </p:nvSpPr>
        <p:spPr>
          <a:xfrm>
            <a:off x="7099300" y="6245225"/>
            <a:ext cx="2311400" cy="476250"/>
          </a:xfrm>
          <a:noFill/>
        </p:spPr>
        <p:txBody>
          <a:bodyPr/>
          <a:lstStyle/>
          <a:p>
            <a:fld id="{F5181AB8-0FDC-4A9F-A347-76603638A193}" type="slidenum">
              <a:rPr lang="ja-JP" altLang="en-US" smtClean="0">
                <a:ea typeface="ＭＳ Ｐゴシック" charset="-128"/>
              </a:rPr>
              <a:pPr/>
              <a:t>41</a:t>
            </a:fld>
            <a:endParaRPr lang="en-US" altLang="ja-JP" dirty="0">
              <a:ea typeface="ＭＳ Ｐゴシック" charset="-128"/>
            </a:endParaRPr>
          </a:p>
        </p:txBody>
      </p:sp>
      <p:sp>
        <p:nvSpPr>
          <p:cNvPr id="10" name="テキスト ボックス 69">
            <a:extLst>
              <a:ext uri="{FF2B5EF4-FFF2-40B4-BE49-F238E27FC236}">
                <a16:creationId xmlns:a16="http://schemas.microsoft.com/office/drawing/2014/main" id="{46631D1E-FE50-434B-AC28-253AC855F8B9}"/>
              </a:ext>
            </a:extLst>
          </p:cNvPr>
          <p:cNvSpPr txBox="1">
            <a:spLocks noChangeArrowheads="1"/>
          </p:cNvSpPr>
          <p:nvPr/>
        </p:nvSpPr>
        <p:spPr bwMode="auto">
          <a:xfrm>
            <a:off x="315913" y="6093296"/>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400912919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42</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en-US" altLang="ja-JP" sz="4400" dirty="0">
                <a:solidFill>
                  <a:schemeClr val="tx2"/>
                </a:solidFill>
                <a:latin typeface="ＭＳ Ｐゴシック" charset="-128"/>
              </a:rPr>
              <a:t>1.5 </a:t>
            </a:r>
            <a:r>
              <a:rPr lang="ja-JP" altLang="en-US" sz="4400" dirty="0">
                <a:solidFill>
                  <a:schemeClr val="tx2"/>
                </a:solidFill>
                <a:latin typeface="ＭＳ Ｐゴシック" charset="-128"/>
              </a:rPr>
              <a:t>テストの心理学</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312538121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a:xfrm>
            <a:off x="541338" y="214313"/>
            <a:ext cx="8869362" cy="1127125"/>
          </a:xfrm>
        </p:spPr>
        <p:txBody>
          <a:bodyPr/>
          <a:lstStyle/>
          <a:p>
            <a:pPr eaLnBrk="1" hangingPunct="1"/>
            <a:r>
              <a:rPr lang="ja-JP" altLang="en-US" dirty="0"/>
              <a:t>人の心理とテスト、開発者との関係</a:t>
            </a:r>
          </a:p>
        </p:txBody>
      </p:sp>
      <p:sp>
        <p:nvSpPr>
          <p:cNvPr id="26627" name="Rectangle 3"/>
          <p:cNvSpPr>
            <a:spLocks noGrp="1" noChangeArrowheads="1"/>
          </p:cNvSpPr>
          <p:nvPr>
            <p:ph type="body" idx="4294967295"/>
          </p:nvPr>
        </p:nvSpPr>
        <p:spPr>
          <a:xfrm>
            <a:off x="200472" y="1254175"/>
            <a:ext cx="9433048" cy="5041380"/>
          </a:xfrm>
        </p:spPr>
        <p:txBody>
          <a:bodyPr>
            <a:spAutoFit/>
          </a:bodyPr>
          <a:lstStyle/>
          <a:p>
            <a:pPr eaLnBrk="1" hangingPunct="1">
              <a:lnSpc>
                <a:spcPct val="90000"/>
              </a:lnSpc>
            </a:pPr>
            <a:r>
              <a:rPr lang="ja-JP" altLang="en-US" sz="2400" dirty="0"/>
              <a:t>人の心理とテスト（事実）</a:t>
            </a:r>
            <a:endParaRPr lang="en-US" altLang="ja-JP" sz="2400" dirty="0"/>
          </a:p>
          <a:p>
            <a:pPr lvl="1" eaLnBrk="1" hangingPunct="1">
              <a:lnSpc>
                <a:spcPct val="90000"/>
              </a:lnSpc>
              <a:buFont typeface="Wingdings" panose="05000000000000000000" pitchFamily="2" charset="2"/>
              <a:buChar char="ü"/>
            </a:pPr>
            <a:r>
              <a:rPr lang="ja-JP" altLang="en-US" sz="1800" dirty="0"/>
              <a:t>欠陥や故障を見つけることは、</a:t>
            </a:r>
            <a:r>
              <a:rPr lang="ja-JP" altLang="en-US" sz="1800" dirty="0">
                <a:solidFill>
                  <a:srgbClr val="FF0000"/>
                </a:solidFill>
              </a:rPr>
              <a:t>開発担当者に対する非難</a:t>
            </a:r>
            <a:r>
              <a:rPr lang="ja-JP" altLang="en-US" sz="1800" dirty="0"/>
              <a:t>と解釈されることがある。</a:t>
            </a:r>
            <a:br>
              <a:rPr lang="en-US" altLang="ja-JP" sz="1800" dirty="0"/>
            </a:br>
            <a:r>
              <a:rPr lang="ja-JP" altLang="en-US" sz="1600" dirty="0"/>
              <a:t>開発担当者には、コードは正しいという思い込み（確証バイアス）がある。</a:t>
            </a:r>
            <a:endParaRPr lang="en-US" altLang="ja-JP" sz="1600" dirty="0"/>
          </a:p>
          <a:p>
            <a:pPr lvl="1" eaLnBrk="1" hangingPunct="1">
              <a:lnSpc>
                <a:spcPct val="90000"/>
              </a:lnSpc>
              <a:buFont typeface="Wingdings" panose="05000000000000000000" pitchFamily="2" charset="2"/>
              <a:buChar char="ü"/>
            </a:pPr>
            <a:r>
              <a:rPr lang="ja-JP" altLang="en-US" sz="1800" dirty="0"/>
              <a:t>テストからの情報は</a:t>
            </a:r>
            <a:r>
              <a:rPr lang="ja-JP" altLang="en-US" sz="1800" dirty="0">
                <a:solidFill>
                  <a:srgbClr val="FF0000"/>
                </a:solidFill>
              </a:rPr>
              <a:t>悪いニュース</a:t>
            </a:r>
            <a:r>
              <a:rPr lang="ja-JP" altLang="en-US" sz="1800" dirty="0"/>
              <a:t>を含んでいることが多い。</a:t>
            </a:r>
            <a:br>
              <a:rPr lang="en-US" altLang="ja-JP" sz="1800" dirty="0"/>
            </a:br>
            <a:r>
              <a:rPr lang="ja-JP" altLang="en-US" sz="1600" dirty="0"/>
              <a:t>悪いニュースをもたらす人は非難される傾向がある。</a:t>
            </a:r>
          </a:p>
          <a:p>
            <a:pPr lvl="1" eaLnBrk="1" hangingPunct="1">
              <a:lnSpc>
                <a:spcPct val="90000"/>
              </a:lnSpc>
              <a:buFont typeface="Wingdings" panose="05000000000000000000" pitchFamily="2" charset="2"/>
              <a:buChar char="ü"/>
            </a:pPr>
            <a:r>
              <a:rPr lang="ja-JP" altLang="en-US" sz="1800" dirty="0"/>
              <a:t>テストは、</a:t>
            </a:r>
            <a:r>
              <a:rPr lang="ja-JP" altLang="en-US" sz="1800" dirty="0">
                <a:solidFill>
                  <a:srgbClr val="FF0000"/>
                </a:solidFill>
              </a:rPr>
              <a:t>破壊的な活動</a:t>
            </a:r>
            <a:r>
              <a:rPr lang="ja-JP" altLang="en-US" sz="1800" dirty="0"/>
              <a:t>と見られる場合がある。</a:t>
            </a:r>
            <a:endParaRPr lang="en-US" altLang="ja-JP" sz="1800" dirty="0"/>
          </a:p>
          <a:p>
            <a:pPr marL="57150" indent="0" eaLnBrk="1" hangingPunct="1">
              <a:lnSpc>
                <a:spcPct val="90000"/>
              </a:lnSpc>
              <a:buNone/>
            </a:pPr>
            <a:r>
              <a:rPr lang="ja-JP" altLang="en-US" sz="1800" dirty="0"/>
              <a:t>これらの心理的傾向を軽減するために、</a:t>
            </a:r>
            <a:r>
              <a:rPr lang="ja-JP" altLang="en-US" sz="1800" u="sng" dirty="0">
                <a:solidFill>
                  <a:srgbClr val="FF0000"/>
                </a:solidFill>
              </a:rPr>
              <a:t>欠陥や故障に関する情報を建設的な方法で伝える</a:t>
            </a:r>
            <a:r>
              <a:rPr lang="ja-JP" altLang="en-US" sz="1800" dirty="0"/>
              <a:t>。</a:t>
            </a:r>
          </a:p>
          <a:p>
            <a:pPr eaLnBrk="1" hangingPunct="1">
              <a:lnSpc>
                <a:spcPct val="90000"/>
              </a:lnSpc>
            </a:pPr>
            <a:r>
              <a:rPr lang="ja-JP" altLang="en-US" sz="2400" dirty="0"/>
              <a:t>テスト担当者と開発担当者との関係（対処法）</a:t>
            </a:r>
            <a:endParaRPr lang="en-US" altLang="ja-JP" sz="2400" dirty="0"/>
          </a:p>
          <a:p>
            <a:pPr lvl="1" eaLnBrk="1" hangingPunct="1">
              <a:lnSpc>
                <a:spcPct val="90000"/>
              </a:lnSpc>
              <a:buFont typeface="Wingdings" panose="05000000000000000000" pitchFamily="2" charset="2"/>
              <a:buChar char="ü"/>
            </a:pPr>
            <a:r>
              <a:rPr lang="ja-JP" altLang="en-US" sz="1800" dirty="0"/>
              <a:t>対決ではなく、</a:t>
            </a:r>
            <a:r>
              <a:rPr lang="ja-JP" altLang="en-US" sz="1800" dirty="0">
                <a:solidFill>
                  <a:srgbClr val="FF0000"/>
                </a:solidFill>
              </a:rPr>
              <a:t>協調姿勢</a:t>
            </a:r>
            <a:r>
              <a:rPr lang="ja-JP" altLang="en-US" sz="1800" dirty="0"/>
              <a:t>。</a:t>
            </a:r>
            <a:br>
              <a:rPr lang="en-US" altLang="ja-JP" sz="1800" dirty="0"/>
            </a:br>
            <a:r>
              <a:rPr lang="ja-JP" altLang="en-US" sz="1600" dirty="0"/>
              <a:t>全員のゴールは、高品質のシステムであることを再認識する。</a:t>
            </a:r>
          </a:p>
          <a:p>
            <a:pPr lvl="1" eaLnBrk="1" hangingPunct="1">
              <a:lnSpc>
                <a:spcPct val="90000"/>
              </a:lnSpc>
              <a:buFont typeface="Wingdings" panose="05000000000000000000" pitchFamily="2" charset="2"/>
              <a:buChar char="ü"/>
            </a:pPr>
            <a:r>
              <a:rPr lang="ja-JP" altLang="en-US" sz="1800" dirty="0">
                <a:solidFill>
                  <a:srgbClr val="FF0000"/>
                </a:solidFill>
              </a:rPr>
              <a:t>テストの利点</a:t>
            </a:r>
            <a:r>
              <a:rPr lang="ja-JP" altLang="en-US" sz="1800" dirty="0"/>
              <a:t>を強調。</a:t>
            </a:r>
            <a:br>
              <a:rPr lang="en-US" altLang="ja-JP" sz="1800" dirty="0"/>
            </a:br>
            <a:r>
              <a:rPr lang="ja-JP" altLang="en-US" sz="1600" dirty="0"/>
              <a:t>欠陥情報は、作業成果物の品質向上と開発担当者のスキル向上に役立つ。</a:t>
            </a:r>
            <a:br>
              <a:rPr lang="en-US" altLang="ja-JP" sz="1600" dirty="0"/>
            </a:br>
            <a:r>
              <a:rPr lang="ja-JP" altLang="en-US" sz="1600" dirty="0"/>
              <a:t>欠陥を検出して修正すると、時間と経費の節約になり、プロダクト品質の全体的なリスクも減る。</a:t>
            </a:r>
          </a:p>
          <a:p>
            <a:pPr lvl="1" eaLnBrk="1" hangingPunct="1">
              <a:lnSpc>
                <a:spcPct val="90000"/>
              </a:lnSpc>
              <a:buFont typeface="Wingdings" panose="05000000000000000000" pitchFamily="2" charset="2"/>
              <a:buChar char="ü"/>
            </a:pPr>
            <a:r>
              <a:rPr lang="ja-JP" altLang="en-US" sz="1800" dirty="0">
                <a:solidFill>
                  <a:srgbClr val="FF0000"/>
                </a:solidFill>
              </a:rPr>
              <a:t>欠陥を作りこんだ担当者を非難しない</a:t>
            </a:r>
            <a:r>
              <a:rPr lang="ja-JP" altLang="en-US" sz="1800" dirty="0"/>
              <a:t>。</a:t>
            </a:r>
            <a:br>
              <a:rPr lang="en-US" altLang="ja-JP" sz="1800" dirty="0"/>
            </a:br>
            <a:r>
              <a:rPr lang="ja-JP" altLang="en-US" sz="1600" dirty="0"/>
              <a:t>テスト結果や他の発見事項は、中立な立場で、事実に焦点をあてて伝え、客観的かつ事実に基づいた欠陥レポートを書いたり、発見事項をレビューしたりする。</a:t>
            </a:r>
          </a:p>
          <a:p>
            <a:pPr lvl="1" eaLnBrk="1" hangingPunct="1">
              <a:lnSpc>
                <a:spcPct val="90000"/>
              </a:lnSpc>
              <a:buFont typeface="Wingdings" panose="05000000000000000000" pitchFamily="2" charset="2"/>
              <a:buChar char="ü"/>
            </a:pPr>
            <a:r>
              <a:rPr lang="ja-JP" altLang="en-US" sz="1800" dirty="0"/>
              <a:t>他人の気持ちや、他人が情報に対して否定的に反応した</a:t>
            </a:r>
            <a:r>
              <a:rPr lang="ja-JP" altLang="en-US" sz="1800" dirty="0">
                <a:solidFill>
                  <a:srgbClr val="FF0000"/>
                </a:solidFill>
              </a:rPr>
              <a:t>理由を理解するように努力する</a:t>
            </a:r>
            <a:r>
              <a:rPr lang="ja-JP" altLang="en-US" sz="1800" dirty="0"/>
              <a:t>。</a:t>
            </a:r>
            <a:br>
              <a:rPr lang="en-US" altLang="ja-JP" sz="1800" dirty="0"/>
            </a:br>
            <a:r>
              <a:rPr lang="ja-JP" altLang="en-US" sz="1600" dirty="0"/>
              <a:t>自分の言ったことを他人が理解し、他人の言ったことを自分が理解していることを確認する。</a:t>
            </a:r>
            <a:endParaRPr lang="ja-JP" altLang="en-US" sz="1400" dirty="0"/>
          </a:p>
        </p:txBody>
      </p:sp>
      <p:sp>
        <p:nvSpPr>
          <p:cNvPr id="26629" name="スライド番号プレースホルダー 1"/>
          <p:cNvSpPr>
            <a:spLocks noGrp="1"/>
          </p:cNvSpPr>
          <p:nvPr>
            <p:ph type="sldNum" sz="quarter" idx="12"/>
          </p:nvPr>
        </p:nvSpPr>
        <p:spPr>
          <a:noFill/>
        </p:spPr>
        <p:txBody>
          <a:bodyPr/>
          <a:lstStyle/>
          <a:p>
            <a:fld id="{93913328-0E09-4F9A-9793-EF3FFC73B69E}" type="slidenum">
              <a:rPr lang="ja-JP" altLang="en-US" smtClean="0">
                <a:ea typeface="ＭＳ Ｐゴシック" charset="-128"/>
              </a:rPr>
              <a:pPr/>
              <a:t>43</a:t>
            </a:fld>
            <a:endParaRPr lang="ja-JP" altLang="en-US">
              <a:ea typeface="ＭＳ Ｐゴシック" charset="-128"/>
            </a:endParaRPr>
          </a:p>
        </p:txBody>
      </p:sp>
      <p:sp>
        <p:nvSpPr>
          <p:cNvPr id="26630"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6" name="テキスト ボックス 69"/>
          <p:cNvSpPr txBox="1">
            <a:spLocks noChangeArrowheads="1"/>
          </p:cNvSpPr>
          <p:nvPr/>
        </p:nvSpPr>
        <p:spPr bwMode="auto">
          <a:xfrm>
            <a:off x="272480" y="6217567"/>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341781359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44</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en-US" altLang="ja-JP" sz="4400" dirty="0">
                <a:solidFill>
                  <a:schemeClr val="tx2"/>
                </a:solidFill>
                <a:latin typeface="ＭＳ Ｐゴシック" charset="-128"/>
              </a:rPr>
              <a:t>1.6 </a:t>
            </a:r>
            <a:r>
              <a:rPr lang="ja-JP" altLang="en-US" sz="4400" dirty="0">
                <a:solidFill>
                  <a:schemeClr val="tx2"/>
                </a:solidFill>
                <a:latin typeface="ＭＳ Ｐゴシック" charset="-128"/>
              </a:rPr>
              <a:t>行動規範</a:t>
            </a:r>
            <a:endParaRPr lang="en-US" altLang="ja-JP" sz="4400" dirty="0">
              <a:solidFill>
                <a:schemeClr val="tx2"/>
              </a:solidFill>
              <a:latin typeface="ＭＳ Ｐゴシック" charset="-128"/>
            </a:endParaRPr>
          </a:p>
        </p:txBody>
      </p:sp>
      <p:sp>
        <p:nvSpPr>
          <p:cNvPr id="5" name="コンテンツ プレースホルダー 2">
            <a:extLst>
              <a:ext uri="{FF2B5EF4-FFF2-40B4-BE49-F238E27FC236}">
                <a16:creationId xmlns:a16="http://schemas.microsoft.com/office/drawing/2014/main" id="{8D506155-4D24-4A0F-976D-A0E201571794}"/>
              </a:ext>
            </a:extLst>
          </p:cNvPr>
          <p:cNvSpPr>
            <a:spLocks noGrp="1"/>
          </p:cNvSpPr>
          <p:nvPr>
            <p:ph idx="1"/>
          </p:nvPr>
        </p:nvSpPr>
        <p:spPr>
          <a:xfrm>
            <a:off x="495300" y="4098926"/>
            <a:ext cx="8915400" cy="2027237"/>
          </a:xfrm>
        </p:spPr>
        <p:txBody>
          <a:bodyPr/>
          <a:lstStyle/>
          <a:p>
            <a:pPr>
              <a:buFont typeface="Wingdings" panose="05000000000000000000" pitchFamily="2" charset="2"/>
              <a:buChar char="ü"/>
            </a:pPr>
            <a:r>
              <a:rPr kumimoji="1" lang="ja-JP" altLang="en-US" sz="2000" dirty="0"/>
              <a:t>本項（</a:t>
            </a:r>
            <a:r>
              <a:rPr kumimoji="1" lang="en-US" altLang="ja-JP" sz="2000" dirty="0"/>
              <a:t>1.6. </a:t>
            </a:r>
            <a:r>
              <a:rPr kumimoji="1" lang="ja-JP" altLang="en-US" sz="2000" dirty="0"/>
              <a:t>行動規範）については</a:t>
            </a:r>
            <a:r>
              <a:rPr lang="ja-JP" altLang="en-US" sz="2000" dirty="0"/>
              <a:t>、「</a:t>
            </a:r>
            <a:r>
              <a:rPr lang="en-US" altLang="ja-JP" sz="2000" dirty="0"/>
              <a:t>ISTQB</a:t>
            </a:r>
            <a:r>
              <a:rPr lang="ja-JP" altLang="en-US" sz="2000" dirty="0"/>
              <a:t>テスト技術者資格制度　</a:t>
            </a:r>
            <a:r>
              <a:rPr lang="en-US" altLang="ja-JP" sz="2000" dirty="0"/>
              <a:t>Foundation Level </a:t>
            </a:r>
            <a:r>
              <a:rPr lang="ja-JP" altLang="en-US" sz="2000" dirty="0"/>
              <a:t>シラバス 日本語版 </a:t>
            </a:r>
            <a:r>
              <a:rPr lang="en-US" altLang="ja-JP" sz="2000" dirty="0"/>
              <a:t>Version 2018.J03</a:t>
            </a:r>
            <a:r>
              <a:rPr lang="ja-JP" altLang="en-US" sz="2000" dirty="0"/>
              <a:t>」にはないが、</a:t>
            </a:r>
            <a:r>
              <a:rPr lang="en-US" altLang="ja-JP" sz="2000" dirty="0"/>
              <a:t>JSTQB Web</a:t>
            </a:r>
            <a:r>
              <a:rPr lang="ja-JP" altLang="en-US" sz="2000" dirty="0"/>
              <a:t>サイトに掲載されている内容を解説する。</a:t>
            </a:r>
            <a:endParaRPr lang="en-US" altLang="ja-JP" sz="2000" dirty="0"/>
          </a:p>
          <a:p>
            <a:pPr>
              <a:buFont typeface="Wingdings" panose="05000000000000000000" pitchFamily="2" charset="2"/>
              <a:buChar char="ü"/>
            </a:pPr>
            <a:r>
              <a:rPr lang="en-US" altLang="ja-JP" sz="2000" dirty="0"/>
              <a:t>http://www.jstqb.jp/syllabus.html#ethics</a:t>
            </a:r>
          </a:p>
          <a:p>
            <a:pPr>
              <a:buFont typeface="Wingdings" panose="05000000000000000000" pitchFamily="2" charset="2"/>
              <a:buChar char="ü"/>
            </a:pPr>
            <a:endParaRPr kumimoji="1" lang="ja-JP" altLang="en-US" sz="2000" dirty="0"/>
          </a:p>
        </p:txBody>
      </p:sp>
    </p:spTree>
    <p:extLst>
      <p:ext uri="{BB962C8B-B14F-4D97-AF65-F5344CB8AC3E}">
        <p14:creationId xmlns:p14="http://schemas.microsoft.com/office/powerpoint/2010/main" val="358804539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認定されたソフトウェアテスト担当者の</a:t>
            </a:r>
            <a:br>
              <a:rPr lang="en-US" altLang="ja-JP" dirty="0"/>
            </a:br>
            <a:r>
              <a:rPr lang="ja-JP" altLang="en-US" dirty="0"/>
              <a:t>行動規範（</a:t>
            </a:r>
            <a:r>
              <a:rPr lang="en-US" altLang="ja-JP" dirty="0"/>
              <a:t>1/3</a:t>
            </a:r>
            <a:r>
              <a:rPr lang="ja-JP" altLang="en-US" dirty="0"/>
              <a:t>）</a:t>
            </a:r>
            <a:endParaRPr kumimoji="1" lang="ja-JP" altLang="en-US" dirty="0"/>
          </a:p>
        </p:txBody>
      </p:sp>
      <p:sp>
        <p:nvSpPr>
          <p:cNvPr id="3" name="コンテンツ プレースホルダー 2"/>
          <p:cNvSpPr>
            <a:spLocks noGrp="1"/>
          </p:cNvSpPr>
          <p:nvPr>
            <p:ph idx="1"/>
          </p:nvPr>
        </p:nvSpPr>
        <p:spPr>
          <a:xfrm>
            <a:off x="495300" y="1600200"/>
            <a:ext cx="9210228" cy="4645025"/>
          </a:xfrm>
        </p:spPr>
        <p:txBody>
          <a:bodyPr>
            <a:normAutofit fontScale="77500" lnSpcReduction="20000"/>
          </a:bodyPr>
          <a:lstStyle/>
          <a:p>
            <a:pPr>
              <a:lnSpc>
                <a:spcPct val="120000"/>
              </a:lnSpc>
            </a:pPr>
            <a:r>
              <a:rPr lang="ja-JP" altLang="en-US" dirty="0"/>
              <a:t>公人</a:t>
            </a:r>
            <a:endParaRPr lang="en-US" altLang="ja-JP" dirty="0"/>
          </a:p>
          <a:p>
            <a:pPr lvl="1">
              <a:lnSpc>
                <a:spcPct val="120000"/>
              </a:lnSpc>
            </a:pPr>
            <a:r>
              <a:rPr lang="ja-JP" altLang="en-US" dirty="0"/>
              <a:t>認定されたソフトウェアテスト担当者は、常に公人として行動しなければならない。</a:t>
            </a:r>
            <a:endParaRPr lang="en-US" altLang="ja-JP" dirty="0"/>
          </a:p>
          <a:p>
            <a:pPr lvl="3">
              <a:lnSpc>
                <a:spcPct val="120000"/>
              </a:lnSpc>
            </a:pPr>
            <a:endParaRPr lang="ja-JP" altLang="en-US" dirty="0"/>
          </a:p>
          <a:p>
            <a:pPr>
              <a:lnSpc>
                <a:spcPct val="120000"/>
              </a:lnSpc>
            </a:pPr>
            <a:r>
              <a:rPr lang="ja-JP" altLang="en-US" dirty="0"/>
              <a:t>顧客と雇用主</a:t>
            </a:r>
            <a:endParaRPr lang="en-US" altLang="ja-JP" dirty="0"/>
          </a:p>
          <a:p>
            <a:pPr lvl="1">
              <a:lnSpc>
                <a:spcPct val="120000"/>
              </a:lnSpc>
            </a:pPr>
            <a:r>
              <a:rPr lang="ja-JP" altLang="en-US" dirty="0"/>
              <a:t>認定されたソフトウェアテスト担当者は、常に公人として行動しつつ、顧客や雇用主に最大限の利益をもたらさなければならない。</a:t>
            </a:r>
            <a:endParaRPr lang="en-US" altLang="ja-JP" dirty="0"/>
          </a:p>
          <a:p>
            <a:pPr lvl="4">
              <a:lnSpc>
                <a:spcPct val="120000"/>
              </a:lnSpc>
            </a:pPr>
            <a:endParaRPr lang="ja-JP" altLang="en-US" dirty="0"/>
          </a:p>
          <a:p>
            <a:pPr>
              <a:lnSpc>
                <a:spcPct val="120000"/>
              </a:lnSpc>
            </a:pPr>
            <a:r>
              <a:rPr lang="ja-JP" altLang="en-US" dirty="0"/>
              <a:t>プロダクト</a:t>
            </a:r>
            <a:endParaRPr lang="en-US" altLang="ja-JP" dirty="0"/>
          </a:p>
          <a:p>
            <a:pPr lvl="1">
              <a:lnSpc>
                <a:spcPct val="120000"/>
              </a:lnSpc>
            </a:pPr>
            <a:r>
              <a:rPr lang="ja-JP" altLang="en-US" dirty="0"/>
              <a:t>認定されたソフトウェアテスト担当者による成果物（自身がテストしたプロダクトやシステムに関するもの）は、プロフェッショナルとして高いレベルのものでなければならない。</a:t>
            </a:r>
          </a:p>
        </p:txBody>
      </p:sp>
      <p:sp>
        <p:nvSpPr>
          <p:cNvPr id="4" name="スライド番号プレースホルダー 3"/>
          <p:cNvSpPr>
            <a:spLocks noGrp="1"/>
          </p:cNvSpPr>
          <p:nvPr>
            <p:ph type="sldNum" sz="quarter" idx="12"/>
          </p:nvPr>
        </p:nvSpPr>
        <p:spPr/>
        <p:txBody>
          <a:bodyPr/>
          <a:lstStyle/>
          <a:p>
            <a:pPr>
              <a:defRPr/>
            </a:pPr>
            <a:fld id="{215F8FA4-5A1F-477C-A26C-638A5758097D}" type="slidenum">
              <a:rPr lang="ja-JP" altLang="en-US" smtClean="0"/>
              <a:pPr>
                <a:defRPr/>
              </a:pPr>
              <a:t>45</a:t>
            </a:fld>
            <a:endParaRPr lang="en-US" altLang="ja-JP" dirty="0"/>
          </a:p>
        </p:txBody>
      </p:sp>
      <p:sp>
        <p:nvSpPr>
          <p:cNvPr id="5" name="フッター プレースホルダ 4">
            <a:extLst>
              <a:ext uri="{FF2B5EF4-FFF2-40B4-BE49-F238E27FC236}">
                <a16:creationId xmlns:a16="http://schemas.microsoft.com/office/drawing/2014/main" id="{68DD449B-482D-4B55-85F8-5D4C2E6AD6D3}"/>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294844361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認定されたソフトウェアテスト担当者の</a:t>
            </a:r>
            <a:br>
              <a:rPr lang="en-US" altLang="ja-JP" dirty="0"/>
            </a:br>
            <a:r>
              <a:rPr lang="ja-JP" altLang="en-US" dirty="0"/>
              <a:t>行動規範（</a:t>
            </a:r>
            <a:r>
              <a:rPr lang="en-US" altLang="ja-JP" dirty="0"/>
              <a:t>2/3</a:t>
            </a:r>
            <a:r>
              <a:rPr lang="ja-JP" altLang="en-US" dirty="0"/>
              <a:t>）</a:t>
            </a:r>
            <a:endParaRPr kumimoji="1" lang="ja-JP" altLang="en-US" dirty="0"/>
          </a:p>
        </p:txBody>
      </p:sp>
      <p:sp>
        <p:nvSpPr>
          <p:cNvPr id="3" name="コンテンツ プレースホルダー 2"/>
          <p:cNvSpPr>
            <a:spLocks noGrp="1"/>
          </p:cNvSpPr>
          <p:nvPr>
            <p:ph idx="1"/>
          </p:nvPr>
        </p:nvSpPr>
        <p:spPr>
          <a:xfrm>
            <a:off x="495300" y="1600200"/>
            <a:ext cx="9210228" cy="4645025"/>
          </a:xfrm>
        </p:spPr>
        <p:txBody>
          <a:bodyPr>
            <a:normAutofit fontScale="77500" lnSpcReduction="20000"/>
          </a:bodyPr>
          <a:lstStyle/>
          <a:p>
            <a:pPr>
              <a:lnSpc>
                <a:spcPct val="120000"/>
              </a:lnSpc>
            </a:pPr>
            <a:r>
              <a:rPr lang="ja-JP" altLang="en-US" dirty="0"/>
              <a:t>判断</a:t>
            </a:r>
            <a:endParaRPr lang="en-US" altLang="ja-JP" dirty="0"/>
          </a:p>
          <a:p>
            <a:pPr lvl="1">
              <a:lnSpc>
                <a:spcPct val="120000"/>
              </a:lnSpc>
            </a:pPr>
            <a:r>
              <a:rPr lang="ja-JP" altLang="en-US" dirty="0"/>
              <a:t>認定されたソフトウェアテスト担当者によるプロフェッショナルとしての判断は、誠実なものであり、かつ自身でなしたものでなければならない。</a:t>
            </a:r>
            <a:endParaRPr lang="en-US" altLang="ja-JP" dirty="0"/>
          </a:p>
          <a:p>
            <a:pPr lvl="3">
              <a:lnSpc>
                <a:spcPct val="120000"/>
              </a:lnSpc>
            </a:pPr>
            <a:endParaRPr lang="ja-JP" altLang="en-US" dirty="0"/>
          </a:p>
          <a:p>
            <a:pPr>
              <a:lnSpc>
                <a:spcPct val="120000"/>
              </a:lnSpc>
            </a:pPr>
            <a:r>
              <a:rPr lang="ja-JP" altLang="en-US" dirty="0"/>
              <a:t>マネジメント</a:t>
            </a:r>
            <a:endParaRPr lang="en-US" altLang="ja-JP" dirty="0"/>
          </a:p>
          <a:p>
            <a:pPr lvl="1">
              <a:lnSpc>
                <a:spcPct val="120000"/>
              </a:lnSpc>
            </a:pPr>
            <a:r>
              <a:rPr lang="ja-JP" altLang="en-US" dirty="0"/>
              <a:t>認定されたソフトウェアテストマネージャーおよびリーダーは、ソフトウェアテストのマネジメントに対する倫理的なアプローチに同意した上で、これを推進しなければならない。</a:t>
            </a:r>
            <a:endParaRPr lang="en-US" altLang="ja-JP" dirty="0"/>
          </a:p>
          <a:p>
            <a:pPr lvl="3">
              <a:lnSpc>
                <a:spcPct val="120000"/>
              </a:lnSpc>
            </a:pPr>
            <a:endParaRPr lang="ja-JP" altLang="en-US" dirty="0"/>
          </a:p>
          <a:p>
            <a:pPr>
              <a:lnSpc>
                <a:spcPct val="120000"/>
              </a:lnSpc>
            </a:pPr>
            <a:r>
              <a:rPr lang="ja-JP" altLang="en-US" dirty="0"/>
              <a:t>専門職としての地位</a:t>
            </a:r>
            <a:endParaRPr lang="en-US" altLang="ja-JP" dirty="0"/>
          </a:p>
          <a:p>
            <a:pPr lvl="1">
              <a:lnSpc>
                <a:spcPct val="120000"/>
              </a:lnSpc>
            </a:pPr>
            <a:r>
              <a:rPr lang="ja-JP" altLang="en-US" dirty="0"/>
              <a:t>認定されたソフトウェアテスト担当者は、公共の利益に寄与することで、専門職としての地位向上に努めなければならない。</a:t>
            </a:r>
          </a:p>
        </p:txBody>
      </p:sp>
      <p:sp>
        <p:nvSpPr>
          <p:cNvPr id="4" name="スライド番号プレースホルダー 3"/>
          <p:cNvSpPr>
            <a:spLocks noGrp="1"/>
          </p:cNvSpPr>
          <p:nvPr>
            <p:ph type="sldNum" sz="quarter" idx="12"/>
          </p:nvPr>
        </p:nvSpPr>
        <p:spPr/>
        <p:txBody>
          <a:bodyPr/>
          <a:lstStyle/>
          <a:p>
            <a:pPr>
              <a:defRPr/>
            </a:pPr>
            <a:fld id="{215F8FA4-5A1F-477C-A26C-638A5758097D}" type="slidenum">
              <a:rPr lang="ja-JP" altLang="en-US" smtClean="0"/>
              <a:pPr>
                <a:defRPr/>
              </a:pPr>
              <a:t>46</a:t>
            </a:fld>
            <a:endParaRPr lang="en-US" altLang="ja-JP" dirty="0"/>
          </a:p>
        </p:txBody>
      </p:sp>
      <p:sp>
        <p:nvSpPr>
          <p:cNvPr id="5" name="フッター プレースホルダ 4">
            <a:extLst>
              <a:ext uri="{FF2B5EF4-FFF2-40B4-BE49-F238E27FC236}">
                <a16:creationId xmlns:a16="http://schemas.microsoft.com/office/drawing/2014/main" id="{3A894518-2EA1-442A-A24A-B4FB33E3045C}"/>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287980723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認定されたソフトウェアテスト担当者の</a:t>
            </a:r>
            <a:br>
              <a:rPr lang="en-US" altLang="ja-JP" dirty="0"/>
            </a:br>
            <a:r>
              <a:rPr lang="ja-JP" altLang="en-US" dirty="0"/>
              <a:t>行動規範（</a:t>
            </a:r>
            <a:r>
              <a:rPr lang="en-US" altLang="ja-JP" dirty="0"/>
              <a:t>3/3</a:t>
            </a:r>
            <a:r>
              <a:rPr lang="ja-JP" altLang="en-US" dirty="0"/>
              <a:t>）</a:t>
            </a:r>
            <a:endParaRPr kumimoji="1" lang="ja-JP" altLang="en-US" dirty="0"/>
          </a:p>
        </p:txBody>
      </p:sp>
      <p:sp>
        <p:nvSpPr>
          <p:cNvPr id="3" name="コンテンツ プレースホルダー 2"/>
          <p:cNvSpPr>
            <a:spLocks noGrp="1"/>
          </p:cNvSpPr>
          <p:nvPr>
            <p:ph idx="1"/>
          </p:nvPr>
        </p:nvSpPr>
        <p:spPr>
          <a:xfrm>
            <a:off x="495300" y="1600201"/>
            <a:ext cx="9210228" cy="3412976"/>
          </a:xfrm>
        </p:spPr>
        <p:txBody>
          <a:bodyPr>
            <a:normAutofit fontScale="77500" lnSpcReduction="20000"/>
          </a:bodyPr>
          <a:lstStyle/>
          <a:p>
            <a:pPr>
              <a:lnSpc>
                <a:spcPct val="120000"/>
              </a:lnSpc>
            </a:pPr>
            <a:r>
              <a:rPr lang="ja-JP" altLang="en-US" dirty="0"/>
              <a:t>同僚</a:t>
            </a:r>
            <a:endParaRPr lang="en-US" altLang="ja-JP" dirty="0"/>
          </a:p>
          <a:p>
            <a:pPr lvl="1">
              <a:lnSpc>
                <a:spcPct val="120000"/>
              </a:lnSpc>
            </a:pPr>
            <a:r>
              <a:rPr lang="ja-JP" altLang="en-US" dirty="0"/>
              <a:t>認定されたソフトウェアテスト担当者は、同僚に対し公正かつ協力的でなければならず、ソフトウェア開発者と協調しなければならない。</a:t>
            </a:r>
            <a:endParaRPr lang="en-US" altLang="ja-JP" dirty="0"/>
          </a:p>
          <a:p>
            <a:pPr lvl="3">
              <a:lnSpc>
                <a:spcPct val="120000"/>
              </a:lnSpc>
            </a:pPr>
            <a:endParaRPr lang="ja-JP" altLang="en-US" dirty="0"/>
          </a:p>
          <a:p>
            <a:pPr>
              <a:lnSpc>
                <a:spcPct val="120000"/>
              </a:lnSpc>
            </a:pPr>
            <a:r>
              <a:rPr lang="ja-JP" altLang="en-US" dirty="0"/>
              <a:t>自身</a:t>
            </a:r>
            <a:endParaRPr lang="en-US" altLang="ja-JP" dirty="0"/>
          </a:p>
          <a:p>
            <a:pPr lvl="1">
              <a:lnSpc>
                <a:spcPct val="120000"/>
              </a:lnSpc>
            </a:pPr>
            <a:r>
              <a:rPr lang="ja-JP" altLang="en-US" dirty="0"/>
              <a:t>認定されたソフトウェアテスト担当者は、生涯その専門性を磨くための学習を続けるとともに、実践の場でも倫理的なアプローチを広めなければならない。</a:t>
            </a:r>
          </a:p>
        </p:txBody>
      </p:sp>
      <p:sp>
        <p:nvSpPr>
          <p:cNvPr id="4" name="スライド番号プレースホルダー 3"/>
          <p:cNvSpPr>
            <a:spLocks noGrp="1"/>
          </p:cNvSpPr>
          <p:nvPr>
            <p:ph type="sldNum" sz="quarter" idx="12"/>
          </p:nvPr>
        </p:nvSpPr>
        <p:spPr/>
        <p:txBody>
          <a:bodyPr/>
          <a:lstStyle/>
          <a:p>
            <a:pPr>
              <a:defRPr/>
            </a:pPr>
            <a:fld id="{215F8FA4-5A1F-477C-A26C-638A5758097D}" type="slidenum">
              <a:rPr lang="ja-JP" altLang="en-US" smtClean="0"/>
              <a:pPr>
                <a:defRPr/>
              </a:pPr>
              <a:t>47</a:t>
            </a:fld>
            <a:endParaRPr lang="en-US" altLang="ja-JP" dirty="0"/>
          </a:p>
        </p:txBody>
      </p:sp>
      <p:sp>
        <p:nvSpPr>
          <p:cNvPr id="5" name="フッター プレースホルダ 4">
            <a:extLst>
              <a:ext uri="{FF2B5EF4-FFF2-40B4-BE49-F238E27FC236}">
                <a16:creationId xmlns:a16="http://schemas.microsoft.com/office/drawing/2014/main" id="{16594802-1083-4E18-B0A2-2DE28EADB844}"/>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426889584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48</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FF00"/>
          </a:solidFill>
          <a:ln w="9525">
            <a:noFill/>
            <a:miter lim="800000"/>
            <a:headEnd/>
            <a:tailEnd/>
          </a:ln>
        </p:spPr>
        <p:txBody>
          <a:bodyPr anchor="ctr"/>
          <a:lstStyle/>
          <a:p>
            <a:pPr algn="ctr"/>
            <a:r>
              <a:rPr lang="en-US" altLang="ja-JP" sz="4400" dirty="0">
                <a:solidFill>
                  <a:schemeClr val="tx2"/>
                </a:solidFill>
                <a:latin typeface="ＭＳ Ｐゴシック" charset="-128"/>
              </a:rPr>
              <a:t>2. </a:t>
            </a:r>
            <a:r>
              <a:rPr lang="ja-JP" altLang="en-US" sz="4400" dirty="0">
                <a:solidFill>
                  <a:schemeClr val="tx2"/>
                </a:solidFill>
                <a:latin typeface="ＭＳ Ｐゴシック" charset="-128"/>
              </a:rPr>
              <a:t>ソフトウェア開発ライフサイクル</a:t>
            </a:r>
            <a:br>
              <a:rPr lang="en-US" altLang="ja-JP" sz="4400" dirty="0">
                <a:solidFill>
                  <a:schemeClr val="tx2"/>
                </a:solidFill>
                <a:latin typeface="ＭＳ Ｐゴシック" charset="-128"/>
              </a:rPr>
            </a:br>
            <a:r>
              <a:rPr lang="ja-JP" altLang="en-US" sz="4400" dirty="0">
                <a:solidFill>
                  <a:schemeClr val="tx2"/>
                </a:solidFill>
                <a:latin typeface="ＭＳ Ｐゴシック" charset="-128"/>
              </a:rPr>
              <a:t>全体を通してのテスト</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341081039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49</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en-US" altLang="ja-JP" sz="4400" dirty="0">
                <a:solidFill>
                  <a:schemeClr val="tx2"/>
                </a:solidFill>
                <a:latin typeface="ＭＳ Ｐゴシック" charset="-128"/>
              </a:rPr>
              <a:t>2.1 </a:t>
            </a:r>
            <a:r>
              <a:rPr lang="ja-JP" altLang="en-US" sz="4400" dirty="0">
                <a:solidFill>
                  <a:schemeClr val="tx2"/>
                </a:solidFill>
                <a:latin typeface="ＭＳ Ｐゴシック" charset="-128"/>
              </a:rPr>
              <a:t>ソフトウェア開発ライフサイクルモデル</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9747602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5</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FF00"/>
          </a:solidFill>
          <a:ln w="9525">
            <a:noFill/>
            <a:miter lim="800000"/>
            <a:headEnd/>
            <a:tailEnd/>
          </a:ln>
        </p:spPr>
        <p:txBody>
          <a:bodyPr anchor="ctr"/>
          <a:lstStyle/>
          <a:p>
            <a:pPr algn="ctr"/>
            <a:r>
              <a:rPr lang="en-US" altLang="ja-JP" sz="4400" dirty="0">
                <a:solidFill>
                  <a:schemeClr val="tx2"/>
                </a:solidFill>
                <a:latin typeface="ＭＳ Ｐゴシック" charset="-128"/>
              </a:rPr>
              <a:t>1. </a:t>
            </a:r>
            <a:r>
              <a:rPr lang="ja-JP" altLang="en-US" sz="4400" dirty="0">
                <a:solidFill>
                  <a:schemeClr val="tx2"/>
                </a:solidFill>
                <a:latin typeface="ＭＳ Ｐゴシック" charset="-128"/>
              </a:rPr>
              <a:t>テストの基礎</a:t>
            </a:r>
            <a:endParaRPr lang="en-US" altLang="ja-JP" sz="4400" dirty="0">
              <a:solidFill>
                <a:schemeClr val="tx2"/>
              </a:solidFill>
              <a:latin typeface="ＭＳ Ｐゴシック" charset="-128"/>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スライド番号プレースホルダ 5"/>
          <p:cNvSpPr>
            <a:spLocks noGrp="1"/>
          </p:cNvSpPr>
          <p:nvPr>
            <p:ph type="sldNum" sz="quarter" idx="12"/>
          </p:nvPr>
        </p:nvSpPr>
        <p:spPr>
          <a:noFill/>
        </p:spPr>
        <p:txBody>
          <a:bodyPr/>
          <a:lstStyle/>
          <a:p>
            <a:fld id="{2BC89BB8-9474-42F8-B8FA-173C14F662B6}" type="slidenum">
              <a:rPr lang="ja-JP" altLang="en-US" smtClean="0">
                <a:ea typeface="ＭＳ Ｐゴシック" charset="-128"/>
              </a:rPr>
              <a:pPr/>
              <a:t>50</a:t>
            </a:fld>
            <a:endParaRPr lang="en-US" altLang="ja-JP">
              <a:ea typeface="ＭＳ Ｐゴシック" charset="-128"/>
            </a:endParaRPr>
          </a:p>
        </p:txBody>
      </p:sp>
      <p:sp>
        <p:nvSpPr>
          <p:cNvPr id="31747" name="Rectangle 2"/>
          <p:cNvSpPr>
            <a:spLocks noGrp="1" noChangeArrowheads="1"/>
          </p:cNvSpPr>
          <p:nvPr>
            <p:ph type="title"/>
          </p:nvPr>
        </p:nvSpPr>
        <p:spPr/>
        <p:txBody>
          <a:bodyPr/>
          <a:lstStyle/>
          <a:p>
            <a:pPr eaLnBrk="1" hangingPunct="1"/>
            <a:r>
              <a:rPr lang="ja-JP" altLang="en-US" sz="3400" dirty="0"/>
              <a:t>ソフトウェア開発における工程別の費用</a:t>
            </a:r>
          </a:p>
        </p:txBody>
      </p:sp>
      <p:sp>
        <p:nvSpPr>
          <p:cNvPr id="31748" name="Rectangle 3"/>
          <p:cNvSpPr>
            <a:spLocks noGrp="1" noChangeArrowheads="1"/>
          </p:cNvSpPr>
          <p:nvPr>
            <p:ph type="body" idx="1"/>
          </p:nvPr>
        </p:nvSpPr>
        <p:spPr>
          <a:xfrm>
            <a:off x="271463" y="1124744"/>
            <a:ext cx="9440862" cy="5327650"/>
          </a:xfrm>
        </p:spPr>
        <p:txBody>
          <a:bodyPr/>
          <a:lstStyle/>
          <a:p>
            <a:pPr eaLnBrk="1" hangingPunct="1"/>
            <a:r>
              <a:rPr lang="ja-JP" altLang="en-US" sz="2400" dirty="0"/>
              <a:t>各工程での費用</a:t>
            </a:r>
          </a:p>
          <a:p>
            <a:pPr lvl="1" eaLnBrk="1" hangingPunct="1">
              <a:buFontTx/>
              <a:buNone/>
            </a:pPr>
            <a:endParaRPr lang="ja-JP" altLang="en-US" dirty="0"/>
          </a:p>
          <a:p>
            <a:pPr lvl="1" eaLnBrk="1" hangingPunct="1">
              <a:buFontTx/>
              <a:buNone/>
            </a:pPr>
            <a:endParaRPr lang="ja-JP" altLang="en-US" dirty="0"/>
          </a:p>
          <a:p>
            <a:pPr lvl="1" eaLnBrk="1" hangingPunct="1">
              <a:buFontTx/>
              <a:buNone/>
            </a:pPr>
            <a:endParaRPr lang="ja-JP" altLang="en-US" dirty="0"/>
          </a:p>
          <a:p>
            <a:pPr lvl="1" eaLnBrk="1" hangingPunct="1">
              <a:buFontTx/>
              <a:buNone/>
            </a:pPr>
            <a:endParaRPr lang="ja-JP" altLang="en-US" dirty="0"/>
          </a:p>
          <a:p>
            <a:pPr lvl="1" eaLnBrk="1" hangingPunct="1">
              <a:buFontTx/>
              <a:buNone/>
            </a:pPr>
            <a:endParaRPr lang="en-US" altLang="ja-JP" dirty="0"/>
          </a:p>
          <a:p>
            <a:pPr lvl="1" eaLnBrk="1" hangingPunct="1">
              <a:buFontTx/>
              <a:buNone/>
            </a:pPr>
            <a:endParaRPr lang="en-US" altLang="ja-JP" dirty="0"/>
          </a:p>
          <a:p>
            <a:pPr lvl="1" eaLnBrk="1" hangingPunct="1">
              <a:buFontTx/>
              <a:buNone/>
            </a:pPr>
            <a:endParaRPr lang="ja-JP" altLang="en-US" sz="1200" dirty="0"/>
          </a:p>
        </p:txBody>
      </p:sp>
      <p:graphicFrame>
        <p:nvGraphicFramePr>
          <p:cNvPr id="32812" name="Group 44"/>
          <p:cNvGraphicFramePr>
            <a:graphicFrameLocks noGrp="1"/>
          </p:cNvGraphicFramePr>
          <p:nvPr>
            <p:extLst>
              <p:ext uri="{D42A27DB-BD31-4B8C-83A1-F6EECF244321}">
                <p14:modId xmlns:p14="http://schemas.microsoft.com/office/powerpoint/2010/main" val="3354093222"/>
              </p:ext>
            </p:extLst>
          </p:nvPr>
        </p:nvGraphicFramePr>
        <p:xfrm>
          <a:off x="200472" y="1628800"/>
          <a:ext cx="8353425" cy="3200400"/>
        </p:xfrm>
        <a:graphic>
          <a:graphicData uri="http://schemas.openxmlformats.org/drawingml/2006/table">
            <a:tbl>
              <a:tblPr/>
              <a:tblGrid>
                <a:gridCol w="2032000">
                  <a:extLst>
                    <a:ext uri="{9D8B030D-6E8A-4147-A177-3AD203B41FA5}">
                      <a16:colId xmlns:a16="http://schemas.microsoft.com/office/drawing/2014/main" val="20000"/>
                    </a:ext>
                  </a:extLst>
                </a:gridCol>
                <a:gridCol w="2090737">
                  <a:extLst>
                    <a:ext uri="{9D8B030D-6E8A-4147-A177-3AD203B41FA5}">
                      <a16:colId xmlns:a16="http://schemas.microsoft.com/office/drawing/2014/main" val="20001"/>
                    </a:ext>
                  </a:extLst>
                </a:gridCol>
                <a:gridCol w="4230688">
                  <a:extLst>
                    <a:ext uri="{9D8B030D-6E8A-4147-A177-3AD203B41FA5}">
                      <a16:colId xmlns:a16="http://schemas.microsoft.com/office/drawing/2014/main" val="20002"/>
                    </a:ext>
                  </a:extLst>
                </a:gridCol>
              </a:tblGrid>
              <a:tr h="457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2400" b="0" i="0" u="none" strike="noStrike" cap="none" normalizeH="0" baseline="0" dirty="0">
                          <a:ln>
                            <a:noFill/>
                          </a:ln>
                          <a:solidFill>
                            <a:schemeClr val="tx1"/>
                          </a:solidFill>
                          <a:effectLst/>
                          <a:latin typeface="Arial" charset="0"/>
                          <a:ea typeface="ＭＳ Ｐゴシック" charset="-128"/>
                        </a:rPr>
                        <a:t>＜工程＞</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2400" b="0" i="0" u="none" strike="noStrike" cap="none" normalizeH="0" baseline="0">
                          <a:ln>
                            <a:noFill/>
                          </a:ln>
                          <a:solidFill>
                            <a:schemeClr val="tx1"/>
                          </a:solidFill>
                          <a:effectLst/>
                          <a:latin typeface="Arial" charset="0"/>
                          <a:ea typeface="ＭＳ Ｐゴシック" charset="-128"/>
                        </a:rPr>
                        <a:t>コストの割合</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ADFFEA"/>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2400" b="0" i="0" u="none" strike="noStrike" cap="none" normalizeH="0" baseline="0" dirty="0">
                          <a:ln>
                            <a:noFill/>
                          </a:ln>
                          <a:solidFill>
                            <a:schemeClr val="tx1"/>
                          </a:solidFill>
                          <a:effectLst/>
                          <a:latin typeface="Arial" charset="0"/>
                          <a:ea typeface="ＭＳ Ｐゴシック" charset="-128"/>
                        </a:rPr>
                        <a:t>「運用と保守」を除いた割合</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ADFFEA"/>
                    </a:solidFill>
                  </a:tcPr>
                </a:tc>
                <a:extLst>
                  <a:ext uri="{0D108BD9-81ED-4DB2-BD59-A6C34878D82A}">
                    <a16:rowId xmlns:a16="http://schemas.microsoft.com/office/drawing/2014/main" val="10000"/>
                  </a:ext>
                </a:extLst>
              </a:tr>
              <a:tr h="457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dirty="0">
                          <a:ln>
                            <a:noFill/>
                          </a:ln>
                          <a:solidFill>
                            <a:schemeClr val="tx1"/>
                          </a:solidFill>
                          <a:effectLst/>
                          <a:latin typeface="Arial" charset="0"/>
                          <a:ea typeface="ＭＳ Ｐゴシック" charset="-128"/>
                        </a:rPr>
                        <a:t>1. </a:t>
                      </a:r>
                      <a:r>
                        <a:rPr kumimoji="1" lang="ja-JP" altLang="en-US" sz="2400" b="0" i="0" u="none" strike="noStrike" cap="none" normalizeH="0" baseline="0" dirty="0">
                          <a:ln>
                            <a:noFill/>
                          </a:ln>
                          <a:solidFill>
                            <a:schemeClr val="tx1"/>
                          </a:solidFill>
                          <a:effectLst/>
                          <a:latin typeface="Arial" charset="0"/>
                          <a:ea typeface="ＭＳ Ｐゴシック" charset="-128"/>
                        </a:rPr>
                        <a:t>要件定義</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BDA9"/>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a:ln>
                            <a:noFill/>
                          </a:ln>
                          <a:solidFill>
                            <a:schemeClr val="tx1"/>
                          </a:solidFill>
                          <a:effectLst/>
                          <a:latin typeface="Arial" charset="0"/>
                          <a:ea typeface="ＭＳ Ｐゴシック" charset="-128"/>
                        </a:rPr>
                        <a:t>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dirty="0">
                          <a:ln>
                            <a:noFill/>
                          </a:ln>
                          <a:solidFill>
                            <a:schemeClr val="tx1"/>
                          </a:solidFill>
                          <a:effectLst/>
                          <a:latin typeface="Arial" charset="0"/>
                          <a:ea typeface="ＭＳ Ｐゴシック" charset="-128"/>
                        </a:rPr>
                        <a:t>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57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dirty="0">
                          <a:ln>
                            <a:noFill/>
                          </a:ln>
                          <a:solidFill>
                            <a:schemeClr val="tx1"/>
                          </a:solidFill>
                          <a:effectLst/>
                          <a:latin typeface="Arial" charset="0"/>
                          <a:ea typeface="ＭＳ Ｐゴシック" charset="-128"/>
                        </a:rPr>
                        <a:t>2. </a:t>
                      </a:r>
                      <a:r>
                        <a:rPr kumimoji="1" lang="ja-JP" altLang="en-US" sz="2400" b="0" i="0" u="none" strike="noStrike" cap="none" normalizeH="0" baseline="0" dirty="0">
                          <a:ln>
                            <a:noFill/>
                          </a:ln>
                          <a:solidFill>
                            <a:schemeClr val="tx1"/>
                          </a:solidFill>
                          <a:effectLst/>
                          <a:latin typeface="Arial" charset="0"/>
                          <a:ea typeface="ＭＳ Ｐゴシック" charset="-128"/>
                        </a:rPr>
                        <a:t>基本設計</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BDA9"/>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a:ln>
                            <a:noFill/>
                          </a:ln>
                          <a:solidFill>
                            <a:schemeClr val="tx1"/>
                          </a:solidFill>
                          <a:effectLst/>
                          <a:latin typeface="Arial" charset="0"/>
                          <a:ea typeface="ＭＳ Ｐゴシック" charset="-128"/>
                        </a:rPr>
                        <a:t>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dirty="0">
                          <a:ln>
                            <a:noFill/>
                          </a:ln>
                          <a:solidFill>
                            <a:schemeClr val="tx1"/>
                          </a:solidFill>
                          <a:effectLst/>
                          <a:latin typeface="Arial" charset="0"/>
                          <a:ea typeface="ＭＳ Ｐゴシック" charset="-128"/>
                        </a:rPr>
                        <a:t>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57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dirty="0">
                          <a:ln>
                            <a:noFill/>
                          </a:ln>
                          <a:solidFill>
                            <a:schemeClr val="tx1"/>
                          </a:solidFill>
                          <a:effectLst/>
                          <a:latin typeface="Arial" charset="0"/>
                          <a:ea typeface="ＭＳ Ｐゴシック" charset="-128"/>
                        </a:rPr>
                        <a:t>3. </a:t>
                      </a:r>
                      <a:r>
                        <a:rPr kumimoji="1" lang="ja-JP" altLang="en-US" sz="2400" b="0" i="0" u="none" strike="noStrike" cap="none" normalizeH="0" baseline="0" dirty="0">
                          <a:ln>
                            <a:noFill/>
                          </a:ln>
                          <a:solidFill>
                            <a:schemeClr val="tx1"/>
                          </a:solidFill>
                          <a:effectLst/>
                          <a:latin typeface="Arial" charset="0"/>
                          <a:ea typeface="ＭＳ Ｐゴシック" charset="-128"/>
                        </a:rPr>
                        <a:t>詳細設計</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BDA9"/>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a:ln>
                            <a:noFill/>
                          </a:ln>
                          <a:solidFill>
                            <a:schemeClr val="tx1"/>
                          </a:solidFill>
                          <a:effectLst/>
                          <a:latin typeface="Arial" charset="0"/>
                          <a:ea typeface="ＭＳ Ｐゴシック" charset="-128"/>
                        </a:rPr>
                        <a:t>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dirty="0">
                          <a:ln>
                            <a:noFill/>
                          </a:ln>
                          <a:solidFill>
                            <a:schemeClr val="tx1"/>
                          </a:solidFill>
                          <a:effectLst/>
                          <a:latin typeface="Arial" charset="0"/>
                          <a:ea typeface="ＭＳ Ｐゴシック" charset="-128"/>
                        </a:rPr>
                        <a:t>15%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57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dirty="0">
                          <a:ln>
                            <a:noFill/>
                          </a:ln>
                          <a:solidFill>
                            <a:schemeClr val="tx1"/>
                          </a:solidFill>
                          <a:effectLst/>
                          <a:latin typeface="Arial" charset="0"/>
                          <a:ea typeface="ＭＳ Ｐゴシック" charset="-128"/>
                        </a:rPr>
                        <a:t>4.  </a:t>
                      </a:r>
                      <a:r>
                        <a:rPr kumimoji="1" lang="ja-JP" altLang="en-US" sz="2400" b="0" i="0" u="none" strike="noStrike" cap="none" normalizeH="0" baseline="0" dirty="0">
                          <a:ln>
                            <a:noFill/>
                          </a:ln>
                          <a:solidFill>
                            <a:schemeClr val="tx1"/>
                          </a:solidFill>
                          <a:effectLst/>
                          <a:latin typeface="Arial" charset="0"/>
                          <a:ea typeface="ＭＳ Ｐゴシック" charset="-128"/>
                        </a:rPr>
                        <a:t>実装</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BDA9"/>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a:ln>
                            <a:noFill/>
                          </a:ln>
                          <a:solidFill>
                            <a:schemeClr val="tx1"/>
                          </a:solidFill>
                          <a:effectLst/>
                          <a:latin typeface="Arial" charset="0"/>
                          <a:ea typeface="ＭＳ Ｐゴシック" charset="-128"/>
                        </a:rPr>
                        <a:t>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dirty="0">
                          <a:ln>
                            <a:noFill/>
                          </a:ln>
                          <a:solidFill>
                            <a:schemeClr val="tx1"/>
                          </a:solidFill>
                          <a:effectLst/>
                          <a:latin typeface="Arial" charset="0"/>
                          <a:ea typeface="ＭＳ Ｐゴシック" charset="-128"/>
                        </a:rPr>
                        <a:t>21%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57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dirty="0">
                          <a:ln>
                            <a:noFill/>
                          </a:ln>
                          <a:solidFill>
                            <a:schemeClr val="tx1"/>
                          </a:solidFill>
                          <a:effectLst/>
                          <a:latin typeface="Arial" charset="0"/>
                          <a:ea typeface="ＭＳ Ｐゴシック" charset="-128"/>
                        </a:rPr>
                        <a:t>5. </a:t>
                      </a:r>
                      <a:r>
                        <a:rPr kumimoji="1" lang="ja-JP" altLang="en-US" sz="2400" b="0" i="0" u="none" strike="noStrike" cap="none" normalizeH="0" baseline="0" dirty="0">
                          <a:ln>
                            <a:noFill/>
                          </a:ln>
                          <a:solidFill>
                            <a:schemeClr val="tx1"/>
                          </a:solidFill>
                          <a:effectLst/>
                          <a:latin typeface="Arial" charset="0"/>
                          <a:ea typeface="ＭＳ Ｐゴシック" charset="-128"/>
                        </a:rPr>
                        <a:t>テスト</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BDA9"/>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a:ln>
                            <a:noFill/>
                          </a:ln>
                          <a:solidFill>
                            <a:schemeClr val="tx1"/>
                          </a:solidFill>
                          <a:effectLst/>
                          <a:latin typeface="Arial" charset="0"/>
                          <a:ea typeface="ＭＳ Ｐゴシック" charset="-128"/>
                        </a:rPr>
                        <a:t>15%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dirty="0">
                          <a:ln>
                            <a:noFill/>
                          </a:ln>
                          <a:solidFill>
                            <a:srgbClr val="FF0000"/>
                          </a:solidFill>
                          <a:effectLst/>
                          <a:latin typeface="Arial" charset="0"/>
                          <a:ea typeface="ＭＳ Ｐゴシック" charset="-128"/>
                        </a:rPr>
                        <a:t>46%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57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dirty="0">
                          <a:ln>
                            <a:noFill/>
                          </a:ln>
                          <a:solidFill>
                            <a:schemeClr val="tx1"/>
                          </a:solidFill>
                          <a:effectLst/>
                          <a:latin typeface="Arial" charset="0"/>
                          <a:ea typeface="ＭＳ Ｐゴシック" charset="-128"/>
                        </a:rPr>
                        <a:t>6. </a:t>
                      </a:r>
                      <a:r>
                        <a:rPr kumimoji="1" lang="ja-JP" altLang="en-US" sz="2400" b="0" i="0" u="none" strike="noStrike" cap="none" normalizeH="0" baseline="0" dirty="0">
                          <a:ln>
                            <a:noFill/>
                          </a:ln>
                          <a:solidFill>
                            <a:schemeClr val="tx1"/>
                          </a:solidFill>
                          <a:effectLst/>
                          <a:latin typeface="Arial" charset="0"/>
                          <a:ea typeface="ＭＳ Ｐゴシック" charset="-128"/>
                        </a:rPr>
                        <a:t>運用と保守</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BDA9"/>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a:ln>
                            <a:noFill/>
                          </a:ln>
                          <a:solidFill>
                            <a:srgbClr val="0000FF"/>
                          </a:solidFill>
                          <a:effectLst/>
                          <a:latin typeface="Arial" charset="0"/>
                          <a:ea typeface="ＭＳ Ｐゴシック" charset="-128"/>
                        </a:rPr>
                        <a:t>67%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2400" b="0" i="0" u="none" strike="noStrike" cap="none" normalizeH="0" baseline="0" dirty="0">
                          <a:ln>
                            <a:noFill/>
                          </a:ln>
                          <a:solidFill>
                            <a:schemeClr val="tx1"/>
                          </a:solidFill>
                          <a:effectLst/>
                          <a:latin typeface="Arial" charset="0"/>
                          <a:ea typeface="ＭＳ Ｐゴシック" charset="-128"/>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sp>
        <p:nvSpPr>
          <p:cNvPr id="31783"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graphicFrame>
        <p:nvGraphicFramePr>
          <p:cNvPr id="7" name="グラフ 6"/>
          <p:cNvGraphicFramePr/>
          <p:nvPr>
            <p:extLst>
              <p:ext uri="{D42A27DB-BD31-4B8C-83A1-F6EECF244321}">
                <p14:modId xmlns:p14="http://schemas.microsoft.com/office/powerpoint/2010/main" val="1528579518"/>
              </p:ext>
            </p:extLst>
          </p:nvPr>
        </p:nvGraphicFramePr>
        <p:xfrm>
          <a:off x="5679877" y="2222252"/>
          <a:ext cx="4032448" cy="3528392"/>
        </p:xfrm>
        <a:graphic>
          <a:graphicData uri="http://schemas.openxmlformats.org/drawingml/2006/chart">
            <c:chart xmlns:c="http://schemas.openxmlformats.org/drawingml/2006/chart" xmlns:r="http://schemas.openxmlformats.org/officeDocument/2006/relationships" r:id="rId3"/>
          </a:graphicData>
        </a:graphic>
      </p:graphicFrame>
      <p:sp>
        <p:nvSpPr>
          <p:cNvPr id="2" name="テキスト ボックス 1"/>
          <p:cNvSpPr txBox="1"/>
          <p:nvPr/>
        </p:nvSpPr>
        <p:spPr>
          <a:xfrm>
            <a:off x="6177136" y="4289611"/>
            <a:ext cx="697627" cy="400110"/>
          </a:xfrm>
          <a:prstGeom prst="rect">
            <a:avLst/>
          </a:prstGeom>
          <a:noFill/>
        </p:spPr>
        <p:txBody>
          <a:bodyPr wrap="none" rtlCol="0">
            <a:spAutoFit/>
          </a:bodyPr>
          <a:lstStyle/>
          <a:p>
            <a:r>
              <a:rPr kumimoji="1" lang="en-US" altLang="ja-JP" sz="2000" b="1" dirty="0">
                <a:solidFill>
                  <a:schemeClr val="bg1"/>
                </a:solidFill>
              </a:rPr>
              <a:t>46%</a:t>
            </a:r>
            <a:endParaRPr kumimoji="1" lang="ja-JP" altLang="en-US" sz="2000" b="1" dirty="0">
              <a:solidFill>
                <a:schemeClr val="bg1"/>
              </a:solidFill>
            </a:endParaRPr>
          </a:p>
        </p:txBody>
      </p:sp>
      <p:sp>
        <p:nvSpPr>
          <p:cNvPr id="3" name="角丸四角形 2"/>
          <p:cNvSpPr/>
          <p:nvPr/>
        </p:nvSpPr>
        <p:spPr>
          <a:xfrm>
            <a:off x="296441" y="5705152"/>
            <a:ext cx="9210228" cy="540073"/>
          </a:xfrm>
          <a:prstGeom prst="roundRect">
            <a:avLst/>
          </a:prstGeom>
          <a:solidFill>
            <a:schemeClr val="bg1"/>
          </a:solidFill>
        </p:spPr>
        <p:style>
          <a:lnRef idx="1">
            <a:schemeClr val="accent2"/>
          </a:lnRef>
          <a:fillRef idx="2">
            <a:schemeClr val="accent2"/>
          </a:fillRef>
          <a:effectRef idx="1">
            <a:schemeClr val="accent2"/>
          </a:effectRef>
          <a:fontRef idx="minor">
            <a:schemeClr val="dk1"/>
          </a:fontRef>
        </p:style>
        <p:txBody>
          <a:bodyPr rtlCol="0" anchor="ctr"/>
          <a:lstStyle/>
          <a:p>
            <a:pPr lvl="1" eaLnBrk="1" hangingPunct="1">
              <a:buFontTx/>
              <a:buNone/>
            </a:pPr>
            <a:r>
              <a:rPr lang="ja-JP" altLang="en-US" sz="2800" b="1" dirty="0">
                <a:solidFill>
                  <a:srgbClr val="FF0000"/>
                </a:solidFill>
              </a:rPr>
              <a:t>テストが開発工程に占める費用割合は</a:t>
            </a:r>
            <a:r>
              <a:rPr lang="en-US" altLang="ja-JP" sz="2800" b="1" dirty="0">
                <a:solidFill>
                  <a:srgbClr val="FF0000"/>
                </a:solidFill>
              </a:rPr>
              <a:t>46%</a:t>
            </a:r>
            <a:r>
              <a:rPr lang="ja-JP" altLang="en-US" sz="2800" b="1" dirty="0">
                <a:solidFill>
                  <a:srgbClr val="FF0000"/>
                </a:solidFill>
              </a:rPr>
              <a:t>にもなる。</a:t>
            </a:r>
            <a:endParaRPr lang="ja-JP" altLang="en-US" sz="2800" dirty="0">
              <a:solidFill>
                <a:srgbClr val="FF0000"/>
              </a:solidFill>
            </a:endParaRPr>
          </a:p>
        </p:txBody>
      </p:sp>
      <p:sp>
        <p:nvSpPr>
          <p:cNvPr id="10" name="テキスト ボックス 9">
            <a:extLst>
              <a:ext uri="{FF2B5EF4-FFF2-40B4-BE49-F238E27FC236}">
                <a16:creationId xmlns:a16="http://schemas.microsoft.com/office/drawing/2014/main" id="{2E4B6308-C83E-4B68-A761-50F5D1BBADD7}"/>
              </a:ext>
            </a:extLst>
          </p:cNvPr>
          <p:cNvSpPr txBox="1">
            <a:spLocks noChangeArrowheads="1"/>
          </p:cNvSpPr>
          <p:nvPr/>
        </p:nvSpPr>
        <p:spPr bwMode="auto">
          <a:xfrm>
            <a:off x="340455" y="5085184"/>
            <a:ext cx="4972585" cy="400110"/>
          </a:xfrm>
          <a:prstGeom prst="rect">
            <a:avLst/>
          </a:prstGeom>
          <a:noFill/>
          <a:ln w="9525">
            <a:noFill/>
            <a:miter lim="800000"/>
            <a:headEnd/>
            <a:tailEnd/>
          </a:ln>
        </p:spPr>
        <p:txBody>
          <a:bodyPr wrap="square">
            <a:spAutoFit/>
          </a:bodyPr>
          <a:lstStyle/>
          <a:p>
            <a:r>
              <a:rPr lang="ja-JP" altLang="en-US" sz="2000" dirty="0"/>
              <a:t>出典： 基本から学ぶソフトウェアテスト</a:t>
            </a:r>
            <a:endParaRPr lang="en-US" altLang="ja-JP" sz="2000" dirty="0"/>
          </a:p>
        </p:txBody>
      </p:sp>
    </p:spTree>
    <p:extLst>
      <p:ext uri="{BB962C8B-B14F-4D97-AF65-F5344CB8AC3E}">
        <p14:creationId xmlns:p14="http://schemas.microsoft.com/office/powerpoint/2010/main" val="259167449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6"/>
          <p:cNvSpPr>
            <a:spLocks noGrp="1" noChangeArrowheads="1"/>
          </p:cNvSpPr>
          <p:nvPr>
            <p:ph type="sldNum" sz="quarter" idx="12"/>
          </p:nvPr>
        </p:nvSpPr>
        <p:spPr>
          <a:noFill/>
        </p:spPr>
        <p:txBody>
          <a:bodyPr/>
          <a:lstStyle/>
          <a:p>
            <a:fld id="{12B4BFAC-ECF0-410D-92E2-EB7AA71689AB}" type="slidenum">
              <a:rPr lang="en-US" altLang="ja-JP" smtClean="0">
                <a:ea typeface="ＭＳ Ｐゴシック" charset="-128"/>
              </a:rPr>
              <a:pPr/>
              <a:t>51</a:t>
            </a:fld>
            <a:endParaRPr lang="en-US" altLang="ja-JP">
              <a:ea typeface="ＭＳ Ｐゴシック" charset="-128"/>
            </a:endParaRPr>
          </a:p>
        </p:txBody>
      </p:sp>
      <p:sp>
        <p:nvSpPr>
          <p:cNvPr id="57347" name="Rectangle 6"/>
          <p:cNvSpPr txBox="1">
            <a:spLocks noGrp="1" noChangeArrowheads="1"/>
          </p:cNvSpPr>
          <p:nvPr/>
        </p:nvSpPr>
        <p:spPr bwMode="auto">
          <a:xfrm>
            <a:off x="7099300" y="6245225"/>
            <a:ext cx="2311400" cy="476250"/>
          </a:xfrm>
          <a:prstGeom prst="rect">
            <a:avLst/>
          </a:prstGeom>
          <a:noFill/>
          <a:ln w="9525">
            <a:noFill/>
            <a:miter lim="800000"/>
            <a:headEnd/>
            <a:tailEnd/>
          </a:ln>
        </p:spPr>
        <p:txBody>
          <a:bodyPr/>
          <a:lstStyle/>
          <a:p>
            <a:pPr algn="r"/>
            <a:fld id="{FBB3D583-6837-4A99-814B-658AA833DF43}" type="slidenum">
              <a:rPr lang="en-US" altLang="ja-JP" sz="1400"/>
              <a:pPr algn="r"/>
              <a:t>51</a:t>
            </a:fld>
            <a:endParaRPr lang="en-US" altLang="ja-JP" sz="1400"/>
          </a:p>
        </p:txBody>
      </p:sp>
      <p:sp>
        <p:nvSpPr>
          <p:cNvPr id="57348" name="Rectangle 2"/>
          <p:cNvSpPr>
            <a:spLocks noGrp="1" noChangeArrowheads="1"/>
          </p:cNvSpPr>
          <p:nvPr>
            <p:ph type="title" idx="4294967295"/>
          </p:nvPr>
        </p:nvSpPr>
        <p:spPr/>
        <p:txBody>
          <a:bodyPr/>
          <a:lstStyle/>
          <a:p>
            <a:pPr eaLnBrk="1" hangingPunct="1"/>
            <a:r>
              <a:rPr lang="ja-JP" altLang="en-US" dirty="0"/>
              <a:t>テストの前倒し（</a:t>
            </a:r>
            <a:r>
              <a:rPr lang="ja-JP" altLang="en-US" sz="3600" dirty="0"/>
              <a:t>早期テストの原則</a:t>
            </a:r>
            <a:r>
              <a:rPr lang="ja-JP" altLang="en-US" dirty="0"/>
              <a:t>）</a:t>
            </a:r>
          </a:p>
        </p:txBody>
      </p:sp>
      <p:sp>
        <p:nvSpPr>
          <p:cNvPr id="57349" name="Rectangle 3"/>
          <p:cNvSpPr>
            <a:spLocks noGrp="1" noChangeArrowheads="1"/>
          </p:cNvSpPr>
          <p:nvPr>
            <p:ph type="body" idx="4294967295"/>
          </p:nvPr>
        </p:nvSpPr>
        <p:spPr>
          <a:xfrm>
            <a:off x="206375" y="1429792"/>
            <a:ext cx="9499153" cy="1285875"/>
          </a:xfrm>
        </p:spPr>
        <p:txBody>
          <a:bodyPr/>
          <a:lstStyle/>
          <a:p>
            <a:pPr eaLnBrk="1" hangingPunct="1"/>
            <a:r>
              <a:rPr lang="ja-JP" altLang="en-US" dirty="0"/>
              <a:t>テスト設計を前倒すことで全体が良くなる！</a:t>
            </a:r>
          </a:p>
          <a:p>
            <a:pPr lvl="1" eaLnBrk="1" hangingPunct="1">
              <a:buFont typeface="Wingdings" panose="05000000000000000000" pitchFamily="2" charset="2"/>
              <a:buChar char="ü"/>
            </a:pPr>
            <a:r>
              <a:rPr lang="ja-JP" altLang="en-US" sz="2000" dirty="0"/>
              <a:t>テストを「テスト設計」と「テスト実施（実装、実行）」に分けて</a:t>
            </a:r>
            <a:r>
              <a:rPr lang="en-US" altLang="ja-JP" sz="2000" dirty="0"/>
              <a:t>Shift Left</a:t>
            </a:r>
            <a:r>
              <a:rPr lang="ja-JP" altLang="en-US" sz="2000" dirty="0"/>
              <a:t>する。</a:t>
            </a:r>
            <a:endParaRPr lang="en-US" altLang="ja-JP" sz="2000" dirty="0"/>
          </a:p>
          <a:p>
            <a:pPr lvl="1" eaLnBrk="1" hangingPunct="1">
              <a:buFont typeface="Wingdings" panose="05000000000000000000" pitchFamily="2" charset="2"/>
              <a:buChar char="ü"/>
            </a:pPr>
            <a:r>
              <a:rPr lang="ja-JP" altLang="en-US" sz="2000" dirty="0"/>
              <a:t>レビューや静的解析を実施することによって、欠陥の早期検出を行う。</a:t>
            </a:r>
          </a:p>
        </p:txBody>
      </p:sp>
      <p:sp>
        <p:nvSpPr>
          <p:cNvPr id="57350" name="Line 4"/>
          <p:cNvSpPr>
            <a:spLocks noChangeShapeType="1"/>
          </p:cNvSpPr>
          <p:nvPr/>
        </p:nvSpPr>
        <p:spPr bwMode="auto">
          <a:xfrm>
            <a:off x="3678238" y="2918172"/>
            <a:ext cx="1169987" cy="1944687"/>
          </a:xfrm>
          <a:prstGeom prst="line">
            <a:avLst/>
          </a:prstGeom>
          <a:noFill/>
          <a:ln w="38100">
            <a:solidFill>
              <a:schemeClr val="tx1"/>
            </a:solidFill>
            <a:round/>
            <a:headEnd/>
            <a:tailEnd/>
          </a:ln>
        </p:spPr>
        <p:txBody>
          <a:bodyPr/>
          <a:lstStyle/>
          <a:p>
            <a:endParaRPr lang="ja-JP" altLang="en-US"/>
          </a:p>
        </p:txBody>
      </p:sp>
      <p:sp>
        <p:nvSpPr>
          <p:cNvPr id="57351" name="Line 5"/>
          <p:cNvSpPr>
            <a:spLocks noChangeShapeType="1"/>
          </p:cNvSpPr>
          <p:nvPr/>
        </p:nvSpPr>
        <p:spPr bwMode="auto">
          <a:xfrm flipH="1">
            <a:off x="4848225" y="2846734"/>
            <a:ext cx="1092200" cy="2016125"/>
          </a:xfrm>
          <a:prstGeom prst="line">
            <a:avLst/>
          </a:prstGeom>
          <a:noFill/>
          <a:ln w="38100">
            <a:solidFill>
              <a:schemeClr val="tx1"/>
            </a:solidFill>
            <a:round/>
            <a:headEnd/>
            <a:tailEnd/>
          </a:ln>
        </p:spPr>
        <p:txBody>
          <a:bodyPr/>
          <a:lstStyle/>
          <a:p>
            <a:endParaRPr lang="ja-JP" altLang="en-US"/>
          </a:p>
        </p:txBody>
      </p:sp>
      <p:sp>
        <p:nvSpPr>
          <p:cNvPr id="57352" name="Text Box 6"/>
          <p:cNvSpPr txBox="1">
            <a:spLocks noChangeArrowheads="1"/>
          </p:cNvSpPr>
          <p:nvPr/>
        </p:nvSpPr>
        <p:spPr bwMode="auto">
          <a:xfrm>
            <a:off x="2351241" y="2924522"/>
            <a:ext cx="1107996" cy="369332"/>
          </a:xfrm>
          <a:prstGeom prst="rect">
            <a:avLst/>
          </a:prstGeom>
          <a:noFill/>
          <a:ln w="9525">
            <a:noFill/>
            <a:miter lim="800000"/>
            <a:headEnd/>
            <a:tailEnd/>
          </a:ln>
        </p:spPr>
        <p:txBody>
          <a:bodyPr wrap="none">
            <a:spAutoFit/>
          </a:bodyPr>
          <a:lstStyle/>
          <a:p>
            <a:r>
              <a:rPr lang="ja-JP" altLang="en-US" dirty="0">
                <a:latin typeface="Verdana" pitchFamily="34" charset="0"/>
              </a:rPr>
              <a:t>要件定義</a:t>
            </a:r>
          </a:p>
        </p:txBody>
      </p:sp>
      <p:sp>
        <p:nvSpPr>
          <p:cNvPr id="57353" name="Text Box 7"/>
          <p:cNvSpPr txBox="1">
            <a:spLocks noChangeArrowheads="1"/>
          </p:cNvSpPr>
          <p:nvPr/>
        </p:nvSpPr>
        <p:spPr bwMode="auto">
          <a:xfrm>
            <a:off x="2740178" y="3283297"/>
            <a:ext cx="1107996" cy="369332"/>
          </a:xfrm>
          <a:prstGeom prst="rect">
            <a:avLst/>
          </a:prstGeom>
          <a:noFill/>
          <a:ln w="9525">
            <a:noFill/>
            <a:miter lim="800000"/>
            <a:headEnd/>
            <a:tailEnd/>
          </a:ln>
        </p:spPr>
        <p:txBody>
          <a:bodyPr wrap="none">
            <a:spAutoFit/>
          </a:bodyPr>
          <a:lstStyle/>
          <a:p>
            <a:r>
              <a:rPr lang="ja-JP" altLang="en-US" dirty="0">
                <a:latin typeface="Verdana" pitchFamily="34" charset="0"/>
              </a:rPr>
              <a:t>基本設計</a:t>
            </a:r>
          </a:p>
        </p:txBody>
      </p:sp>
      <p:sp>
        <p:nvSpPr>
          <p:cNvPr id="57354" name="Text Box 8"/>
          <p:cNvSpPr txBox="1">
            <a:spLocks noChangeArrowheads="1"/>
          </p:cNvSpPr>
          <p:nvPr/>
        </p:nvSpPr>
        <p:spPr bwMode="auto">
          <a:xfrm>
            <a:off x="3052916" y="3643659"/>
            <a:ext cx="1107996" cy="369332"/>
          </a:xfrm>
          <a:prstGeom prst="rect">
            <a:avLst/>
          </a:prstGeom>
          <a:noFill/>
          <a:ln w="9525">
            <a:noFill/>
            <a:miter lim="800000"/>
            <a:headEnd/>
            <a:tailEnd/>
          </a:ln>
        </p:spPr>
        <p:txBody>
          <a:bodyPr wrap="none">
            <a:spAutoFit/>
          </a:bodyPr>
          <a:lstStyle/>
          <a:p>
            <a:r>
              <a:rPr lang="ja-JP" altLang="en-US" dirty="0">
                <a:latin typeface="Verdana" pitchFamily="34" charset="0"/>
              </a:rPr>
              <a:t>詳細設計</a:t>
            </a:r>
          </a:p>
        </p:txBody>
      </p:sp>
      <p:sp>
        <p:nvSpPr>
          <p:cNvPr id="57355" name="Text Box 9"/>
          <p:cNvSpPr txBox="1">
            <a:spLocks noChangeArrowheads="1"/>
          </p:cNvSpPr>
          <p:nvPr/>
        </p:nvSpPr>
        <p:spPr bwMode="auto">
          <a:xfrm>
            <a:off x="3658597" y="3991322"/>
            <a:ext cx="646331" cy="369332"/>
          </a:xfrm>
          <a:prstGeom prst="rect">
            <a:avLst/>
          </a:prstGeom>
          <a:noFill/>
          <a:ln w="9525">
            <a:noFill/>
            <a:miter lim="800000"/>
            <a:headEnd/>
            <a:tailEnd/>
          </a:ln>
        </p:spPr>
        <p:txBody>
          <a:bodyPr wrap="none">
            <a:spAutoFit/>
          </a:bodyPr>
          <a:lstStyle/>
          <a:p>
            <a:r>
              <a:rPr lang="ja-JP" altLang="en-US" dirty="0">
                <a:latin typeface="Verdana" pitchFamily="34" charset="0"/>
              </a:rPr>
              <a:t>実装</a:t>
            </a:r>
          </a:p>
        </p:txBody>
      </p:sp>
      <p:sp>
        <p:nvSpPr>
          <p:cNvPr id="57358" name="Text Box 12"/>
          <p:cNvSpPr txBox="1">
            <a:spLocks noChangeArrowheads="1"/>
          </p:cNvSpPr>
          <p:nvPr/>
        </p:nvSpPr>
        <p:spPr bwMode="auto">
          <a:xfrm>
            <a:off x="5940425" y="2911822"/>
            <a:ext cx="2132315" cy="369332"/>
          </a:xfrm>
          <a:prstGeom prst="rect">
            <a:avLst/>
          </a:prstGeom>
          <a:noFill/>
          <a:ln w="9525">
            <a:noFill/>
            <a:miter lim="800000"/>
            <a:headEnd/>
            <a:tailEnd/>
          </a:ln>
        </p:spPr>
        <p:txBody>
          <a:bodyPr wrap="none">
            <a:spAutoFit/>
          </a:bodyPr>
          <a:lstStyle/>
          <a:p>
            <a:r>
              <a:rPr lang="ja-JP" altLang="en-US" b="1" dirty="0">
                <a:solidFill>
                  <a:srgbClr val="FF0000"/>
                </a:solidFill>
                <a:latin typeface="Tahoma" pitchFamily="34" charset="0"/>
              </a:rPr>
              <a:t>受け入れテスト実施</a:t>
            </a:r>
          </a:p>
        </p:txBody>
      </p:sp>
      <p:sp>
        <p:nvSpPr>
          <p:cNvPr id="57359" name="Text Box 13"/>
          <p:cNvSpPr txBox="1">
            <a:spLocks noChangeArrowheads="1"/>
          </p:cNvSpPr>
          <p:nvPr/>
        </p:nvSpPr>
        <p:spPr bwMode="auto">
          <a:xfrm>
            <a:off x="5707063" y="3272184"/>
            <a:ext cx="2064989" cy="369332"/>
          </a:xfrm>
          <a:prstGeom prst="rect">
            <a:avLst/>
          </a:prstGeom>
          <a:noFill/>
          <a:ln w="9525">
            <a:noFill/>
            <a:miter lim="800000"/>
            <a:headEnd/>
            <a:tailEnd/>
          </a:ln>
        </p:spPr>
        <p:txBody>
          <a:bodyPr wrap="none">
            <a:spAutoFit/>
          </a:bodyPr>
          <a:lstStyle/>
          <a:p>
            <a:r>
              <a:rPr lang="ja-JP" altLang="en-US" b="1" dirty="0">
                <a:solidFill>
                  <a:srgbClr val="FF0000"/>
                </a:solidFill>
                <a:latin typeface="Tahoma" pitchFamily="34" charset="0"/>
              </a:rPr>
              <a:t>システムテスト実施</a:t>
            </a:r>
          </a:p>
        </p:txBody>
      </p:sp>
      <p:sp>
        <p:nvSpPr>
          <p:cNvPr id="57360" name="Text Box 14"/>
          <p:cNvSpPr txBox="1">
            <a:spLocks noChangeArrowheads="1"/>
          </p:cNvSpPr>
          <p:nvPr/>
        </p:nvSpPr>
        <p:spPr bwMode="auto">
          <a:xfrm>
            <a:off x="5529263" y="3638897"/>
            <a:ext cx="1680268" cy="369332"/>
          </a:xfrm>
          <a:prstGeom prst="rect">
            <a:avLst/>
          </a:prstGeom>
          <a:noFill/>
          <a:ln w="9525">
            <a:noFill/>
            <a:miter lim="800000"/>
            <a:headEnd/>
            <a:tailEnd/>
          </a:ln>
        </p:spPr>
        <p:txBody>
          <a:bodyPr wrap="none">
            <a:spAutoFit/>
          </a:bodyPr>
          <a:lstStyle/>
          <a:p>
            <a:r>
              <a:rPr lang="ja-JP" altLang="en-US" b="1" dirty="0">
                <a:solidFill>
                  <a:srgbClr val="FF0000"/>
                </a:solidFill>
                <a:latin typeface="Tahoma" pitchFamily="34" charset="0"/>
              </a:rPr>
              <a:t>統合テスト実施</a:t>
            </a:r>
          </a:p>
        </p:txBody>
      </p:sp>
      <p:sp>
        <p:nvSpPr>
          <p:cNvPr id="57361" name="Text Box 15"/>
          <p:cNvSpPr txBox="1">
            <a:spLocks noChangeArrowheads="1"/>
          </p:cNvSpPr>
          <p:nvPr/>
        </p:nvSpPr>
        <p:spPr bwMode="auto">
          <a:xfrm>
            <a:off x="5295900" y="4013547"/>
            <a:ext cx="2610010" cy="369332"/>
          </a:xfrm>
          <a:prstGeom prst="rect">
            <a:avLst/>
          </a:prstGeom>
          <a:noFill/>
          <a:ln w="9525">
            <a:noFill/>
            <a:miter lim="800000"/>
            <a:headEnd/>
            <a:tailEnd/>
          </a:ln>
        </p:spPr>
        <p:txBody>
          <a:bodyPr wrap="none">
            <a:spAutoFit/>
          </a:bodyPr>
          <a:lstStyle/>
          <a:p>
            <a:r>
              <a:rPr lang="ja-JP" altLang="en-US" b="1" dirty="0">
                <a:solidFill>
                  <a:srgbClr val="FF0000"/>
                </a:solidFill>
                <a:latin typeface="Tahoma" pitchFamily="34" charset="0"/>
              </a:rPr>
              <a:t>コンポーネントテスト実施</a:t>
            </a:r>
            <a:endParaRPr lang="en-US" altLang="ja-JP" b="1" dirty="0">
              <a:solidFill>
                <a:srgbClr val="FF0000"/>
              </a:solidFill>
              <a:latin typeface="Tahoma" pitchFamily="34" charset="0"/>
            </a:endParaRPr>
          </a:p>
        </p:txBody>
      </p:sp>
      <p:sp>
        <p:nvSpPr>
          <p:cNvPr id="57363" name="Line 17"/>
          <p:cNvSpPr>
            <a:spLocks noChangeShapeType="1"/>
          </p:cNvSpPr>
          <p:nvPr/>
        </p:nvSpPr>
        <p:spPr bwMode="auto">
          <a:xfrm flipH="1">
            <a:off x="4067175" y="3134072"/>
            <a:ext cx="1482725" cy="0"/>
          </a:xfrm>
          <a:prstGeom prst="line">
            <a:avLst/>
          </a:prstGeom>
          <a:noFill/>
          <a:ln w="19050">
            <a:solidFill>
              <a:srgbClr val="CC3300"/>
            </a:solidFill>
            <a:round/>
            <a:headEnd/>
            <a:tailEnd type="triangle" w="med" len="med"/>
          </a:ln>
        </p:spPr>
        <p:txBody>
          <a:bodyPr/>
          <a:lstStyle/>
          <a:p>
            <a:endParaRPr lang="ja-JP" altLang="en-US"/>
          </a:p>
        </p:txBody>
      </p:sp>
      <p:sp>
        <p:nvSpPr>
          <p:cNvPr id="57364" name="Line 18"/>
          <p:cNvSpPr>
            <a:spLocks noChangeShapeType="1"/>
          </p:cNvSpPr>
          <p:nvPr/>
        </p:nvSpPr>
        <p:spPr bwMode="auto">
          <a:xfrm flipH="1">
            <a:off x="4224338" y="3494434"/>
            <a:ext cx="1169987" cy="0"/>
          </a:xfrm>
          <a:prstGeom prst="line">
            <a:avLst/>
          </a:prstGeom>
          <a:noFill/>
          <a:ln w="19050">
            <a:solidFill>
              <a:srgbClr val="CC3300"/>
            </a:solidFill>
            <a:round/>
            <a:headEnd/>
            <a:tailEnd type="triangle" w="med" len="med"/>
          </a:ln>
        </p:spPr>
        <p:txBody>
          <a:bodyPr/>
          <a:lstStyle/>
          <a:p>
            <a:endParaRPr lang="ja-JP" altLang="en-US"/>
          </a:p>
        </p:txBody>
      </p:sp>
      <p:sp>
        <p:nvSpPr>
          <p:cNvPr id="57365" name="Line 19"/>
          <p:cNvSpPr>
            <a:spLocks noChangeShapeType="1"/>
          </p:cNvSpPr>
          <p:nvPr/>
        </p:nvSpPr>
        <p:spPr bwMode="auto">
          <a:xfrm flipH="1">
            <a:off x="4379913" y="3854797"/>
            <a:ext cx="858837" cy="0"/>
          </a:xfrm>
          <a:prstGeom prst="line">
            <a:avLst/>
          </a:prstGeom>
          <a:noFill/>
          <a:ln w="19050">
            <a:solidFill>
              <a:srgbClr val="CC3300"/>
            </a:solidFill>
            <a:round/>
            <a:headEnd/>
            <a:tailEnd type="triangle" w="med" len="med"/>
          </a:ln>
        </p:spPr>
        <p:txBody>
          <a:bodyPr/>
          <a:lstStyle/>
          <a:p>
            <a:endParaRPr lang="ja-JP" altLang="en-US"/>
          </a:p>
        </p:txBody>
      </p:sp>
      <p:sp>
        <p:nvSpPr>
          <p:cNvPr id="57366" name="Line 20"/>
          <p:cNvSpPr>
            <a:spLocks noChangeShapeType="1"/>
          </p:cNvSpPr>
          <p:nvPr/>
        </p:nvSpPr>
        <p:spPr bwMode="auto">
          <a:xfrm flipH="1">
            <a:off x="4537075" y="4215159"/>
            <a:ext cx="544513" cy="0"/>
          </a:xfrm>
          <a:prstGeom prst="line">
            <a:avLst/>
          </a:prstGeom>
          <a:noFill/>
          <a:ln w="19050">
            <a:solidFill>
              <a:srgbClr val="CC3300"/>
            </a:solidFill>
            <a:round/>
            <a:headEnd/>
            <a:tailEnd type="triangle" w="med" len="med"/>
          </a:ln>
        </p:spPr>
        <p:txBody>
          <a:bodyPr/>
          <a:lstStyle/>
          <a:p>
            <a:endParaRPr lang="ja-JP" altLang="en-US"/>
          </a:p>
        </p:txBody>
      </p:sp>
      <p:sp>
        <p:nvSpPr>
          <p:cNvPr id="57368" name="Text Box 22"/>
          <p:cNvSpPr txBox="1">
            <a:spLocks noChangeArrowheads="1"/>
          </p:cNvSpPr>
          <p:nvPr/>
        </p:nvSpPr>
        <p:spPr bwMode="auto">
          <a:xfrm>
            <a:off x="8117022" y="3142709"/>
            <a:ext cx="1492716" cy="646331"/>
          </a:xfrm>
          <a:prstGeom prst="rect">
            <a:avLst/>
          </a:prstGeom>
          <a:noFill/>
          <a:ln w="9525">
            <a:noFill/>
            <a:miter lim="800000"/>
            <a:headEnd/>
            <a:tailEnd/>
          </a:ln>
        </p:spPr>
        <p:txBody>
          <a:bodyPr wrap="none">
            <a:spAutoFit/>
          </a:bodyPr>
          <a:lstStyle/>
          <a:p>
            <a:r>
              <a:rPr lang="ja-JP" altLang="en-US" dirty="0">
                <a:solidFill>
                  <a:srgbClr val="FF0000"/>
                </a:solidFill>
                <a:latin typeface="Verdana" pitchFamily="34" charset="0"/>
              </a:rPr>
              <a:t>リグレッション</a:t>
            </a:r>
            <a:br>
              <a:rPr lang="en-US" altLang="ja-JP" dirty="0">
                <a:solidFill>
                  <a:srgbClr val="FF0000"/>
                </a:solidFill>
                <a:latin typeface="Verdana" pitchFamily="34" charset="0"/>
              </a:rPr>
            </a:br>
            <a:r>
              <a:rPr lang="ja-JP" altLang="en-US" dirty="0">
                <a:solidFill>
                  <a:srgbClr val="FF0000"/>
                </a:solidFill>
                <a:latin typeface="Verdana" pitchFamily="34" charset="0"/>
              </a:rPr>
              <a:t>テスト</a:t>
            </a:r>
          </a:p>
        </p:txBody>
      </p:sp>
      <p:sp>
        <p:nvSpPr>
          <p:cNvPr id="89111" name="Line 23"/>
          <p:cNvSpPr>
            <a:spLocks noChangeShapeType="1"/>
          </p:cNvSpPr>
          <p:nvPr/>
        </p:nvSpPr>
        <p:spPr bwMode="auto">
          <a:xfrm flipV="1">
            <a:off x="2224088" y="3286423"/>
            <a:ext cx="466725" cy="285750"/>
          </a:xfrm>
          <a:prstGeom prst="line">
            <a:avLst/>
          </a:prstGeom>
          <a:noFill/>
          <a:ln w="28575">
            <a:solidFill>
              <a:schemeClr val="accent6">
                <a:lumMod val="75000"/>
              </a:schemeClr>
            </a:solidFill>
            <a:round/>
            <a:headEnd/>
            <a:tailEnd type="triangle" w="med" len="med"/>
          </a:ln>
        </p:spPr>
        <p:txBody>
          <a:bodyPr/>
          <a:lstStyle/>
          <a:p>
            <a:endParaRPr lang="ja-JP" altLang="en-US">
              <a:solidFill>
                <a:srgbClr val="0000FF"/>
              </a:solidFill>
            </a:endParaRPr>
          </a:p>
        </p:txBody>
      </p:sp>
      <p:sp>
        <p:nvSpPr>
          <p:cNvPr id="89112" name="Line 24"/>
          <p:cNvSpPr>
            <a:spLocks noChangeShapeType="1"/>
          </p:cNvSpPr>
          <p:nvPr/>
        </p:nvSpPr>
        <p:spPr bwMode="auto">
          <a:xfrm flipV="1">
            <a:off x="2535238" y="3646785"/>
            <a:ext cx="468312" cy="287338"/>
          </a:xfrm>
          <a:prstGeom prst="line">
            <a:avLst/>
          </a:prstGeom>
          <a:noFill/>
          <a:ln w="28575">
            <a:solidFill>
              <a:schemeClr val="accent6">
                <a:lumMod val="75000"/>
              </a:schemeClr>
            </a:solidFill>
            <a:round/>
            <a:headEnd/>
            <a:tailEnd type="triangle" w="med" len="med"/>
          </a:ln>
        </p:spPr>
        <p:txBody>
          <a:bodyPr/>
          <a:lstStyle/>
          <a:p>
            <a:endParaRPr lang="ja-JP" altLang="en-US">
              <a:solidFill>
                <a:srgbClr val="0000FF"/>
              </a:solidFill>
            </a:endParaRPr>
          </a:p>
        </p:txBody>
      </p:sp>
      <p:sp>
        <p:nvSpPr>
          <p:cNvPr id="89113" name="Line 25"/>
          <p:cNvSpPr>
            <a:spLocks noChangeShapeType="1"/>
          </p:cNvSpPr>
          <p:nvPr/>
        </p:nvSpPr>
        <p:spPr bwMode="auto">
          <a:xfrm flipV="1">
            <a:off x="2768600" y="3934123"/>
            <a:ext cx="468313" cy="287337"/>
          </a:xfrm>
          <a:prstGeom prst="line">
            <a:avLst/>
          </a:prstGeom>
          <a:noFill/>
          <a:ln w="28575">
            <a:solidFill>
              <a:schemeClr val="accent6">
                <a:lumMod val="75000"/>
              </a:schemeClr>
            </a:solidFill>
            <a:round/>
            <a:headEnd/>
            <a:tailEnd type="triangle" w="med" len="med"/>
          </a:ln>
        </p:spPr>
        <p:txBody>
          <a:bodyPr/>
          <a:lstStyle/>
          <a:p>
            <a:endParaRPr lang="ja-JP" altLang="en-US">
              <a:solidFill>
                <a:srgbClr val="0000FF"/>
              </a:solidFill>
            </a:endParaRPr>
          </a:p>
        </p:txBody>
      </p:sp>
      <p:sp>
        <p:nvSpPr>
          <p:cNvPr id="89114" name="Line 26"/>
          <p:cNvSpPr>
            <a:spLocks noChangeShapeType="1"/>
          </p:cNvSpPr>
          <p:nvPr/>
        </p:nvSpPr>
        <p:spPr bwMode="auto">
          <a:xfrm flipV="1">
            <a:off x="3017838" y="4288135"/>
            <a:ext cx="468312" cy="287338"/>
          </a:xfrm>
          <a:prstGeom prst="line">
            <a:avLst/>
          </a:prstGeom>
          <a:noFill/>
          <a:ln w="28575">
            <a:solidFill>
              <a:schemeClr val="accent6">
                <a:lumMod val="75000"/>
              </a:schemeClr>
            </a:solidFill>
            <a:round/>
            <a:headEnd/>
            <a:tailEnd type="triangle" w="med" len="med"/>
          </a:ln>
        </p:spPr>
        <p:txBody>
          <a:bodyPr/>
          <a:lstStyle/>
          <a:p>
            <a:endParaRPr lang="ja-JP" altLang="en-US">
              <a:solidFill>
                <a:srgbClr val="0000FF"/>
              </a:solidFill>
            </a:endParaRPr>
          </a:p>
        </p:txBody>
      </p:sp>
      <p:sp>
        <p:nvSpPr>
          <p:cNvPr id="89115" name="Text Box 27"/>
          <p:cNvSpPr txBox="1">
            <a:spLocks noChangeArrowheads="1"/>
          </p:cNvSpPr>
          <p:nvPr/>
        </p:nvSpPr>
        <p:spPr bwMode="auto">
          <a:xfrm>
            <a:off x="206375" y="3511848"/>
            <a:ext cx="2406650" cy="366712"/>
          </a:xfrm>
          <a:prstGeom prst="rect">
            <a:avLst/>
          </a:prstGeom>
          <a:noFill/>
          <a:ln w="19050">
            <a:noFill/>
            <a:miter lim="800000"/>
            <a:headEnd/>
            <a:tailEnd/>
          </a:ln>
        </p:spPr>
        <p:txBody>
          <a:bodyPr>
            <a:spAutoFit/>
          </a:bodyPr>
          <a:lstStyle/>
          <a:p>
            <a:r>
              <a:rPr lang="ja-JP" altLang="en-US" b="1" dirty="0">
                <a:solidFill>
                  <a:srgbClr val="0000FF"/>
                </a:solidFill>
                <a:latin typeface="Tahoma" pitchFamily="34" charset="0"/>
              </a:rPr>
              <a:t>受け入れテスト設計</a:t>
            </a:r>
          </a:p>
        </p:txBody>
      </p:sp>
      <p:sp>
        <p:nvSpPr>
          <p:cNvPr id="89116" name="Text Box 28"/>
          <p:cNvSpPr txBox="1">
            <a:spLocks noChangeArrowheads="1"/>
          </p:cNvSpPr>
          <p:nvPr/>
        </p:nvSpPr>
        <p:spPr bwMode="auto">
          <a:xfrm>
            <a:off x="728663" y="3854748"/>
            <a:ext cx="2117725" cy="369332"/>
          </a:xfrm>
          <a:prstGeom prst="rect">
            <a:avLst/>
          </a:prstGeom>
          <a:noFill/>
          <a:ln w="19050">
            <a:noFill/>
            <a:miter lim="800000"/>
            <a:headEnd/>
            <a:tailEnd/>
          </a:ln>
        </p:spPr>
        <p:txBody>
          <a:bodyPr wrap="square">
            <a:spAutoFit/>
          </a:bodyPr>
          <a:lstStyle/>
          <a:p>
            <a:r>
              <a:rPr lang="ja-JP" altLang="en-US" b="1" dirty="0">
                <a:solidFill>
                  <a:srgbClr val="0000FF"/>
                </a:solidFill>
                <a:latin typeface="Tahoma" pitchFamily="34" charset="0"/>
              </a:rPr>
              <a:t>システムテスト設計</a:t>
            </a:r>
          </a:p>
        </p:txBody>
      </p:sp>
      <p:sp>
        <p:nvSpPr>
          <p:cNvPr id="89117" name="Text Box 29"/>
          <p:cNvSpPr txBox="1">
            <a:spLocks noChangeArrowheads="1"/>
          </p:cNvSpPr>
          <p:nvPr/>
        </p:nvSpPr>
        <p:spPr bwMode="auto">
          <a:xfrm>
            <a:off x="1173163" y="4181773"/>
            <a:ext cx="1985962" cy="366712"/>
          </a:xfrm>
          <a:prstGeom prst="rect">
            <a:avLst/>
          </a:prstGeom>
          <a:noFill/>
          <a:ln w="19050">
            <a:noFill/>
            <a:miter lim="800000"/>
            <a:headEnd/>
            <a:tailEnd/>
          </a:ln>
        </p:spPr>
        <p:txBody>
          <a:bodyPr>
            <a:spAutoFit/>
          </a:bodyPr>
          <a:lstStyle/>
          <a:p>
            <a:r>
              <a:rPr lang="ja-JP" altLang="en-US" b="1" dirty="0">
                <a:solidFill>
                  <a:srgbClr val="0000FF"/>
                </a:solidFill>
                <a:latin typeface="Tahoma" pitchFamily="34" charset="0"/>
              </a:rPr>
              <a:t>統合テスト設計</a:t>
            </a:r>
          </a:p>
        </p:txBody>
      </p:sp>
      <p:sp>
        <p:nvSpPr>
          <p:cNvPr id="89118" name="Text Box 30"/>
          <p:cNvSpPr txBox="1">
            <a:spLocks noChangeArrowheads="1"/>
          </p:cNvSpPr>
          <p:nvPr/>
        </p:nvSpPr>
        <p:spPr bwMode="auto">
          <a:xfrm>
            <a:off x="541338" y="4502448"/>
            <a:ext cx="3032125" cy="366712"/>
          </a:xfrm>
          <a:prstGeom prst="rect">
            <a:avLst/>
          </a:prstGeom>
          <a:noFill/>
          <a:ln w="19050">
            <a:noFill/>
            <a:miter lim="800000"/>
            <a:headEnd/>
            <a:tailEnd/>
          </a:ln>
        </p:spPr>
        <p:txBody>
          <a:bodyPr>
            <a:spAutoFit/>
          </a:bodyPr>
          <a:lstStyle/>
          <a:p>
            <a:r>
              <a:rPr lang="ja-JP" altLang="en-US" b="1" dirty="0">
                <a:solidFill>
                  <a:srgbClr val="0000FF"/>
                </a:solidFill>
                <a:latin typeface="Tahoma" pitchFamily="34" charset="0"/>
              </a:rPr>
              <a:t>コンポーネントテスト設計</a:t>
            </a:r>
          </a:p>
        </p:txBody>
      </p:sp>
      <p:sp>
        <p:nvSpPr>
          <p:cNvPr id="89121" name="Text Box 33"/>
          <p:cNvSpPr txBox="1">
            <a:spLocks noChangeArrowheads="1"/>
          </p:cNvSpPr>
          <p:nvPr/>
        </p:nvSpPr>
        <p:spPr bwMode="auto">
          <a:xfrm>
            <a:off x="6594276" y="5251449"/>
            <a:ext cx="1858268" cy="396875"/>
          </a:xfrm>
          <a:prstGeom prst="rect">
            <a:avLst/>
          </a:prstGeom>
          <a:noFill/>
          <a:ln w="9525">
            <a:noFill/>
            <a:miter lim="800000"/>
            <a:headEnd/>
            <a:tailEnd/>
          </a:ln>
        </p:spPr>
        <p:txBody>
          <a:bodyPr wrap="square">
            <a:spAutoFit/>
          </a:bodyPr>
          <a:lstStyle/>
          <a:p>
            <a:r>
              <a:rPr lang="ja-JP" altLang="en-US" sz="2000" b="1" dirty="0">
                <a:solidFill>
                  <a:srgbClr val="FF0000"/>
                </a:solidFill>
              </a:rPr>
              <a:t>各テストの実施</a:t>
            </a:r>
          </a:p>
        </p:txBody>
      </p:sp>
      <p:sp>
        <p:nvSpPr>
          <p:cNvPr id="89122" name="Line 34"/>
          <p:cNvSpPr>
            <a:spLocks noChangeShapeType="1"/>
          </p:cNvSpPr>
          <p:nvPr/>
        </p:nvSpPr>
        <p:spPr bwMode="auto">
          <a:xfrm>
            <a:off x="1989138" y="2911822"/>
            <a:ext cx="2884487" cy="2965450"/>
          </a:xfrm>
          <a:prstGeom prst="line">
            <a:avLst/>
          </a:prstGeom>
          <a:noFill/>
          <a:ln w="38100">
            <a:solidFill>
              <a:schemeClr val="hlink"/>
            </a:solidFill>
            <a:round/>
            <a:headEnd/>
            <a:tailEnd/>
          </a:ln>
        </p:spPr>
        <p:txBody>
          <a:bodyPr/>
          <a:lstStyle/>
          <a:p>
            <a:endParaRPr lang="ja-JP" altLang="en-US"/>
          </a:p>
        </p:txBody>
      </p:sp>
      <p:sp>
        <p:nvSpPr>
          <p:cNvPr id="89123" name="Line 35"/>
          <p:cNvSpPr>
            <a:spLocks noChangeShapeType="1"/>
          </p:cNvSpPr>
          <p:nvPr/>
        </p:nvSpPr>
        <p:spPr bwMode="auto">
          <a:xfrm flipH="1">
            <a:off x="4873625" y="2767359"/>
            <a:ext cx="3044825" cy="3097213"/>
          </a:xfrm>
          <a:prstGeom prst="line">
            <a:avLst/>
          </a:prstGeom>
          <a:noFill/>
          <a:ln w="38100">
            <a:solidFill>
              <a:schemeClr val="hlink"/>
            </a:solidFill>
            <a:round/>
            <a:headEnd/>
            <a:tailEnd/>
          </a:ln>
        </p:spPr>
        <p:txBody>
          <a:bodyPr/>
          <a:lstStyle/>
          <a:p>
            <a:endParaRPr lang="ja-JP" altLang="en-US"/>
          </a:p>
        </p:txBody>
      </p:sp>
      <p:sp>
        <p:nvSpPr>
          <p:cNvPr id="57382"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a:p>
            <a:endParaRPr lang="en-US" altLang="ja-JP" dirty="0">
              <a:ea typeface="ＭＳ Ｐゴシック" charset="-128"/>
            </a:endParaRPr>
          </a:p>
        </p:txBody>
      </p:sp>
      <p:sp>
        <p:nvSpPr>
          <p:cNvPr id="36" name="AutoShape 32"/>
          <p:cNvSpPr>
            <a:spLocks noChangeArrowheads="1"/>
          </p:cNvSpPr>
          <p:nvPr/>
        </p:nvSpPr>
        <p:spPr bwMode="auto">
          <a:xfrm rot="5400000" flipV="1">
            <a:off x="2269874" y="4879287"/>
            <a:ext cx="275057" cy="468399"/>
          </a:xfrm>
          <a:prstGeom prst="leftArrow">
            <a:avLst>
              <a:gd name="adj1" fmla="val 75988"/>
              <a:gd name="adj2" fmla="val 25000"/>
            </a:avLst>
          </a:prstGeom>
          <a:solidFill>
            <a:srgbClr val="002060"/>
          </a:solidFill>
          <a:ln w="9525">
            <a:solidFill>
              <a:schemeClr val="accent6">
                <a:lumMod val="75000"/>
              </a:schemeClr>
            </a:solidFill>
            <a:miter lim="800000"/>
            <a:headEnd/>
            <a:tailEnd/>
          </a:ln>
        </p:spPr>
        <p:txBody>
          <a:bodyPr wrap="none" anchor="ctr"/>
          <a:lstStyle/>
          <a:p>
            <a:endParaRPr lang="ja-JP" altLang="en-US">
              <a:solidFill>
                <a:srgbClr val="0000FF"/>
              </a:solidFill>
            </a:endParaRPr>
          </a:p>
        </p:txBody>
      </p:sp>
      <p:sp>
        <p:nvSpPr>
          <p:cNvPr id="37" name="Text Box 33"/>
          <p:cNvSpPr txBox="1">
            <a:spLocks noChangeArrowheads="1"/>
          </p:cNvSpPr>
          <p:nvPr/>
        </p:nvSpPr>
        <p:spPr bwMode="auto">
          <a:xfrm>
            <a:off x="1568624" y="5251013"/>
            <a:ext cx="1858268" cy="400110"/>
          </a:xfrm>
          <a:prstGeom prst="rect">
            <a:avLst/>
          </a:prstGeom>
          <a:noFill/>
          <a:ln w="9525">
            <a:noFill/>
            <a:miter lim="800000"/>
            <a:headEnd/>
            <a:tailEnd/>
          </a:ln>
        </p:spPr>
        <p:txBody>
          <a:bodyPr wrap="square">
            <a:spAutoFit/>
          </a:bodyPr>
          <a:lstStyle/>
          <a:p>
            <a:r>
              <a:rPr lang="ja-JP" altLang="en-US" sz="2000" b="1" dirty="0">
                <a:solidFill>
                  <a:srgbClr val="0000FF"/>
                </a:solidFill>
              </a:rPr>
              <a:t>各テストの設計</a:t>
            </a:r>
          </a:p>
        </p:txBody>
      </p:sp>
      <p:sp>
        <p:nvSpPr>
          <p:cNvPr id="38" name="AutoShape 32"/>
          <p:cNvSpPr>
            <a:spLocks noChangeArrowheads="1"/>
          </p:cNvSpPr>
          <p:nvPr/>
        </p:nvSpPr>
        <p:spPr bwMode="auto">
          <a:xfrm rot="5400000" flipV="1">
            <a:off x="7389584" y="4903581"/>
            <a:ext cx="275057" cy="468399"/>
          </a:xfrm>
          <a:prstGeom prst="leftArrow">
            <a:avLst>
              <a:gd name="adj1" fmla="val 75988"/>
              <a:gd name="adj2" fmla="val 25000"/>
            </a:avLst>
          </a:prstGeom>
          <a:solidFill>
            <a:srgbClr val="FF0000"/>
          </a:solidFill>
          <a:ln w="9525">
            <a:solidFill>
              <a:srgbClr val="FF0000"/>
            </a:solidFill>
            <a:miter lim="800000"/>
            <a:headEnd/>
            <a:tailEnd/>
          </a:ln>
        </p:spPr>
        <p:txBody>
          <a:bodyPr wrap="none" anchor="ctr"/>
          <a:lstStyle/>
          <a:p>
            <a:endParaRPr lang="ja-JP" altLang="en-US"/>
          </a:p>
        </p:txBody>
      </p:sp>
      <p:sp>
        <p:nvSpPr>
          <p:cNvPr id="89119" name="Text Box 31"/>
          <p:cNvSpPr txBox="1">
            <a:spLocks noChangeArrowheads="1"/>
          </p:cNvSpPr>
          <p:nvPr/>
        </p:nvSpPr>
        <p:spPr bwMode="auto">
          <a:xfrm>
            <a:off x="881063" y="5786438"/>
            <a:ext cx="7954962" cy="669925"/>
          </a:xfrm>
          <a:prstGeom prst="rect">
            <a:avLst/>
          </a:prstGeom>
          <a:solidFill>
            <a:srgbClr val="ADFFEA"/>
          </a:solidFill>
          <a:ln w="28575">
            <a:solidFill>
              <a:srgbClr val="0000FF"/>
            </a:solidFill>
            <a:miter lim="800000"/>
            <a:headEnd/>
            <a:tailEnd/>
          </a:ln>
        </p:spPr>
        <p:txBody>
          <a:bodyPr>
            <a:spAutoFit/>
          </a:bodyPr>
          <a:lstStyle/>
          <a:p>
            <a:r>
              <a:rPr lang="ja-JP" altLang="en-US" dirty="0">
                <a:solidFill>
                  <a:srgbClr val="0000FF"/>
                </a:solidFill>
                <a:latin typeface="Tahoma" pitchFamily="34" charset="0"/>
              </a:rPr>
              <a:t>テスト設計を、作りこみの段階で実施</a:t>
            </a:r>
            <a:r>
              <a:rPr lang="ja-JP" altLang="en-US" dirty="0">
                <a:latin typeface="Tahoma" pitchFamily="34" charset="0"/>
              </a:rPr>
              <a:t>することによって、それぞれの工程とその成果物の質を見直し、向上させることができる。</a:t>
            </a:r>
          </a:p>
        </p:txBody>
      </p:sp>
    </p:spTree>
    <p:extLst>
      <p:ext uri="{BB962C8B-B14F-4D97-AF65-F5344CB8AC3E}">
        <p14:creationId xmlns:p14="http://schemas.microsoft.com/office/powerpoint/2010/main" val="428261609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52</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en-US" altLang="ja-JP" sz="4400" dirty="0">
                <a:solidFill>
                  <a:schemeClr val="tx2"/>
                </a:solidFill>
                <a:latin typeface="ＭＳ Ｐゴシック" charset="-128"/>
              </a:rPr>
              <a:t>2.2 </a:t>
            </a:r>
            <a:r>
              <a:rPr lang="ja-JP" altLang="en-US" sz="4400" dirty="0">
                <a:solidFill>
                  <a:schemeClr val="tx2"/>
                </a:solidFill>
                <a:latin typeface="ＭＳ Ｐゴシック" charset="-128"/>
              </a:rPr>
              <a:t>テストレベル</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389837505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スライド番号プレースホルダ 5"/>
          <p:cNvSpPr>
            <a:spLocks noGrp="1"/>
          </p:cNvSpPr>
          <p:nvPr>
            <p:ph type="sldNum" sz="quarter" idx="12"/>
          </p:nvPr>
        </p:nvSpPr>
        <p:spPr>
          <a:noFill/>
        </p:spPr>
        <p:txBody>
          <a:bodyPr/>
          <a:lstStyle/>
          <a:p>
            <a:fld id="{319F62F3-8988-476A-B272-507F5A97217E}" type="slidenum">
              <a:rPr lang="ja-JP" altLang="en-US" smtClean="0">
                <a:ea typeface="ＭＳ Ｐゴシック" charset="-128"/>
              </a:rPr>
              <a:pPr/>
              <a:t>53</a:t>
            </a:fld>
            <a:endParaRPr lang="en-US" altLang="ja-JP">
              <a:ea typeface="ＭＳ Ｐゴシック" charset="-128"/>
            </a:endParaRPr>
          </a:p>
        </p:txBody>
      </p:sp>
      <p:sp>
        <p:nvSpPr>
          <p:cNvPr id="32771" name="Rectangle 2"/>
          <p:cNvSpPr>
            <a:spLocks noGrp="1" noChangeArrowheads="1"/>
          </p:cNvSpPr>
          <p:nvPr>
            <p:ph type="title"/>
          </p:nvPr>
        </p:nvSpPr>
        <p:spPr/>
        <p:txBody>
          <a:bodyPr/>
          <a:lstStyle/>
          <a:p>
            <a:pPr eaLnBrk="1" hangingPunct="1"/>
            <a:r>
              <a:rPr lang="ja-JP" altLang="en-US" dirty="0"/>
              <a:t>Ｖ字モデルとテストレベル（例）</a:t>
            </a:r>
          </a:p>
        </p:txBody>
      </p:sp>
      <p:sp>
        <p:nvSpPr>
          <p:cNvPr id="32772" name="Rectangle 3"/>
          <p:cNvSpPr>
            <a:spLocks noGrp="1" noChangeArrowheads="1"/>
          </p:cNvSpPr>
          <p:nvPr>
            <p:ph type="body" idx="1"/>
          </p:nvPr>
        </p:nvSpPr>
        <p:spPr>
          <a:xfrm>
            <a:off x="415925" y="3933825"/>
            <a:ext cx="9074150" cy="2376488"/>
          </a:xfrm>
        </p:spPr>
        <p:txBody>
          <a:bodyPr/>
          <a:lstStyle/>
          <a:p>
            <a:pPr marL="514350" indent="-514350" eaLnBrk="1" hangingPunct="1">
              <a:buFont typeface="+mj-ea"/>
              <a:buAutoNum type="circleNumDbPlain"/>
            </a:pPr>
            <a:r>
              <a:rPr lang="ja-JP" altLang="en-US" sz="2800" dirty="0"/>
              <a:t>コンポーネントテスト（</a:t>
            </a:r>
            <a:r>
              <a:rPr lang="en-US" altLang="ja-JP" sz="2800" dirty="0"/>
              <a:t>CT</a:t>
            </a:r>
            <a:r>
              <a:rPr lang="ja-JP" altLang="en-US" sz="2800" dirty="0"/>
              <a:t>）</a:t>
            </a:r>
            <a:br>
              <a:rPr lang="en-US" altLang="ja-JP" sz="2800" dirty="0"/>
            </a:br>
            <a:r>
              <a:rPr lang="ja-JP" altLang="en-US" sz="2800" dirty="0"/>
              <a:t>（ユニットテスト：</a:t>
            </a:r>
            <a:r>
              <a:rPr lang="en-US" altLang="ja-JP" sz="2800" dirty="0"/>
              <a:t>UT</a:t>
            </a:r>
            <a:r>
              <a:rPr lang="ja-JP" altLang="en-US" sz="2800" dirty="0" err="1"/>
              <a:t>、</a:t>
            </a:r>
            <a:r>
              <a:rPr lang="ja-JP" altLang="en-US" sz="2800" dirty="0"/>
              <a:t>モジュールテストとも呼ぶ）</a:t>
            </a:r>
          </a:p>
          <a:p>
            <a:pPr lvl="1" eaLnBrk="1" hangingPunct="1">
              <a:buFont typeface="Wingdings" panose="05000000000000000000" pitchFamily="2" charset="2"/>
              <a:buChar char="ü"/>
            </a:pPr>
            <a:r>
              <a:rPr lang="ja-JP" altLang="en-US" sz="2000" dirty="0"/>
              <a:t>モジュール内のコードが正しいロジックかどうかを</a:t>
            </a:r>
            <a:r>
              <a:rPr lang="ja-JP" altLang="en-US" sz="2000" dirty="0">
                <a:solidFill>
                  <a:srgbClr val="FF0000"/>
                </a:solidFill>
              </a:rPr>
              <a:t>コードを開発した開発担当者がチェックすることが一般的</a:t>
            </a:r>
            <a:r>
              <a:rPr lang="ja-JP" altLang="en-US" sz="2000" dirty="0"/>
              <a:t>である。予期しない例外についても確認する。</a:t>
            </a:r>
            <a:endParaRPr lang="en-US" altLang="ja-JP" sz="2000" dirty="0"/>
          </a:p>
          <a:p>
            <a:pPr lvl="1" eaLnBrk="1" hangingPunct="1">
              <a:buFont typeface="Wingdings" panose="05000000000000000000" pitchFamily="2" charset="2"/>
              <a:buChar char="ü"/>
            </a:pPr>
            <a:r>
              <a:rPr lang="ja-JP" altLang="en-US" sz="2000" dirty="0"/>
              <a:t>コンポーネントテストのリグレッションテストを自動化して、変更が既存のコンポーネントを破壊していないという信頼を積み重ねていくことが重要である。</a:t>
            </a:r>
          </a:p>
        </p:txBody>
      </p:sp>
      <p:sp>
        <p:nvSpPr>
          <p:cNvPr id="32773" name="Line 4"/>
          <p:cNvSpPr>
            <a:spLocks noChangeShapeType="1"/>
          </p:cNvSpPr>
          <p:nvPr/>
        </p:nvSpPr>
        <p:spPr bwMode="auto">
          <a:xfrm>
            <a:off x="1928490" y="1485107"/>
            <a:ext cx="2322513" cy="2303462"/>
          </a:xfrm>
          <a:prstGeom prst="line">
            <a:avLst/>
          </a:prstGeom>
          <a:noFill/>
          <a:ln w="38100">
            <a:solidFill>
              <a:schemeClr val="tx1"/>
            </a:solidFill>
            <a:round/>
            <a:headEnd/>
            <a:tailEnd/>
          </a:ln>
        </p:spPr>
        <p:txBody>
          <a:bodyPr/>
          <a:lstStyle/>
          <a:p>
            <a:endParaRPr lang="ja-JP" altLang="en-US"/>
          </a:p>
        </p:txBody>
      </p:sp>
      <p:sp>
        <p:nvSpPr>
          <p:cNvPr id="32774" name="Line 5"/>
          <p:cNvSpPr>
            <a:spLocks noChangeShapeType="1"/>
          </p:cNvSpPr>
          <p:nvPr/>
        </p:nvSpPr>
        <p:spPr bwMode="auto">
          <a:xfrm flipH="1">
            <a:off x="4231953" y="1340644"/>
            <a:ext cx="2160587" cy="2447925"/>
          </a:xfrm>
          <a:prstGeom prst="line">
            <a:avLst/>
          </a:prstGeom>
          <a:noFill/>
          <a:ln w="38100">
            <a:solidFill>
              <a:schemeClr val="tx1"/>
            </a:solidFill>
            <a:round/>
            <a:headEnd/>
            <a:tailEnd/>
          </a:ln>
        </p:spPr>
        <p:txBody>
          <a:bodyPr/>
          <a:lstStyle/>
          <a:p>
            <a:endParaRPr lang="ja-JP" altLang="en-US"/>
          </a:p>
        </p:txBody>
      </p:sp>
      <p:sp>
        <p:nvSpPr>
          <p:cNvPr id="32775" name="Text Box 6"/>
          <p:cNvSpPr txBox="1">
            <a:spLocks noChangeArrowheads="1"/>
          </p:cNvSpPr>
          <p:nvPr/>
        </p:nvSpPr>
        <p:spPr bwMode="auto">
          <a:xfrm>
            <a:off x="704528" y="1485107"/>
            <a:ext cx="1210588" cy="400110"/>
          </a:xfrm>
          <a:prstGeom prst="rect">
            <a:avLst/>
          </a:prstGeom>
          <a:noFill/>
          <a:ln w="9525">
            <a:noFill/>
            <a:miter lim="800000"/>
            <a:headEnd/>
            <a:tailEnd/>
          </a:ln>
        </p:spPr>
        <p:txBody>
          <a:bodyPr wrap="none">
            <a:spAutoFit/>
          </a:bodyPr>
          <a:lstStyle/>
          <a:p>
            <a:r>
              <a:rPr lang="ja-JP" altLang="en-US" sz="2000" dirty="0">
                <a:latin typeface="Verdana" pitchFamily="34" charset="0"/>
              </a:rPr>
              <a:t>要件定義</a:t>
            </a:r>
          </a:p>
        </p:txBody>
      </p:sp>
      <p:sp>
        <p:nvSpPr>
          <p:cNvPr id="32776" name="Text Box 7"/>
          <p:cNvSpPr txBox="1">
            <a:spLocks noChangeArrowheads="1"/>
          </p:cNvSpPr>
          <p:nvPr/>
        </p:nvSpPr>
        <p:spPr bwMode="auto">
          <a:xfrm>
            <a:off x="1209353" y="1916907"/>
            <a:ext cx="1210588" cy="400110"/>
          </a:xfrm>
          <a:prstGeom prst="rect">
            <a:avLst/>
          </a:prstGeom>
          <a:noFill/>
          <a:ln w="9525">
            <a:noFill/>
            <a:miter lim="800000"/>
            <a:headEnd/>
            <a:tailEnd/>
          </a:ln>
        </p:spPr>
        <p:txBody>
          <a:bodyPr wrap="none">
            <a:spAutoFit/>
          </a:bodyPr>
          <a:lstStyle/>
          <a:p>
            <a:r>
              <a:rPr lang="ja-JP" altLang="en-US" sz="2000" dirty="0">
                <a:latin typeface="Verdana" pitchFamily="34" charset="0"/>
              </a:rPr>
              <a:t>基本設計</a:t>
            </a:r>
          </a:p>
        </p:txBody>
      </p:sp>
      <p:sp>
        <p:nvSpPr>
          <p:cNvPr id="32777" name="Text Box 8"/>
          <p:cNvSpPr txBox="1">
            <a:spLocks noChangeArrowheads="1"/>
          </p:cNvSpPr>
          <p:nvPr/>
        </p:nvSpPr>
        <p:spPr bwMode="auto">
          <a:xfrm>
            <a:off x="1639565" y="2348707"/>
            <a:ext cx="1210588" cy="400110"/>
          </a:xfrm>
          <a:prstGeom prst="rect">
            <a:avLst/>
          </a:prstGeom>
          <a:noFill/>
          <a:ln w="9525">
            <a:noFill/>
            <a:miter lim="800000"/>
            <a:headEnd/>
            <a:tailEnd/>
          </a:ln>
        </p:spPr>
        <p:txBody>
          <a:bodyPr wrap="none">
            <a:spAutoFit/>
          </a:bodyPr>
          <a:lstStyle/>
          <a:p>
            <a:r>
              <a:rPr lang="ja-JP" altLang="en-US" sz="2000" dirty="0">
                <a:latin typeface="Verdana" pitchFamily="34" charset="0"/>
              </a:rPr>
              <a:t>詳細設計</a:t>
            </a:r>
          </a:p>
        </p:txBody>
      </p:sp>
      <p:sp>
        <p:nvSpPr>
          <p:cNvPr id="32778" name="Text Box 9"/>
          <p:cNvSpPr txBox="1">
            <a:spLocks noChangeArrowheads="1"/>
          </p:cNvSpPr>
          <p:nvPr/>
        </p:nvSpPr>
        <p:spPr bwMode="auto">
          <a:xfrm>
            <a:off x="2527181" y="2851944"/>
            <a:ext cx="697627" cy="400110"/>
          </a:xfrm>
          <a:prstGeom prst="rect">
            <a:avLst/>
          </a:prstGeom>
          <a:noFill/>
          <a:ln w="9525">
            <a:noFill/>
            <a:miter lim="800000"/>
            <a:headEnd/>
            <a:tailEnd/>
          </a:ln>
        </p:spPr>
        <p:txBody>
          <a:bodyPr wrap="none">
            <a:spAutoFit/>
          </a:bodyPr>
          <a:lstStyle/>
          <a:p>
            <a:r>
              <a:rPr lang="ja-JP" altLang="en-US" sz="2000" dirty="0">
                <a:latin typeface="Verdana" pitchFamily="34" charset="0"/>
              </a:rPr>
              <a:t>実装</a:t>
            </a:r>
          </a:p>
        </p:txBody>
      </p:sp>
      <p:sp>
        <p:nvSpPr>
          <p:cNvPr id="32781" name="Text Box 12"/>
          <p:cNvSpPr txBox="1">
            <a:spLocks noChangeArrowheads="1"/>
          </p:cNvSpPr>
          <p:nvPr/>
        </p:nvSpPr>
        <p:spPr bwMode="auto">
          <a:xfrm>
            <a:off x="6176640" y="1485107"/>
            <a:ext cx="2167581" cy="400110"/>
          </a:xfrm>
          <a:prstGeom prst="rect">
            <a:avLst/>
          </a:prstGeom>
          <a:noFill/>
          <a:ln w="9525">
            <a:noFill/>
            <a:miter lim="800000"/>
            <a:headEnd/>
            <a:tailEnd/>
          </a:ln>
        </p:spPr>
        <p:txBody>
          <a:bodyPr wrap="none">
            <a:spAutoFit/>
          </a:bodyPr>
          <a:lstStyle/>
          <a:p>
            <a:r>
              <a:rPr lang="en-US" altLang="ja-JP" sz="2000" dirty="0">
                <a:latin typeface="Verdana" pitchFamily="34" charset="0"/>
              </a:rPr>
              <a:t>④ </a:t>
            </a:r>
            <a:r>
              <a:rPr lang="ja-JP" altLang="en-US" sz="2000" dirty="0">
                <a:latin typeface="Verdana" pitchFamily="34" charset="0"/>
              </a:rPr>
              <a:t>受け入れテスト</a:t>
            </a:r>
          </a:p>
        </p:txBody>
      </p:sp>
      <p:sp>
        <p:nvSpPr>
          <p:cNvPr id="32782" name="Text Box 13"/>
          <p:cNvSpPr txBox="1">
            <a:spLocks noChangeArrowheads="1"/>
          </p:cNvSpPr>
          <p:nvPr/>
        </p:nvSpPr>
        <p:spPr bwMode="auto">
          <a:xfrm>
            <a:off x="5816278" y="1916907"/>
            <a:ext cx="2095445" cy="400110"/>
          </a:xfrm>
          <a:prstGeom prst="rect">
            <a:avLst/>
          </a:prstGeom>
          <a:noFill/>
          <a:ln w="9525">
            <a:noFill/>
            <a:miter lim="800000"/>
            <a:headEnd/>
            <a:tailEnd/>
          </a:ln>
        </p:spPr>
        <p:txBody>
          <a:bodyPr wrap="none">
            <a:spAutoFit/>
          </a:bodyPr>
          <a:lstStyle/>
          <a:p>
            <a:r>
              <a:rPr lang="en-US" altLang="ja-JP" sz="2000" dirty="0">
                <a:latin typeface="Verdana" pitchFamily="34" charset="0"/>
              </a:rPr>
              <a:t>③ </a:t>
            </a:r>
            <a:r>
              <a:rPr lang="ja-JP" altLang="en-US" sz="2000" dirty="0">
                <a:latin typeface="Verdana" pitchFamily="34" charset="0"/>
              </a:rPr>
              <a:t>システムテスト</a:t>
            </a:r>
          </a:p>
        </p:txBody>
      </p:sp>
      <p:sp>
        <p:nvSpPr>
          <p:cNvPr id="32783" name="Text Box 14"/>
          <p:cNvSpPr txBox="1">
            <a:spLocks noChangeArrowheads="1"/>
          </p:cNvSpPr>
          <p:nvPr/>
        </p:nvSpPr>
        <p:spPr bwMode="auto">
          <a:xfrm>
            <a:off x="5455915" y="2348707"/>
            <a:ext cx="1669047" cy="400110"/>
          </a:xfrm>
          <a:prstGeom prst="rect">
            <a:avLst/>
          </a:prstGeom>
          <a:noFill/>
          <a:ln w="9525">
            <a:noFill/>
            <a:miter lim="800000"/>
            <a:headEnd/>
            <a:tailEnd/>
          </a:ln>
        </p:spPr>
        <p:txBody>
          <a:bodyPr wrap="none">
            <a:spAutoFit/>
          </a:bodyPr>
          <a:lstStyle/>
          <a:p>
            <a:r>
              <a:rPr lang="en-US" altLang="ja-JP" sz="2000" dirty="0">
                <a:latin typeface="Verdana" pitchFamily="34" charset="0"/>
              </a:rPr>
              <a:t>②</a:t>
            </a:r>
            <a:r>
              <a:rPr lang="ja-JP" altLang="en-US" sz="2000" dirty="0">
                <a:latin typeface="Verdana" pitchFamily="34" charset="0"/>
              </a:rPr>
              <a:t> 統合テスト</a:t>
            </a:r>
          </a:p>
        </p:txBody>
      </p:sp>
      <p:sp>
        <p:nvSpPr>
          <p:cNvPr id="32784" name="Text Box 15"/>
          <p:cNvSpPr txBox="1">
            <a:spLocks noChangeArrowheads="1"/>
          </p:cNvSpPr>
          <p:nvPr/>
        </p:nvSpPr>
        <p:spPr bwMode="auto">
          <a:xfrm>
            <a:off x="5024115" y="2851944"/>
            <a:ext cx="2701381" cy="400110"/>
          </a:xfrm>
          <a:prstGeom prst="rect">
            <a:avLst/>
          </a:prstGeom>
          <a:noFill/>
          <a:ln w="9525">
            <a:noFill/>
            <a:miter lim="800000"/>
            <a:headEnd/>
            <a:tailEnd/>
          </a:ln>
        </p:spPr>
        <p:txBody>
          <a:bodyPr wrap="none">
            <a:spAutoFit/>
          </a:bodyPr>
          <a:lstStyle/>
          <a:p>
            <a:r>
              <a:rPr lang="en-US" altLang="ja-JP" sz="2000" dirty="0">
                <a:latin typeface="Verdana" pitchFamily="34" charset="0"/>
              </a:rPr>
              <a:t>① </a:t>
            </a:r>
            <a:r>
              <a:rPr lang="ja-JP" altLang="en-US" sz="2000" dirty="0">
                <a:latin typeface="Verdana" pitchFamily="34" charset="0"/>
              </a:rPr>
              <a:t>コンポーネントテスト</a:t>
            </a:r>
            <a:endParaRPr lang="en-US" altLang="ja-JP" sz="2000" dirty="0">
              <a:latin typeface="Verdana" pitchFamily="34" charset="0"/>
            </a:endParaRPr>
          </a:p>
        </p:txBody>
      </p:sp>
      <p:sp>
        <p:nvSpPr>
          <p:cNvPr id="32786" name="Line 17"/>
          <p:cNvSpPr>
            <a:spLocks noChangeShapeType="1"/>
          </p:cNvSpPr>
          <p:nvPr/>
        </p:nvSpPr>
        <p:spPr bwMode="auto">
          <a:xfrm flipH="1" flipV="1">
            <a:off x="2360290" y="1627982"/>
            <a:ext cx="3529013" cy="0"/>
          </a:xfrm>
          <a:prstGeom prst="line">
            <a:avLst/>
          </a:prstGeom>
          <a:noFill/>
          <a:ln w="19050">
            <a:solidFill>
              <a:srgbClr val="CC3300"/>
            </a:solidFill>
            <a:round/>
            <a:headEnd/>
            <a:tailEnd type="triangle" w="med" len="med"/>
          </a:ln>
        </p:spPr>
        <p:txBody>
          <a:bodyPr/>
          <a:lstStyle/>
          <a:p>
            <a:endParaRPr lang="ja-JP" altLang="en-US"/>
          </a:p>
        </p:txBody>
      </p:sp>
      <p:sp>
        <p:nvSpPr>
          <p:cNvPr id="32787" name="Line 18"/>
          <p:cNvSpPr>
            <a:spLocks noChangeShapeType="1"/>
          </p:cNvSpPr>
          <p:nvPr/>
        </p:nvSpPr>
        <p:spPr bwMode="auto">
          <a:xfrm flipH="1" flipV="1">
            <a:off x="2720653" y="2061369"/>
            <a:ext cx="2735262" cy="0"/>
          </a:xfrm>
          <a:prstGeom prst="line">
            <a:avLst/>
          </a:prstGeom>
          <a:noFill/>
          <a:ln w="19050">
            <a:solidFill>
              <a:srgbClr val="CC3300"/>
            </a:solidFill>
            <a:round/>
            <a:headEnd/>
            <a:tailEnd type="triangle" w="med" len="med"/>
          </a:ln>
        </p:spPr>
        <p:txBody>
          <a:bodyPr/>
          <a:lstStyle/>
          <a:p>
            <a:endParaRPr lang="ja-JP" altLang="en-US"/>
          </a:p>
        </p:txBody>
      </p:sp>
      <p:sp>
        <p:nvSpPr>
          <p:cNvPr id="32788" name="Line 19"/>
          <p:cNvSpPr>
            <a:spLocks noChangeShapeType="1"/>
          </p:cNvSpPr>
          <p:nvPr/>
        </p:nvSpPr>
        <p:spPr bwMode="auto">
          <a:xfrm flipH="1">
            <a:off x="3223890" y="2493169"/>
            <a:ext cx="1800225" cy="0"/>
          </a:xfrm>
          <a:prstGeom prst="line">
            <a:avLst/>
          </a:prstGeom>
          <a:noFill/>
          <a:ln w="19050">
            <a:solidFill>
              <a:srgbClr val="CC3300"/>
            </a:solidFill>
            <a:round/>
            <a:headEnd/>
            <a:tailEnd type="triangle" w="med" len="med"/>
          </a:ln>
        </p:spPr>
        <p:txBody>
          <a:bodyPr/>
          <a:lstStyle/>
          <a:p>
            <a:endParaRPr lang="ja-JP" altLang="en-US"/>
          </a:p>
        </p:txBody>
      </p:sp>
      <p:sp>
        <p:nvSpPr>
          <p:cNvPr id="32789" name="Line 20"/>
          <p:cNvSpPr>
            <a:spLocks noChangeShapeType="1"/>
          </p:cNvSpPr>
          <p:nvPr/>
        </p:nvSpPr>
        <p:spPr bwMode="auto">
          <a:xfrm flipH="1">
            <a:off x="3655690" y="2996407"/>
            <a:ext cx="1082675" cy="0"/>
          </a:xfrm>
          <a:prstGeom prst="line">
            <a:avLst/>
          </a:prstGeom>
          <a:noFill/>
          <a:ln w="19050">
            <a:solidFill>
              <a:srgbClr val="CC3300"/>
            </a:solidFill>
            <a:round/>
            <a:headEnd/>
            <a:tailEnd type="triangle" w="med" len="med"/>
          </a:ln>
        </p:spPr>
        <p:txBody>
          <a:bodyPr/>
          <a:lstStyle/>
          <a:p>
            <a:endParaRPr lang="ja-JP" altLang="en-US"/>
          </a:p>
        </p:txBody>
      </p:sp>
      <p:sp>
        <p:nvSpPr>
          <p:cNvPr id="32791" name="Text Box 22"/>
          <p:cNvSpPr txBox="1">
            <a:spLocks noChangeArrowheads="1"/>
          </p:cNvSpPr>
          <p:nvPr/>
        </p:nvSpPr>
        <p:spPr bwMode="auto">
          <a:xfrm>
            <a:off x="7400603" y="1124744"/>
            <a:ext cx="2263761" cy="400110"/>
          </a:xfrm>
          <a:prstGeom prst="rect">
            <a:avLst/>
          </a:prstGeom>
          <a:noFill/>
          <a:ln w="9525">
            <a:noFill/>
            <a:miter lim="800000"/>
            <a:headEnd/>
            <a:tailEnd/>
          </a:ln>
        </p:spPr>
        <p:txBody>
          <a:bodyPr wrap="none">
            <a:spAutoFit/>
          </a:bodyPr>
          <a:lstStyle/>
          <a:p>
            <a:r>
              <a:rPr lang="ja-JP" altLang="en-US" sz="2000" dirty="0">
                <a:solidFill>
                  <a:srgbClr val="FF0000"/>
                </a:solidFill>
                <a:latin typeface="Verdana" pitchFamily="34" charset="0"/>
              </a:rPr>
              <a:t>リグレッションテスト</a:t>
            </a:r>
          </a:p>
        </p:txBody>
      </p:sp>
      <p:sp>
        <p:nvSpPr>
          <p:cNvPr id="32792"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26" name="テキスト ボックス 25"/>
          <p:cNvSpPr txBox="1"/>
          <p:nvPr/>
        </p:nvSpPr>
        <p:spPr>
          <a:xfrm>
            <a:off x="4880992" y="3789040"/>
            <a:ext cx="4896544" cy="584775"/>
          </a:xfrm>
          <a:prstGeom prst="rect">
            <a:avLst/>
          </a:prstGeom>
          <a:solidFill>
            <a:srgbClr val="FFFF66"/>
          </a:solidFill>
        </p:spPr>
        <p:txBody>
          <a:bodyPr wrap="square" rtlCol="0">
            <a:spAutoFit/>
          </a:bodyPr>
          <a:lstStyle/>
          <a:p>
            <a:r>
              <a:rPr kumimoji="1" lang="ja-JP" altLang="en-US" sz="1600" dirty="0"/>
              <a:t>テストレベル（テスト対象と関連する区分）</a:t>
            </a:r>
            <a:endParaRPr kumimoji="1" lang="en-US" altLang="ja-JP" sz="1600" dirty="0"/>
          </a:p>
          <a:p>
            <a:r>
              <a:rPr lang="ja-JP" altLang="en-US" sz="1600" dirty="0"/>
              <a:t>≒テストフェーズ（契約／マネジメントに関連する区分）</a:t>
            </a:r>
            <a:endParaRPr kumimoji="1" lang="ja-JP" altLang="en-US" sz="1600" dirty="0"/>
          </a:p>
        </p:txBody>
      </p:sp>
      <p:sp>
        <p:nvSpPr>
          <p:cNvPr id="27" name="Text Box 15"/>
          <p:cNvSpPr txBox="1">
            <a:spLocks noChangeArrowheads="1"/>
          </p:cNvSpPr>
          <p:nvPr/>
        </p:nvSpPr>
        <p:spPr bwMode="auto">
          <a:xfrm>
            <a:off x="5671962" y="3286129"/>
            <a:ext cx="1712328" cy="400110"/>
          </a:xfrm>
          <a:prstGeom prst="rect">
            <a:avLst/>
          </a:prstGeom>
          <a:noFill/>
          <a:ln w="9525">
            <a:noFill/>
            <a:miter lim="800000"/>
            <a:headEnd/>
            <a:tailEnd/>
          </a:ln>
        </p:spPr>
        <p:txBody>
          <a:bodyPr wrap="none">
            <a:spAutoFit/>
          </a:bodyPr>
          <a:lstStyle/>
          <a:p>
            <a:r>
              <a:rPr lang="ja-JP" altLang="en-US" sz="2000" dirty="0">
                <a:latin typeface="Verdana" pitchFamily="34" charset="0"/>
              </a:rPr>
              <a:t>コードレビュー</a:t>
            </a:r>
            <a:endParaRPr lang="en-US" altLang="ja-JP" sz="2000" dirty="0">
              <a:latin typeface="Verdana" pitchFamily="34" charset="0"/>
            </a:endParaRPr>
          </a:p>
        </p:txBody>
      </p:sp>
      <p:sp>
        <p:nvSpPr>
          <p:cNvPr id="28" name="Line 20"/>
          <p:cNvSpPr>
            <a:spLocks noChangeShapeType="1"/>
          </p:cNvSpPr>
          <p:nvPr/>
        </p:nvSpPr>
        <p:spPr bwMode="auto">
          <a:xfrm flipH="1">
            <a:off x="4738364" y="3462280"/>
            <a:ext cx="933595" cy="293010"/>
          </a:xfrm>
          <a:prstGeom prst="line">
            <a:avLst/>
          </a:prstGeom>
          <a:noFill/>
          <a:ln w="19050">
            <a:solidFill>
              <a:srgbClr val="CC3300"/>
            </a:solidFill>
            <a:round/>
            <a:headEnd/>
            <a:tailEnd type="triangle" w="med" len="med"/>
          </a:ln>
        </p:spPr>
        <p:txBody>
          <a:bodyPr/>
          <a:lstStyle/>
          <a:p>
            <a:endParaRPr lang="ja-JP" altLang="en-US"/>
          </a:p>
        </p:txBody>
      </p:sp>
      <p:sp>
        <p:nvSpPr>
          <p:cNvPr id="29" name="Text Box 11"/>
          <p:cNvSpPr txBox="1">
            <a:spLocks noChangeArrowheads="1"/>
          </p:cNvSpPr>
          <p:nvPr/>
        </p:nvSpPr>
        <p:spPr bwMode="auto">
          <a:xfrm>
            <a:off x="3512840" y="3717032"/>
            <a:ext cx="1358900" cy="366713"/>
          </a:xfrm>
          <a:prstGeom prst="rect">
            <a:avLst/>
          </a:prstGeom>
          <a:noFill/>
          <a:ln w="9525">
            <a:noFill/>
            <a:miter lim="800000"/>
            <a:headEnd/>
            <a:tailEnd/>
          </a:ln>
        </p:spPr>
        <p:txBody>
          <a:bodyPr wrap="square">
            <a:spAutoFit/>
          </a:bodyPr>
          <a:lstStyle/>
          <a:p>
            <a:r>
              <a:rPr lang="ja-JP" altLang="en-US" dirty="0">
                <a:solidFill>
                  <a:srgbClr val="0000FF"/>
                </a:solidFill>
                <a:latin typeface="Verdana" pitchFamily="34" charset="0"/>
              </a:rPr>
              <a:t>ソースコード</a:t>
            </a:r>
          </a:p>
        </p:txBody>
      </p:sp>
      <p:sp>
        <p:nvSpPr>
          <p:cNvPr id="25" name="テキスト ボックス 24">
            <a:extLst>
              <a:ext uri="{FF2B5EF4-FFF2-40B4-BE49-F238E27FC236}">
                <a16:creationId xmlns:a16="http://schemas.microsoft.com/office/drawing/2014/main" id="{EF4034A9-8661-49F0-9344-7B4F6442422C}"/>
              </a:ext>
            </a:extLst>
          </p:cNvPr>
          <p:cNvSpPr txBox="1"/>
          <p:nvPr/>
        </p:nvSpPr>
        <p:spPr>
          <a:xfrm>
            <a:off x="200472" y="3244791"/>
            <a:ext cx="3096344" cy="584775"/>
          </a:xfrm>
          <a:prstGeom prst="rect">
            <a:avLst/>
          </a:prstGeom>
          <a:solidFill>
            <a:srgbClr val="FFCCFF"/>
          </a:solidFill>
        </p:spPr>
        <p:txBody>
          <a:bodyPr wrap="square" rtlCol="0">
            <a:spAutoFit/>
          </a:bodyPr>
          <a:lstStyle/>
          <a:p>
            <a:r>
              <a:rPr lang="ja-JP" altLang="en-US" sz="1600" dirty="0"/>
              <a:t>ソフトウェア開発ライフサイクル内の他の活動と関連付けられる。</a:t>
            </a:r>
            <a:endParaRPr kumimoji="1" lang="ja-JP" altLang="en-US" sz="1600" dirty="0"/>
          </a:p>
        </p:txBody>
      </p:sp>
    </p:spTree>
    <p:extLst>
      <p:ext uri="{BB962C8B-B14F-4D97-AF65-F5344CB8AC3E}">
        <p14:creationId xmlns:p14="http://schemas.microsoft.com/office/powerpoint/2010/main" val="395114001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スライド番号プレースホルダ 5"/>
          <p:cNvSpPr>
            <a:spLocks noGrp="1"/>
          </p:cNvSpPr>
          <p:nvPr>
            <p:ph type="sldNum" sz="quarter" idx="12"/>
          </p:nvPr>
        </p:nvSpPr>
        <p:spPr>
          <a:noFill/>
        </p:spPr>
        <p:txBody>
          <a:bodyPr/>
          <a:lstStyle/>
          <a:p>
            <a:fld id="{F0B8AA1C-A6C2-4BC3-9C56-4E7A6048949F}" type="slidenum">
              <a:rPr lang="ja-JP" altLang="en-US" smtClean="0">
                <a:ea typeface="ＭＳ Ｐゴシック" charset="-128"/>
              </a:rPr>
              <a:pPr/>
              <a:t>54</a:t>
            </a:fld>
            <a:endParaRPr lang="en-US" altLang="ja-JP">
              <a:ea typeface="ＭＳ Ｐゴシック" charset="-128"/>
            </a:endParaRPr>
          </a:p>
        </p:txBody>
      </p:sp>
      <p:sp>
        <p:nvSpPr>
          <p:cNvPr id="33795" name="Rectangle 2"/>
          <p:cNvSpPr>
            <a:spLocks noGrp="1" noChangeArrowheads="1"/>
          </p:cNvSpPr>
          <p:nvPr>
            <p:ph type="title"/>
          </p:nvPr>
        </p:nvSpPr>
        <p:spPr/>
        <p:txBody>
          <a:bodyPr/>
          <a:lstStyle/>
          <a:p>
            <a:pPr eaLnBrk="1" hangingPunct="1"/>
            <a:r>
              <a:rPr lang="ja-JP" altLang="en-US" dirty="0"/>
              <a:t>Ｖ字モデルとテストレベル</a:t>
            </a:r>
          </a:p>
        </p:txBody>
      </p:sp>
      <p:sp>
        <p:nvSpPr>
          <p:cNvPr id="33796" name="Rectangle 3"/>
          <p:cNvSpPr>
            <a:spLocks noGrp="1" noChangeArrowheads="1"/>
          </p:cNvSpPr>
          <p:nvPr>
            <p:ph type="body" idx="1"/>
          </p:nvPr>
        </p:nvSpPr>
        <p:spPr>
          <a:xfrm>
            <a:off x="200472" y="1196752"/>
            <a:ext cx="9577064" cy="5379934"/>
          </a:xfrm>
        </p:spPr>
        <p:txBody>
          <a:bodyPr wrap="square">
            <a:spAutoFit/>
          </a:bodyPr>
          <a:lstStyle/>
          <a:p>
            <a:pPr marL="514350" indent="-514350" eaLnBrk="1" hangingPunct="1">
              <a:lnSpc>
                <a:spcPct val="90000"/>
              </a:lnSpc>
              <a:buFont typeface="+mj-ea"/>
              <a:buAutoNum type="circleNumDbPlain" startAt="2"/>
            </a:pPr>
            <a:r>
              <a:rPr lang="ja-JP" altLang="en-US" sz="2800" dirty="0"/>
              <a:t>統合テスト（</a:t>
            </a:r>
            <a:r>
              <a:rPr lang="en-US" altLang="ja-JP" sz="2800" dirty="0"/>
              <a:t>IT: Integration Test</a:t>
            </a:r>
            <a:r>
              <a:rPr lang="ja-JP" altLang="en-US" sz="2800" dirty="0"/>
              <a:t>）</a:t>
            </a:r>
          </a:p>
          <a:p>
            <a:pPr lvl="1" eaLnBrk="1" hangingPunct="1">
              <a:lnSpc>
                <a:spcPct val="90000"/>
              </a:lnSpc>
              <a:buFont typeface="Wingdings" panose="05000000000000000000" pitchFamily="2" charset="2"/>
              <a:buChar char="ü"/>
            </a:pPr>
            <a:r>
              <a:rPr lang="ja-JP" altLang="en-US" sz="2000" dirty="0"/>
              <a:t>コンポーネントまたはシステム間の</a:t>
            </a:r>
            <a:r>
              <a:rPr lang="ja-JP" altLang="en-US" sz="2000" dirty="0">
                <a:solidFill>
                  <a:srgbClr val="FF0000"/>
                </a:solidFill>
              </a:rPr>
              <a:t>相互処理に焦点</a:t>
            </a:r>
            <a:r>
              <a:rPr lang="ja-JP" altLang="en-US" sz="2000" dirty="0"/>
              <a:t>をあてたテストのこと。</a:t>
            </a:r>
            <a:endParaRPr lang="en-US" altLang="ja-JP" sz="2000" dirty="0"/>
          </a:p>
          <a:p>
            <a:pPr lvl="1" eaLnBrk="1" hangingPunct="1">
              <a:lnSpc>
                <a:spcPct val="90000"/>
              </a:lnSpc>
              <a:buFont typeface="Wingdings" panose="05000000000000000000" pitchFamily="2" charset="2"/>
              <a:buChar char="ü"/>
            </a:pPr>
            <a:r>
              <a:rPr lang="ja-JP" altLang="en-US" sz="2000" dirty="0"/>
              <a:t>「コンポーネント統合テスト」と「システム統合テスト」は、テスト対象が異なる。</a:t>
            </a:r>
          </a:p>
          <a:p>
            <a:pPr marL="514350" indent="-514350" eaLnBrk="1" hangingPunct="1">
              <a:lnSpc>
                <a:spcPct val="90000"/>
              </a:lnSpc>
              <a:buFont typeface="+mj-ea"/>
              <a:buAutoNum type="circleNumDbPlain" startAt="3"/>
            </a:pPr>
            <a:r>
              <a:rPr lang="ja-JP" altLang="en-US" sz="2800" dirty="0"/>
              <a:t>システムテスト（</a:t>
            </a:r>
            <a:r>
              <a:rPr lang="en-US" altLang="ja-JP" sz="2800" dirty="0"/>
              <a:t>ST: System Test</a:t>
            </a:r>
            <a:r>
              <a:rPr lang="ja-JP" altLang="en-US" sz="2800" dirty="0"/>
              <a:t>）</a:t>
            </a:r>
          </a:p>
          <a:p>
            <a:pPr lvl="1" eaLnBrk="1" hangingPunct="1">
              <a:lnSpc>
                <a:spcPct val="90000"/>
              </a:lnSpc>
              <a:buFont typeface="Wingdings" panose="05000000000000000000" pitchFamily="2" charset="2"/>
              <a:buChar char="ü"/>
            </a:pPr>
            <a:r>
              <a:rPr lang="ja-JP" altLang="en-US" sz="2000" dirty="0"/>
              <a:t>システムの機能的</a:t>
            </a:r>
            <a:r>
              <a:rPr lang="en-US" altLang="ja-JP" sz="2000" dirty="0"/>
              <a:t>/</a:t>
            </a:r>
            <a:r>
              <a:rPr lang="ja-JP" altLang="en-US" sz="2000" dirty="0"/>
              <a:t>非機能的振る舞いが設計および仕様通りであることを</a:t>
            </a:r>
            <a:r>
              <a:rPr lang="ja-JP" altLang="en-US" sz="2000" dirty="0">
                <a:solidFill>
                  <a:srgbClr val="FF0000"/>
                </a:solidFill>
              </a:rPr>
              <a:t>検証（</a:t>
            </a:r>
            <a:r>
              <a:rPr lang="en-US" altLang="ja-JP" sz="2000" dirty="0">
                <a:solidFill>
                  <a:srgbClr val="FF0000"/>
                </a:solidFill>
              </a:rPr>
              <a:t>verification</a:t>
            </a:r>
            <a:r>
              <a:rPr lang="ja-JP" altLang="en-US" sz="2000" dirty="0">
                <a:solidFill>
                  <a:srgbClr val="FF0000"/>
                </a:solidFill>
              </a:rPr>
              <a:t>）</a:t>
            </a:r>
            <a:r>
              <a:rPr lang="ja-JP" altLang="en-US" sz="2000" dirty="0"/>
              <a:t>するテストのこと。</a:t>
            </a:r>
          </a:p>
          <a:p>
            <a:pPr lvl="1" eaLnBrk="1" hangingPunct="1">
              <a:lnSpc>
                <a:spcPct val="90000"/>
              </a:lnSpc>
              <a:buFont typeface="Wingdings" panose="05000000000000000000" pitchFamily="2" charset="2"/>
              <a:buChar char="ü"/>
            </a:pPr>
            <a:r>
              <a:rPr lang="ja-JP" altLang="en-US" sz="2000" dirty="0"/>
              <a:t> システムが完成し、期待通りに動作することの妥当性確認を行うテストのこと。</a:t>
            </a:r>
          </a:p>
          <a:p>
            <a:pPr marL="514350" indent="-514350" eaLnBrk="1" hangingPunct="1">
              <a:lnSpc>
                <a:spcPct val="90000"/>
              </a:lnSpc>
              <a:buFont typeface="+mj-ea"/>
              <a:buAutoNum type="circleNumDbPlain" startAt="4"/>
            </a:pPr>
            <a:r>
              <a:rPr lang="ja-JP" altLang="en-US" sz="2800" dirty="0"/>
              <a:t>受け入れテスト（</a:t>
            </a:r>
            <a:r>
              <a:rPr lang="en-US" altLang="ja-JP" sz="2800" dirty="0"/>
              <a:t>UAT: User Acceptance Test</a:t>
            </a:r>
            <a:r>
              <a:rPr lang="ja-JP" altLang="en-US" sz="2800" dirty="0"/>
              <a:t>）</a:t>
            </a:r>
          </a:p>
          <a:p>
            <a:pPr lvl="1" eaLnBrk="1" hangingPunct="1">
              <a:lnSpc>
                <a:spcPct val="90000"/>
              </a:lnSpc>
              <a:buFont typeface="Wingdings" panose="05000000000000000000" pitchFamily="2" charset="2"/>
              <a:buChar char="ü"/>
            </a:pPr>
            <a:r>
              <a:rPr lang="ja-JP" altLang="en-US" sz="2000" dirty="0"/>
              <a:t>システムが、ユーザーのニーズ、要件、ビジネスプロセスを満足するかをチェックするための公式なテストのこと。</a:t>
            </a:r>
            <a:endParaRPr lang="en-US" altLang="ja-JP" sz="2000" dirty="0"/>
          </a:p>
          <a:p>
            <a:pPr lvl="1" eaLnBrk="1" hangingPunct="1">
              <a:lnSpc>
                <a:spcPct val="90000"/>
              </a:lnSpc>
              <a:buFont typeface="Wingdings" panose="05000000000000000000" pitchFamily="2" charset="2"/>
              <a:buChar char="ü"/>
            </a:pPr>
            <a:r>
              <a:rPr lang="ja-JP" altLang="en-US" sz="2000" dirty="0"/>
              <a:t>システムが完成し、期待通りに動作することの</a:t>
            </a:r>
            <a:r>
              <a:rPr lang="ja-JP" altLang="en-US" sz="2000" dirty="0">
                <a:solidFill>
                  <a:srgbClr val="FF0000"/>
                </a:solidFill>
              </a:rPr>
              <a:t>妥当性確認（</a:t>
            </a:r>
            <a:r>
              <a:rPr lang="en-US" altLang="ja-JP" sz="2000" dirty="0">
                <a:solidFill>
                  <a:srgbClr val="FF0000"/>
                </a:solidFill>
              </a:rPr>
              <a:t>validation</a:t>
            </a:r>
            <a:r>
              <a:rPr lang="ja-JP" altLang="en-US" sz="2000" dirty="0">
                <a:solidFill>
                  <a:srgbClr val="FF0000"/>
                </a:solidFill>
              </a:rPr>
              <a:t>）</a:t>
            </a:r>
            <a:r>
              <a:rPr lang="ja-JP" altLang="en-US" sz="2000" dirty="0"/>
              <a:t>を行う。</a:t>
            </a:r>
          </a:p>
          <a:p>
            <a:pPr marL="0" indent="0" eaLnBrk="1" hangingPunct="1">
              <a:lnSpc>
                <a:spcPct val="90000"/>
              </a:lnSpc>
              <a:buNone/>
            </a:pPr>
            <a:r>
              <a:rPr lang="ja-JP" altLang="en-US" sz="2800" dirty="0"/>
              <a:t>リグレッションテスト（</a:t>
            </a:r>
            <a:r>
              <a:rPr lang="en-US" altLang="ja-JP" sz="2800" dirty="0"/>
              <a:t>Regression testing</a:t>
            </a:r>
            <a:r>
              <a:rPr lang="ja-JP" altLang="en-US" sz="2800" dirty="0"/>
              <a:t>）</a:t>
            </a:r>
          </a:p>
          <a:p>
            <a:pPr lvl="1" eaLnBrk="1" hangingPunct="1">
              <a:lnSpc>
                <a:spcPct val="90000"/>
              </a:lnSpc>
              <a:buFont typeface="Wingdings" panose="05000000000000000000" pitchFamily="2" charset="2"/>
              <a:buChar char="ü"/>
            </a:pPr>
            <a:r>
              <a:rPr lang="ja-JP" altLang="en-US" sz="2000" dirty="0"/>
              <a:t>ソフトウェアや環境の変更によって意図しない振る舞いの変化が発生していないかを探すテストのこと。「回帰テスト」と呼ぶ組織もある。テストタイプに分類する場合もある。</a:t>
            </a:r>
          </a:p>
        </p:txBody>
      </p:sp>
      <p:sp>
        <p:nvSpPr>
          <p:cNvPr id="33797"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294858245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55</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en-US" altLang="ja-JP" sz="4400" dirty="0">
                <a:solidFill>
                  <a:schemeClr val="tx2"/>
                </a:solidFill>
                <a:latin typeface="ＭＳ Ｐゴシック" charset="-128"/>
              </a:rPr>
              <a:t>2.3 </a:t>
            </a:r>
            <a:r>
              <a:rPr lang="ja-JP" altLang="en-US" sz="4400" dirty="0">
                <a:solidFill>
                  <a:schemeClr val="tx2"/>
                </a:solidFill>
                <a:latin typeface="ＭＳ Ｐゴシック" charset="-128"/>
              </a:rPr>
              <a:t>テストタイプ</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192990202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テストタイプ</a:t>
            </a:r>
          </a:p>
        </p:txBody>
      </p:sp>
      <p:sp>
        <p:nvSpPr>
          <p:cNvPr id="3" name="コンテンツ プレースホルダー 2"/>
          <p:cNvSpPr>
            <a:spLocks noGrp="1"/>
          </p:cNvSpPr>
          <p:nvPr>
            <p:ph idx="1"/>
          </p:nvPr>
        </p:nvSpPr>
        <p:spPr>
          <a:xfrm>
            <a:off x="495300" y="1600200"/>
            <a:ext cx="9066212" cy="4525963"/>
          </a:xfrm>
        </p:spPr>
        <p:txBody>
          <a:bodyPr/>
          <a:lstStyle/>
          <a:p>
            <a:r>
              <a:rPr lang="ja-JP" altLang="en-US" dirty="0"/>
              <a:t>特定のテストの目的から見たソフトウェアシステム（あるいはシステムの一部分）の特性をテストするための活動を束ねたもの</a:t>
            </a:r>
          </a:p>
          <a:p>
            <a:pPr lvl="1"/>
            <a:r>
              <a:rPr lang="ja-JP" altLang="en-US" dirty="0"/>
              <a:t>機能テスト</a:t>
            </a:r>
            <a:endParaRPr lang="en-US" altLang="ja-JP" dirty="0"/>
          </a:p>
          <a:p>
            <a:pPr lvl="1"/>
            <a:r>
              <a:rPr lang="ja-JP" altLang="en-US" dirty="0"/>
              <a:t>非機能テスト</a:t>
            </a:r>
            <a:endParaRPr lang="en-US" altLang="ja-JP" dirty="0"/>
          </a:p>
          <a:p>
            <a:pPr lvl="1"/>
            <a:r>
              <a:rPr lang="ja-JP" altLang="en-US" dirty="0"/>
              <a:t>ホワイトボックステスト</a:t>
            </a:r>
            <a:endParaRPr lang="en-US" altLang="ja-JP" dirty="0"/>
          </a:p>
          <a:p>
            <a:pPr lvl="1"/>
            <a:r>
              <a:rPr lang="ja-JP" altLang="en-US" dirty="0"/>
              <a:t>変更部分のテスト</a:t>
            </a:r>
            <a:endParaRPr lang="en-US" altLang="ja-JP"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56</a:t>
            </a:fld>
            <a:endParaRPr lang="en-US" altLang="ja-JP" dirty="0"/>
          </a:p>
        </p:txBody>
      </p:sp>
      <p:sp>
        <p:nvSpPr>
          <p:cNvPr id="6" name="フッター プレースホルダ 4">
            <a:extLst>
              <a:ext uri="{FF2B5EF4-FFF2-40B4-BE49-F238E27FC236}">
                <a16:creationId xmlns:a16="http://schemas.microsoft.com/office/drawing/2014/main" id="{3298F6E5-6E94-4332-AAF3-E91DC4174D06}"/>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8" name="テキスト ボックス 69">
            <a:extLst>
              <a:ext uri="{FF2B5EF4-FFF2-40B4-BE49-F238E27FC236}">
                <a16:creationId xmlns:a16="http://schemas.microsoft.com/office/drawing/2014/main" id="{7114A1C4-6EE2-4077-83BD-E2CB844E0B56}"/>
              </a:ext>
            </a:extLst>
          </p:cNvPr>
          <p:cNvSpPr txBox="1">
            <a:spLocks noChangeArrowheads="1"/>
          </p:cNvSpPr>
          <p:nvPr/>
        </p:nvSpPr>
        <p:spPr bwMode="auto">
          <a:xfrm>
            <a:off x="272480" y="6217567"/>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361469596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機能と非機能（品質特性）</a:t>
            </a:r>
          </a:p>
        </p:txBody>
      </p:sp>
      <p:sp>
        <p:nvSpPr>
          <p:cNvPr id="4" name="スライド番号プレースホルダー 3"/>
          <p:cNvSpPr>
            <a:spLocks noGrp="1"/>
          </p:cNvSpPr>
          <p:nvPr>
            <p:ph type="sldNum" sz="quarter" idx="12"/>
          </p:nvPr>
        </p:nvSpPr>
        <p:spPr/>
        <p:txBody>
          <a:bodyPr/>
          <a:lstStyle/>
          <a:p>
            <a:pPr>
              <a:defRPr/>
            </a:pPr>
            <a:fld id="{215F8FA4-5A1F-477C-A26C-638A5758097D}" type="slidenum">
              <a:rPr lang="ja-JP" altLang="en-US" smtClean="0"/>
              <a:pPr>
                <a:defRPr/>
              </a:pPr>
              <a:t>57</a:t>
            </a:fld>
            <a:endParaRPr lang="en-US" altLang="ja-JP" dirty="0"/>
          </a:p>
        </p:txBody>
      </p:sp>
      <p:sp>
        <p:nvSpPr>
          <p:cNvPr id="5" name="正方形/長方形 4"/>
          <p:cNvSpPr/>
          <p:nvPr/>
        </p:nvSpPr>
        <p:spPr>
          <a:xfrm>
            <a:off x="3159760" y="2276872"/>
            <a:ext cx="3596640" cy="51816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a:solidFill>
                  <a:schemeClr val="tx1"/>
                </a:solidFill>
              </a:rPr>
              <a:t>システム／ソフトウェア製品品質</a:t>
            </a:r>
          </a:p>
        </p:txBody>
      </p:sp>
      <p:sp>
        <p:nvSpPr>
          <p:cNvPr id="6" name="正方形/長方形 5"/>
          <p:cNvSpPr/>
          <p:nvPr/>
        </p:nvSpPr>
        <p:spPr>
          <a:xfrm>
            <a:off x="141954" y="3191272"/>
            <a:ext cx="1152000" cy="51816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36000" rIns="36000" rtlCol="0" anchor="ctr"/>
          <a:lstStyle/>
          <a:p>
            <a:pPr algn="ctr"/>
            <a:r>
              <a:rPr kumimoji="1" lang="ja-JP" altLang="en-US" sz="1600" dirty="0">
                <a:solidFill>
                  <a:schemeClr val="tx1"/>
                </a:solidFill>
              </a:rPr>
              <a:t>機能適合性</a:t>
            </a:r>
          </a:p>
        </p:txBody>
      </p:sp>
      <p:sp>
        <p:nvSpPr>
          <p:cNvPr id="7" name="正方形/長方形 6"/>
          <p:cNvSpPr/>
          <p:nvPr/>
        </p:nvSpPr>
        <p:spPr>
          <a:xfrm>
            <a:off x="1384251" y="3191272"/>
            <a:ext cx="1152000" cy="51816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36000" rIns="36000" rtlCol="0" anchor="ctr"/>
          <a:lstStyle/>
          <a:p>
            <a:pPr algn="ctr"/>
            <a:r>
              <a:rPr kumimoji="1" lang="ja-JP" altLang="en-US" sz="1600" dirty="0">
                <a:solidFill>
                  <a:schemeClr val="tx1"/>
                </a:solidFill>
              </a:rPr>
              <a:t>性能効率性</a:t>
            </a:r>
          </a:p>
        </p:txBody>
      </p:sp>
      <p:sp>
        <p:nvSpPr>
          <p:cNvPr id="8" name="正方形/長方形 7"/>
          <p:cNvSpPr/>
          <p:nvPr/>
        </p:nvSpPr>
        <p:spPr>
          <a:xfrm>
            <a:off x="2626548" y="3191272"/>
            <a:ext cx="1080000" cy="51816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36000" rIns="36000" rtlCol="0" anchor="ctr"/>
          <a:lstStyle/>
          <a:p>
            <a:pPr algn="ctr"/>
            <a:r>
              <a:rPr kumimoji="1" lang="ja-JP" altLang="en-US" sz="1600" dirty="0">
                <a:solidFill>
                  <a:schemeClr val="tx1"/>
                </a:solidFill>
              </a:rPr>
              <a:t>互換性</a:t>
            </a:r>
          </a:p>
        </p:txBody>
      </p:sp>
      <p:sp>
        <p:nvSpPr>
          <p:cNvPr id="9" name="正方形/長方形 8"/>
          <p:cNvSpPr/>
          <p:nvPr/>
        </p:nvSpPr>
        <p:spPr>
          <a:xfrm>
            <a:off x="3796845" y="3191272"/>
            <a:ext cx="1368000" cy="51816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36000" rIns="36000" rtlCol="0" anchor="ctr"/>
          <a:lstStyle/>
          <a:p>
            <a:pPr algn="ctr"/>
            <a:r>
              <a:rPr kumimoji="1" lang="ja-JP" altLang="en-US" sz="1600" dirty="0">
                <a:solidFill>
                  <a:schemeClr val="tx1"/>
                </a:solidFill>
              </a:rPr>
              <a:t>使用性</a:t>
            </a:r>
          </a:p>
        </p:txBody>
      </p:sp>
      <p:sp>
        <p:nvSpPr>
          <p:cNvPr id="10" name="正方形/長方形 9"/>
          <p:cNvSpPr/>
          <p:nvPr/>
        </p:nvSpPr>
        <p:spPr>
          <a:xfrm>
            <a:off x="5255428" y="3191272"/>
            <a:ext cx="1080000" cy="51816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36000" rIns="36000" rtlCol="0" anchor="ctr"/>
          <a:lstStyle/>
          <a:p>
            <a:pPr algn="ctr"/>
            <a:r>
              <a:rPr kumimoji="1" lang="ja-JP" altLang="en-US" sz="1600" dirty="0">
                <a:solidFill>
                  <a:schemeClr val="tx1"/>
                </a:solidFill>
              </a:rPr>
              <a:t>信頼性</a:t>
            </a:r>
          </a:p>
        </p:txBody>
      </p:sp>
      <p:sp>
        <p:nvSpPr>
          <p:cNvPr id="11" name="正方形/長方形 10"/>
          <p:cNvSpPr/>
          <p:nvPr/>
        </p:nvSpPr>
        <p:spPr>
          <a:xfrm>
            <a:off x="6425725" y="3191272"/>
            <a:ext cx="1152000" cy="51816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36000" rIns="36000" rtlCol="0" anchor="ctr"/>
          <a:lstStyle/>
          <a:p>
            <a:pPr algn="ctr"/>
            <a:r>
              <a:rPr kumimoji="1" lang="ja-JP" altLang="en-US" sz="1600" dirty="0">
                <a:solidFill>
                  <a:schemeClr val="tx1"/>
                </a:solidFill>
              </a:rPr>
              <a:t>セキュリティ</a:t>
            </a:r>
          </a:p>
        </p:txBody>
      </p:sp>
      <p:sp>
        <p:nvSpPr>
          <p:cNvPr id="12" name="正方形/長方形 11"/>
          <p:cNvSpPr/>
          <p:nvPr/>
        </p:nvSpPr>
        <p:spPr>
          <a:xfrm>
            <a:off x="7668022" y="3191272"/>
            <a:ext cx="1152000" cy="51816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36000" rIns="36000" rtlCol="0" anchor="ctr"/>
          <a:lstStyle/>
          <a:p>
            <a:pPr algn="ctr"/>
            <a:r>
              <a:rPr kumimoji="1" lang="ja-JP" altLang="en-US" sz="1600" dirty="0">
                <a:solidFill>
                  <a:schemeClr val="tx1"/>
                </a:solidFill>
              </a:rPr>
              <a:t>保守性</a:t>
            </a:r>
          </a:p>
        </p:txBody>
      </p:sp>
      <p:sp>
        <p:nvSpPr>
          <p:cNvPr id="13" name="正方形/長方形 12"/>
          <p:cNvSpPr/>
          <p:nvPr/>
        </p:nvSpPr>
        <p:spPr>
          <a:xfrm>
            <a:off x="8910320" y="3191272"/>
            <a:ext cx="864000" cy="51816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36000" rIns="36000" rtlCol="0" anchor="ctr"/>
          <a:lstStyle/>
          <a:p>
            <a:pPr algn="ctr"/>
            <a:r>
              <a:rPr kumimoji="1" lang="ja-JP" altLang="en-US" sz="1600" dirty="0">
                <a:solidFill>
                  <a:schemeClr val="tx1"/>
                </a:solidFill>
              </a:rPr>
              <a:t>移植性</a:t>
            </a:r>
          </a:p>
        </p:txBody>
      </p:sp>
      <p:sp>
        <p:nvSpPr>
          <p:cNvPr id="14" name="正方形/長方形 13"/>
          <p:cNvSpPr/>
          <p:nvPr/>
        </p:nvSpPr>
        <p:spPr>
          <a:xfrm>
            <a:off x="141954" y="3846592"/>
            <a:ext cx="1152000" cy="194400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36000" rIns="36000" rtlCol="0" anchor="t" anchorCtr="0"/>
          <a:lstStyle/>
          <a:p>
            <a:pPr marL="92075" indent="-92075">
              <a:buFont typeface="Arial" panose="020B0604020202020204" pitchFamily="34" charset="0"/>
              <a:buChar char="•"/>
            </a:pPr>
            <a:r>
              <a:rPr kumimoji="1" lang="ja-JP" altLang="en-US" sz="1400" dirty="0">
                <a:solidFill>
                  <a:schemeClr val="tx1"/>
                </a:solidFill>
              </a:rPr>
              <a:t>機能完全性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機能正確性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機能適切性</a:t>
            </a:r>
          </a:p>
        </p:txBody>
      </p:sp>
      <p:sp>
        <p:nvSpPr>
          <p:cNvPr id="15" name="正方形/長方形 14"/>
          <p:cNvSpPr/>
          <p:nvPr/>
        </p:nvSpPr>
        <p:spPr>
          <a:xfrm>
            <a:off x="1384251" y="3846592"/>
            <a:ext cx="1152000" cy="194400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36000" rIns="36000" rtlCol="0" anchor="t" anchorCtr="0"/>
          <a:lstStyle/>
          <a:p>
            <a:pPr marL="92075" indent="-92075">
              <a:buFont typeface="Arial" panose="020B0604020202020204" pitchFamily="34" charset="0"/>
              <a:buChar char="•"/>
            </a:pPr>
            <a:r>
              <a:rPr kumimoji="1" lang="ja-JP" altLang="en-US" sz="1400" dirty="0">
                <a:solidFill>
                  <a:schemeClr val="tx1"/>
                </a:solidFill>
              </a:rPr>
              <a:t>時間効率性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資源効率性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容量満足性</a:t>
            </a:r>
          </a:p>
        </p:txBody>
      </p:sp>
      <p:sp>
        <p:nvSpPr>
          <p:cNvPr id="16" name="正方形/長方形 15"/>
          <p:cNvSpPr/>
          <p:nvPr/>
        </p:nvSpPr>
        <p:spPr>
          <a:xfrm>
            <a:off x="2626548" y="3846592"/>
            <a:ext cx="1080000" cy="194400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36000" rIns="36000" rtlCol="0" anchor="t" anchorCtr="0"/>
          <a:lstStyle/>
          <a:p>
            <a:pPr marL="92075" indent="-92075">
              <a:buFont typeface="Arial" panose="020B0604020202020204" pitchFamily="34" charset="0"/>
              <a:buChar char="•"/>
            </a:pPr>
            <a:r>
              <a:rPr kumimoji="1" lang="ja-JP" altLang="en-US" sz="1400" dirty="0">
                <a:solidFill>
                  <a:schemeClr val="tx1"/>
                </a:solidFill>
              </a:rPr>
              <a:t>共存性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相互運用性</a:t>
            </a:r>
          </a:p>
        </p:txBody>
      </p:sp>
      <p:sp>
        <p:nvSpPr>
          <p:cNvPr id="17" name="正方形/長方形 16"/>
          <p:cNvSpPr/>
          <p:nvPr/>
        </p:nvSpPr>
        <p:spPr>
          <a:xfrm>
            <a:off x="3796845" y="3846592"/>
            <a:ext cx="1368000" cy="194400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36000" rIns="36000" rtlCol="0" anchor="t" anchorCtr="0"/>
          <a:lstStyle/>
          <a:p>
            <a:pPr marL="92075" indent="-92075">
              <a:buFont typeface="Arial" panose="020B0604020202020204" pitchFamily="34" charset="0"/>
              <a:buChar char="•"/>
            </a:pPr>
            <a:r>
              <a:rPr kumimoji="1" lang="ja-JP" altLang="en-US" sz="1400" dirty="0">
                <a:solidFill>
                  <a:schemeClr val="tx1"/>
                </a:solidFill>
              </a:rPr>
              <a:t>適切度認識性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習得性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運用操作性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ユーザエラー</a:t>
            </a:r>
            <a:br>
              <a:rPr kumimoji="1" lang="en-US" altLang="ja-JP" sz="1400" dirty="0">
                <a:solidFill>
                  <a:schemeClr val="tx1"/>
                </a:solidFill>
              </a:rPr>
            </a:br>
            <a:r>
              <a:rPr kumimoji="1" lang="ja-JP" altLang="en-US" sz="1400" dirty="0">
                <a:solidFill>
                  <a:schemeClr val="tx1"/>
                </a:solidFill>
              </a:rPr>
              <a:t>防止性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ユーザインタフェース快美性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アクセシビリティ</a:t>
            </a:r>
          </a:p>
        </p:txBody>
      </p:sp>
      <p:sp>
        <p:nvSpPr>
          <p:cNvPr id="18" name="正方形/長方形 17"/>
          <p:cNvSpPr/>
          <p:nvPr/>
        </p:nvSpPr>
        <p:spPr>
          <a:xfrm>
            <a:off x="5255428" y="3846592"/>
            <a:ext cx="1080000" cy="194400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36000" rIns="36000" rtlCol="0" anchor="t" anchorCtr="0"/>
          <a:lstStyle/>
          <a:p>
            <a:pPr marL="92075" indent="-92075">
              <a:buFont typeface="Arial" panose="020B0604020202020204" pitchFamily="34" charset="0"/>
              <a:buChar char="•"/>
            </a:pPr>
            <a:r>
              <a:rPr kumimoji="1" lang="ja-JP" altLang="en-US" sz="1400" dirty="0">
                <a:solidFill>
                  <a:schemeClr val="tx1"/>
                </a:solidFill>
              </a:rPr>
              <a:t>成熟性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可用性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障害許容性（耐故障性）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回復性</a:t>
            </a:r>
          </a:p>
        </p:txBody>
      </p:sp>
      <p:sp>
        <p:nvSpPr>
          <p:cNvPr id="19" name="正方形/長方形 18"/>
          <p:cNvSpPr/>
          <p:nvPr/>
        </p:nvSpPr>
        <p:spPr>
          <a:xfrm>
            <a:off x="6425725" y="3846592"/>
            <a:ext cx="1152000" cy="194400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36000" rIns="36000" rtlCol="0" anchor="t" anchorCtr="0"/>
          <a:lstStyle/>
          <a:p>
            <a:pPr marL="92075" indent="-92075">
              <a:buFont typeface="Arial" panose="020B0604020202020204" pitchFamily="34" charset="0"/>
              <a:buChar char="•"/>
            </a:pPr>
            <a:r>
              <a:rPr kumimoji="1" lang="ja-JP" altLang="en-US" sz="1400" dirty="0">
                <a:solidFill>
                  <a:schemeClr val="tx1"/>
                </a:solidFill>
              </a:rPr>
              <a:t>機密性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インテグリティ</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否認防止性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責任追跡性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真正性</a:t>
            </a:r>
          </a:p>
        </p:txBody>
      </p:sp>
      <p:sp>
        <p:nvSpPr>
          <p:cNvPr id="20" name="正方形/長方形 19"/>
          <p:cNvSpPr/>
          <p:nvPr/>
        </p:nvSpPr>
        <p:spPr>
          <a:xfrm>
            <a:off x="7668022" y="3846592"/>
            <a:ext cx="1152000" cy="194400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36000" rIns="36000" rtlCol="0" anchor="t" anchorCtr="0"/>
          <a:lstStyle/>
          <a:p>
            <a:pPr marL="92075" indent="-92075">
              <a:buFont typeface="Arial" panose="020B0604020202020204" pitchFamily="34" charset="0"/>
              <a:buChar char="•"/>
            </a:pPr>
            <a:r>
              <a:rPr kumimoji="1" lang="ja-JP" altLang="en-US" sz="1400" dirty="0">
                <a:solidFill>
                  <a:schemeClr val="tx1"/>
                </a:solidFill>
              </a:rPr>
              <a:t>モジュール性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再利用性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解析性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修正性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試験性</a:t>
            </a:r>
          </a:p>
        </p:txBody>
      </p:sp>
      <p:sp>
        <p:nvSpPr>
          <p:cNvPr id="21" name="正方形/長方形 20"/>
          <p:cNvSpPr/>
          <p:nvPr/>
        </p:nvSpPr>
        <p:spPr>
          <a:xfrm>
            <a:off x="8910320" y="3846592"/>
            <a:ext cx="864000" cy="194400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lIns="36000" rIns="36000" rtlCol="0" anchor="t" anchorCtr="0"/>
          <a:lstStyle/>
          <a:p>
            <a:pPr marL="92075" indent="-92075">
              <a:buFont typeface="Arial" panose="020B0604020202020204" pitchFamily="34" charset="0"/>
              <a:buChar char="•"/>
            </a:pPr>
            <a:r>
              <a:rPr kumimoji="1" lang="ja-JP" altLang="en-US" sz="1400" dirty="0">
                <a:solidFill>
                  <a:schemeClr val="tx1"/>
                </a:solidFill>
              </a:rPr>
              <a:t>適応性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設置性</a:t>
            </a:r>
            <a:endParaRPr kumimoji="1" lang="en-US" altLang="ja-JP" sz="1400" dirty="0">
              <a:solidFill>
                <a:schemeClr val="tx1"/>
              </a:solidFill>
            </a:endParaRPr>
          </a:p>
          <a:p>
            <a:pPr marL="92075" indent="-92075">
              <a:buFont typeface="Arial" panose="020B0604020202020204" pitchFamily="34" charset="0"/>
              <a:buChar char="•"/>
            </a:pPr>
            <a:r>
              <a:rPr kumimoji="1" lang="ja-JP" altLang="en-US" sz="1400" dirty="0">
                <a:solidFill>
                  <a:schemeClr val="tx1"/>
                </a:solidFill>
              </a:rPr>
              <a:t>置換性</a:t>
            </a:r>
          </a:p>
        </p:txBody>
      </p:sp>
      <p:cxnSp>
        <p:nvCxnSpPr>
          <p:cNvPr id="22" name="直線コネクタ 20"/>
          <p:cNvCxnSpPr>
            <a:stCxn id="5" idx="2"/>
            <a:endCxn id="6" idx="0"/>
          </p:cNvCxnSpPr>
          <p:nvPr/>
        </p:nvCxnSpPr>
        <p:spPr>
          <a:xfrm rot="5400000">
            <a:off x="2639897" y="873089"/>
            <a:ext cx="396240" cy="4240126"/>
          </a:xfrm>
          <a:prstGeom prst="bentConnector3">
            <a:avLst>
              <a:gd name="adj1" fmla="val 50000"/>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3" name="直線コネクタ 20"/>
          <p:cNvCxnSpPr>
            <a:stCxn id="5" idx="2"/>
            <a:endCxn id="7" idx="0"/>
          </p:cNvCxnSpPr>
          <p:nvPr/>
        </p:nvCxnSpPr>
        <p:spPr>
          <a:xfrm rot="5400000">
            <a:off x="3261046" y="1494238"/>
            <a:ext cx="396240" cy="2997829"/>
          </a:xfrm>
          <a:prstGeom prst="bentConnector3">
            <a:avLst>
              <a:gd name="adj1" fmla="val 50000"/>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直線コネクタ 20"/>
          <p:cNvCxnSpPr>
            <a:stCxn id="5" idx="2"/>
            <a:endCxn id="8" idx="0"/>
          </p:cNvCxnSpPr>
          <p:nvPr/>
        </p:nvCxnSpPr>
        <p:spPr>
          <a:xfrm rot="5400000">
            <a:off x="3864194" y="2097386"/>
            <a:ext cx="396240" cy="1791532"/>
          </a:xfrm>
          <a:prstGeom prst="bentConnector3">
            <a:avLst>
              <a:gd name="adj1" fmla="val 50000"/>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5" name="直線コネクタ 20"/>
          <p:cNvCxnSpPr>
            <a:stCxn id="5" idx="2"/>
            <a:endCxn id="9" idx="0"/>
          </p:cNvCxnSpPr>
          <p:nvPr/>
        </p:nvCxnSpPr>
        <p:spPr>
          <a:xfrm rot="5400000">
            <a:off x="4521343" y="2754535"/>
            <a:ext cx="396240" cy="477235"/>
          </a:xfrm>
          <a:prstGeom prst="bentConnector3">
            <a:avLst>
              <a:gd name="adj1" fmla="val 50000"/>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 name="直線コネクタ 20"/>
          <p:cNvCxnSpPr>
            <a:stCxn id="5" idx="2"/>
            <a:endCxn id="10" idx="0"/>
          </p:cNvCxnSpPr>
          <p:nvPr/>
        </p:nvCxnSpPr>
        <p:spPr>
          <a:xfrm rot="16200000" flipH="1">
            <a:off x="5178634" y="2574478"/>
            <a:ext cx="396240" cy="837348"/>
          </a:xfrm>
          <a:prstGeom prst="bentConnector3">
            <a:avLst>
              <a:gd name="adj1" fmla="val 50000"/>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 name="直線コネクタ 20"/>
          <p:cNvCxnSpPr>
            <a:stCxn id="5" idx="2"/>
            <a:endCxn id="11" idx="0"/>
          </p:cNvCxnSpPr>
          <p:nvPr/>
        </p:nvCxnSpPr>
        <p:spPr>
          <a:xfrm rot="16200000" flipH="1">
            <a:off x="5781782" y="1971329"/>
            <a:ext cx="396240" cy="2043645"/>
          </a:xfrm>
          <a:prstGeom prst="bentConnector3">
            <a:avLst>
              <a:gd name="adj1" fmla="val 50000"/>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8" name="直線コネクタ 20"/>
          <p:cNvCxnSpPr>
            <a:stCxn id="5" idx="2"/>
            <a:endCxn id="12" idx="0"/>
          </p:cNvCxnSpPr>
          <p:nvPr/>
        </p:nvCxnSpPr>
        <p:spPr>
          <a:xfrm rot="16200000" flipH="1">
            <a:off x="6402931" y="1350181"/>
            <a:ext cx="396240" cy="3285942"/>
          </a:xfrm>
          <a:prstGeom prst="bentConnector3">
            <a:avLst>
              <a:gd name="adj1" fmla="val 50000"/>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直線コネクタ 20"/>
          <p:cNvCxnSpPr>
            <a:stCxn id="5" idx="2"/>
            <a:endCxn id="13" idx="0"/>
          </p:cNvCxnSpPr>
          <p:nvPr/>
        </p:nvCxnSpPr>
        <p:spPr>
          <a:xfrm rot="16200000" flipH="1">
            <a:off x="6952080" y="801032"/>
            <a:ext cx="396240" cy="4384240"/>
          </a:xfrm>
          <a:prstGeom prst="bentConnector3">
            <a:avLst>
              <a:gd name="adj1" fmla="val 50000"/>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 name="直線コネクタ 20"/>
          <p:cNvCxnSpPr>
            <a:stCxn id="13" idx="2"/>
            <a:endCxn id="21" idx="0"/>
          </p:cNvCxnSpPr>
          <p:nvPr/>
        </p:nvCxnSpPr>
        <p:spPr>
          <a:xfrm>
            <a:off x="9342320" y="3709432"/>
            <a:ext cx="0" cy="137160"/>
          </a:xfrm>
          <a:prstGeom prst="straightConnector1">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 name="直線コネクタ 20"/>
          <p:cNvCxnSpPr>
            <a:stCxn id="12" idx="2"/>
            <a:endCxn id="20" idx="0"/>
          </p:cNvCxnSpPr>
          <p:nvPr/>
        </p:nvCxnSpPr>
        <p:spPr>
          <a:xfrm>
            <a:off x="8244022" y="3709432"/>
            <a:ext cx="0" cy="137160"/>
          </a:xfrm>
          <a:prstGeom prst="straightConnector1">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 name="直線コネクタ 20"/>
          <p:cNvCxnSpPr>
            <a:stCxn id="11" idx="2"/>
            <a:endCxn id="19" idx="0"/>
          </p:cNvCxnSpPr>
          <p:nvPr/>
        </p:nvCxnSpPr>
        <p:spPr>
          <a:xfrm>
            <a:off x="7001725" y="3709432"/>
            <a:ext cx="0" cy="137160"/>
          </a:xfrm>
          <a:prstGeom prst="straightConnector1">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直線コネクタ 20"/>
          <p:cNvCxnSpPr>
            <a:stCxn id="10" idx="2"/>
            <a:endCxn id="18" idx="0"/>
          </p:cNvCxnSpPr>
          <p:nvPr/>
        </p:nvCxnSpPr>
        <p:spPr>
          <a:xfrm>
            <a:off x="5795428" y="3709432"/>
            <a:ext cx="0" cy="137160"/>
          </a:xfrm>
          <a:prstGeom prst="straightConnector1">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4" name="直線コネクタ 20"/>
          <p:cNvCxnSpPr>
            <a:stCxn id="9" idx="2"/>
            <a:endCxn id="17" idx="0"/>
          </p:cNvCxnSpPr>
          <p:nvPr/>
        </p:nvCxnSpPr>
        <p:spPr>
          <a:xfrm>
            <a:off x="4480845" y="3709432"/>
            <a:ext cx="0" cy="137160"/>
          </a:xfrm>
          <a:prstGeom prst="straightConnector1">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 name="直線コネクタ 20"/>
          <p:cNvCxnSpPr>
            <a:stCxn id="8" idx="2"/>
            <a:endCxn id="16" idx="0"/>
          </p:cNvCxnSpPr>
          <p:nvPr/>
        </p:nvCxnSpPr>
        <p:spPr>
          <a:xfrm>
            <a:off x="3166548" y="3709432"/>
            <a:ext cx="0" cy="137160"/>
          </a:xfrm>
          <a:prstGeom prst="straightConnector1">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6" name="直線コネクタ 20"/>
          <p:cNvCxnSpPr>
            <a:stCxn id="7" idx="2"/>
            <a:endCxn id="15" idx="0"/>
          </p:cNvCxnSpPr>
          <p:nvPr/>
        </p:nvCxnSpPr>
        <p:spPr>
          <a:xfrm>
            <a:off x="1960251" y="3709432"/>
            <a:ext cx="0" cy="137160"/>
          </a:xfrm>
          <a:prstGeom prst="straightConnector1">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7" name="直線コネクタ 20"/>
          <p:cNvCxnSpPr>
            <a:stCxn id="6" idx="2"/>
            <a:endCxn id="14" idx="0"/>
          </p:cNvCxnSpPr>
          <p:nvPr/>
        </p:nvCxnSpPr>
        <p:spPr>
          <a:xfrm>
            <a:off x="717954" y="3709432"/>
            <a:ext cx="0" cy="137160"/>
          </a:xfrm>
          <a:prstGeom prst="straightConnector1">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8" name="テキスト ボックス 37"/>
          <p:cNvSpPr txBox="1"/>
          <p:nvPr/>
        </p:nvSpPr>
        <p:spPr>
          <a:xfrm>
            <a:off x="141954" y="5805264"/>
            <a:ext cx="9648000" cy="461665"/>
          </a:xfrm>
          <a:prstGeom prst="rect">
            <a:avLst/>
          </a:prstGeom>
          <a:noFill/>
        </p:spPr>
        <p:txBody>
          <a:bodyPr wrap="square" rtlCol="0">
            <a:spAutoFit/>
          </a:bodyPr>
          <a:lstStyle/>
          <a:p>
            <a:r>
              <a:rPr kumimoji="1" lang="ja-JP" altLang="en-US" sz="1200" dirty="0">
                <a:latin typeface="ＭＳ Ｐゴシック" panose="020B0600070205080204" pitchFamily="50" charset="-128"/>
                <a:ea typeface="ＭＳ Ｐゴシック" panose="020B0600070205080204" pitchFamily="50" charset="-128"/>
              </a:rPr>
              <a:t>出典： </a:t>
            </a:r>
            <a:r>
              <a:rPr kumimoji="1" lang="en-US" altLang="ja-JP" sz="1200" dirty="0">
                <a:latin typeface="ＭＳ Ｐゴシック" panose="020B0600070205080204" pitchFamily="50" charset="-128"/>
                <a:ea typeface="ＭＳ Ｐゴシック" panose="020B0600070205080204" pitchFamily="50" charset="-128"/>
              </a:rPr>
              <a:t>ISO/IEC 25010:2011 Systems and software engineering – Systems and software Quality Requirements and Evaluation (</a:t>
            </a:r>
            <a:r>
              <a:rPr kumimoji="1" lang="en-US" altLang="ja-JP" sz="1200" b="1" dirty="0" err="1">
                <a:solidFill>
                  <a:srgbClr val="FF0000"/>
                </a:solidFill>
                <a:latin typeface="ＭＳ Ｐゴシック" panose="020B0600070205080204" pitchFamily="50" charset="-128"/>
                <a:ea typeface="ＭＳ Ｐゴシック" panose="020B0600070205080204" pitchFamily="50" charset="-128"/>
              </a:rPr>
              <a:t>SQuaRE</a:t>
            </a:r>
            <a:r>
              <a:rPr kumimoji="1" lang="en-US" altLang="ja-JP" sz="1200" dirty="0">
                <a:latin typeface="ＭＳ Ｐゴシック" panose="020B0600070205080204" pitchFamily="50" charset="-128"/>
                <a:ea typeface="ＭＳ Ｐゴシック" panose="020B0600070205080204" pitchFamily="50" charset="-128"/>
              </a:rPr>
              <a:t>) – System and software quality models</a:t>
            </a:r>
            <a:r>
              <a:rPr kumimoji="1" lang="ja-JP" altLang="en-US" sz="1200" dirty="0">
                <a:latin typeface="ＭＳ Ｐゴシック" panose="020B0600070205080204" pitchFamily="50" charset="-128"/>
                <a:ea typeface="ＭＳ Ｐゴシック" panose="020B0600070205080204" pitchFamily="50" charset="-128"/>
              </a:rPr>
              <a:t>（</a:t>
            </a:r>
            <a:r>
              <a:rPr kumimoji="1" lang="en-US" altLang="ja-JP" sz="1200" dirty="0">
                <a:latin typeface="ＭＳ Ｐゴシック" panose="020B0600070205080204" pitchFamily="50" charset="-128"/>
                <a:ea typeface="ＭＳ Ｐゴシック" panose="020B0600070205080204" pitchFamily="50" charset="-128"/>
              </a:rPr>
              <a:t>JIS X 25010:2013 </a:t>
            </a:r>
            <a:r>
              <a:rPr kumimoji="1" lang="ja-JP" altLang="en-US" sz="1200" dirty="0">
                <a:latin typeface="ＭＳ Ｐゴシック" panose="020B0600070205080204" pitchFamily="50" charset="-128"/>
                <a:ea typeface="ＭＳ Ｐゴシック" panose="020B0600070205080204" pitchFamily="50" charset="-128"/>
              </a:rPr>
              <a:t>システム及びソフトウェア製品の品質要求及び評価（</a:t>
            </a:r>
            <a:r>
              <a:rPr kumimoji="1" lang="en-US" altLang="ja-JP" sz="1200" dirty="0" err="1">
                <a:latin typeface="ＭＳ Ｐゴシック" panose="020B0600070205080204" pitchFamily="50" charset="-128"/>
                <a:ea typeface="ＭＳ Ｐゴシック" panose="020B0600070205080204" pitchFamily="50" charset="-128"/>
              </a:rPr>
              <a:t>SQuaRE</a:t>
            </a:r>
            <a:r>
              <a:rPr kumimoji="1" lang="en-US" altLang="ja-JP" sz="1200" dirty="0">
                <a:latin typeface="ＭＳ Ｐゴシック" panose="020B0600070205080204" pitchFamily="50" charset="-128"/>
                <a:ea typeface="ＭＳ Ｐゴシック" panose="020B0600070205080204" pitchFamily="50" charset="-128"/>
              </a:rPr>
              <a:t>)- </a:t>
            </a:r>
            <a:r>
              <a:rPr kumimoji="1" lang="ja-JP" altLang="en-US" sz="1200" dirty="0">
                <a:latin typeface="ＭＳ Ｐゴシック" panose="020B0600070205080204" pitchFamily="50" charset="-128"/>
                <a:ea typeface="ＭＳ Ｐゴシック" panose="020B0600070205080204" pitchFamily="50" charset="-128"/>
              </a:rPr>
              <a:t>システム及びソフトウェア品質モデル）</a:t>
            </a:r>
          </a:p>
        </p:txBody>
      </p:sp>
      <p:sp>
        <p:nvSpPr>
          <p:cNvPr id="39" name="テキスト ボックス 38"/>
          <p:cNvSpPr txBox="1"/>
          <p:nvPr/>
        </p:nvSpPr>
        <p:spPr>
          <a:xfrm>
            <a:off x="1837673" y="1714902"/>
            <a:ext cx="6417141" cy="523220"/>
          </a:xfrm>
          <a:prstGeom prst="rect">
            <a:avLst/>
          </a:prstGeom>
          <a:noFill/>
        </p:spPr>
        <p:txBody>
          <a:bodyPr wrap="none" rtlCol="0">
            <a:spAutoFit/>
          </a:bodyPr>
          <a:lstStyle/>
          <a:p>
            <a:r>
              <a:rPr kumimoji="1" lang="ja-JP" altLang="en-US" sz="2800" u="sng" dirty="0"/>
              <a:t>システム</a:t>
            </a:r>
            <a:r>
              <a:rPr lang="ja-JP" altLang="en-US" sz="2800" u="sng" dirty="0"/>
              <a:t>／</a:t>
            </a:r>
            <a:r>
              <a:rPr kumimoji="1" lang="ja-JP" altLang="en-US" sz="2800" u="sng" dirty="0"/>
              <a:t>ソフトウェア製品の品質モデル</a:t>
            </a:r>
          </a:p>
        </p:txBody>
      </p:sp>
      <p:sp>
        <p:nvSpPr>
          <p:cNvPr id="40" name="フッター プレースホルダ 4">
            <a:extLst>
              <a:ext uri="{FF2B5EF4-FFF2-40B4-BE49-F238E27FC236}">
                <a16:creationId xmlns:a16="http://schemas.microsoft.com/office/drawing/2014/main" id="{8A157E8D-4C56-446F-BD9A-F7A5FF286D7D}"/>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3" name="吹き出し: 角を丸めた四角形 2">
            <a:extLst>
              <a:ext uri="{FF2B5EF4-FFF2-40B4-BE49-F238E27FC236}">
                <a16:creationId xmlns:a16="http://schemas.microsoft.com/office/drawing/2014/main" id="{21918CF7-1062-4971-A7E3-A29F29BF3910}"/>
              </a:ext>
            </a:extLst>
          </p:cNvPr>
          <p:cNvSpPr/>
          <p:nvPr/>
        </p:nvSpPr>
        <p:spPr>
          <a:xfrm>
            <a:off x="7905328" y="385644"/>
            <a:ext cx="1884626" cy="1143000"/>
          </a:xfrm>
          <a:prstGeom prst="wedgeRoundRectCallout">
            <a:avLst>
              <a:gd name="adj1" fmla="val -39005"/>
              <a:gd name="adj2" fmla="val 75452"/>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r>
              <a:rPr kumimoji="1" lang="ja-JP" altLang="en-US" sz="1600" dirty="0"/>
              <a:t>「利用時の品質」と「</a:t>
            </a:r>
            <a:r>
              <a:rPr lang="ja-JP" altLang="en-US" sz="1600" dirty="0"/>
              <a:t>データ品質」の</a:t>
            </a:r>
            <a:br>
              <a:rPr lang="en-US" altLang="ja-JP" sz="1600" dirty="0"/>
            </a:br>
            <a:r>
              <a:rPr lang="ja-JP" altLang="en-US" sz="1600" dirty="0"/>
              <a:t>品質モデルも定義されている</a:t>
            </a:r>
            <a:endParaRPr kumimoji="1" lang="ja-JP" altLang="en-US" sz="1600" dirty="0"/>
          </a:p>
        </p:txBody>
      </p:sp>
    </p:spTree>
    <p:extLst>
      <p:ext uri="{BB962C8B-B14F-4D97-AF65-F5344CB8AC3E}">
        <p14:creationId xmlns:p14="http://schemas.microsoft.com/office/powerpoint/2010/main" val="291891035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機能テスト</a:t>
            </a:r>
            <a:endParaRPr kumimoji="1" lang="ja-JP" altLang="en-US" dirty="0"/>
          </a:p>
        </p:txBody>
      </p:sp>
      <p:sp>
        <p:nvSpPr>
          <p:cNvPr id="3" name="コンテンツ プレースホルダー 2"/>
          <p:cNvSpPr>
            <a:spLocks noGrp="1"/>
          </p:cNvSpPr>
          <p:nvPr>
            <p:ph idx="1"/>
          </p:nvPr>
        </p:nvSpPr>
        <p:spPr/>
        <p:txBody>
          <a:bodyPr/>
          <a:lstStyle/>
          <a:p>
            <a:r>
              <a:rPr lang="ja-JP" altLang="en-US" dirty="0"/>
              <a:t>システムが実行する機能を評価する。</a:t>
            </a:r>
            <a:endParaRPr lang="en-US" altLang="ja-JP" dirty="0"/>
          </a:p>
          <a:p>
            <a:pPr lvl="1"/>
            <a:r>
              <a:rPr lang="ja-JP" altLang="en-US" dirty="0"/>
              <a:t>機能 ＝ システムが「何を」すべきか</a:t>
            </a:r>
          </a:p>
          <a:p>
            <a:r>
              <a:rPr lang="ja-JP" altLang="en-US" dirty="0"/>
              <a:t>すべてのテストレベルで行うべきである。</a:t>
            </a:r>
            <a:endParaRPr lang="en-US" altLang="ja-JP" dirty="0"/>
          </a:p>
          <a:p>
            <a:r>
              <a:rPr lang="ja-JP" altLang="en-US" dirty="0"/>
              <a:t>ソフトウェアの振る舞いが関心事であり、テスト条件やテストケースをブラックボックス技法で導出できる。</a:t>
            </a:r>
          </a:p>
          <a:p>
            <a:r>
              <a:rPr lang="ja-JP" altLang="en-US" dirty="0"/>
              <a:t>機能カバレッジを用いてテストが十分かを計測できる。</a:t>
            </a:r>
            <a:endParaRPr lang="en-US" altLang="ja-JP"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58</a:t>
            </a:fld>
            <a:endParaRPr lang="en-US" altLang="ja-JP" dirty="0"/>
          </a:p>
        </p:txBody>
      </p:sp>
      <p:sp>
        <p:nvSpPr>
          <p:cNvPr id="6" name="フッター プレースホルダ 4">
            <a:extLst>
              <a:ext uri="{FF2B5EF4-FFF2-40B4-BE49-F238E27FC236}">
                <a16:creationId xmlns:a16="http://schemas.microsoft.com/office/drawing/2014/main" id="{FF49597D-0309-49E6-9A8A-B97C68A21180}"/>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8" name="テキスト ボックス 69">
            <a:extLst>
              <a:ext uri="{FF2B5EF4-FFF2-40B4-BE49-F238E27FC236}">
                <a16:creationId xmlns:a16="http://schemas.microsoft.com/office/drawing/2014/main" id="{F47A3EC4-4F3E-447F-92F9-109298938CE8}"/>
              </a:ext>
            </a:extLst>
          </p:cNvPr>
          <p:cNvSpPr txBox="1">
            <a:spLocks noChangeArrowheads="1"/>
          </p:cNvSpPr>
          <p:nvPr/>
        </p:nvSpPr>
        <p:spPr bwMode="auto">
          <a:xfrm>
            <a:off x="272480" y="6217567"/>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23128516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非機能テスト</a:t>
            </a:r>
          </a:p>
        </p:txBody>
      </p:sp>
      <p:sp>
        <p:nvSpPr>
          <p:cNvPr id="3" name="コンテンツ プレースホルダー 2"/>
          <p:cNvSpPr>
            <a:spLocks noGrp="1"/>
          </p:cNvSpPr>
          <p:nvPr>
            <p:ph idx="1"/>
          </p:nvPr>
        </p:nvSpPr>
        <p:spPr/>
        <p:txBody>
          <a:bodyPr/>
          <a:lstStyle/>
          <a:p>
            <a:r>
              <a:rPr lang="ja-JP" altLang="en-US" dirty="0"/>
              <a:t>システムやソフトウェアの使用性、性能効率性、セキュリティといった特性を評価する。</a:t>
            </a:r>
            <a:endParaRPr lang="en-US" altLang="ja-JP" dirty="0"/>
          </a:p>
          <a:p>
            <a:pPr lvl="1"/>
            <a:r>
              <a:rPr lang="ja-JP" altLang="en-US" dirty="0"/>
              <a:t>非機能 ＝ システムが「どのように」振る舞うか</a:t>
            </a:r>
          </a:p>
          <a:p>
            <a:pPr lvl="3"/>
            <a:endParaRPr lang="en-US" altLang="ja-JP" dirty="0"/>
          </a:p>
          <a:p>
            <a:r>
              <a:rPr lang="ja-JP" altLang="en-US" dirty="0"/>
              <a:t>テスト条件やテストケースを抽出するために、ブラックボックス技法を使う場合がある。</a:t>
            </a:r>
            <a:endParaRPr lang="en-US" altLang="ja-JP" dirty="0"/>
          </a:p>
          <a:p>
            <a:pPr lvl="3"/>
            <a:endParaRPr lang="en-US" altLang="ja-JP" dirty="0"/>
          </a:p>
          <a:p>
            <a:r>
              <a:rPr lang="ja-JP" altLang="en-US" dirty="0"/>
              <a:t>非機能カバレッジを用いてテストが十分かを計測できる。</a:t>
            </a:r>
            <a:endParaRPr lang="en-US" altLang="ja-JP"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59</a:t>
            </a:fld>
            <a:endParaRPr lang="en-US" altLang="ja-JP" dirty="0"/>
          </a:p>
        </p:txBody>
      </p:sp>
      <p:sp>
        <p:nvSpPr>
          <p:cNvPr id="6" name="フッター プレースホルダ 4">
            <a:extLst>
              <a:ext uri="{FF2B5EF4-FFF2-40B4-BE49-F238E27FC236}">
                <a16:creationId xmlns:a16="http://schemas.microsoft.com/office/drawing/2014/main" id="{21D784FC-769E-46B4-874E-3905F5D112AF}"/>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8" name="テキスト ボックス 69">
            <a:extLst>
              <a:ext uri="{FF2B5EF4-FFF2-40B4-BE49-F238E27FC236}">
                <a16:creationId xmlns:a16="http://schemas.microsoft.com/office/drawing/2014/main" id="{40CD3FEF-3861-4735-A64C-2FE744486C95}"/>
              </a:ext>
            </a:extLst>
          </p:cNvPr>
          <p:cNvSpPr txBox="1">
            <a:spLocks noChangeArrowheads="1"/>
          </p:cNvSpPr>
          <p:nvPr/>
        </p:nvSpPr>
        <p:spPr bwMode="auto">
          <a:xfrm>
            <a:off x="272480" y="6217567"/>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21283865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6</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en-US" altLang="ja-JP" sz="4400" dirty="0">
                <a:solidFill>
                  <a:schemeClr val="tx2"/>
                </a:solidFill>
                <a:latin typeface="ＭＳ Ｐゴシック" charset="-128"/>
              </a:rPr>
              <a:t>1.1 </a:t>
            </a:r>
            <a:r>
              <a:rPr lang="ja-JP" altLang="en-US" sz="4400" dirty="0">
                <a:solidFill>
                  <a:schemeClr val="tx2"/>
                </a:solidFill>
                <a:latin typeface="ＭＳ Ｐゴシック" charset="-128"/>
              </a:rPr>
              <a:t>テストとは何か？</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168093044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代表的な非機能テスト（</a:t>
            </a:r>
            <a:r>
              <a:rPr kumimoji="1" lang="en-US" altLang="ja-JP" dirty="0"/>
              <a:t>1/4</a:t>
            </a:r>
            <a:r>
              <a:rPr kumimoji="1" lang="ja-JP" altLang="en-US" dirty="0"/>
              <a:t>）</a:t>
            </a:r>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60</a:t>
            </a:fld>
            <a:endParaRPr lang="en-US" altLang="ja-JP" dirty="0"/>
          </a:p>
        </p:txBody>
      </p:sp>
      <p:graphicFrame>
        <p:nvGraphicFramePr>
          <p:cNvPr id="6" name="Group 34"/>
          <p:cNvGraphicFramePr>
            <a:graphicFrameLocks noGrp="1"/>
          </p:cNvGraphicFramePr>
          <p:nvPr/>
        </p:nvGraphicFramePr>
        <p:xfrm>
          <a:off x="415925" y="1417638"/>
          <a:ext cx="9072564" cy="4088996"/>
        </p:xfrm>
        <a:graphic>
          <a:graphicData uri="http://schemas.openxmlformats.org/drawingml/2006/table">
            <a:tbl>
              <a:tblPr/>
              <a:tblGrid>
                <a:gridCol w="432619">
                  <a:extLst>
                    <a:ext uri="{9D8B030D-6E8A-4147-A177-3AD203B41FA5}">
                      <a16:colId xmlns:a16="http://schemas.microsoft.com/office/drawing/2014/main" val="20000"/>
                    </a:ext>
                  </a:extLst>
                </a:gridCol>
                <a:gridCol w="2448272">
                  <a:extLst>
                    <a:ext uri="{9D8B030D-6E8A-4147-A177-3AD203B41FA5}">
                      <a16:colId xmlns:a16="http://schemas.microsoft.com/office/drawing/2014/main" val="1417310791"/>
                    </a:ext>
                  </a:extLst>
                </a:gridCol>
                <a:gridCol w="6191673">
                  <a:extLst>
                    <a:ext uri="{9D8B030D-6E8A-4147-A177-3AD203B41FA5}">
                      <a16:colId xmlns:a16="http://schemas.microsoft.com/office/drawing/2014/main" val="20001"/>
                    </a:ext>
                  </a:extLst>
                </a:gridCol>
              </a:tblGrid>
              <a:tr h="431438">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2000" b="1" i="0" u="none" strike="noStrike" cap="none" normalizeH="0" baseline="0" dirty="0">
                          <a:ln>
                            <a:noFill/>
                          </a:ln>
                          <a:solidFill>
                            <a:schemeClr val="tx1"/>
                          </a:solidFill>
                          <a:effectLst/>
                          <a:latin typeface="Arial" charset="0"/>
                          <a:ea typeface="ＭＳ Ｐゴシック" charset="-128"/>
                        </a:rPr>
                        <a:t>テストタイプ</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BDA9"/>
                    </a:solidFill>
                  </a:tcPr>
                </a:tc>
                <a:tc h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2000" b="1" i="0" u="none" strike="noStrike" cap="none" normalizeH="0" baseline="0">
                          <a:ln>
                            <a:noFill/>
                          </a:ln>
                          <a:solidFill>
                            <a:schemeClr val="tx1"/>
                          </a:solidFill>
                          <a:effectLst/>
                          <a:latin typeface="Arial" charset="0"/>
                          <a:ea typeface="ＭＳ Ｐゴシック" charset="-128"/>
                        </a:rPr>
                        <a:t>概要</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BDA9"/>
                    </a:solidFill>
                  </a:tcPr>
                </a:tc>
                <a:extLst>
                  <a:ext uri="{0D108BD9-81ED-4DB2-BD59-A6C34878D82A}">
                    <a16:rowId xmlns:a16="http://schemas.microsoft.com/office/drawing/2014/main" val="10000"/>
                  </a:ext>
                </a:extLst>
              </a:tr>
              <a:tr h="441793">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セキュリティテスト</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システムのセキュリティポリシーを侵害しようとする行為によって脅威に対するシステムの脆弱性を評価する。</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1793">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信頼性テスト</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ソフトウェア成熟性の統計的測定値を定常的に監視し、これをサービスレベルアグリーメント（</a:t>
                      </a:r>
                      <a:r>
                        <a:rPr kumimoji="1" lang="en-US" altLang="ja-JP" sz="1800" b="0" i="0" u="none" strike="noStrike" cap="none" normalizeH="0" baseline="0" dirty="0">
                          <a:ln>
                            <a:noFill/>
                          </a:ln>
                          <a:solidFill>
                            <a:schemeClr val="tx1"/>
                          </a:solidFill>
                          <a:effectLst/>
                          <a:latin typeface="Arial" charset="0"/>
                          <a:ea typeface="ＭＳ Ｐゴシック" charset="-128"/>
                        </a:rPr>
                        <a:t>SLA</a:t>
                      </a:r>
                      <a:r>
                        <a:rPr kumimoji="1" lang="ja-JP" altLang="en-US" sz="1800" b="0" i="0" u="none" strike="noStrike" cap="none" normalizeH="0" baseline="0" dirty="0">
                          <a:ln>
                            <a:noFill/>
                          </a:ln>
                          <a:solidFill>
                            <a:schemeClr val="tx1"/>
                          </a:solidFill>
                          <a:effectLst/>
                          <a:latin typeface="Arial" charset="0"/>
                          <a:ea typeface="ＭＳ Ｐゴシック" charset="-128"/>
                        </a:rPr>
                        <a:t>）として表されることのある期待する信頼性目標と比較する。</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441793">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障害許容性のテスト</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想定外の入力値の処理に関するソフトウェアの障害許容性を評価する機能テスト（否定テストとも呼ぶ）に加えて、テスト対象のアプリケーションの外部で発生する障害に対するシステムの許容性を評価するテストが必要である。</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502303060"/>
                  </a:ext>
                </a:extLst>
              </a:tr>
              <a:tr h="441793">
                <a:tc vMerge="1">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回復性テスト</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ソフトウェアシステムがハードウェアまたはソフトウェアの故障から事前に決定した方法で回復し、正常な運用を再開できることを評価する。</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415394494"/>
                  </a:ext>
                </a:extLst>
              </a:tr>
            </a:tbl>
          </a:graphicData>
        </a:graphic>
      </p:graphicFrame>
      <p:sp>
        <p:nvSpPr>
          <p:cNvPr id="7" name="フッター プレースホルダ 4">
            <a:extLst>
              <a:ext uri="{FF2B5EF4-FFF2-40B4-BE49-F238E27FC236}">
                <a16:creationId xmlns:a16="http://schemas.microsoft.com/office/drawing/2014/main" id="{C7FF517A-BA0B-4716-9742-C4F6D8E076C3}"/>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9" name="テキスト ボックス 69">
            <a:extLst>
              <a:ext uri="{FF2B5EF4-FFF2-40B4-BE49-F238E27FC236}">
                <a16:creationId xmlns:a16="http://schemas.microsoft.com/office/drawing/2014/main" id="{9635FEFF-C001-4162-91B4-4C2820453CF3}"/>
              </a:ext>
            </a:extLst>
          </p:cNvPr>
          <p:cNvSpPr txBox="1">
            <a:spLocks noChangeArrowheads="1"/>
          </p:cNvSpPr>
          <p:nvPr/>
        </p:nvSpPr>
        <p:spPr bwMode="auto">
          <a:xfrm>
            <a:off x="272480" y="5857527"/>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a:t>
            </a:r>
            <a:r>
              <a:rPr lang="en-US" altLang="ja-JP" sz="1400" dirty="0"/>
              <a:t>Advanced Level </a:t>
            </a:r>
            <a:r>
              <a:rPr lang="ja-JP" altLang="en-US" sz="1400" dirty="0"/>
              <a:t>シラバス 日本語版 テクニカルテストアナリスト </a:t>
            </a:r>
            <a:r>
              <a:rPr lang="en-US" altLang="ja-JP" sz="1400" dirty="0"/>
              <a:t>Version2012.J02</a:t>
            </a:r>
            <a:endParaRPr lang="ja-JP" altLang="en-US" sz="1400" dirty="0"/>
          </a:p>
        </p:txBody>
      </p:sp>
    </p:spTree>
    <p:extLst>
      <p:ext uri="{BB962C8B-B14F-4D97-AF65-F5344CB8AC3E}">
        <p14:creationId xmlns:p14="http://schemas.microsoft.com/office/powerpoint/2010/main" val="260358888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代表的な非機能テスト（</a:t>
            </a:r>
            <a:r>
              <a:rPr kumimoji="1" lang="en-US" altLang="ja-JP" dirty="0"/>
              <a:t>2/4</a:t>
            </a:r>
            <a:r>
              <a:rPr kumimoji="1" lang="ja-JP" altLang="en-US" dirty="0"/>
              <a:t>）</a:t>
            </a:r>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61</a:t>
            </a:fld>
            <a:endParaRPr lang="en-US" altLang="ja-JP" dirty="0"/>
          </a:p>
        </p:txBody>
      </p:sp>
      <p:graphicFrame>
        <p:nvGraphicFramePr>
          <p:cNvPr id="6" name="Group 34"/>
          <p:cNvGraphicFramePr>
            <a:graphicFrameLocks noGrp="1"/>
          </p:cNvGraphicFramePr>
          <p:nvPr/>
        </p:nvGraphicFramePr>
        <p:xfrm>
          <a:off x="415925" y="1417638"/>
          <a:ext cx="9072564" cy="4729048"/>
        </p:xfrm>
        <a:graphic>
          <a:graphicData uri="http://schemas.openxmlformats.org/drawingml/2006/table">
            <a:tbl>
              <a:tblPr/>
              <a:tblGrid>
                <a:gridCol w="432619">
                  <a:extLst>
                    <a:ext uri="{9D8B030D-6E8A-4147-A177-3AD203B41FA5}">
                      <a16:colId xmlns:a16="http://schemas.microsoft.com/office/drawing/2014/main" val="20000"/>
                    </a:ext>
                  </a:extLst>
                </a:gridCol>
                <a:gridCol w="2448272">
                  <a:extLst>
                    <a:ext uri="{9D8B030D-6E8A-4147-A177-3AD203B41FA5}">
                      <a16:colId xmlns:a16="http://schemas.microsoft.com/office/drawing/2014/main" val="1417310791"/>
                    </a:ext>
                  </a:extLst>
                </a:gridCol>
                <a:gridCol w="6191673">
                  <a:extLst>
                    <a:ext uri="{9D8B030D-6E8A-4147-A177-3AD203B41FA5}">
                      <a16:colId xmlns:a16="http://schemas.microsoft.com/office/drawing/2014/main" val="20001"/>
                    </a:ext>
                  </a:extLst>
                </a:gridCol>
              </a:tblGrid>
              <a:tr h="431438">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2000" b="1" i="0" u="none" strike="noStrike" cap="none" normalizeH="0" baseline="0" dirty="0">
                          <a:ln>
                            <a:noFill/>
                          </a:ln>
                          <a:solidFill>
                            <a:schemeClr val="tx1"/>
                          </a:solidFill>
                          <a:effectLst/>
                          <a:latin typeface="Arial" charset="0"/>
                          <a:ea typeface="ＭＳ Ｐゴシック" charset="-128"/>
                        </a:rPr>
                        <a:t>テストタイプ</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BDA9"/>
                    </a:solidFill>
                  </a:tcPr>
                </a:tc>
                <a:tc h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2000" b="1" i="0" u="none" strike="noStrike" cap="none" normalizeH="0" baseline="0">
                          <a:ln>
                            <a:noFill/>
                          </a:ln>
                          <a:solidFill>
                            <a:schemeClr val="tx1"/>
                          </a:solidFill>
                          <a:effectLst/>
                          <a:latin typeface="Arial" charset="0"/>
                          <a:ea typeface="ＭＳ Ｐゴシック" charset="-128"/>
                        </a:rPr>
                        <a:t>概要</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BDA9"/>
                    </a:solidFill>
                  </a:tcPr>
                </a:tc>
                <a:extLst>
                  <a:ext uri="{0D108BD9-81ED-4DB2-BD59-A6C34878D82A}">
                    <a16:rowId xmlns:a16="http://schemas.microsoft.com/office/drawing/2014/main" val="10000"/>
                  </a:ext>
                </a:extLst>
              </a:tr>
              <a:tr h="441793">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性能テスト</a:t>
                      </a:r>
                      <a:endParaRPr kumimoji="1" lang="en-US" altLang="ja-JP" sz="1800" b="0" i="0" u="none" strike="noStrike" cap="none" normalizeH="0" baseline="0" dirty="0">
                        <a:ln>
                          <a:noFill/>
                        </a:ln>
                        <a:solidFill>
                          <a:schemeClr val="tx1"/>
                        </a:solidFill>
                        <a:effectLst/>
                        <a:latin typeface="Arial" charset="0"/>
                        <a:ea typeface="ＭＳ Ｐゴシック" charset="-128"/>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（時間効率性のテスト）</a:t>
                      </a:r>
                      <a:endParaRPr kumimoji="1" lang="en-US" altLang="ja-JP" sz="1800" b="0" i="0" u="none" strike="noStrike" cap="none" normalizeH="0" baseline="0" dirty="0">
                        <a:ln>
                          <a:noFill/>
                        </a:ln>
                        <a:solidFill>
                          <a:schemeClr val="tx1"/>
                        </a:solidFill>
                        <a:effectLst/>
                        <a:latin typeface="Arial" charset="0"/>
                        <a:ea typeface="ＭＳ Ｐゴシック" charset="-128"/>
                      </a:endParaRP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コンポーネントまたはシステムが、ユーザやシステムの入力に対して指定した時間内に指定した条件で応答する能力に焦点を当てている。</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1793">
                <a:tc row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ロードテスト</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現実的な負荷の想定に対するシステムの処理能力に焦点を当てている。</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616174002"/>
                  </a:ext>
                </a:extLst>
              </a:tr>
              <a:tr h="441793">
                <a:tc vMerge="1">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ストレステスト</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想定および指定した負荷の限界、および限界を超えた時、あるいはアクセス可能なコンピュータ能力や使用可能な帯域幅などのリソースの可用性が下がった時に、システムまたはコンポーネントが最大負荷を処理する能力に焦点を当てている。</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51086600"/>
                  </a:ext>
                </a:extLst>
              </a:tr>
              <a:tr h="441793">
                <a:tc vMerge="1">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拡張性テスト</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現在の要件を超えた将来の効率性要件を、システムが満たす能力に焦点を当てている。</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122417671"/>
                  </a:ext>
                </a:extLst>
              </a:tr>
              <a:tr h="441793">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資源効率性テスト</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システム資源（メモリ、ディスク容量、ネットワーク帯域幅、コネクションなど）の使用状況を、事前に定義したベンチマークに対して評価する。</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8" name="フッター プレースホルダ 4">
            <a:extLst>
              <a:ext uri="{FF2B5EF4-FFF2-40B4-BE49-F238E27FC236}">
                <a16:creationId xmlns:a16="http://schemas.microsoft.com/office/drawing/2014/main" id="{ACB444BB-DFC4-4181-95CE-0CAFE65702FF}"/>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133640807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代表的な非機能テスト（</a:t>
            </a:r>
            <a:r>
              <a:rPr kumimoji="1" lang="en-US" altLang="ja-JP" dirty="0"/>
              <a:t>3/4</a:t>
            </a:r>
            <a:r>
              <a:rPr kumimoji="1" lang="ja-JP" altLang="en-US" dirty="0"/>
              <a:t>）</a:t>
            </a:r>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62</a:t>
            </a:fld>
            <a:endParaRPr lang="en-US" altLang="ja-JP" dirty="0"/>
          </a:p>
        </p:txBody>
      </p:sp>
      <p:graphicFrame>
        <p:nvGraphicFramePr>
          <p:cNvPr id="6" name="Group 34"/>
          <p:cNvGraphicFramePr>
            <a:graphicFrameLocks noGrp="1"/>
          </p:cNvGraphicFramePr>
          <p:nvPr/>
        </p:nvGraphicFramePr>
        <p:xfrm>
          <a:off x="415925" y="1417638"/>
          <a:ext cx="9072564" cy="4820474"/>
        </p:xfrm>
        <a:graphic>
          <a:graphicData uri="http://schemas.openxmlformats.org/drawingml/2006/table">
            <a:tbl>
              <a:tblPr/>
              <a:tblGrid>
                <a:gridCol w="432619">
                  <a:extLst>
                    <a:ext uri="{9D8B030D-6E8A-4147-A177-3AD203B41FA5}">
                      <a16:colId xmlns:a16="http://schemas.microsoft.com/office/drawing/2014/main" val="20000"/>
                    </a:ext>
                  </a:extLst>
                </a:gridCol>
                <a:gridCol w="2448272">
                  <a:extLst>
                    <a:ext uri="{9D8B030D-6E8A-4147-A177-3AD203B41FA5}">
                      <a16:colId xmlns:a16="http://schemas.microsoft.com/office/drawing/2014/main" val="1417310791"/>
                    </a:ext>
                  </a:extLst>
                </a:gridCol>
                <a:gridCol w="6191673">
                  <a:extLst>
                    <a:ext uri="{9D8B030D-6E8A-4147-A177-3AD203B41FA5}">
                      <a16:colId xmlns:a16="http://schemas.microsoft.com/office/drawing/2014/main" val="20001"/>
                    </a:ext>
                  </a:extLst>
                </a:gridCol>
              </a:tblGrid>
              <a:tr h="431438">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2000" b="1" i="0" u="none" strike="noStrike" cap="none" normalizeH="0" baseline="0" dirty="0">
                          <a:ln>
                            <a:noFill/>
                          </a:ln>
                          <a:solidFill>
                            <a:schemeClr val="tx1"/>
                          </a:solidFill>
                          <a:effectLst/>
                          <a:latin typeface="Arial" charset="0"/>
                          <a:ea typeface="ＭＳ Ｐゴシック" charset="-128"/>
                        </a:rPr>
                        <a:t>テストタイプ</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BDA9"/>
                    </a:solidFill>
                  </a:tcPr>
                </a:tc>
                <a:tc h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2000" b="1" i="0" u="none" strike="noStrike" cap="none" normalizeH="0" baseline="0">
                          <a:ln>
                            <a:noFill/>
                          </a:ln>
                          <a:solidFill>
                            <a:schemeClr val="tx1"/>
                          </a:solidFill>
                          <a:effectLst/>
                          <a:latin typeface="Arial" charset="0"/>
                          <a:ea typeface="ＭＳ Ｐゴシック" charset="-128"/>
                        </a:rPr>
                        <a:t>概要</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BDA9"/>
                    </a:solidFill>
                  </a:tcPr>
                </a:tc>
                <a:extLst>
                  <a:ext uri="{0D108BD9-81ED-4DB2-BD59-A6C34878D82A}">
                    <a16:rowId xmlns:a16="http://schemas.microsoft.com/office/drawing/2014/main" val="10000"/>
                  </a:ext>
                </a:extLst>
              </a:tr>
              <a:tr h="441793">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保守性テスト</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稼働中のシステムへの変更、または環境の変更が稼働中のシステムに与える影響をテストするために行う。</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57842">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移植性テスト</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ソフトウェアを目的の環境に、新規にあるいは既存環境から移植できる容易さに関連する。</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52136">
                <a:tc row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設置性テスト</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対象とする環境にソフトウェアをインストールするために使用するソフトウェアと、文書化された手順に対して行う。</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461410150"/>
                  </a:ext>
                </a:extLst>
              </a:tr>
              <a:tr h="418438">
                <a:tc vMerge="1">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共存性／互換性テスト</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新規のあるいはアップグレードしたソフトウェアを、アプリケーションがすでにインストールされている環境に展開する場合、共存性</a:t>
                      </a:r>
                      <a:r>
                        <a:rPr kumimoji="1" lang="en-US" altLang="ja-JP" sz="1800" b="0" i="0" u="none" strike="noStrike" cap="none" normalizeH="0" baseline="0" dirty="0">
                          <a:ln>
                            <a:noFill/>
                          </a:ln>
                          <a:solidFill>
                            <a:schemeClr val="tx1"/>
                          </a:solidFill>
                          <a:effectLst/>
                          <a:latin typeface="Arial" charset="0"/>
                          <a:ea typeface="ＭＳ Ｐゴシック" charset="-128"/>
                        </a:rPr>
                        <a:t>/</a:t>
                      </a:r>
                      <a:r>
                        <a:rPr kumimoji="1" lang="ja-JP" altLang="en-US" sz="1800" b="0" i="0" u="none" strike="noStrike" cap="none" normalizeH="0" baseline="0" dirty="0">
                          <a:ln>
                            <a:noFill/>
                          </a:ln>
                          <a:solidFill>
                            <a:schemeClr val="tx1"/>
                          </a:solidFill>
                          <a:effectLst/>
                          <a:latin typeface="Arial" charset="0"/>
                          <a:ea typeface="ＭＳ Ｐゴシック" charset="-128"/>
                        </a:rPr>
                        <a:t>互換性テストを実行する必要がある。</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904063310"/>
                  </a:ext>
                </a:extLst>
              </a:tr>
              <a:tr h="498452">
                <a:tc vMerge="1">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環境適応性テスト</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全ターゲット環境（ハードウェア、ソフトウェア、ミドルウェア、オペレーティングシステムなど）で所定のアプリケーションが正しく機能するかどうかを確認する。</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502736069"/>
                  </a:ext>
                </a:extLst>
              </a:tr>
              <a:tr h="498452">
                <a:tc vMerge="1">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charset="0"/>
                        <a:ea typeface="ＭＳ Ｐゴシック" charset="-128"/>
                      </a:endParaRP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置換性テスト</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システム内のソフトウェアコンポーネントを他のコンポーネントに置換できる能力に焦点を当てる。</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989006525"/>
                  </a:ext>
                </a:extLst>
              </a:tr>
            </a:tbl>
          </a:graphicData>
        </a:graphic>
      </p:graphicFrame>
      <p:sp>
        <p:nvSpPr>
          <p:cNvPr id="8" name="フッター プレースホルダ 4">
            <a:extLst>
              <a:ext uri="{FF2B5EF4-FFF2-40B4-BE49-F238E27FC236}">
                <a16:creationId xmlns:a16="http://schemas.microsoft.com/office/drawing/2014/main" id="{6DD64E76-FF47-4A19-9F2E-78448C0AB495}"/>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183652370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代表的な非機能テスト（</a:t>
            </a:r>
            <a:r>
              <a:rPr kumimoji="1" lang="en-US" altLang="ja-JP" dirty="0"/>
              <a:t>4/4</a:t>
            </a:r>
            <a:r>
              <a:rPr kumimoji="1" lang="ja-JP" altLang="en-US" dirty="0"/>
              <a:t>）</a:t>
            </a:r>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63</a:t>
            </a:fld>
            <a:endParaRPr lang="en-US" altLang="ja-JP" dirty="0"/>
          </a:p>
        </p:txBody>
      </p:sp>
      <p:graphicFrame>
        <p:nvGraphicFramePr>
          <p:cNvPr id="6" name="Group 34"/>
          <p:cNvGraphicFramePr>
            <a:graphicFrameLocks noGrp="1"/>
          </p:cNvGraphicFramePr>
          <p:nvPr/>
        </p:nvGraphicFramePr>
        <p:xfrm>
          <a:off x="415925" y="1417638"/>
          <a:ext cx="9072564" cy="2260210"/>
        </p:xfrm>
        <a:graphic>
          <a:graphicData uri="http://schemas.openxmlformats.org/drawingml/2006/table">
            <a:tbl>
              <a:tblPr/>
              <a:tblGrid>
                <a:gridCol w="2880891">
                  <a:extLst>
                    <a:ext uri="{9D8B030D-6E8A-4147-A177-3AD203B41FA5}">
                      <a16:colId xmlns:a16="http://schemas.microsoft.com/office/drawing/2014/main" val="20000"/>
                    </a:ext>
                  </a:extLst>
                </a:gridCol>
                <a:gridCol w="6191673">
                  <a:extLst>
                    <a:ext uri="{9D8B030D-6E8A-4147-A177-3AD203B41FA5}">
                      <a16:colId xmlns:a16="http://schemas.microsoft.com/office/drawing/2014/main" val="20001"/>
                    </a:ext>
                  </a:extLst>
                </a:gridCol>
              </a:tblGrid>
              <a:tr h="4314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2000" b="1" i="0" u="none" strike="noStrike" cap="none" normalizeH="0" baseline="0" dirty="0">
                          <a:ln>
                            <a:noFill/>
                          </a:ln>
                          <a:solidFill>
                            <a:schemeClr val="tx1"/>
                          </a:solidFill>
                          <a:effectLst/>
                          <a:latin typeface="Arial" charset="0"/>
                          <a:ea typeface="ＭＳ Ｐゴシック" charset="-128"/>
                        </a:rPr>
                        <a:t>テストタイプ</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BDA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2000" b="1" i="0" u="none" strike="noStrike" cap="none" normalizeH="0" baseline="0">
                          <a:ln>
                            <a:noFill/>
                          </a:ln>
                          <a:solidFill>
                            <a:schemeClr val="tx1"/>
                          </a:solidFill>
                          <a:effectLst/>
                          <a:latin typeface="Arial" charset="0"/>
                          <a:ea typeface="ＭＳ Ｐゴシック" charset="-128"/>
                        </a:rPr>
                        <a:t>概要</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BDA9"/>
                    </a:solidFill>
                  </a:tcPr>
                </a:tc>
                <a:extLst>
                  <a:ext uri="{0D108BD9-81ED-4DB2-BD59-A6C34878D82A}">
                    <a16:rowId xmlns:a16="http://schemas.microsoft.com/office/drawing/2014/main" val="10000"/>
                  </a:ext>
                </a:extLst>
              </a:tr>
              <a:tr h="43204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使用性テスト</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ユーザがシステムを使用して、または使用する方法を習得して、特定の状況で特定のゴールに到達できるという、使いやすさをテストする。</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921139935"/>
                  </a:ext>
                </a:extLst>
              </a:tr>
              <a:tr h="43204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アクセシビリティテスト</a:t>
                      </a:r>
                    </a:p>
                  </a:txBody>
                  <a:tcPr marT="45713" marB="4571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ＭＳ Ｐゴシック" charset="-128"/>
                        </a:rPr>
                        <a:t>ソフトウェアの使用に際して特定のニーズまたは制限を持つユーザ向けに、ソフトウェアへのアクセシビリティを考慮する必要がある。</a:t>
                      </a:r>
                    </a:p>
                  </a:txBody>
                  <a:tcPr marT="45713" marB="4571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674271547"/>
                  </a:ext>
                </a:extLst>
              </a:tr>
            </a:tbl>
          </a:graphicData>
        </a:graphic>
      </p:graphicFrame>
      <p:sp>
        <p:nvSpPr>
          <p:cNvPr id="8" name="フッター プレースホルダ 4">
            <a:extLst>
              <a:ext uri="{FF2B5EF4-FFF2-40B4-BE49-F238E27FC236}">
                <a16:creationId xmlns:a16="http://schemas.microsoft.com/office/drawing/2014/main" id="{4D2FB701-2426-4FBF-92B5-6D0F65B2D589}"/>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22926201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ホワイトボックステスト</a:t>
            </a:r>
          </a:p>
        </p:txBody>
      </p:sp>
      <p:sp>
        <p:nvSpPr>
          <p:cNvPr id="3" name="コンテンツ プレースホルダー 2"/>
          <p:cNvSpPr>
            <a:spLocks noGrp="1"/>
          </p:cNvSpPr>
          <p:nvPr>
            <p:ph idx="1"/>
          </p:nvPr>
        </p:nvSpPr>
        <p:spPr/>
        <p:txBody>
          <a:bodyPr/>
          <a:lstStyle/>
          <a:p>
            <a:r>
              <a:rPr lang="ja-JP" altLang="en-US" dirty="0"/>
              <a:t>システムの内部構造や実装に基づいてテストを導出する。</a:t>
            </a:r>
            <a:endParaRPr lang="en-US" altLang="ja-JP" dirty="0"/>
          </a:p>
          <a:p>
            <a:pPr lvl="1"/>
            <a:r>
              <a:rPr lang="ja-JP" altLang="en-US" dirty="0"/>
              <a:t>内部構造：コード、アーキテクチャー、ワークフロー、システム内のデータフローなど。</a:t>
            </a:r>
            <a:endParaRPr lang="en-US" altLang="ja-JP" dirty="0"/>
          </a:p>
          <a:p>
            <a:pPr lvl="2"/>
            <a:endParaRPr lang="ja-JP" altLang="en-US" dirty="0"/>
          </a:p>
          <a:p>
            <a:r>
              <a:rPr lang="ja-JP" altLang="en-US" dirty="0"/>
              <a:t>構造カバレッジを用いてテストが十分かを計測できる。</a:t>
            </a:r>
            <a:endParaRPr lang="en-US" altLang="ja-JP" dirty="0"/>
          </a:p>
          <a:p>
            <a:pPr lvl="1"/>
            <a:r>
              <a:rPr lang="ja-JP" altLang="en-US" dirty="0"/>
              <a:t>コンポーネントテストでは「コードカバレッジ」と呼ぶ。</a:t>
            </a:r>
            <a:endParaRPr lang="en-US" altLang="ja-JP"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64</a:t>
            </a:fld>
            <a:endParaRPr lang="en-US" altLang="ja-JP" dirty="0"/>
          </a:p>
        </p:txBody>
      </p:sp>
      <p:sp>
        <p:nvSpPr>
          <p:cNvPr id="7" name="フッター プレースホルダ 4">
            <a:extLst>
              <a:ext uri="{FF2B5EF4-FFF2-40B4-BE49-F238E27FC236}">
                <a16:creationId xmlns:a16="http://schemas.microsoft.com/office/drawing/2014/main" id="{54C3CD28-6B24-4147-A076-4A2659FB1167}"/>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8" name="テキスト ボックス 69">
            <a:extLst>
              <a:ext uri="{FF2B5EF4-FFF2-40B4-BE49-F238E27FC236}">
                <a16:creationId xmlns:a16="http://schemas.microsoft.com/office/drawing/2014/main" id="{224F26F7-9010-434D-8FAF-67981CC74859}"/>
              </a:ext>
            </a:extLst>
          </p:cNvPr>
          <p:cNvSpPr txBox="1">
            <a:spLocks noChangeArrowheads="1"/>
          </p:cNvSpPr>
          <p:nvPr/>
        </p:nvSpPr>
        <p:spPr bwMode="auto">
          <a:xfrm>
            <a:off x="272480" y="6217567"/>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395829332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変更部分のテスト</a:t>
            </a:r>
          </a:p>
        </p:txBody>
      </p:sp>
      <p:sp>
        <p:nvSpPr>
          <p:cNvPr id="3" name="コンテンツ プレースホルダー 2"/>
          <p:cNvSpPr>
            <a:spLocks noGrp="1"/>
          </p:cNvSpPr>
          <p:nvPr>
            <p:ph idx="1"/>
          </p:nvPr>
        </p:nvSpPr>
        <p:spPr>
          <a:xfrm>
            <a:off x="495300" y="1600200"/>
            <a:ext cx="9138220" cy="4525963"/>
          </a:xfrm>
        </p:spPr>
        <p:txBody>
          <a:bodyPr/>
          <a:lstStyle/>
          <a:p>
            <a:r>
              <a:rPr lang="ja-JP" altLang="en-US" dirty="0"/>
              <a:t>確認テスト</a:t>
            </a:r>
            <a:endParaRPr lang="en-US" altLang="ja-JP" dirty="0"/>
          </a:p>
          <a:p>
            <a:pPr lvl="1"/>
            <a:r>
              <a:rPr lang="ja-JP" altLang="en-US" dirty="0"/>
              <a:t>修正した欠陥により不合格となった全テストケースを再実行し、欠陥が確実に修正されたことを確認する。</a:t>
            </a:r>
          </a:p>
          <a:p>
            <a:pPr lvl="6"/>
            <a:endParaRPr lang="en-US" altLang="ja-JP" sz="1600" dirty="0"/>
          </a:p>
          <a:p>
            <a:r>
              <a:rPr lang="ja-JP" altLang="en-US" dirty="0"/>
              <a:t>リグレッションテスト</a:t>
            </a:r>
            <a:endParaRPr lang="en-US" altLang="ja-JP" dirty="0"/>
          </a:p>
          <a:p>
            <a:pPr lvl="1"/>
            <a:r>
              <a:rPr lang="ja-JP" altLang="en-US" dirty="0"/>
              <a:t>修正や変更により同一コンポーネント、同一システム内の他のコンポーネント、または他システムのふるまいに意図せず及ぼす副作用（リグレッション）を検出する。</a:t>
            </a:r>
            <a:endParaRPr kumimoji="1" lang="ja-JP" altLang="en-US"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65</a:t>
            </a:fld>
            <a:endParaRPr lang="en-US" altLang="ja-JP" dirty="0"/>
          </a:p>
        </p:txBody>
      </p:sp>
      <p:sp>
        <p:nvSpPr>
          <p:cNvPr id="6" name="テキスト ボックス 5"/>
          <p:cNvSpPr txBox="1"/>
          <p:nvPr/>
        </p:nvSpPr>
        <p:spPr>
          <a:xfrm>
            <a:off x="880579" y="5417382"/>
            <a:ext cx="8784976" cy="646331"/>
          </a:xfrm>
          <a:prstGeom prst="rect">
            <a:avLst/>
          </a:prstGeom>
          <a:noFill/>
        </p:spPr>
        <p:txBody>
          <a:bodyPr wrap="square" rtlCol="0">
            <a:spAutoFit/>
          </a:bodyPr>
          <a:lstStyle/>
          <a:p>
            <a:r>
              <a:rPr lang="en-US" altLang="ja-JP" dirty="0"/>
              <a:t>※</a:t>
            </a:r>
            <a:r>
              <a:rPr lang="ja-JP" altLang="en-US" dirty="0"/>
              <a:t>欠陥修正時に新たに作りこんでしまった欠陥を「リグレッション」と呼ぶ。「デグレード」と</a:t>
            </a:r>
            <a:br>
              <a:rPr lang="en-US" altLang="ja-JP" dirty="0"/>
            </a:br>
            <a:r>
              <a:rPr lang="ja-JP" altLang="en-US" dirty="0"/>
              <a:t>　 呼ばれる場合があるが、デグレードは</a:t>
            </a:r>
            <a:r>
              <a:rPr lang="en-US" altLang="ja-JP" dirty="0"/>
              <a:t>Degradation</a:t>
            </a:r>
            <a:r>
              <a:rPr lang="ja-JP" altLang="en-US" dirty="0"/>
              <a:t>（劣化）から来る和製英語である。</a:t>
            </a:r>
            <a:endParaRPr kumimoji="1" lang="ja-JP" altLang="en-US" dirty="0"/>
          </a:p>
        </p:txBody>
      </p:sp>
      <p:sp>
        <p:nvSpPr>
          <p:cNvPr id="10" name="フッター プレースホルダ 4">
            <a:extLst>
              <a:ext uri="{FF2B5EF4-FFF2-40B4-BE49-F238E27FC236}">
                <a16:creationId xmlns:a16="http://schemas.microsoft.com/office/drawing/2014/main" id="{C269B489-95CC-46F9-979C-5B3474491EE6}"/>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11" name="テキスト ボックス 69">
            <a:extLst>
              <a:ext uri="{FF2B5EF4-FFF2-40B4-BE49-F238E27FC236}">
                <a16:creationId xmlns:a16="http://schemas.microsoft.com/office/drawing/2014/main" id="{614012C4-4AEF-448E-9A83-4A4001F50558}"/>
              </a:ext>
            </a:extLst>
          </p:cNvPr>
          <p:cNvSpPr txBox="1">
            <a:spLocks noChangeArrowheads="1"/>
          </p:cNvSpPr>
          <p:nvPr/>
        </p:nvSpPr>
        <p:spPr bwMode="auto">
          <a:xfrm>
            <a:off x="272480" y="6217567"/>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216866533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リグレッションテスト</a:t>
            </a:r>
          </a:p>
        </p:txBody>
      </p:sp>
      <p:sp>
        <p:nvSpPr>
          <p:cNvPr id="3" name="コンテンツ プレースホルダー 2"/>
          <p:cNvSpPr>
            <a:spLocks noGrp="1"/>
          </p:cNvSpPr>
          <p:nvPr>
            <p:ph idx="1"/>
          </p:nvPr>
        </p:nvSpPr>
        <p:spPr>
          <a:xfrm>
            <a:off x="495300" y="1600199"/>
            <a:ext cx="9138220" cy="4852989"/>
          </a:xfrm>
        </p:spPr>
        <p:txBody>
          <a:bodyPr>
            <a:normAutofit fontScale="92500" lnSpcReduction="20000"/>
          </a:bodyPr>
          <a:lstStyle/>
          <a:p>
            <a:r>
              <a:rPr lang="ja-JP" altLang="en-US" dirty="0"/>
              <a:t>実施タイミングの例</a:t>
            </a:r>
            <a:endParaRPr lang="en-US" altLang="ja-JP" dirty="0"/>
          </a:p>
          <a:p>
            <a:pPr lvl="1"/>
            <a:r>
              <a:rPr lang="ja-JP" altLang="en-US" dirty="0"/>
              <a:t>ひとつの欠陥を修正した時に行う。</a:t>
            </a:r>
            <a:endParaRPr lang="en-US" altLang="ja-JP" dirty="0"/>
          </a:p>
          <a:p>
            <a:pPr lvl="1"/>
            <a:r>
              <a:rPr lang="ja-JP" altLang="en-US" dirty="0"/>
              <a:t>毎日１回行う（デイリービルド）。</a:t>
            </a:r>
          </a:p>
          <a:p>
            <a:pPr lvl="1"/>
            <a:r>
              <a:rPr lang="ja-JP" altLang="en-US" dirty="0"/>
              <a:t>各テストレベルの最後にまとめて行う。</a:t>
            </a:r>
          </a:p>
          <a:p>
            <a:pPr lvl="3"/>
            <a:endParaRPr lang="en-US" altLang="ja-JP" dirty="0"/>
          </a:p>
          <a:p>
            <a:r>
              <a:rPr lang="ja-JP" altLang="en-US" dirty="0"/>
              <a:t>自動化</a:t>
            </a:r>
            <a:endParaRPr lang="en-US" altLang="ja-JP" dirty="0"/>
          </a:p>
          <a:p>
            <a:pPr lvl="1"/>
            <a:r>
              <a:rPr lang="ja-JP" altLang="en-US" dirty="0"/>
              <a:t>リグレッションテストスイートは何度も実行し、通常は少しずつ拡充をしていくため、自動化による効果が非常に大きい。</a:t>
            </a:r>
          </a:p>
          <a:p>
            <a:pPr lvl="3"/>
            <a:endParaRPr lang="en-US" altLang="ja-JP" dirty="0"/>
          </a:p>
          <a:p>
            <a:r>
              <a:rPr lang="ja-JP" altLang="en-US" dirty="0"/>
              <a:t>テスト範囲</a:t>
            </a:r>
          </a:p>
          <a:p>
            <a:pPr lvl="1"/>
            <a:r>
              <a:rPr lang="ja-JP" altLang="en-US" dirty="0"/>
              <a:t>影響度分析により、修正による副作用や影響を受ける領域を識別する。</a:t>
            </a:r>
            <a:endParaRPr lang="en-US" altLang="ja-JP"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66</a:t>
            </a:fld>
            <a:endParaRPr lang="en-US" altLang="ja-JP" dirty="0"/>
          </a:p>
        </p:txBody>
      </p:sp>
      <p:sp>
        <p:nvSpPr>
          <p:cNvPr id="9" name="フッター プレースホルダ 4">
            <a:extLst>
              <a:ext uri="{FF2B5EF4-FFF2-40B4-BE49-F238E27FC236}">
                <a16:creationId xmlns:a16="http://schemas.microsoft.com/office/drawing/2014/main" id="{4AC86419-5AC8-4213-AB3B-B8B4DDAAE9AE}"/>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10" name="テキスト ボックス 69">
            <a:extLst>
              <a:ext uri="{FF2B5EF4-FFF2-40B4-BE49-F238E27FC236}">
                <a16:creationId xmlns:a16="http://schemas.microsoft.com/office/drawing/2014/main" id="{9E12A6FF-A748-4634-BA19-E70AF9579D9A}"/>
              </a:ext>
            </a:extLst>
          </p:cNvPr>
          <p:cNvSpPr txBox="1">
            <a:spLocks noChangeArrowheads="1"/>
          </p:cNvSpPr>
          <p:nvPr/>
        </p:nvSpPr>
        <p:spPr bwMode="auto">
          <a:xfrm>
            <a:off x="272480" y="6217567"/>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161787595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67</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en-US" altLang="ja-JP" sz="4400" dirty="0">
                <a:solidFill>
                  <a:schemeClr val="tx2"/>
                </a:solidFill>
                <a:latin typeface="ＭＳ Ｐゴシック" charset="-128"/>
              </a:rPr>
              <a:t>2.4 </a:t>
            </a:r>
            <a:r>
              <a:rPr lang="ja-JP" altLang="en-US" sz="4400" dirty="0">
                <a:solidFill>
                  <a:schemeClr val="tx2"/>
                </a:solidFill>
                <a:latin typeface="ＭＳ Ｐゴシック" charset="-128"/>
              </a:rPr>
              <a:t>メンテナンス（保守）テスト</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373862996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メンテナンス（保守）テスト</a:t>
            </a:r>
          </a:p>
        </p:txBody>
      </p:sp>
      <p:sp>
        <p:nvSpPr>
          <p:cNvPr id="3" name="コンテンツ プレースホルダー 2"/>
          <p:cNvSpPr>
            <a:spLocks noGrp="1"/>
          </p:cNvSpPr>
          <p:nvPr>
            <p:ph idx="1"/>
          </p:nvPr>
        </p:nvSpPr>
        <p:spPr/>
        <p:txBody>
          <a:bodyPr/>
          <a:lstStyle/>
          <a:p>
            <a:r>
              <a:rPr lang="ja-JP" altLang="en-US" dirty="0"/>
              <a:t>メンテナンスの一環として変更が発生した場合に以下の目的で行う。</a:t>
            </a:r>
            <a:endParaRPr lang="en-US" altLang="ja-JP" dirty="0"/>
          </a:p>
          <a:p>
            <a:pPr lvl="1"/>
            <a:r>
              <a:rPr lang="ja-JP" altLang="en-US" dirty="0"/>
              <a:t>変更が正しく適用されていることを評価する。</a:t>
            </a:r>
            <a:endParaRPr lang="en-US" altLang="ja-JP" dirty="0"/>
          </a:p>
          <a:p>
            <a:pPr lvl="1"/>
            <a:r>
              <a:rPr lang="ja-JP" altLang="en-US" dirty="0"/>
              <a:t>システムの変更していない部分での副作用（リグレッション）を確認する。</a:t>
            </a:r>
            <a:endParaRPr lang="en-US" altLang="ja-JP"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68</a:t>
            </a:fld>
            <a:endParaRPr lang="en-US" altLang="ja-JP" dirty="0"/>
          </a:p>
        </p:txBody>
      </p:sp>
      <p:sp>
        <p:nvSpPr>
          <p:cNvPr id="6" name="フッター プレースホルダ 4">
            <a:extLst>
              <a:ext uri="{FF2B5EF4-FFF2-40B4-BE49-F238E27FC236}">
                <a16:creationId xmlns:a16="http://schemas.microsoft.com/office/drawing/2014/main" id="{F0542883-CF3E-44B7-9854-D4F247758F9A}"/>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8" name="テキスト ボックス 69">
            <a:extLst>
              <a:ext uri="{FF2B5EF4-FFF2-40B4-BE49-F238E27FC236}">
                <a16:creationId xmlns:a16="http://schemas.microsoft.com/office/drawing/2014/main" id="{6308198E-A505-441E-9F28-19B0556FD32D}"/>
              </a:ext>
            </a:extLst>
          </p:cNvPr>
          <p:cNvSpPr txBox="1">
            <a:spLocks noChangeArrowheads="1"/>
          </p:cNvSpPr>
          <p:nvPr/>
        </p:nvSpPr>
        <p:spPr bwMode="auto">
          <a:xfrm>
            <a:off x="315913" y="6001543"/>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381701939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影響度分析</a:t>
            </a:r>
          </a:p>
        </p:txBody>
      </p:sp>
      <p:sp>
        <p:nvSpPr>
          <p:cNvPr id="3" name="コンテンツ プレースホルダー 2"/>
          <p:cNvSpPr>
            <a:spLocks noGrp="1"/>
          </p:cNvSpPr>
          <p:nvPr>
            <p:ph idx="1"/>
          </p:nvPr>
        </p:nvSpPr>
        <p:spPr>
          <a:xfrm>
            <a:off x="495300" y="1600200"/>
            <a:ext cx="9282236" cy="4525963"/>
          </a:xfrm>
        </p:spPr>
        <p:txBody>
          <a:bodyPr/>
          <a:lstStyle/>
          <a:p>
            <a:r>
              <a:rPr lang="ja-JP" altLang="en-US" dirty="0"/>
              <a:t>メンテナンスリリース向けに行った変更を評価する。</a:t>
            </a:r>
            <a:endParaRPr lang="en-US" altLang="ja-JP" dirty="0"/>
          </a:p>
          <a:p>
            <a:pPr lvl="1"/>
            <a:r>
              <a:rPr lang="ja-JP" altLang="en-US" dirty="0"/>
              <a:t>変更により意図した結果</a:t>
            </a:r>
            <a:endParaRPr lang="en-US" altLang="ja-JP" dirty="0"/>
          </a:p>
          <a:p>
            <a:pPr lvl="1"/>
            <a:r>
              <a:rPr lang="ja-JP" altLang="en-US" dirty="0"/>
              <a:t>変更により予想される副作用</a:t>
            </a:r>
            <a:endParaRPr lang="en-US" altLang="ja-JP" dirty="0"/>
          </a:p>
          <a:p>
            <a:pPr lvl="1"/>
            <a:r>
              <a:rPr lang="ja-JP" altLang="en-US" dirty="0"/>
              <a:t>変更が影響するシステムの領域</a:t>
            </a:r>
            <a:endParaRPr lang="en-US" altLang="ja-JP" dirty="0"/>
          </a:p>
          <a:p>
            <a:pPr lvl="1"/>
            <a:r>
              <a:rPr lang="ja-JP" altLang="en-US" dirty="0"/>
              <a:t>既存のテストに対する修正が必要な箇所</a:t>
            </a:r>
            <a:endParaRPr lang="en-US" altLang="ja-JP" dirty="0"/>
          </a:p>
          <a:p>
            <a:r>
              <a:rPr lang="ja-JP" altLang="en-US" dirty="0"/>
              <a:t>修正が必要な既存のテストを更新した後に、副作用および影響を受ける領域に対してリグレッションテストを行う必要がある。</a:t>
            </a:r>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69</a:t>
            </a:fld>
            <a:endParaRPr lang="en-US" altLang="ja-JP" dirty="0"/>
          </a:p>
        </p:txBody>
      </p:sp>
      <p:sp>
        <p:nvSpPr>
          <p:cNvPr id="6" name="フッター プレースホルダ 4">
            <a:extLst>
              <a:ext uri="{FF2B5EF4-FFF2-40B4-BE49-F238E27FC236}">
                <a16:creationId xmlns:a16="http://schemas.microsoft.com/office/drawing/2014/main" id="{4C747B8E-1007-467A-B41B-248D9DF4666C}"/>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8" name="テキスト ボックス 69">
            <a:extLst>
              <a:ext uri="{FF2B5EF4-FFF2-40B4-BE49-F238E27FC236}">
                <a16:creationId xmlns:a16="http://schemas.microsoft.com/office/drawing/2014/main" id="{EBC2E440-8151-4545-84FD-9A25F09ED56E}"/>
              </a:ext>
            </a:extLst>
          </p:cNvPr>
          <p:cNvSpPr txBox="1">
            <a:spLocks noChangeArrowheads="1"/>
          </p:cNvSpPr>
          <p:nvPr/>
        </p:nvSpPr>
        <p:spPr bwMode="auto">
          <a:xfrm>
            <a:off x="315913" y="6073551"/>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21745144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スライド番号プレースホルダ 5"/>
          <p:cNvSpPr>
            <a:spLocks noGrp="1"/>
          </p:cNvSpPr>
          <p:nvPr>
            <p:ph type="sldNum" sz="quarter" idx="12"/>
          </p:nvPr>
        </p:nvSpPr>
        <p:spPr>
          <a:noFill/>
        </p:spPr>
        <p:txBody>
          <a:bodyPr/>
          <a:lstStyle/>
          <a:p>
            <a:fld id="{9BE9C6B5-FD9C-4181-A826-E5093D2C7866}" type="slidenum">
              <a:rPr lang="ja-JP" altLang="en-US" smtClean="0">
                <a:ea typeface="ＭＳ Ｐゴシック" charset="-128"/>
              </a:rPr>
              <a:pPr/>
              <a:t>7</a:t>
            </a:fld>
            <a:endParaRPr lang="en-US" altLang="ja-JP" dirty="0">
              <a:ea typeface="ＭＳ Ｐゴシック" charset="-128"/>
            </a:endParaRPr>
          </a:p>
        </p:txBody>
      </p:sp>
      <p:sp>
        <p:nvSpPr>
          <p:cNvPr id="14339" name="Rectangle 2"/>
          <p:cNvSpPr>
            <a:spLocks noGrp="1" noChangeArrowheads="1"/>
          </p:cNvSpPr>
          <p:nvPr>
            <p:ph type="title"/>
          </p:nvPr>
        </p:nvSpPr>
        <p:spPr/>
        <p:txBody>
          <a:bodyPr/>
          <a:lstStyle/>
          <a:p>
            <a:pPr eaLnBrk="1" hangingPunct="1"/>
            <a:r>
              <a:rPr lang="ja-JP" altLang="en-US" dirty="0"/>
              <a:t>なぜテストをするのか</a:t>
            </a:r>
          </a:p>
        </p:txBody>
      </p:sp>
      <p:sp>
        <p:nvSpPr>
          <p:cNvPr id="14343"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3" name="コンテンツ プレースホルダー 2">
            <a:extLst>
              <a:ext uri="{FF2B5EF4-FFF2-40B4-BE49-F238E27FC236}">
                <a16:creationId xmlns:a16="http://schemas.microsoft.com/office/drawing/2014/main" id="{30FFF1D3-12AD-4E58-97E0-8A9AB2A76419}"/>
              </a:ext>
            </a:extLst>
          </p:cNvPr>
          <p:cNvSpPr>
            <a:spLocks noGrp="1"/>
          </p:cNvSpPr>
          <p:nvPr>
            <p:ph idx="1"/>
          </p:nvPr>
        </p:nvSpPr>
        <p:spPr/>
        <p:txBody>
          <a:bodyPr/>
          <a:lstStyle/>
          <a:p>
            <a:r>
              <a:rPr lang="en-US" altLang="ja-JP" dirty="0"/>
              <a:t>2002</a:t>
            </a:r>
            <a:r>
              <a:rPr lang="ja-JP" altLang="en-US" dirty="0"/>
              <a:t>年</a:t>
            </a:r>
            <a:r>
              <a:rPr lang="en-US" altLang="ja-JP" dirty="0"/>
              <a:t>6</a:t>
            </a:r>
            <a:r>
              <a:rPr lang="ja-JP" altLang="en-US" dirty="0"/>
              <a:t>月に、</a:t>
            </a:r>
            <a:r>
              <a:rPr lang="en-US" altLang="ja-JP" dirty="0"/>
              <a:t>NIST</a:t>
            </a:r>
            <a:r>
              <a:rPr lang="ja-JP" altLang="en-US" dirty="0"/>
              <a:t>（アメリカ国立標準技術研究所）が下記のレポートを出した。</a:t>
            </a:r>
          </a:p>
        </p:txBody>
      </p:sp>
      <p:sp>
        <p:nvSpPr>
          <p:cNvPr id="10" name="テキスト ボックス 69">
            <a:extLst>
              <a:ext uri="{FF2B5EF4-FFF2-40B4-BE49-F238E27FC236}">
                <a16:creationId xmlns:a16="http://schemas.microsoft.com/office/drawing/2014/main" id="{AAE4BCB7-3DCD-4774-A446-225C2E67B140}"/>
              </a:ext>
            </a:extLst>
          </p:cNvPr>
          <p:cNvSpPr txBox="1">
            <a:spLocks noChangeArrowheads="1"/>
          </p:cNvSpPr>
          <p:nvPr/>
        </p:nvSpPr>
        <p:spPr bwMode="auto">
          <a:xfrm>
            <a:off x="3152800" y="5942816"/>
            <a:ext cx="6266333" cy="523220"/>
          </a:xfrm>
          <a:prstGeom prst="rect">
            <a:avLst/>
          </a:prstGeom>
          <a:noFill/>
          <a:ln w="9525">
            <a:noFill/>
            <a:miter lim="800000"/>
            <a:headEnd/>
            <a:tailEnd/>
          </a:ln>
        </p:spPr>
        <p:txBody>
          <a:bodyPr wrap="square">
            <a:spAutoFit/>
          </a:bodyPr>
          <a:lstStyle/>
          <a:p>
            <a:r>
              <a:rPr lang="ja-JP" altLang="en-US" sz="1400" dirty="0"/>
              <a:t>出典：</a:t>
            </a:r>
            <a:r>
              <a:rPr lang="en-US" altLang="ja-JP" sz="1400" dirty="0"/>
              <a:t>The Economic Impact of Inadequate Infrastructure for Software Testing</a:t>
            </a:r>
          </a:p>
          <a:p>
            <a:r>
              <a:rPr lang="ja-JP" altLang="en-US" sz="1400" dirty="0"/>
              <a:t>　　　　および、</a:t>
            </a:r>
            <a:r>
              <a:rPr lang="en-US" altLang="ja-JP" sz="1400" dirty="0"/>
              <a:t>『</a:t>
            </a:r>
            <a:r>
              <a:rPr lang="ja-JP" altLang="en-US" sz="1400" dirty="0"/>
              <a:t>欠陥ソフトウェアの経済学</a:t>
            </a:r>
            <a:r>
              <a:rPr lang="en-US" altLang="ja-JP" sz="1400" dirty="0"/>
              <a:t>』</a:t>
            </a:r>
          </a:p>
        </p:txBody>
      </p:sp>
      <p:sp>
        <p:nvSpPr>
          <p:cNvPr id="11" name="正方形/長方形 10">
            <a:extLst>
              <a:ext uri="{FF2B5EF4-FFF2-40B4-BE49-F238E27FC236}">
                <a16:creationId xmlns:a16="http://schemas.microsoft.com/office/drawing/2014/main" id="{AFEE3EFF-1916-4DB2-B2D7-0163566D7512}"/>
              </a:ext>
            </a:extLst>
          </p:cNvPr>
          <p:cNvSpPr/>
          <p:nvPr/>
        </p:nvSpPr>
        <p:spPr>
          <a:xfrm>
            <a:off x="1345610" y="2918251"/>
            <a:ext cx="7169548" cy="2016224"/>
          </a:xfrm>
          <a:prstGeom prst="rect">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3600" dirty="0"/>
              <a:t>ソフトウェアの欠陥が、</a:t>
            </a:r>
            <a:endParaRPr lang="en-US" altLang="ja-JP" sz="3600" dirty="0"/>
          </a:p>
          <a:p>
            <a:pPr algn="ctr"/>
            <a:r>
              <a:rPr lang="ja-JP" altLang="en-US" sz="3600" dirty="0"/>
              <a:t>アメリカに年間　？？？　円の</a:t>
            </a:r>
            <a:endParaRPr lang="en-US" altLang="ja-JP" sz="3600" dirty="0"/>
          </a:p>
          <a:p>
            <a:pPr algn="ctr"/>
            <a:r>
              <a:rPr lang="ja-JP" altLang="en-US" sz="3600" dirty="0"/>
              <a:t>損害を与えている。</a:t>
            </a:r>
            <a:endParaRPr kumimoji="1" lang="ja-JP" altLang="en-US" sz="3600" dirty="0"/>
          </a:p>
        </p:txBody>
      </p:sp>
      <p:sp>
        <p:nvSpPr>
          <p:cNvPr id="12" name="テキスト ボックス 11">
            <a:extLst>
              <a:ext uri="{FF2B5EF4-FFF2-40B4-BE49-F238E27FC236}">
                <a16:creationId xmlns:a16="http://schemas.microsoft.com/office/drawing/2014/main" id="{E7FEDA1C-7FFC-4D90-BD56-73BF1B5BDE74}"/>
              </a:ext>
            </a:extLst>
          </p:cNvPr>
          <p:cNvSpPr txBox="1">
            <a:spLocks noChangeArrowheads="1"/>
          </p:cNvSpPr>
          <p:nvPr/>
        </p:nvSpPr>
        <p:spPr bwMode="auto">
          <a:xfrm>
            <a:off x="4886654" y="3610328"/>
            <a:ext cx="1980000" cy="646331"/>
          </a:xfrm>
          <a:prstGeom prst="rect">
            <a:avLst/>
          </a:prstGeom>
          <a:solidFill>
            <a:srgbClr val="FFFF99"/>
          </a:solidFill>
          <a:ln w="9525">
            <a:noFill/>
            <a:miter lim="800000"/>
            <a:headEnd/>
            <a:tailEnd/>
          </a:ln>
        </p:spPr>
        <p:txBody>
          <a:bodyPr wrap="square" lIns="0" rIns="0">
            <a:spAutoFit/>
          </a:bodyPr>
          <a:lstStyle/>
          <a:p>
            <a:pPr algn="ctr"/>
            <a:r>
              <a:rPr lang="en-US" altLang="ja-JP" sz="3600" dirty="0">
                <a:solidFill>
                  <a:srgbClr val="FF0000"/>
                </a:solidFill>
              </a:rPr>
              <a:t>7</a:t>
            </a:r>
            <a:r>
              <a:rPr lang="ja-JP" altLang="en-US" sz="3600" dirty="0">
                <a:solidFill>
                  <a:srgbClr val="FF0000"/>
                </a:solidFill>
              </a:rPr>
              <a:t>兆～</a:t>
            </a:r>
            <a:r>
              <a:rPr lang="en-US" altLang="ja-JP" sz="3600" dirty="0">
                <a:solidFill>
                  <a:srgbClr val="FF0000"/>
                </a:solidFill>
              </a:rPr>
              <a:t>8</a:t>
            </a:r>
            <a:r>
              <a:rPr lang="ja-JP" altLang="en-US" sz="3600" dirty="0">
                <a:solidFill>
                  <a:srgbClr val="FF0000"/>
                </a:solidFill>
              </a:rPr>
              <a:t>兆</a:t>
            </a:r>
            <a:endParaRPr lang="en-US" altLang="ja-JP" sz="3600" dirty="0">
              <a:solidFill>
                <a:srgbClr val="FF0000"/>
              </a:solidFill>
            </a:endParaRPr>
          </a:p>
        </p:txBody>
      </p:sp>
      <p:sp>
        <p:nvSpPr>
          <p:cNvPr id="13" name="テキスト ボックス 12">
            <a:extLst>
              <a:ext uri="{FF2B5EF4-FFF2-40B4-BE49-F238E27FC236}">
                <a16:creationId xmlns:a16="http://schemas.microsoft.com/office/drawing/2014/main" id="{A859E3B7-B9F8-4021-BDAF-26914EA305E8}"/>
              </a:ext>
            </a:extLst>
          </p:cNvPr>
          <p:cNvSpPr txBox="1"/>
          <p:nvPr/>
        </p:nvSpPr>
        <p:spPr>
          <a:xfrm>
            <a:off x="32576" y="5137719"/>
            <a:ext cx="9874019" cy="707886"/>
          </a:xfrm>
          <a:prstGeom prst="rect">
            <a:avLst/>
          </a:prstGeom>
          <a:noFill/>
        </p:spPr>
        <p:txBody>
          <a:bodyPr wrap="square" rtlCol="0">
            <a:spAutoFit/>
          </a:bodyPr>
          <a:lstStyle/>
          <a:p>
            <a:r>
              <a:rPr kumimoji="1" lang="ja-JP" altLang="en-US" sz="2000" dirty="0"/>
              <a:t>（参考） </a:t>
            </a:r>
            <a:r>
              <a:rPr kumimoji="1" lang="en-US" altLang="ja-JP" sz="2000" dirty="0"/>
              <a:t>2002</a:t>
            </a:r>
            <a:r>
              <a:rPr kumimoji="1" lang="ja-JP" altLang="en-US" sz="2000" dirty="0"/>
              <a:t>年のアメリカの人口約</a:t>
            </a:r>
            <a:r>
              <a:rPr kumimoji="1" lang="en-US" altLang="ja-JP" sz="2000" dirty="0"/>
              <a:t>2.9</a:t>
            </a:r>
            <a:r>
              <a:rPr kumimoji="1" lang="ja-JP" altLang="en-US" sz="2000" dirty="0"/>
              <a:t>億人、名目</a:t>
            </a:r>
            <a:r>
              <a:rPr kumimoji="1" lang="en-US" altLang="ja-JP" sz="2000" dirty="0"/>
              <a:t>GDP </a:t>
            </a:r>
            <a:r>
              <a:rPr kumimoji="1" lang="ja-JP" altLang="en-US" sz="2000" dirty="0"/>
              <a:t>約</a:t>
            </a:r>
            <a:r>
              <a:rPr kumimoji="1" lang="en-US" altLang="ja-JP" sz="2000" dirty="0"/>
              <a:t>11</a:t>
            </a:r>
            <a:r>
              <a:rPr lang="ja-JP" altLang="en-US" sz="2000" dirty="0"/>
              <a:t>兆ドル（</a:t>
            </a:r>
            <a:r>
              <a:rPr lang="en-US" altLang="ja-JP" sz="2000" dirty="0"/>
              <a:t>1,300</a:t>
            </a:r>
            <a:r>
              <a:rPr lang="ja-JP" altLang="en-US" sz="2000" dirty="0"/>
              <a:t>兆～</a:t>
            </a:r>
            <a:r>
              <a:rPr lang="en-US" altLang="ja-JP" sz="2000" dirty="0"/>
              <a:t>1,400</a:t>
            </a:r>
            <a:r>
              <a:rPr lang="ja-JP" altLang="en-US" sz="2000" dirty="0"/>
              <a:t>兆円）</a:t>
            </a:r>
            <a:endParaRPr lang="en-US" altLang="ja-JP" sz="2000" dirty="0"/>
          </a:p>
          <a:p>
            <a:r>
              <a:rPr kumimoji="1" lang="ja-JP" altLang="en-US" sz="2000" dirty="0"/>
              <a:t>　　　　　</a:t>
            </a:r>
            <a:r>
              <a:rPr kumimoji="1" lang="en-US" altLang="ja-JP" sz="2000" dirty="0"/>
              <a:t>1</a:t>
            </a:r>
            <a:r>
              <a:rPr kumimoji="1" lang="ja-JP" altLang="en-US" sz="2000" dirty="0"/>
              <a:t>ドル＝</a:t>
            </a:r>
            <a:r>
              <a:rPr kumimoji="1" lang="en-US" altLang="ja-JP" sz="2000" dirty="0"/>
              <a:t>117</a:t>
            </a:r>
            <a:r>
              <a:rPr kumimoji="1" lang="ja-JP" altLang="en-US" sz="2000" dirty="0"/>
              <a:t>～</a:t>
            </a:r>
            <a:r>
              <a:rPr kumimoji="1" lang="en-US" altLang="ja-JP" sz="2000" dirty="0"/>
              <a:t>135</a:t>
            </a:r>
            <a:r>
              <a:rPr kumimoji="1" lang="ja-JP" altLang="en-US" sz="2000" dirty="0"/>
              <a:t>円</a:t>
            </a:r>
          </a:p>
        </p:txBody>
      </p:sp>
      <p:sp>
        <p:nvSpPr>
          <p:cNvPr id="14" name="角丸四角形吹き出し 9">
            <a:extLst>
              <a:ext uri="{FF2B5EF4-FFF2-40B4-BE49-F238E27FC236}">
                <a16:creationId xmlns:a16="http://schemas.microsoft.com/office/drawing/2014/main" id="{68B194E6-B0FE-4BAB-AACB-23D6D74D6F9F}"/>
              </a:ext>
            </a:extLst>
          </p:cNvPr>
          <p:cNvSpPr/>
          <p:nvPr/>
        </p:nvSpPr>
        <p:spPr>
          <a:xfrm>
            <a:off x="6825208" y="2157810"/>
            <a:ext cx="2994074" cy="1268141"/>
          </a:xfrm>
          <a:prstGeom prst="wedgeRoundRectCallout">
            <a:avLst>
              <a:gd name="adj1" fmla="val -43084"/>
              <a:gd name="adj2" fmla="val 67650"/>
              <a:gd name="adj3" fmla="val 16667"/>
            </a:avLst>
          </a:prstGeom>
          <a:solidFill>
            <a:srgbClr val="FFC000"/>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400" dirty="0"/>
              <a:t>約</a:t>
            </a:r>
            <a:r>
              <a:rPr lang="en-US" altLang="ja-JP" sz="2400" dirty="0"/>
              <a:t>3</a:t>
            </a:r>
            <a:r>
              <a:rPr lang="ja-JP" altLang="en-US" sz="2400" dirty="0"/>
              <a:t>分の</a:t>
            </a:r>
            <a:r>
              <a:rPr lang="en-US" altLang="ja-JP" sz="2400" dirty="0"/>
              <a:t>1</a:t>
            </a:r>
            <a:r>
              <a:rPr lang="ja-JP" altLang="en-US" sz="2400" dirty="0"/>
              <a:t>は、最適な</a:t>
            </a:r>
            <a:r>
              <a:rPr lang="ja-JP" altLang="en-US" sz="2400" dirty="0">
                <a:solidFill>
                  <a:srgbClr val="FF0000"/>
                </a:solidFill>
              </a:rPr>
              <a:t>テスト</a:t>
            </a:r>
            <a:r>
              <a:rPr lang="ja-JP" altLang="en-US" sz="2400" dirty="0"/>
              <a:t>ができていれば問題回避できた。</a:t>
            </a:r>
            <a:endParaRPr lang="en-US" altLang="ja-JP" sz="2400" dirty="0"/>
          </a:p>
        </p:txBody>
      </p:sp>
      <p:sp>
        <p:nvSpPr>
          <p:cNvPr id="15" name="角丸四角形吹き出し 12">
            <a:extLst>
              <a:ext uri="{FF2B5EF4-FFF2-40B4-BE49-F238E27FC236}">
                <a16:creationId xmlns:a16="http://schemas.microsoft.com/office/drawing/2014/main" id="{E72FC657-6066-4AE7-BA2A-D22AB6A426FA}"/>
              </a:ext>
            </a:extLst>
          </p:cNvPr>
          <p:cNvSpPr/>
          <p:nvPr/>
        </p:nvSpPr>
        <p:spPr>
          <a:xfrm>
            <a:off x="126058" y="4293096"/>
            <a:ext cx="2595860" cy="784027"/>
          </a:xfrm>
          <a:prstGeom prst="wedgeRoundRectCallout">
            <a:avLst>
              <a:gd name="adj1" fmla="val 62701"/>
              <a:gd name="adj2" fmla="val -37467"/>
              <a:gd name="adj3" fmla="val 16667"/>
            </a:avLst>
          </a:prstGeom>
          <a:solidFill>
            <a:srgbClr val="FFC000"/>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2400" dirty="0"/>
              <a:t>2007</a:t>
            </a:r>
            <a:r>
              <a:rPr lang="ja-JP" altLang="en-US" sz="2400" dirty="0"/>
              <a:t>年には</a:t>
            </a:r>
            <a:endParaRPr lang="en-US" altLang="ja-JP" sz="2400" dirty="0"/>
          </a:p>
          <a:p>
            <a:r>
              <a:rPr lang="en-US" altLang="ja-JP" sz="2400" dirty="0"/>
              <a:t>3</a:t>
            </a:r>
            <a:r>
              <a:rPr lang="ja-JP" altLang="en-US" sz="2400" dirty="0"/>
              <a:t>倍の</a:t>
            </a:r>
            <a:r>
              <a:rPr lang="en-US" altLang="ja-JP" sz="2400" dirty="0"/>
              <a:t>20</a:t>
            </a:r>
            <a:r>
              <a:rPr lang="ja-JP" altLang="en-US" sz="2400" dirty="0"/>
              <a:t>兆円</a:t>
            </a:r>
            <a:endParaRPr lang="en-US" altLang="ja-JP" sz="2400" dirty="0"/>
          </a:p>
        </p:txBody>
      </p:sp>
    </p:spTree>
    <p:extLst>
      <p:ext uri="{BB962C8B-B14F-4D97-AF65-F5344CB8AC3E}">
        <p14:creationId xmlns:p14="http://schemas.microsoft.com/office/powerpoint/2010/main" val="309051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15"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70</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FF00"/>
          </a:solidFill>
          <a:ln w="9525">
            <a:noFill/>
            <a:miter lim="800000"/>
            <a:headEnd/>
            <a:tailEnd/>
          </a:ln>
        </p:spPr>
        <p:txBody>
          <a:bodyPr anchor="ctr"/>
          <a:lstStyle/>
          <a:p>
            <a:pPr algn="ctr"/>
            <a:r>
              <a:rPr lang="en-US" altLang="ja-JP" sz="4400" dirty="0">
                <a:solidFill>
                  <a:schemeClr val="tx2"/>
                </a:solidFill>
                <a:latin typeface="ＭＳ Ｐゴシック" charset="-128"/>
              </a:rPr>
              <a:t>3. </a:t>
            </a:r>
            <a:r>
              <a:rPr lang="ja-JP" altLang="en-US" sz="4400" dirty="0">
                <a:solidFill>
                  <a:schemeClr val="tx2"/>
                </a:solidFill>
                <a:latin typeface="ＭＳ Ｐゴシック" charset="-128"/>
              </a:rPr>
              <a:t>静的テスト</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157106094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71</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en-US" altLang="ja-JP" sz="4400" dirty="0">
                <a:solidFill>
                  <a:schemeClr val="tx2"/>
                </a:solidFill>
                <a:latin typeface="ＭＳ Ｐゴシック" charset="-128"/>
              </a:rPr>
              <a:t>3.1 </a:t>
            </a:r>
            <a:r>
              <a:rPr lang="ja-JP" altLang="en-US" sz="4400" dirty="0">
                <a:solidFill>
                  <a:schemeClr val="tx2"/>
                </a:solidFill>
                <a:latin typeface="ＭＳ Ｐゴシック" charset="-128"/>
              </a:rPr>
              <a:t>静的テストの基本</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60926631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タイトル 1"/>
          <p:cNvSpPr>
            <a:spLocks noGrp="1"/>
          </p:cNvSpPr>
          <p:nvPr>
            <p:ph type="title" idx="4294967295"/>
          </p:nvPr>
        </p:nvSpPr>
        <p:spPr>
          <a:xfrm>
            <a:off x="465138" y="357188"/>
            <a:ext cx="9012237" cy="768350"/>
          </a:xfrm>
        </p:spPr>
        <p:txBody>
          <a:bodyPr/>
          <a:lstStyle/>
          <a:p>
            <a:pPr eaLnBrk="1" hangingPunct="1"/>
            <a:r>
              <a:rPr lang="ja-JP" altLang="en-US" sz="4000" dirty="0"/>
              <a:t>静的テストと動的テストの違い</a:t>
            </a:r>
            <a:endParaRPr lang="ja-JP" altLang="en-US" dirty="0"/>
          </a:p>
        </p:txBody>
      </p:sp>
      <p:graphicFrame>
        <p:nvGraphicFramePr>
          <p:cNvPr id="51225" name="Group 25"/>
          <p:cNvGraphicFramePr>
            <a:graphicFrameLocks noGrp="1"/>
          </p:cNvGraphicFramePr>
          <p:nvPr>
            <p:extLst>
              <p:ext uri="{D42A27DB-BD31-4B8C-83A1-F6EECF244321}">
                <p14:modId xmlns:p14="http://schemas.microsoft.com/office/powerpoint/2010/main" val="680114832"/>
              </p:ext>
            </p:extLst>
          </p:nvPr>
        </p:nvGraphicFramePr>
        <p:xfrm>
          <a:off x="387350" y="1268760"/>
          <a:ext cx="9055100" cy="3665537"/>
        </p:xfrm>
        <a:graphic>
          <a:graphicData uri="http://schemas.openxmlformats.org/drawingml/2006/table">
            <a:tbl>
              <a:tblPr/>
              <a:tblGrid>
                <a:gridCol w="4528410">
                  <a:extLst>
                    <a:ext uri="{9D8B030D-6E8A-4147-A177-3AD203B41FA5}">
                      <a16:colId xmlns:a16="http://schemas.microsoft.com/office/drawing/2014/main" val="20000"/>
                    </a:ext>
                  </a:extLst>
                </a:gridCol>
                <a:gridCol w="4526690">
                  <a:extLst>
                    <a:ext uri="{9D8B030D-6E8A-4147-A177-3AD203B41FA5}">
                      <a16:colId xmlns:a16="http://schemas.microsoft.com/office/drawing/2014/main" val="20001"/>
                    </a:ext>
                  </a:extLst>
                </a:gridCol>
              </a:tblGrid>
              <a:tr h="36585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1" i="0" u="none" strike="noStrike" cap="none" normalizeH="0" baseline="0" dirty="0">
                          <a:ln>
                            <a:noFill/>
                          </a:ln>
                          <a:solidFill>
                            <a:schemeClr val="tx1"/>
                          </a:solidFill>
                          <a:effectLst/>
                          <a:latin typeface="Arial" pitchFamily="34" charset="0"/>
                          <a:ea typeface="ＭＳ Ｐゴシック" pitchFamily="50" charset="-128"/>
                        </a:rPr>
                        <a:t>静的テスト</a:t>
                      </a:r>
                    </a:p>
                  </a:txBody>
                  <a:tcPr marL="99064" marR="99064" marT="45732" marB="457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1" i="0" u="none" strike="noStrike" cap="none" normalizeH="0" baseline="0" dirty="0">
                          <a:ln>
                            <a:noFill/>
                          </a:ln>
                          <a:solidFill>
                            <a:schemeClr val="tx1"/>
                          </a:solidFill>
                          <a:effectLst/>
                          <a:latin typeface="Arial" pitchFamily="34" charset="0"/>
                          <a:ea typeface="ＭＳ Ｐゴシック" pitchFamily="50" charset="-128"/>
                        </a:rPr>
                        <a:t>動的テスト</a:t>
                      </a:r>
                    </a:p>
                  </a:txBody>
                  <a:tcPr marL="99064" marR="99064" marT="45732" marB="457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29968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600" b="0" i="0" u="none" strike="noStrike" cap="none" normalizeH="0" baseline="0" dirty="0">
                          <a:ln>
                            <a:noFill/>
                          </a:ln>
                          <a:solidFill>
                            <a:srgbClr val="000000"/>
                          </a:solidFill>
                          <a:effectLst/>
                          <a:latin typeface="Arial" pitchFamily="34" charset="0"/>
                          <a:ea typeface="ＭＳ Ｐゴシック" pitchFamily="50" charset="-128"/>
                        </a:rPr>
                        <a:t>・レビューもしくは静的解析のこと。</a:t>
                      </a:r>
                      <a:endParaRPr kumimoji="1" lang="en-US" altLang="ja-JP" sz="1600" b="0" i="0" u="none" strike="noStrike" cap="none" normalizeH="0" baseline="0" dirty="0">
                        <a:ln>
                          <a:noFill/>
                        </a:ln>
                        <a:solidFill>
                          <a:srgbClr val="000000"/>
                        </a:solidFill>
                        <a:effectLst/>
                        <a:latin typeface="Arial" pitchFamily="34" charset="0"/>
                        <a:ea typeface="ＭＳ Ｐゴシック"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1" lang="en-US" altLang="ja-JP" sz="1600" b="0" i="0" u="none" strike="noStrike" cap="none" normalizeH="0" baseline="0" dirty="0">
                        <a:ln>
                          <a:noFill/>
                        </a:ln>
                        <a:solidFill>
                          <a:srgbClr val="000000"/>
                        </a:solidFill>
                        <a:effectLst/>
                        <a:latin typeface="Arial" pitchFamily="34" charset="0"/>
                        <a:ea typeface="ＭＳ Ｐゴシック"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600" b="0" i="0" u="none" strike="noStrike" cap="none" normalizeH="0" baseline="0" dirty="0">
                          <a:ln>
                            <a:noFill/>
                          </a:ln>
                          <a:solidFill>
                            <a:srgbClr val="000000"/>
                          </a:solidFill>
                          <a:effectLst/>
                          <a:latin typeface="Arial" pitchFamily="34" charset="0"/>
                          <a:ea typeface="ＭＳ Ｐゴシック" pitchFamily="50" charset="-128"/>
                        </a:rPr>
                        <a:t>・レビューは、読んで理解できるあらゆる作業成果物へ適用できる。また、レビューは、</a:t>
                      </a:r>
                      <a:r>
                        <a:rPr kumimoji="1" lang="ja-JP" altLang="en-US" sz="1600" b="0" i="0" u="sng" strike="noStrike" cap="none" normalizeH="0" baseline="0" dirty="0">
                          <a:ln>
                            <a:noFill/>
                          </a:ln>
                          <a:solidFill>
                            <a:schemeClr val="tx1"/>
                          </a:solidFill>
                          <a:effectLst/>
                          <a:latin typeface="Arial" pitchFamily="34" charset="0"/>
                          <a:ea typeface="ＭＳ Ｐゴシック" pitchFamily="50" charset="-128"/>
                        </a:rPr>
                        <a:t>故障（</a:t>
                      </a:r>
                      <a:r>
                        <a:rPr kumimoji="1" lang="en-US" altLang="ja-JP" sz="1600" b="0" i="0" u="sng" strike="noStrike" cap="none" normalizeH="0" baseline="0" dirty="0">
                          <a:ln>
                            <a:noFill/>
                          </a:ln>
                          <a:solidFill>
                            <a:schemeClr val="tx1"/>
                          </a:solidFill>
                          <a:effectLst/>
                          <a:latin typeface="Arial" pitchFamily="34" charset="0"/>
                          <a:ea typeface="ＭＳ Ｐゴシック" pitchFamily="50" charset="-128"/>
                        </a:rPr>
                        <a:t>failure</a:t>
                      </a:r>
                      <a:r>
                        <a:rPr kumimoji="1" lang="ja-JP" altLang="en-US" sz="1600" b="0" i="0" u="sng" strike="noStrike" cap="none" normalizeH="0" baseline="0" dirty="0">
                          <a:ln>
                            <a:noFill/>
                          </a:ln>
                          <a:solidFill>
                            <a:schemeClr val="tx1"/>
                          </a:solidFill>
                          <a:effectLst/>
                          <a:latin typeface="Arial" pitchFamily="34" charset="0"/>
                          <a:ea typeface="ＭＳ Ｐゴシック" pitchFamily="50" charset="-128"/>
                        </a:rPr>
                        <a:t>）ではなく、</a:t>
                      </a:r>
                      <a:r>
                        <a:rPr kumimoji="1" lang="ja-JP" altLang="en-US" sz="1600" b="0" i="0" u="sng" strike="noStrike" cap="none" normalizeH="0" baseline="0" dirty="0">
                          <a:ln>
                            <a:noFill/>
                          </a:ln>
                          <a:solidFill>
                            <a:srgbClr val="FF0000"/>
                          </a:solidFill>
                          <a:effectLst/>
                          <a:latin typeface="Arial" pitchFamily="34" charset="0"/>
                          <a:ea typeface="ＭＳ Ｐゴシック" pitchFamily="50" charset="-128"/>
                        </a:rPr>
                        <a:t>故障の原因となりうる欠陥（</a:t>
                      </a:r>
                      <a:r>
                        <a:rPr kumimoji="1" lang="en-US" altLang="ja-JP" sz="1600" b="0" i="0" u="sng" strike="noStrike" cap="none" normalizeH="0" baseline="0" dirty="0">
                          <a:ln>
                            <a:noFill/>
                          </a:ln>
                          <a:solidFill>
                            <a:srgbClr val="FF0000"/>
                          </a:solidFill>
                          <a:effectLst/>
                          <a:latin typeface="Arial" pitchFamily="34" charset="0"/>
                          <a:ea typeface="ＭＳ Ｐゴシック" pitchFamily="50" charset="-128"/>
                        </a:rPr>
                        <a:t>defect</a:t>
                      </a:r>
                      <a:r>
                        <a:rPr kumimoji="1" lang="ja-JP" altLang="en-US" sz="1600" b="0" i="0" u="sng" strike="noStrike" cap="none" normalizeH="0" baseline="0" dirty="0">
                          <a:ln>
                            <a:noFill/>
                          </a:ln>
                          <a:solidFill>
                            <a:srgbClr val="FF0000"/>
                          </a:solidFill>
                          <a:effectLst/>
                          <a:latin typeface="Arial" pitchFamily="34" charset="0"/>
                          <a:ea typeface="ＭＳ Ｐゴシック" pitchFamily="50" charset="-128"/>
                        </a:rPr>
                        <a:t>）を探す</a:t>
                      </a:r>
                      <a:r>
                        <a:rPr kumimoji="1" lang="ja-JP" altLang="en-US" sz="1600" b="0" i="0" u="sng" strike="noStrike" cap="none" normalizeH="0" baseline="0" dirty="0">
                          <a:ln>
                            <a:noFill/>
                          </a:ln>
                          <a:solidFill>
                            <a:schemeClr val="tx1"/>
                          </a:solidFill>
                          <a:effectLst/>
                          <a:latin typeface="Arial" pitchFamily="34" charset="0"/>
                          <a:ea typeface="ＭＳ Ｐゴシック" pitchFamily="50" charset="-128"/>
                        </a:rPr>
                        <a:t>という点で動的テストと違いがある</a:t>
                      </a:r>
                      <a:r>
                        <a:rPr kumimoji="1" lang="ja-JP" altLang="en-US" sz="1600" b="0" i="0" u="none" strike="noStrike" cap="none" normalizeH="0" baseline="0" dirty="0">
                          <a:ln>
                            <a:noFill/>
                          </a:ln>
                          <a:solidFill>
                            <a:schemeClr val="tx1"/>
                          </a:solidFill>
                          <a:effectLst/>
                          <a:latin typeface="Arial" pitchFamily="34" charset="0"/>
                          <a:ea typeface="ＭＳ Ｐゴシック" pitchFamily="50" charset="-128"/>
                        </a:rPr>
                        <a:t>。</a:t>
                      </a:r>
                      <a:r>
                        <a:rPr kumimoji="1" lang="ja-JP" altLang="en-US" sz="1600" b="0" i="0" u="none" strike="noStrike" cap="none" normalizeH="0" baseline="0" dirty="0">
                          <a:ln>
                            <a:noFill/>
                          </a:ln>
                          <a:solidFill>
                            <a:srgbClr val="000000"/>
                          </a:solidFill>
                          <a:effectLst/>
                          <a:latin typeface="Arial" pitchFamily="34" charset="0"/>
                          <a:ea typeface="ＭＳ Ｐゴシック" pitchFamily="50" charset="-128"/>
                        </a:rPr>
                        <a:t> </a:t>
                      </a:r>
                      <a:endParaRPr kumimoji="1" lang="en-US" altLang="ja-JP" sz="1600" b="0" i="0" u="none" strike="noStrike" cap="none" normalizeH="0" baseline="0" dirty="0">
                        <a:ln>
                          <a:noFill/>
                        </a:ln>
                        <a:solidFill>
                          <a:srgbClr val="000000"/>
                        </a:solidFill>
                        <a:effectLst/>
                        <a:latin typeface="Arial" pitchFamily="34" charset="0"/>
                        <a:ea typeface="ＭＳ Ｐゴシック"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1" lang="en-US" altLang="ja-JP" sz="1600" b="1" i="0" u="none" strike="noStrike" cap="none" normalizeH="0" baseline="0" dirty="0">
                        <a:ln>
                          <a:noFill/>
                        </a:ln>
                        <a:solidFill>
                          <a:schemeClr val="tx1"/>
                        </a:solidFill>
                        <a:effectLst/>
                        <a:latin typeface="Arial" pitchFamily="34" charset="0"/>
                        <a:ea typeface="ＭＳ Ｐゴシック"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600" b="1" i="0" u="none" strike="noStrike" cap="none" normalizeH="0" baseline="0" dirty="0">
                          <a:ln>
                            <a:noFill/>
                          </a:ln>
                          <a:solidFill>
                            <a:schemeClr val="tx1"/>
                          </a:solidFill>
                          <a:effectLst/>
                          <a:latin typeface="Arial" pitchFamily="34" charset="0"/>
                          <a:ea typeface="ＭＳ Ｐゴシック" pitchFamily="50" charset="-128"/>
                        </a:rPr>
                        <a:t>・レビューでは、機能や処理（例えば要件）の抜けを見つけることができる。これは、動的テストではなかなか見つからない。</a:t>
                      </a:r>
                      <a:endParaRPr kumimoji="1" lang="en-US" altLang="ja-JP" sz="1600" b="1" i="0" u="none" strike="noStrike" cap="none" normalizeH="0" baseline="0" dirty="0">
                        <a:ln>
                          <a:noFill/>
                        </a:ln>
                        <a:solidFill>
                          <a:schemeClr val="tx1"/>
                        </a:solidFill>
                        <a:effectLst/>
                        <a:latin typeface="Arial" pitchFamily="34" charset="0"/>
                        <a:ea typeface="ＭＳ Ｐゴシック"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1" lang="en-US" altLang="ja-JP" sz="1600" b="0" i="0" u="none" strike="noStrike" cap="none" normalizeH="0" baseline="0" dirty="0">
                        <a:ln>
                          <a:noFill/>
                        </a:ln>
                        <a:solidFill>
                          <a:schemeClr val="tx1"/>
                        </a:solidFill>
                        <a:effectLst/>
                        <a:latin typeface="Arial" pitchFamily="34" charset="0"/>
                        <a:ea typeface="ＭＳ Ｐゴシック"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600" b="0" i="0" u="none" strike="noStrike" cap="none" normalizeH="0" baseline="0" dirty="0">
                          <a:ln>
                            <a:noFill/>
                          </a:ln>
                          <a:solidFill>
                            <a:schemeClr val="tx1"/>
                          </a:solidFill>
                          <a:effectLst/>
                          <a:latin typeface="Arial" pitchFamily="34" charset="0"/>
                          <a:ea typeface="ＭＳ Ｐゴシック" pitchFamily="50" charset="-128"/>
                        </a:rPr>
                        <a:t>・静的解析はコードやモデルなどに対してツールをもちいて欠陥の検出や標準からの逸脱を検出する。</a:t>
                      </a:r>
                    </a:p>
                  </a:txBody>
                  <a:tcPr marL="99064" marR="99064" marT="45732" marB="457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600" b="0" i="0" u="none" strike="noStrike" cap="none" normalizeH="0" baseline="0" dirty="0">
                          <a:ln>
                            <a:noFill/>
                          </a:ln>
                          <a:solidFill>
                            <a:srgbClr val="000000"/>
                          </a:solidFill>
                          <a:effectLst/>
                          <a:latin typeface="Arial" pitchFamily="34" charset="0"/>
                          <a:ea typeface="ＭＳ Ｐゴシック" pitchFamily="50" charset="-128"/>
                        </a:rPr>
                        <a:t>・動作させて、おかしな振る舞いを見つける。</a:t>
                      </a:r>
                      <a:endParaRPr kumimoji="1" lang="en-US" altLang="ja-JP" sz="1600" b="0" i="0" u="none" strike="noStrike" cap="none" normalizeH="0" baseline="0" dirty="0">
                        <a:ln>
                          <a:noFill/>
                        </a:ln>
                        <a:solidFill>
                          <a:srgbClr val="000000"/>
                        </a:solidFill>
                        <a:effectLst/>
                        <a:latin typeface="Arial" pitchFamily="34" charset="0"/>
                        <a:ea typeface="ＭＳ Ｐゴシック"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en-US" sz="1600" b="0" i="0" u="none" strike="noStrike" cap="none" normalizeH="0" baseline="0" dirty="0">
                        <a:ln>
                          <a:noFill/>
                        </a:ln>
                        <a:solidFill>
                          <a:srgbClr val="000000"/>
                        </a:solidFill>
                        <a:effectLst/>
                        <a:latin typeface="Arial" pitchFamily="34" charset="0"/>
                        <a:ea typeface="ＭＳ Ｐゴシック"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600" b="0" i="0" u="none" strike="noStrike" cap="none" normalizeH="0" baseline="0" dirty="0">
                          <a:ln>
                            <a:noFill/>
                          </a:ln>
                          <a:solidFill>
                            <a:srgbClr val="000000"/>
                          </a:solidFill>
                          <a:effectLst/>
                          <a:latin typeface="Arial" pitchFamily="34" charset="0"/>
                          <a:ea typeface="ＭＳ Ｐゴシック" pitchFamily="50" charset="-128"/>
                        </a:rPr>
                        <a:t>・実行ファイル（ソフトウェアコード）と実行環境にて実施可能である。</a:t>
                      </a:r>
                      <a:endParaRPr kumimoji="1" lang="en-US" altLang="ja-JP" sz="1600" b="0" i="0" u="none" strike="noStrike" cap="none" normalizeH="0" baseline="0" dirty="0">
                        <a:ln>
                          <a:noFill/>
                        </a:ln>
                        <a:solidFill>
                          <a:srgbClr val="000000"/>
                        </a:solidFill>
                        <a:effectLst/>
                        <a:latin typeface="Arial" pitchFamily="34" charset="0"/>
                        <a:ea typeface="ＭＳ Ｐゴシック"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1" lang="en-US" altLang="ja-JP" sz="1600" b="0" i="0" u="none" strike="noStrike" cap="none" normalizeH="0" baseline="0" dirty="0">
                        <a:ln>
                          <a:noFill/>
                        </a:ln>
                        <a:solidFill>
                          <a:srgbClr val="000000"/>
                        </a:solidFill>
                        <a:effectLst/>
                        <a:latin typeface="Arial" pitchFamily="34" charset="0"/>
                        <a:ea typeface="ＭＳ Ｐゴシック"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1" lang="en-US" altLang="ja-JP" sz="1600" b="0" i="0" u="none" strike="noStrike" cap="none" normalizeH="0" baseline="0" dirty="0">
                        <a:ln>
                          <a:noFill/>
                        </a:ln>
                        <a:solidFill>
                          <a:srgbClr val="000000"/>
                        </a:solidFill>
                        <a:effectLst/>
                        <a:latin typeface="Arial" pitchFamily="34" charset="0"/>
                        <a:ea typeface="ＭＳ Ｐゴシック"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600" b="0" i="0" u="none" strike="noStrike" cap="none" normalizeH="0" baseline="0" dirty="0">
                          <a:ln>
                            <a:noFill/>
                          </a:ln>
                          <a:solidFill>
                            <a:srgbClr val="000000"/>
                          </a:solidFill>
                          <a:effectLst/>
                          <a:latin typeface="Arial" pitchFamily="34" charset="0"/>
                          <a:ea typeface="ＭＳ Ｐゴシック" pitchFamily="50" charset="-128"/>
                        </a:rPr>
                        <a:t>・</a:t>
                      </a:r>
                      <a:r>
                        <a:rPr kumimoji="1" lang="ja-JP" altLang="en-US" sz="1600" b="0" i="0" u="none" strike="noStrike" cap="none" normalizeH="0" baseline="0" dirty="0">
                          <a:ln>
                            <a:noFill/>
                          </a:ln>
                          <a:solidFill>
                            <a:srgbClr val="FF0000"/>
                          </a:solidFill>
                          <a:effectLst/>
                          <a:latin typeface="Arial" pitchFamily="34" charset="0"/>
                          <a:ea typeface="ＭＳ Ｐゴシック" pitchFamily="50" charset="-128"/>
                        </a:rPr>
                        <a:t>故障を検出</a:t>
                      </a:r>
                      <a:r>
                        <a:rPr kumimoji="1" lang="ja-JP" altLang="en-US" sz="1600" b="0" i="0" u="none" strike="noStrike" cap="none" normalizeH="0" baseline="0" dirty="0">
                          <a:ln>
                            <a:noFill/>
                          </a:ln>
                          <a:solidFill>
                            <a:srgbClr val="000000"/>
                          </a:solidFill>
                          <a:effectLst/>
                          <a:latin typeface="Arial" pitchFamily="34" charset="0"/>
                          <a:ea typeface="ＭＳ Ｐゴシック" pitchFamily="50" charset="-128"/>
                        </a:rPr>
                        <a:t>する。</a:t>
                      </a:r>
                      <a:br>
                        <a:rPr kumimoji="1" lang="en-US" altLang="ja-JP" sz="1600" b="0" i="0" u="none" strike="noStrike" cap="none" normalizeH="0" baseline="0" dirty="0">
                          <a:ln>
                            <a:noFill/>
                          </a:ln>
                          <a:solidFill>
                            <a:srgbClr val="000000"/>
                          </a:solidFill>
                          <a:effectLst/>
                          <a:latin typeface="Arial" pitchFamily="34" charset="0"/>
                          <a:ea typeface="ＭＳ Ｐゴシック" pitchFamily="50" charset="-128"/>
                        </a:rPr>
                      </a:br>
                      <a:r>
                        <a:rPr kumimoji="1" lang="ja-JP" altLang="en-US" sz="1600" b="0" i="0" u="none" strike="noStrike" cap="none" normalizeH="0" baseline="0" dirty="0">
                          <a:ln>
                            <a:noFill/>
                          </a:ln>
                          <a:solidFill>
                            <a:srgbClr val="000000"/>
                          </a:solidFill>
                          <a:effectLst/>
                          <a:latin typeface="Arial" pitchFamily="34" charset="0"/>
                          <a:ea typeface="ＭＳ Ｐゴシック" pitchFamily="50" charset="-128"/>
                        </a:rPr>
                        <a:t>（その後、開発者によるデバッグで欠陥を探す。）</a:t>
                      </a:r>
                      <a:endParaRPr kumimoji="1" lang="en-US" altLang="ja-JP" sz="1600" b="0" i="0" u="none" strike="noStrike" cap="none" normalizeH="0" baseline="0" dirty="0">
                        <a:ln>
                          <a:noFill/>
                        </a:ln>
                        <a:solidFill>
                          <a:srgbClr val="000000"/>
                        </a:solidFill>
                        <a:effectLst/>
                        <a:latin typeface="Arial" pitchFamily="34" charset="0"/>
                        <a:ea typeface="ＭＳ Ｐゴシック"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en-US" sz="1600" b="0" i="0" u="none" strike="noStrike" cap="none" normalizeH="0" baseline="0" dirty="0">
                        <a:ln>
                          <a:noFill/>
                        </a:ln>
                        <a:solidFill>
                          <a:srgbClr val="000000"/>
                        </a:solidFill>
                        <a:effectLst/>
                        <a:latin typeface="Arial" pitchFamily="34" charset="0"/>
                        <a:ea typeface="ＭＳ Ｐゴシック"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600" b="0" i="0" u="none" strike="noStrike" cap="none" normalizeH="0" baseline="0" dirty="0">
                          <a:ln>
                            <a:noFill/>
                          </a:ln>
                          <a:solidFill>
                            <a:srgbClr val="000000"/>
                          </a:solidFill>
                          <a:effectLst/>
                          <a:latin typeface="Arial" pitchFamily="34" charset="0"/>
                          <a:ea typeface="ＭＳ Ｐゴシック" pitchFamily="50" charset="-128"/>
                        </a:rPr>
                        <a:t>・実機テストでは、実環境での動作・振る舞いが確認できる。</a:t>
                      </a:r>
                    </a:p>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en-US" sz="1600" b="0" i="0" u="none" strike="noStrike" cap="none" normalizeH="0" baseline="0" dirty="0">
                        <a:ln>
                          <a:noFill/>
                        </a:ln>
                        <a:solidFill>
                          <a:srgbClr val="000000"/>
                        </a:solidFill>
                        <a:effectLst/>
                        <a:latin typeface="Arial" pitchFamily="34" charset="0"/>
                        <a:ea typeface="ＭＳ Ｐゴシック" pitchFamily="50" charset="-128"/>
                      </a:endParaRPr>
                    </a:p>
                  </a:txBody>
                  <a:tcPr marL="99064" marR="99064" marT="45732" marB="457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3087" name="AutoShape 18"/>
          <p:cNvSpPr>
            <a:spLocks noChangeArrowheads="1"/>
          </p:cNvSpPr>
          <p:nvPr/>
        </p:nvSpPr>
        <p:spPr bwMode="auto">
          <a:xfrm>
            <a:off x="387350" y="5373216"/>
            <a:ext cx="9023350" cy="863600"/>
          </a:xfrm>
          <a:prstGeom prst="roundRect">
            <a:avLst>
              <a:gd name="adj" fmla="val 16667"/>
            </a:avLst>
          </a:prstGeom>
          <a:solidFill>
            <a:srgbClr val="FFFFCC"/>
          </a:solidFill>
          <a:ln w="9525">
            <a:solidFill>
              <a:schemeClr val="tx1"/>
            </a:solidFill>
            <a:round/>
            <a:headEnd/>
            <a:tailEnd/>
          </a:ln>
        </p:spPr>
        <p:txBody>
          <a:bodyPr anchor="ctr"/>
          <a:lstStyle/>
          <a:p>
            <a:pPr algn="ctr"/>
            <a:r>
              <a:rPr lang="ja-JP" altLang="en-US" sz="2000" dirty="0">
                <a:latin typeface="+mn-ea"/>
                <a:ea typeface="+mn-ea"/>
              </a:rPr>
              <a:t>両方のよいところを組み合わせて計画し、</a:t>
            </a:r>
            <a:endParaRPr lang="en-US" altLang="ja-JP" sz="2000" dirty="0">
              <a:latin typeface="+mn-ea"/>
              <a:ea typeface="+mn-ea"/>
            </a:endParaRPr>
          </a:p>
          <a:p>
            <a:pPr algn="ctr"/>
            <a:r>
              <a:rPr lang="ja-JP" altLang="en-US" sz="2000" dirty="0">
                <a:latin typeface="+mn-ea"/>
                <a:ea typeface="+mn-ea"/>
              </a:rPr>
              <a:t>早期から、段階的にテストを実施することが大切である。</a:t>
            </a:r>
          </a:p>
        </p:txBody>
      </p:sp>
      <p:sp>
        <p:nvSpPr>
          <p:cNvPr id="3088" name="Rectangle 6"/>
          <p:cNvSpPr>
            <a:spLocks noGrp="1" noChangeArrowheads="1"/>
          </p:cNvSpPr>
          <p:nvPr>
            <p:ph type="sldNum" sz="quarter" idx="12"/>
          </p:nvPr>
        </p:nvSpPr>
        <p:spPr>
          <a:xfrm>
            <a:off x="495300" y="6356350"/>
            <a:ext cx="2311400" cy="365125"/>
          </a:xfrm>
          <a:noFill/>
        </p:spPr>
        <p:txBody>
          <a:bodyPr/>
          <a:lstStyle/>
          <a:p>
            <a:pPr algn="l"/>
            <a:fld id="{6F6FE38B-5D75-4910-A2C2-508D116A90E8}" type="slidenum">
              <a:rPr lang="en-US" altLang="ja-JP" smtClean="0">
                <a:solidFill>
                  <a:schemeClr val="bg1"/>
                </a:solidFill>
                <a:ea typeface="ＭＳ Ｐゴシック" charset="-128"/>
              </a:rPr>
              <a:pPr algn="l"/>
              <a:t>72</a:t>
            </a:fld>
            <a:endParaRPr lang="en-US" altLang="ja-JP">
              <a:solidFill>
                <a:schemeClr val="bg1"/>
              </a:solidFill>
              <a:ea typeface="ＭＳ Ｐゴシック" charset="-128"/>
            </a:endParaRPr>
          </a:p>
        </p:txBody>
      </p:sp>
      <p:sp>
        <p:nvSpPr>
          <p:cNvPr id="3090"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10" name="テキスト ボックス 69"/>
          <p:cNvSpPr txBox="1">
            <a:spLocks noChangeArrowheads="1"/>
          </p:cNvSpPr>
          <p:nvPr/>
        </p:nvSpPr>
        <p:spPr bwMode="auto">
          <a:xfrm>
            <a:off x="315913" y="4993431"/>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
        <p:nvSpPr>
          <p:cNvPr id="11" name="Rectangle 6"/>
          <p:cNvSpPr txBox="1">
            <a:spLocks noChangeArrowheads="1"/>
          </p:cNvSpPr>
          <p:nvPr/>
        </p:nvSpPr>
        <p:spPr bwMode="auto">
          <a:xfrm>
            <a:off x="7099300" y="6245225"/>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BE050E5F-C9A1-41A2-BB6E-9B6246F4802F}" type="slidenum">
              <a:rPr kumimoji="1" lang="en-US" altLang="ja-JP" sz="1400" b="0" i="0" u="none" strike="noStrike" kern="1200" cap="none" spc="0" normalizeH="0" baseline="0" noProof="0" smtClean="0">
                <a:ln>
                  <a:noFill/>
                </a:ln>
                <a:solidFill>
                  <a:schemeClr val="tx1"/>
                </a:solidFill>
                <a:effectLst/>
                <a:uLnTx/>
                <a:uFillTx/>
                <a:latin typeface="Arial" charset="0"/>
                <a:ea typeface="ＭＳ Ｐゴシック"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72</a:t>
            </a:fld>
            <a:endParaRPr kumimoji="1" lang="en-US" altLang="ja-JP" sz="1400" b="0" i="0" u="none" strike="noStrike" kern="1200" cap="none" spc="0" normalizeH="0" baseline="0" noProof="0">
              <a:ln>
                <a:noFill/>
              </a:ln>
              <a:solidFill>
                <a:schemeClr val="tx1"/>
              </a:solidFill>
              <a:effectLst/>
              <a:uLnTx/>
              <a:uFillTx/>
              <a:latin typeface="Arial" charset="0"/>
              <a:ea typeface="ＭＳ Ｐゴシック" charset="-128"/>
              <a:cs typeface="+mn-cs"/>
            </a:endParaRPr>
          </a:p>
        </p:txBody>
      </p:sp>
    </p:spTree>
    <p:extLst>
      <p:ext uri="{BB962C8B-B14F-4D97-AF65-F5344CB8AC3E}">
        <p14:creationId xmlns:p14="http://schemas.microsoft.com/office/powerpoint/2010/main" val="237850878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a:xfrm>
            <a:off x="541338" y="214313"/>
            <a:ext cx="8391525" cy="1127125"/>
          </a:xfrm>
        </p:spPr>
        <p:txBody>
          <a:bodyPr/>
          <a:lstStyle/>
          <a:p>
            <a:pPr eaLnBrk="1" hangingPunct="1"/>
            <a:r>
              <a:rPr lang="ja-JP" altLang="en-US" dirty="0"/>
              <a:t>静的解析の効果と代表的な欠陥</a:t>
            </a:r>
          </a:p>
        </p:txBody>
      </p:sp>
      <p:sp>
        <p:nvSpPr>
          <p:cNvPr id="26627" name="Rectangle 3"/>
          <p:cNvSpPr>
            <a:spLocks noGrp="1" noChangeArrowheads="1"/>
          </p:cNvSpPr>
          <p:nvPr>
            <p:ph type="body" idx="4294967295"/>
          </p:nvPr>
        </p:nvSpPr>
        <p:spPr>
          <a:xfrm>
            <a:off x="128464" y="1254175"/>
            <a:ext cx="9649072" cy="4985980"/>
          </a:xfrm>
        </p:spPr>
        <p:txBody>
          <a:bodyPr wrap="square">
            <a:spAutoFit/>
          </a:bodyPr>
          <a:lstStyle/>
          <a:p>
            <a:pPr eaLnBrk="1" hangingPunct="1">
              <a:lnSpc>
                <a:spcPct val="90000"/>
              </a:lnSpc>
            </a:pPr>
            <a:r>
              <a:rPr lang="ja-JP" altLang="en-US" sz="2400" dirty="0"/>
              <a:t>静的解析の主な効果</a:t>
            </a:r>
            <a:endParaRPr lang="en-US" altLang="ja-JP" sz="2400" dirty="0"/>
          </a:p>
          <a:p>
            <a:pPr lvl="1" eaLnBrk="1" hangingPunct="1">
              <a:lnSpc>
                <a:spcPct val="90000"/>
              </a:lnSpc>
              <a:buFont typeface="Wingdings" panose="05000000000000000000" pitchFamily="2" charset="2"/>
              <a:buChar char="ü"/>
            </a:pPr>
            <a:r>
              <a:rPr lang="ja-JP" altLang="en-US" sz="2000" dirty="0"/>
              <a:t>欠陥の検出と修正をより効率的に、動的テストを実行する前に行うことができる。</a:t>
            </a:r>
          </a:p>
          <a:p>
            <a:pPr lvl="1" eaLnBrk="1" hangingPunct="1">
              <a:lnSpc>
                <a:spcPct val="90000"/>
              </a:lnSpc>
              <a:buFont typeface="Wingdings" panose="05000000000000000000" pitchFamily="2" charset="2"/>
              <a:buChar char="ü"/>
            </a:pPr>
            <a:r>
              <a:rPr lang="ja-JP" altLang="en-US" sz="2000" dirty="0"/>
              <a:t>動的テストでは容易に検出できない欠陥を識別できる。</a:t>
            </a:r>
          </a:p>
          <a:p>
            <a:pPr lvl="1" eaLnBrk="1" hangingPunct="1">
              <a:lnSpc>
                <a:spcPct val="90000"/>
              </a:lnSpc>
              <a:buFont typeface="Wingdings" panose="05000000000000000000" pitchFamily="2" charset="2"/>
              <a:buChar char="ü"/>
            </a:pPr>
            <a:r>
              <a:rPr lang="ja-JP" altLang="en-US" sz="2000" dirty="0"/>
              <a:t>要件の不整合、曖昧性、矛盾、欠落、不正確性、冗長性を明らかにして、設計時またはコーディング時に欠陥が混入するのを防止できる。</a:t>
            </a:r>
          </a:p>
          <a:p>
            <a:pPr lvl="1" eaLnBrk="1" hangingPunct="1">
              <a:lnSpc>
                <a:spcPct val="90000"/>
              </a:lnSpc>
              <a:buFont typeface="Wingdings" panose="05000000000000000000" pitchFamily="2" charset="2"/>
              <a:buChar char="ü"/>
            </a:pPr>
            <a:r>
              <a:rPr lang="ja-JP" altLang="en-US" sz="2000" dirty="0"/>
              <a:t>開発やテストの生産性を向上できる（設計の改善、保守性の高いコードなど） 。全体的な品質コストを削減できる。</a:t>
            </a:r>
            <a:endParaRPr lang="en-US" altLang="ja-JP" sz="2000" dirty="0"/>
          </a:p>
          <a:p>
            <a:pPr eaLnBrk="1" hangingPunct="1">
              <a:lnSpc>
                <a:spcPct val="90000"/>
              </a:lnSpc>
              <a:buFont typeface="Arial" panose="020B0604020202020204" pitchFamily="34" charset="0"/>
              <a:buChar char="•"/>
            </a:pPr>
            <a:r>
              <a:rPr lang="ja-JP" altLang="en-US" sz="2400" dirty="0"/>
              <a:t>静的解析ツールで摘出できる代表的な欠陥</a:t>
            </a:r>
            <a:endParaRPr lang="en-US" altLang="ja-JP" sz="2400" dirty="0"/>
          </a:p>
          <a:p>
            <a:pPr lvl="1" eaLnBrk="1" hangingPunct="1">
              <a:lnSpc>
                <a:spcPct val="90000"/>
              </a:lnSpc>
              <a:buFont typeface="Wingdings" panose="05000000000000000000" pitchFamily="2" charset="2"/>
              <a:buChar char="ü"/>
            </a:pPr>
            <a:r>
              <a:rPr lang="ja-JP" altLang="en-US" sz="2000" dirty="0"/>
              <a:t>要件の欠陥（例えば、不整合、曖昧性、矛盾、欠落、不正確性、冗長性）</a:t>
            </a:r>
          </a:p>
          <a:p>
            <a:pPr lvl="1" eaLnBrk="1" hangingPunct="1">
              <a:lnSpc>
                <a:spcPct val="90000"/>
              </a:lnSpc>
              <a:buFont typeface="Wingdings" panose="05000000000000000000" pitchFamily="2" charset="2"/>
              <a:buChar char="ü"/>
            </a:pPr>
            <a:r>
              <a:rPr lang="ja-JP" altLang="en-US" sz="2000" dirty="0"/>
              <a:t>設計の欠陥（例えば、非効率なアルゴリズムやデータベース構造、高い結合度、低い凝集度）</a:t>
            </a:r>
          </a:p>
          <a:p>
            <a:pPr lvl="1" eaLnBrk="1" hangingPunct="1">
              <a:lnSpc>
                <a:spcPct val="90000"/>
              </a:lnSpc>
              <a:buFont typeface="Wingdings" panose="05000000000000000000" pitchFamily="2" charset="2"/>
              <a:buChar char="ü"/>
            </a:pPr>
            <a:r>
              <a:rPr lang="ja-JP" altLang="en-US" sz="2000" dirty="0"/>
              <a:t>コードの欠陥（例えば、値が定義されていない変数、宣言されているが使用されることのない変数、到達不能コード、重複したコード）</a:t>
            </a:r>
          </a:p>
          <a:p>
            <a:pPr lvl="1" eaLnBrk="1" hangingPunct="1">
              <a:lnSpc>
                <a:spcPct val="90000"/>
              </a:lnSpc>
              <a:buFont typeface="Wingdings" panose="05000000000000000000" pitchFamily="2" charset="2"/>
              <a:buChar char="ü"/>
            </a:pPr>
            <a:r>
              <a:rPr lang="ja-JP" altLang="en-US" sz="2000" dirty="0"/>
              <a:t>標準からの逸脱（例えば、コーディング標準を遵守していない）</a:t>
            </a:r>
          </a:p>
          <a:p>
            <a:pPr lvl="1" eaLnBrk="1" hangingPunct="1">
              <a:lnSpc>
                <a:spcPct val="90000"/>
              </a:lnSpc>
              <a:buFont typeface="Wingdings" panose="05000000000000000000" pitchFamily="2" charset="2"/>
              <a:buChar char="ü"/>
            </a:pPr>
            <a:r>
              <a:rPr lang="ja-JP" altLang="en-US" sz="2000" dirty="0"/>
              <a:t>正しくないインターフェース仕様、セキュリティの脆弱性</a:t>
            </a:r>
          </a:p>
        </p:txBody>
      </p:sp>
      <p:sp>
        <p:nvSpPr>
          <p:cNvPr id="26629" name="スライド番号プレースホルダー 1"/>
          <p:cNvSpPr>
            <a:spLocks noGrp="1"/>
          </p:cNvSpPr>
          <p:nvPr>
            <p:ph type="sldNum" sz="quarter" idx="12"/>
          </p:nvPr>
        </p:nvSpPr>
        <p:spPr>
          <a:noFill/>
        </p:spPr>
        <p:txBody>
          <a:bodyPr/>
          <a:lstStyle/>
          <a:p>
            <a:fld id="{93913328-0E09-4F9A-9793-EF3FFC73B69E}" type="slidenum">
              <a:rPr lang="ja-JP" altLang="en-US" smtClean="0">
                <a:ea typeface="ＭＳ Ｐゴシック" charset="-128"/>
              </a:rPr>
              <a:pPr/>
              <a:t>73</a:t>
            </a:fld>
            <a:endParaRPr lang="ja-JP" altLang="en-US">
              <a:ea typeface="ＭＳ Ｐゴシック" charset="-128"/>
            </a:endParaRPr>
          </a:p>
        </p:txBody>
      </p:sp>
      <p:sp>
        <p:nvSpPr>
          <p:cNvPr id="26630"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6" name="テキスト ボックス 69"/>
          <p:cNvSpPr txBox="1">
            <a:spLocks noChangeArrowheads="1"/>
          </p:cNvSpPr>
          <p:nvPr/>
        </p:nvSpPr>
        <p:spPr bwMode="auto">
          <a:xfrm>
            <a:off x="290472" y="6243138"/>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424717143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74</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en-US" altLang="ja-JP" sz="4400" dirty="0">
                <a:solidFill>
                  <a:schemeClr val="tx2"/>
                </a:solidFill>
                <a:latin typeface="ＭＳ Ｐゴシック" charset="-128"/>
              </a:rPr>
              <a:t>3.2 </a:t>
            </a:r>
            <a:r>
              <a:rPr lang="ja-JP" altLang="en-US" sz="4400" dirty="0">
                <a:solidFill>
                  <a:schemeClr val="tx2"/>
                </a:solidFill>
                <a:latin typeface="ＭＳ Ｐゴシック" charset="-128"/>
              </a:rPr>
              <a:t>レビュープロセス</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81871091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レビュープロセス</a:t>
            </a:r>
            <a:endParaRPr kumimoji="1" lang="ja-JP" altLang="en-US" dirty="0"/>
          </a:p>
        </p:txBody>
      </p:sp>
      <p:sp>
        <p:nvSpPr>
          <p:cNvPr id="3" name="コンテンツ プレースホルダー 2"/>
          <p:cNvSpPr>
            <a:spLocks noGrp="1"/>
          </p:cNvSpPr>
          <p:nvPr>
            <p:ph idx="1"/>
          </p:nvPr>
        </p:nvSpPr>
        <p:spPr>
          <a:xfrm>
            <a:off x="495300" y="1600200"/>
            <a:ext cx="8915400" cy="4645025"/>
          </a:xfrm>
        </p:spPr>
        <p:txBody>
          <a:bodyPr>
            <a:noAutofit/>
          </a:bodyPr>
          <a:lstStyle/>
          <a:p>
            <a:pPr marL="1795463" lvl="2" indent="-187325"/>
            <a:r>
              <a:rPr lang="ja-JP" altLang="en-US" sz="2000" dirty="0"/>
              <a:t>レビューの範囲、開始・終了基準の定義。工数・時間の見積り。</a:t>
            </a:r>
            <a:br>
              <a:rPr lang="en-US" altLang="ja-JP" sz="2000" dirty="0"/>
            </a:br>
            <a:r>
              <a:rPr lang="ja-JP" altLang="en-US" sz="2000" dirty="0"/>
              <a:t>レビュー参加者の選定など。</a:t>
            </a:r>
            <a:endParaRPr lang="en-US" altLang="ja-JP" sz="2000" dirty="0"/>
          </a:p>
          <a:p>
            <a:pPr lvl="2"/>
            <a:endParaRPr lang="en-US" altLang="ja-JP" sz="2000" dirty="0"/>
          </a:p>
          <a:p>
            <a:pPr marL="2878138" lvl="2" indent="-185738"/>
            <a:r>
              <a:rPr lang="ja-JP" altLang="en-US" sz="2000" dirty="0"/>
              <a:t>作業成果物（レビュー対象）の配布。参加者への作業説明など。</a:t>
            </a:r>
            <a:endParaRPr lang="en-US" altLang="ja-JP" sz="2000" dirty="0"/>
          </a:p>
          <a:p>
            <a:pPr marL="2878138" lvl="2" indent="-185738"/>
            <a:endParaRPr lang="en-US" altLang="ja-JP" sz="2000" dirty="0"/>
          </a:p>
          <a:p>
            <a:pPr marL="2878138" lvl="2" indent="-185738"/>
            <a:r>
              <a:rPr lang="ja-JP" altLang="en-US" sz="2000" dirty="0"/>
              <a:t>作業成果物のレビュー。潜在的な欠陥、提案、質問の記録など。</a:t>
            </a:r>
          </a:p>
          <a:p>
            <a:pPr lvl="2"/>
            <a:endParaRPr lang="en-US" altLang="ja-JP" sz="2000" dirty="0"/>
          </a:p>
          <a:p>
            <a:pPr marL="3944938" lvl="2" indent="-185738"/>
            <a:r>
              <a:rPr lang="ja-JP" altLang="en-US" sz="2000" dirty="0"/>
              <a:t>欠陥についての議論、分析、オーナーの割り当て。品質特性の評価、レビュー判定など。</a:t>
            </a:r>
          </a:p>
          <a:p>
            <a:pPr lvl="2"/>
            <a:endParaRPr lang="en-US" altLang="ja-JP" sz="2000" dirty="0"/>
          </a:p>
          <a:p>
            <a:pPr marL="2506663" lvl="2" indent="-169863"/>
            <a:r>
              <a:rPr lang="ja-JP" altLang="en-US" sz="2000" dirty="0"/>
              <a:t>欠陥レポートの作成。欠陥の修正など。</a:t>
            </a:r>
            <a:endParaRPr kumimoji="1" lang="ja-JP" altLang="en-US" sz="2000"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75</a:t>
            </a:fld>
            <a:endParaRPr lang="en-US" altLang="ja-JP" dirty="0"/>
          </a:p>
        </p:txBody>
      </p:sp>
      <p:sp>
        <p:nvSpPr>
          <p:cNvPr id="6" name="Rectangle 37"/>
          <p:cNvSpPr>
            <a:spLocks noChangeArrowheads="1"/>
          </p:cNvSpPr>
          <p:nvPr/>
        </p:nvSpPr>
        <p:spPr bwMode="auto">
          <a:xfrm>
            <a:off x="847988" y="1599183"/>
            <a:ext cx="1152684" cy="461665"/>
          </a:xfrm>
          <a:prstGeom prst="rect">
            <a:avLst/>
          </a:prstGeom>
          <a:solidFill>
            <a:schemeClr val="bg1"/>
          </a:solidFill>
          <a:ln w="19050">
            <a:solidFill>
              <a:schemeClr val="tx1"/>
            </a:solidFill>
            <a:prstDash val="solid"/>
            <a:miter lim="800000"/>
            <a:headEnd/>
            <a:tailEnd/>
          </a:ln>
        </p:spPr>
        <p:txBody>
          <a:bodyPr wrap="square">
            <a:spAutoFit/>
          </a:bodyPr>
          <a:lstStyle/>
          <a:p>
            <a:pPr algn="ctr">
              <a:defRPr/>
            </a:pPr>
            <a:r>
              <a:rPr lang="ja-JP" altLang="en-US" sz="2400" dirty="0"/>
              <a:t>計画</a:t>
            </a:r>
          </a:p>
        </p:txBody>
      </p:sp>
      <p:sp>
        <p:nvSpPr>
          <p:cNvPr id="8" name="Rectangle 37"/>
          <p:cNvSpPr>
            <a:spLocks noChangeArrowheads="1"/>
          </p:cNvSpPr>
          <p:nvPr/>
        </p:nvSpPr>
        <p:spPr bwMode="auto">
          <a:xfrm>
            <a:off x="847988" y="2621090"/>
            <a:ext cx="2304812" cy="461665"/>
          </a:xfrm>
          <a:prstGeom prst="rect">
            <a:avLst/>
          </a:prstGeom>
          <a:solidFill>
            <a:schemeClr val="bg1"/>
          </a:solidFill>
          <a:ln w="19050">
            <a:solidFill>
              <a:schemeClr val="tx1"/>
            </a:solidFill>
            <a:prstDash val="solid"/>
            <a:miter lim="800000"/>
            <a:headEnd/>
            <a:tailEnd/>
          </a:ln>
        </p:spPr>
        <p:txBody>
          <a:bodyPr wrap="square">
            <a:spAutoFit/>
          </a:bodyPr>
          <a:lstStyle/>
          <a:p>
            <a:pPr algn="ctr">
              <a:defRPr/>
            </a:pPr>
            <a:r>
              <a:rPr lang="ja-JP" altLang="en-US" sz="2400" dirty="0"/>
              <a:t>レビューの開始</a:t>
            </a:r>
          </a:p>
        </p:txBody>
      </p:sp>
      <p:sp>
        <p:nvSpPr>
          <p:cNvPr id="9" name="Rectangle 37"/>
          <p:cNvSpPr>
            <a:spLocks noChangeArrowheads="1"/>
          </p:cNvSpPr>
          <p:nvPr/>
        </p:nvSpPr>
        <p:spPr bwMode="auto">
          <a:xfrm>
            <a:off x="847988" y="3642997"/>
            <a:ext cx="2304812" cy="461665"/>
          </a:xfrm>
          <a:prstGeom prst="rect">
            <a:avLst/>
          </a:prstGeom>
          <a:solidFill>
            <a:schemeClr val="bg1"/>
          </a:solidFill>
          <a:ln w="19050">
            <a:solidFill>
              <a:schemeClr val="tx1"/>
            </a:solidFill>
            <a:prstDash val="solid"/>
            <a:miter lim="800000"/>
            <a:headEnd/>
            <a:tailEnd/>
          </a:ln>
        </p:spPr>
        <p:txBody>
          <a:bodyPr wrap="square">
            <a:spAutoFit/>
          </a:bodyPr>
          <a:lstStyle/>
          <a:p>
            <a:pPr algn="ctr">
              <a:defRPr/>
            </a:pPr>
            <a:r>
              <a:rPr lang="ja-JP" altLang="en-US" sz="2400" dirty="0"/>
              <a:t>個々のレビュー</a:t>
            </a:r>
          </a:p>
        </p:txBody>
      </p:sp>
      <p:sp>
        <p:nvSpPr>
          <p:cNvPr id="10" name="Rectangle 37"/>
          <p:cNvSpPr>
            <a:spLocks noChangeArrowheads="1"/>
          </p:cNvSpPr>
          <p:nvPr/>
        </p:nvSpPr>
        <p:spPr bwMode="auto">
          <a:xfrm>
            <a:off x="847988" y="4664904"/>
            <a:ext cx="3312924" cy="461665"/>
          </a:xfrm>
          <a:prstGeom prst="rect">
            <a:avLst/>
          </a:prstGeom>
          <a:solidFill>
            <a:schemeClr val="bg1"/>
          </a:solidFill>
          <a:ln w="19050">
            <a:solidFill>
              <a:schemeClr val="tx1"/>
            </a:solidFill>
            <a:prstDash val="solid"/>
            <a:miter lim="800000"/>
            <a:headEnd/>
            <a:tailEnd/>
          </a:ln>
        </p:spPr>
        <p:txBody>
          <a:bodyPr wrap="square">
            <a:spAutoFit/>
          </a:bodyPr>
          <a:lstStyle/>
          <a:p>
            <a:pPr algn="ctr">
              <a:defRPr/>
            </a:pPr>
            <a:r>
              <a:rPr lang="ja-JP" altLang="en-US" sz="2400" dirty="0"/>
              <a:t>懸念事項の共有と分析</a:t>
            </a:r>
          </a:p>
        </p:txBody>
      </p:sp>
      <p:sp>
        <p:nvSpPr>
          <p:cNvPr id="11" name="Rectangle 37"/>
          <p:cNvSpPr>
            <a:spLocks noChangeArrowheads="1"/>
          </p:cNvSpPr>
          <p:nvPr/>
        </p:nvSpPr>
        <p:spPr bwMode="auto">
          <a:xfrm>
            <a:off x="847988" y="5686811"/>
            <a:ext cx="1944772" cy="461665"/>
          </a:xfrm>
          <a:prstGeom prst="rect">
            <a:avLst/>
          </a:prstGeom>
          <a:solidFill>
            <a:schemeClr val="bg1"/>
          </a:solidFill>
          <a:ln w="19050">
            <a:solidFill>
              <a:schemeClr val="tx1"/>
            </a:solidFill>
            <a:prstDash val="solid"/>
            <a:miter lim="800000"/>
            <a:headEnd/>
            <a:tailEnd/>
          </a:ln>
        </p:spPr>
        <p:txBody>
          <a:bodyPr wrap="square">
            <a:spAutoFit/>
          </a:bodyPr>
          <a:lstStyle/>
          <a:p>
            <a:pPr algn="ctr">
              <a:defRPr/>
            </a:pPr>
            <a:r>
              <a:rPr lang="ja-JP" altLang="en-US" sz="2400" dirty="0"/>
              <a:t>修正と報告</a:t>
            </a:r>
          </a:p>
        </p:txBody>
      </p:sp>
      <p:sp>
        <p:nvSpPr>
          <p:cNvPr id="12" name="下矢印 11"/>
          <p:cNvSpPr/>
          <p:nvPr/>
        </p:nvSpPr>
        <p:spPr>
          <a:xfrm>
            <a:off x="1136624" y="2124969"/>
            <a:ext cx="432000" cy="432000"/>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13" name="下矢印 12"/>
          <p:cNvSpPr/>
          <p:nvPr/>
        </p:nvSpPr>
        <p:spPr>
          <a:xfrm>
            <a:off x="1136624" y="3146876"/>
            <a:ext cx="432000" cy="432000"/>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14" name="下矢印 13"/>
          <p:cNvSpPr/>
          <p:nvPr/>
        </p:nvSpPr>
        <p:spPr>
          <a:xfrm>
            <a:off x="1136624" y="4168783"/>
            <a:ext cx="432000" cy="432000"/>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15" name="下矢印 14"/>
          <p:cNvSpPr/>
          <p:nvPr/>
        </p:nvSpPr>
        <p:spPr>
          <a:xfrm>
            <a:off x="1136624" y="5190690"/>
            <a:ext cx="432000" cy="432000"/>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16" name="フッター プレースホルダ 4">
            <a:extLst>
              <a:ext uri="{FF2B5EF4-FFF2-40B4-BE49-F238E27FC236}">
                <a16:creationId xmlns:a16="http://schemas.microsoft.com/office/drawing/2014/main" id="{C9A95A33-BAD3-4509-8CDD-7EB6270B5A0D}"/>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18" name="テキスト ボックス 69">
            <a:extLst>
              <a:ext uri="{FF2B5EF4-FFF2-40B4-BE49-F238E27FC236}">
                <a16:creationId xmlns:a16="http://schemas.microsoft.com/office/drawing/2014/main" id="{8753850D-61F6-46AA-B2CB-5680C209977E}"/>
              </a:ext>
            </a:extLst>
          </p:cNvPr>
          <p:cNvSpPr txBox="1">
            <a:spLocks noChangeArrowheads="1"/>
          </p:cNvSpPr>
          <p:nvPr/>
        </p:nvSpPr>
        <p:spPr bwMode="auto">
          <a:xfrm>
            <a:off x="315913" y="6145559"/>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34645956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a:xfrm>
            <a:off x="200472" y="214313"/>
            <a:ext cx="9505056" cy="1127125"/>
          </a:xfrm>
        </p:spPr>
        <p:txBody>
          <a:bodyPr/>
          <a:lstStyle/>
          <a:p>
            <a:pPr eaLnBrk="1" hangingPunct="1"/>
            <a:r>
              <a:rPr lang="ja-JP" altLang="en-US" sz="4000" dirty="0"/>
              <a:t>レビュータイプ</a:t>
            </a:r>
          </a:p>
        </p:txBody>
      </p:sp>
      <p:sp>
        <p:nvSpPr>
          <p:cNvPr id="26627" name="Rectangle 3"/>
          <p:cNvSpPr>
            <a:spLocks noGrp="1" noChangeArrowheads="1"/>
          </p:cNvSpPr>
          <p:nvPr>
            <p:ph type="body" idx="4294967295"/>
          </p:nvPr>
        </p:nvSpPr>
        <p:spPr>
          <a:xfrm>
            <a:off x="200472" y="1124744"/>
            <a:ext cx="9433048" cy="4770537"/>
          </a:xfrm>
        </p:spPr>
        <p:txBody>
          <a:bodyPr>
            <a:spAutoFit/>
          </a:bodyPr>
          <a:lstStyle/>
          <a:p>
            <a:pPr eaLnBrk="1" hangingPunct="1">
              <a:lnSpc>
                <a:spcPct val="90000"/>
              </a:lnSpc>
            </a:pPr>
            <a:r>
              <a:rPr lang="ja-JP" altLang="en-US" sz="2000" dirty="0"/>
              <a:t>レビューのタイプ（非形式な順：あらゆる成果物へ適用可能）</a:t>
            </a:r>
            <a:endParaRPr lang="en-US" altLang="ja-JP" sz="2000" dirty="0"/>
          </a:p>
          <a:p>
            <a:pPr lvl="1" eaLnBrk="1" hangingPunct="1">
              <a:lnSpc>
                <a:spcPct val="90000"/>
              </a:lnSpc>
              <a:buFont typeface="Wingdings" panose="05000000000000000000" pitchFamily="2" charset="2"/>
              <a:buChar char="ü"/>
            </a:pPr>
            <a:r>
              <a:rPr lang="ja-JP" altLang="en-US" sz="2000" dirty="0">
                <a:solidFill>
                  <a:srgbClr val="C00000"/>
                </a:solidFill>
              </a:rPr>
              <a:t>非形式的レビュー</a:t>
            </a:r>
            <a:r>
              <a:rPr lang="ja-JP" altLang="en-US" sz="2000" dirty="0"/>
              <a:t>（バディチェック、ペアリング、ペアレビューなど）</a:t>
            </a:r>
            <a:br>
              <a:rPr lang="en-US" altLang="ja-JP" sz="2000" dirty="0"/>
            </a:br>
            <a:r>
              <a:rPr lang="ja-JP" altLang="en-US" sz="2000" dirty="0"/>
              <a:t>「潜在的な欠陥の検出」を主な目的とする、形式的な（文書化した）プロセスに基づかない方法。</a:t>
            </a:r>
            <a:r>
              <a:rPr lang="en-US" altLang="ja-JP" sz="2000" dirty="0"/>
              <a:t> </a:t>
            </a:r>
            <a:r>
              <a:rPr lang="ja-JP" altLang="en-US" sz="2000" dirty="0"/>
              <a:t>作成者の同僚（</a:t>
            </a:r>
            <a:r>
              <a:rPr lang="en-US" altLang="ja-JP" sz="2000" dirty="0"/>
              <a:t>buddy</a:t>
            </a:r>
            <a:r>
              <a:rPr lang="ja-JP" altLang="en-US" sz="2000" dirty="0"/>
              <a:t>）やその他の人により実施する。</a:t>
            </a:r>
          </a:p>
          <a:p>
            <a:pPr lvl="1" eaLnBrk="1" hangingPunct="1">
              <a:lnSpc>
                <a:spcPct val="90000"/>
              </a:lnSpc>
              <a:buFont typeface="Wingdings" panose="05000000000000000000" pitchFamily="2" charset="2"/>
              <a:buChar char="ü"/>
            </a:pPr>
            <a:r>
              <a:rPr lang="ja-JP" altLang="en-US" sz="2000" dirty="0">
                <a:solidFill>
                  <a:srgbClr val="C00000"/>
                </a:solidFill>
              </a:rPr>
              <a:t>ウォークスルー</a:t>
            </a:r>
            <a:r>
              <a:rPr lang="ja-JP" altLang="en-US" sz="2000" dirty="0"/>
              <a:t>（作成者が議事進行、机上で処理をたどる）</a:t>
            </a:r>
            <a:br>
              <a:rPr lang="en-US" altLang="ja-JP" sz="2000" dirty="0"/>
            </a:br>
            <a:r>
              <a:rPr lang="ja-JP" altLang="en-US" sz="2000" dirty="0"/>
              <a:t>「欠陥の発見」を主な目的とし、作業成果物の作成者がミーティングを主導して、さまざまな技法やスタイルに関するアイデアの交換、参加者のトレーニング、合意の形成を行う。</a:t>
            </a:r>
          </a:p>
          <a:p>
            <a:pPr lvl="1" eaLnBrk="1" hangingPunct="1">
              <a:lnSpc>
                <a:spcPct val="90000"/>
              </a:lnSpc>
              <a:buFont typeface="Wingdings" panose="05000000000000000000" pitchFamily="2" charset="2"/>
              <a:buChar char="ü"/>
            </a:pPr>
            <a:r>
              <a:rPr lang="ja-JP" altLang="en-US" sz="2000" dirty="0">
                <a:solidFill>
                  <a:srgbClr val="C00000"/>
                </a:solidFill>
              </a:rPr>
              <a:t>テクニカルレビュー</a:t>
            </a:r>
            <a:r>
              <a:rPr lang="ja-JP" altLang="en-US" sz="2000" dirty="0"/>
              <a:t>（技術のエキスパートが参加、ディスカッション）</a:t>
            </a:r>
            <a:br>
              <a:rPr lang="en-US" altLang="ja-JP" sz="2000" dirty="0"/>
            </a:br>
            <a:r>
              <a:rPr lang="ja-JP" altLang="en-US" sz="2000" dirty="0"/>
              <a:t>「合意の獲得、潜在的な欠陥の検出」を主な目的とし、 新しいアイデアの創出、作業成果物の改善、異なる実装方法の検討を行う。レビューアは、技術の専門家が行い、経験を積んだファシリテーターが主導するのが理想である。</a:t>
            </a:r>
          </a:p>
          <a:p>
            <a:pPr lvl="1" eaLnBrk="1" hangingPunct="1">
              <a:lnSpc>
                <a:spcPct val="90000"/>
              </a:lnSpc>
              <a:buFont typeface="Wingdings" panose="05000000000000000000" pitchFamily="2" charset="2"/>
              <a:buChar char="ü"/>
            </a:pPr>
            <a:r>
              <a:rPr lang="ja-JP" altLang="en-US" sz="2000" dirty="0">
                <a:solidFill>
                  <a:srgbClr val="C00000"/>
                </a:solidFill>
              </a:rPr>
              <a:t>インスペクション</a:t>
            </a:r>
            <a:r>
              <a:rPr lang="ja-JP" altLang="en-US" sz="2000" dirty="0"/>
              <a:t>（モデレーターが議事進行、メトリクス）</a:t>
            </a:r>
            <a:br>
              <a:rPr lang="en-US" altLang="ja-JP" sz="2000" dirty="0"/>
            </a:br>
            <a:r>
              <a:rPr lang="ja-JP" altLang="en-US" sz="2000" dirty="0"/>
              <a:t>「潜在的な欠陥の検出」を主な目的とし、 ルールやチェックリストに基づいたプロセスで進行し、形式に沿ったドキュメントを作成する。開始基準と終了基準が指定され、書記は必須である。</a:t>
            </a:r>
            <a:endParaRPr lang="en-US" altLang="ja-JP" sz="2000" dirty="0"/>
          </a:p>
        </p:txBody>
      </p:sp>
      <p:sp>
        <p:nvSpPr>
          <p:cNvPr id="26629" name="スライド番号プレースホルダー 1"/>
          <p:cNvSpPr>
            <a:spLocks noGrp="1"/>
          </p:cNvSpPr>
          <p:nvPr>
            <p:ph type="sldNum" sz="quarter" idx="12"/>
          </p:nvPr>
        </p:nvSpPr>
        <p:spPr>
          <a:noFill/>
        </p:spPr>
        <p:txBody>
          <a:bodyPr/>
          <a:lstStyle/>
          <a:p>
            <a:fld id="{93913328-0E09-4F9A-9793-EF3FFC73B69E}" type="slidenum">
              <a:rPr lang="ja-JP" altLang="en-US" smtClean="0">
                <a:ea typeface="ＭＳ Ｐゴシック" charset="-128"/>
              </a:rPr>
              <a:pPr/>
              <a:t>76</a:t>
            </a:fld>
            <a:endParaRPr lang="ja-JP" altLang="en-US">
              <a:ea typeface="ＭＳ Ｐゴシック" charset="-128"/>
            </a:endParaRPr>
          </a:p>
        </p:txBody>
      </p:sp>
      <p:sp>
        <p:nvSpPr>
          <p:cNvPr id="26630"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6" name="テキスト ボックス 69"/>
          <p:cNvSpPr txBox="1">
            <a:spLocks noChangeArrowheads="1"/>
          </p:cNvSpPr>
          <p:nvPr/>
        </p:nvSpPr>
        <p:spPr bwMode="auto">
          <a:xfrm>
            <a:off x="315913" y="5949280"/>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197338701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a:xfrm>
            <a:off x="200472" y="214313"/>
            <a:ext cx="9505056" cy="1127125"/>
          </a:xfrm>
        </p:spPr>
        <p:txBody>
          <a:bodyPr/>
          <a:lstStyle/>
          <a:p>
            <a:pPr eaLnBrk="1" hangingPunct="1"/>
            <a:r>
              <a:rPr lang="ja-JP" altLang="en-US" sz="4000" dirty="0"/>
              <a:t>レビュー技法の適用</a:t>
            </a:r>
          </a:p>
        </p:txBody>
      </p:sp>
      <p:sp>
        <p:nvSpPr>
          <p:cNvPr id="26627" name="Rectangle 3"/>
          <p:cNvSpPr>
            <a:spLocks noGrp="1" noChangeArrowheads="1"/>
          </p:cNvSpPr>
          <p:nvPr>
            <p:ph type="body" idx="4294967295"/>
          </p:nvPr>
        </p:nvSpPr>
        <p:spPr>
          <a:xfrm>
            <a:off x="119270" y="1124744"/>
            <a:ext cx="9514250" cy="5115246"/>
          </a:xfrm>
        </p:spPr>
        <p:txBody>
          <a:bodyPr wrap="square">
            <a:spAutoFit/>
          </a:bodyPr>
          <a:lstStyle/>
          <a:p>
            <a:pPr eaLnBrk="1" hangingPunct="1">
              <a:lnSpc>
                <a:spcPct val="90000"/>
              </a:lnSpc>
            </a:pPr>
            <a:r>
              <a:rPr lang="ja-JP" altLang="en-US" sz="2400" dirty="0"/>
              <a:t>レビュー技法（リーディング技法）</a:t>
            </a:r>
            <a:endParaRPr lang="en-US" altLang="ja-JP" sz="2400" dirty="0"/>
          </a:p>
          <a:p>
            <a:pPr lvl="1" eaLnBrk="1" hangingPunct="1">
              <a:lnSpc>
                <a:spcPct val="90000"/>
              </a:lnSpc>
              <a:buFont typeface="Wingdings" panose="05000000000000000000" pitchFamily="2" charset="2"/>
              <a:buChar char="ü"/>
            </a:pPr>
            <a:r>
              <a:rPr lang="ja-JP" altLang="en-US" sz="2400" dirty="0">
                <a:solidFill>
                  <a:srgbClr val="C00000"/>
                </a:solidFill>
              </a:rPr>
              <a:t>アドホック</a:t>
            </a:r>
            <a:r>
              <a:rPr lang="ja-JP" altLang="en-US" sz="2400" dirty="0"/>
              <a:t>（決まりなし）</a:t>
            </a:r>
            <a:br>
              <a:rPr lang="en-US" altLang="ja-JP" sz="2400" dirty="0"/>
            </a:br>
            <a:r>
              <a:rPr lang="ja-JP" altLang="en-US" sz="1600" dirty="0"/>
              <a:t>レビューアは、このレビューに関するタスクのガイダンスをほとんどまたはまったく提供されない。一般的に、レビューアは作業成果物を順番に読んで懸念事項を識別するごとに記録に残す。</a:t>
            </a:r>
          </a:p>
          <a:p>
            <a:pPr lvl="1" eaLnBrk="1" hangingPunct="1">
              <a:lnSpc>
                <a:spcPct val="90000"/>
              </a:lnSpc>
              <a:buFont typeface="Wingdings" panose="05000000000000000000" pitchFamily="2" charset="2"/>
              <a:buChar char="ü"/>
            </a:pPr>
            <a:r>
              <a:rPr lang="ja-JP" altLang="en-US" sz="2400" dirty="0">
                <a:solidFill>
                  <a:srgbClr val="C00000"/>
                </a:solidFill>
              </a:rPr>
              <a:t>チェックリストベース</a:t>
            </a:r>
            <a:r>
              <a:rPr lang="ja-JP" altLang="en-US" sz="2400" dirty="0"/>
              <a:t>（チェックリストを利用）</a:t>
            </a:r>
            <a:br>
              <a:rPr lang="en-US" altLang="ja-JP" sz="2400" dirty="0"/>
            </a:br>
            <a:r>
              <a:rPr lang="ja-JP" altLang="en-US" sz="1600" dirty="0"/>
              <a:t>体系的に行われる。レビューアはレビューの開始時に配布されるチェックリストを使用して懸念事項を検出する。主な利点は、典型的な懸念事項の種類を体系的にカバーできることである。</a:t>
            </a:r>
          </a:p>
          <a:p>
            <a:pPr lvl="1" eaLnBrk="1" hangingPunct="1">
              <a:lnSpc>
                <a:spcPct val="90000"/>
              </a:lnSpc>
              <a:buFont typeface="Wingdings" panose="05000000000000000000" pitchFamily="2" charset="2"/>
              <a:buChar char="ü"/>
            </a:pPr>
            <a:r>
              <a:rPr lang="ja-JP" altLang="en-US" sz="2400" dirty="0">
                <a:solidFill>
                  <a:srgbClr val="C00000"/>
                </a:solidFill>
              </a:rPr>
              <a:t>シナリオとドライラン</a:t>
            </a:r>
            <a:r>
              <a:rPr lang="ja-JP" altLang="en-US" sz="2400" dirty="0"/>
              <a:t>（シナリオを用いて、ドライラン）</a:t>
            </a:r>
            <a:br>
              <a:rPr lang="en-US" altLang="ja-JP" sz="2400" dirty="0"/>
            </a:br>
            <a:r>
              <a:rPr lang="ja-JP" altLang="en-US" sz="1600" dirty="0"/>
              <a:t>レビューアはシナリオ（作業成果物を読むための構造化されたガイドライン）を使用して、作業成果物の期待する使い方に基づいて、作業成果物に対して「ドライラン」（</a:t>
            </a:r>
            <a:r>
              <a:rPr lang="zh-TW" altLang="en-US" sz="1600" dirty="0"/>
              <a:t>予行演習、空運転）</a:t>
            </a:r>
            <a:r>
              <a:rPr lang="ja-JP" altLang="en-US" sz="1600" dirty="0"/>
              <a:t>を行う。</a:t>
            </a:r>
          </a:p>
          <a:p>
            <a:pPr lvl="1" eaLnBrk="1" hangingPunct="1">
              <a:lnSpc>
                <a:spcPct val="90000"/>
              </a:lnSpc>
              <a:buFont typeface="Wingdings" panose="05000000000000000000" pitchFamily="2" charset="2"/>
              <a:buChar char="ü"/>
            </a:pPr>
            <a:r>
              <a:rPr lang="ja-JP" altLang="en-US" sz="2400" dirty="0">
                <a:solidFill>
                  <a:srgbClr val="C00000"/>
                </a:solidFill>
              </a:rPr>
              <a:t>ロールベース</a:t>
            </a:r>
            <a:r>
              <a:rPr lang="ja-JP" altLang="en-US" sz="2400" dirty="0"/>
              <a:t>（役割の観点）</a:t>
            </a:r>
            <a:br>
              <a:rPr lang="en-US" altLang="ja-JP" sz="2400" dirty="0"/>
            </a:br>
            <a:r>
              <a:rPr lang="ja-JP" altLang="en-US" sz="1600" dirty="0"/>
              <a:t>レビューアは個々のステークホルダーの役割の観点から作業成果物を評価する。典型的な役割には、特定のエンドユーザーの種類や組織内の特定の役割がある。</a:t>
            </a:r>
            <a:endParaRPr lang="ja-JP" altLang="en-US" sz="2400" dirty="0"/>
          </a:p>
          <a:p>
            <a:pPr lvl="1" eaLnBrk="1" hangingPunct="1">
              <a:lnSpc>
                <a:spcPct val="90000"/>
              </a:lnSpc>
              <a:buFont typeface="Wingdings" panose="05000000000000000000" pitchFamily="2" charset="2"/>
              <a:buChar char="ü"/>
            </a:pPr>
            <a:r>
              <a:rPr lang="ja-JP" altLang="en-US" sz="2400" dirty="0">
                <a:solidFill>
                  <a:srgbClr val="C00000"/>
                </a:solidFill>
              </a:rPr>
              <a:t>パースペクティブベース</a:t>
            </a:r>
            <a:r>
              <a:rPr lang="ja-JP" altLang="en-US" sz="2400" dirty="0"/>
              <a:t>（様々な立場からの視点＋成果物の作成）</a:t>
            </a:r>
            <a:br>
              <a:rPr lang="en-US" altLang="ja-JP" sz="3600" dirty="0"/>
            </a:br>
            <a:r>
              <a:rPr lang="ja-JP" altLang="en-US" sz="1600" dirty="0"/>
              <a:t>レビューアはそれぞれに異なるステークホルダーの観点でレビュー活動を行う。これにより、検出される問題のレビューア間における重複が少なくなる。さらに、レビュー対象の作業成果物から各レビューアの役割で導出する成果物（例えば、暫定的な受け入れテスト）を作成する。要件や技術的な作業成果物のレビューの場合、最も効果的な技法である。</a:t>
            </a:r>
            <a:endParaRPr lang="en-US" altLang="ja-JP" sz="2400" dirty="0"/>
          </a:p>
        </p:txBody>
      </p:sp>
      <p:sp>
        <p:nvSpPr>
          <p:cNvPr id="26629" name="スライド番号プレースホルダー 1"/>
          <p:cNvSpPr>
            <a:spLocks noGrp="1"/>
          </p:cNvSpPr>
          <p:nvPr>
            <p:ph type="sldNum" sz="quarter" idx="12"/>
          </p:nvPr>
        </p:nvSpPr>
        <p:spPr>
          <a:noFill/>
        </p:spPr>
        <p:txBody>
          <a:bodyPr/>
          <a:lstStyle/>
          <a:p>
            <a:fld id="{93913328-0E09-4F9A-9793-EF3FFC73B69E}" type="slidenum">
              <a:rPr lang="ja-JP" altLang="en-US" smtClean="0">
                <a:ea typeface="ＭＳ Ｐゴシック" charset="-128"/>
              </a:rPr>
              <a:pPr/>
              <a:t>77</a:t>
            </a:fld>
            <a:endParaRPr lang="ja-JP" altLang="en-US">
              <a:ea typeface="ＭＳ Ｐゴシック" charset="-128"/>
            </a:endParaRPr>
          </a:p>
        </p:txBody>
      </p:sp>
      <p:sp>
        <p:nvSpPr>
          <p:cNvPr id="26630"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6" name="テキスト ボックス 69"/>
          <p:cNvSpPr txBox="1">
            <a:spLocks noChangeArrowheads="1"/>
          </p:cNvSpPr>
          <p:nvPr/>
        </p:nvSpPr>
        <p:spPr bwMode="auto">
          <a:xfrm>
            <a:off x="315913" y="6165304"/>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147890081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a:xfrm>
            <a:off x="200472" y="214313"/>
            <a:ext cx="9505056" cy="1127125"/>
          </a:xfrm>
        </p:spPr>
        <p:txBody>
          <a:bodyPr/>
          <a:lstStyle/>
          <a:p>
            <a:pPr eaLnBrk="1" hangingPunct="1"/>
            <a:r>
              <a:rPr lang="ja-JP" altLang="en-US" sz="4000" dirty="0"/>
              <a:t>レビューの成功要因</a:t>
            </a:r>
          </a:p>
        </p:txBody>
      </p:sp>
      <p:sp>
        <p:nvSpPr>
          <p:cNvPr id="26627" name="Rectangle 3"/>
          <p:cNvSpPr>
            <a:spLocks noGrp="1" noChangeArrowheads="1"/>
          </p:cNvSpPr>
          <p:nvPr>
            <p:ph type="body" idx="4294967295"/>
          </p:nvPr>
        </p:nvSpPr>
        <p:spPr>
          <a:xfrm>
            <a:off x="119270" y="1124744"/>
            <a:ext cx="9514250" cy="4087273"/>
          </a:xfrm>
        </p:spPr>
        <p:txBody>
          <a:bodyPr wrap="square">
            <a:spAutoFit/>
          </a:bodyPr>
          <a:lstStyle/>
          <a:p>
            <a:pPr eaLnBrk="1" hangingPunct="1">
              <a:lnSpc>
                <a:spcPct val="90000"/>
              </a:lnSpc>
            </a:pPr>
            <a:r>
              <a:rPr lang="ja-JP" altLang="en-US" sz="2400" dirty="0"/>
              <a:t>レビューの主な成功要因</a:t>
            </a:r>
            <a:endParaRPr lang="en-US" altLang="ja-JP" sz="2400" dirty="0"/>
          </a:p>
          <a:p>
            <a:pPr lvl="1" eaLnBrk="1" hangingPunct="1">
              <a:lnSpc>
                <a:spcPct val="90000"/>
              </a:lnSpc>
              <a:buFont typeface="Wingdings" panose="05000000000000000000" pitchFamily="2" charset="2"/>
              <a:buChar char="ü"/>
            </a:pPr>
            <a:r>
              <a:rPr lang="ja-JP" altLang="en-US" sz="2000" dirty="0"/>
              <a:t>達成する</a:t>
            </a:r>
            <a:r>
              <a:rPr lang="ja-JP" altLang="en-US" sz="2000" dirty="0">
                <a:solidFill>
                  <a:srgbClr val="FF0000"/>
                </a:solidFill>
              </a:rPr>
              <a:t>目的</a:t>
            </a:r>
            <a:r>
              <a:rPr lang="ja-JP" altLang="en-US" sz="2000" dirty="0"/>
              <a:t>、計測可能な</a:t>
            </a:r>
            <a:r>
              <a:rPr lang="ja-JP" altLang="en-US" sz="2000" dirty="0">
                <a:solidFill>
                  <a:srgbClr val="FF0000"/>
                </a:solidFill>
              </a:rPr>
              <a:t>終了基準</a:t>
            </a:r>
            <a:r>
              <a:rPr lang="ja-JP" altLang="en-US" sz="2000" dirty="0"/>
              <a:t>、およびソフトウェア成果物と参加者の種類とレベルに応じてレビュータイプを選択する。</a:t>
            </a:r>
          </a:p>
          <a:p>
            <a:pPr lvl="1" eaLnBrk="1" hangingPunct="1">
              <a:lnSpc>
                <a:spcPct val="90000"/>
              </a:lnSpc>
              <a:buFont typeface="Wingdings" panose="05000000000000000000" pitchFamily="2" charset="2"/>
              <a:buChar char="ü"/>
            </a:pPr>
            <a:r>
              <a:rPr lang="ja-JP" altLang="en-US" sz="2000" dirty="0"/>
              <a:t>適切なレビュー技法を</a:t>
            </a:r>
            <a:r>
              <a:rPr lang="en-US" altLang="ja-JP" sz="2000" dirty="0"/>
              <a:t>1</a:t>
            </a:r>
            <a:r>
              <a:rPr lang="ja-JP" altLang="en-US" sz="2000" dirty="0"/>
              <a:t>種以上使用する。</a:t>
            </a:r>
          </a:p>
          <a:p>
            <a:pPr lvl="1" eaLnBrk="1" hangingPunct="1">
              <a:lnSpc>
                <a:spcPct val="90000"/>
              </a:lnSpc>
              <a:buFont typeface="Wingdings" panose="05000000000000000000" pitchFamily="2" charset="2"/>
              <a:buChar char="ü"/>
            </a:pPr>
            <a:r>
              <a:rPr lang="ja-JP" altLang="en-US" sz="2000" dirty="0"/>
              <a:t>大きなドキュメントは</a:t>
            </a:r>
            <a:r>
              <a:rPr lang="ja-JP" altLang="en-US" sz="2000" dirty="0">
                <a:solidFill>
                  <a:srgbClr val="FF0000"/>
                </a:solidFill>
              </a:rPr>
              <a:t>小さく分割</a:t>
            </a:r>
            <a:r>
              <a:rPr lang="ja-JP" altLang="en-US" sz="2000" dirty="0"/>
              <a:t>してレビューする。</a:t>
            </a:r>
          </a:p>
          <a:p>
            <a:pPr lvl="1" eaLnBrk="1" hangingPunct="1">
              <a:lnSpc>
                <a:spcPct val="90000"/>
              </a:lnSpc>
              <a:buFont typeface="Wingdings" panose="05000000000000000000" pitchFamily="2" charset="2"/>
              <a:buChar char="ü"/>
            </a:pPr>
            <a:r>
              <a:rPr lang="ja-JP" altLang="en-US" sz="2000" dirty="0"/>
              <a:t>参加者に十分な準備時間を与える。レビューのスケジュールは適切に通知する。</a:t>
            </a:r>
          </a:p>
          <a:p>
            <a:pPr lvl="1" eaLnBrk="1" hangingPunct="1">
              <a:lnSpc>
                <a:spcPct val="90000"/>
              </a:lnSpc>
              <a:buFont typeface="Wingdings" panose="05000000000000000000" pitchFamily="2" charset="2"/>
              <a:buChar char="ü"/>
            </a:pPr>
            <a:r>
              <a:rPr lang="ja-JP" altLang="en-US" sz="2000" dirty="0"/>
              <a:t>マネージャーがレビュープロセスを支援する。</a:t>
            </a:r>
          </a:p>
          <a:p>
            <a:pPr lvl="1" eaLnBrk="1" hangingPunct="1">
              <a:lnSpc>
                <a:spcPct val="90000"/>
              </a:lnSpc>
              <a:buFont typeface="Wingdings" panose="05000000000000000000" pitchFamily="2" charset="2"/>
              <a:buChar char="ü"/>
            </a:pPr>
            <a:r>
              <a:rPr lang="ja-JP" altLang="en-US" sz="2000" dirty="0"/>
              <a:t>レビューの目的に対して</a:t>
            </a:r>
            <a:r>
              <a:rPr lang="ja-JP" altLang="en-US" sz="2000" dirty="0">
                <a:solidFill>
                  <a:srgbClr val="FF0000"/>
                </a:solidFill>
              </a:rPr>
              <a:t>適切な人</a:t>
            </a:r>
            <a:r>
              <a:rPr lang="ja-JP" altLang="en-US" sz="2000" dirty="0"/>
              <a:t>たちに関与させる。</a:t>
            </a:r>
          </a:p>
          <a:p>
            <a:pPr lvl="1" eaLnBrk="1" hangingPunct="1">
              <a:lnSpc>
                <a:spcPct val="90000"/>
              </a:lnSpc>
              <a:buFont typeface="Wingdings" panose="05000000000000000000" pitchFamily="2" charset="2"/>
              <a:buChar char="ü"/>
            </a:pPr>
            <a:r>
              <a:rPr lang="ja-JP" altLang="en-US" sz="2000" dirty="0"/>
              <a:t>テスト担当者は、有効なテストを早期に準備する。</a:t>
            </a:r>
          </a:p>
          <a:p>
            <a:pPr lvl="1" eaLnBrk="1" hangingPunct="1">
              <a:lnSpc>
                <a:spcPct val="90000"/>
              </a:lnSpc>
              <a:buFont typeface="Wingdings" panose="05000000000000000000" pitchFamily="2" charset="2"/>
              <a:buChar char="ü"/>
            </a:pPr>
            <a:r>
              <a:rPr lang="ja-JP" altLang="en-US" sz="2000" dirty="0"/>
              <a:t>見つかった欠陥は客観的な態度で確認、識別、対処をする。</a:t>
            </a:r>
          </a:p>
          <a:p>
            <a:pPr lvl="1" eaLnBrk="1" hangingPunct="1">
              <a:lnSpc>
                <a:spcPct val="90000"/>
              </a:lnSpc>
              <a:buFont typeface="Wingdings" panose="05000000000000000000" pitchFamily="2" charset="2"/>
              <a:buChar char="ü"/>
            </a:pPr>
            <a:r>
              <a:rPr lang="ja-JP" altLang="en-US" sz="2000" dirty="0"/>
              <a:t>自分の言動が退屈感、憤り、敵意だと受け取られないように気を付ける。</a:t>
            </a:r>
          </a:p>
          <a:p>
            <a:pPr lvl="1" eaLnBrk="1" hangingPunct="1">
              <a:lnSpc>
                <a:spcPct val="90000"/>
              </a:lnSpc>
              <a:buFont typeface="Wingdings" panose="05000000000000000000" pitchFamily="2" charset="2"/>
              <a:buChar char="ü"/>
            </a:pPr>
            <a:r>
              <a:rPr lang="ja-JP" altLang="en-US" sz="2000" dirty="0"/>
              <a:t>レビューアに十分な</a:t>
            </a:r>
            <a:r>
              <a:rPr lang="ja-JP" altLang="en-US" sz="2000" dirty="0">
                <a:solidFill>
                  <a:srgbClr val="FF0000"/>
                </a:solidFill>
              </a:rPr>
              <a:t>トレーニング</a:t>
            </a:r>
            <a:r>
              <a:rPr lang="ja-JP" altLang="en-US" sz="2000" dirty="0"/>
              <a:t>を提供する。</a:t>
            </a:r>
            <a:endParaRPr lang="en-US" altLang="ja-JP" sz="3200" dirty="0"/>
          </a:p>
        </p:txBody>
      </p:sp>
      <p:sp>
        <p:nvSpPr>
          <p:cNvPr id="26629" name="スライド番号プレースホルダー 1"/>
          <p:cNvSpPr>
            <a:spLocks noGrp="1"/>
          </p:cNvSpPr>
          <p:nvPr>
            <p:ph type="sldNum" sz="quarter" idx="12"/>
          </p:nvPr>
        </p:nvSpPr>
        <p:spPr>
          <a:noFill/>
        </p:spPr>
        <p:txBody>
          <a:bodyPr/>
          <a:lstStyle/>
          <a:p>
            <a:fld id="{93913328-0E09-4F9A-9793-EF3FFC73B69E}" type="slidenum">
              <a:rPr lang="ja-JP" altLang="en-US" smtClean="0">
                <a:ea typeface="ＭＳ Ｐゴシック" charset="-128"/>
              </a:rPr>
              <a:pPr/>
              <a:t>78</a:t>
            </a:fld>
            <a:endParaRPr lang="ja-JP" altLang="en-US">
              <a:ea typeface="ＭＳ Ｐゴシック" charset="-128"/>
            </a:endParaRPr>
          </a:p>
        </p:txBody>
      </p:sp>
      <p:sp>
        <p:nvSpPr>
          <p:cNvPr id="26630"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6" name="テキスト ボックス 69"/>
          <p:cNvSpPr txBox="1">
            <a:spLocks noChangeArrowheads="1"/>
          </p:cNvSpPr>
          <p:nvPr/>
        </p:nvSpPr>
        <p:spPr bwMode="auto">
          <a:xfrm>
            <a:off x="315913" y="5805264"/>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20622844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79</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FF00"/>
          </a:solidFill>
          <a:ln w="9525">
            <a:noFill/>
            <a:miter lim="800000"/>
            <a:headEnd/>
            <a:tailEnd/>
          </a:ln>
        </p:spPr>
        <p:txBody>
          <a:bodyPr anchor="ctr"/>
          <a:lstStyle/>
          <a:p>
            <a:pPr algn="ctr"/>
            <a:r>
              <a:rPr lang="en-US" altLang="ja-JP" sz="4400" dirty="0">
                <a:solidFill>
                  <a:schemeClr val="tx2"/>
                </a:solidFill>
                <a:latin typeface="ＭＳ Ｐゴシック" charset="-128"/>
              </a:rPr>
              <a:t>4. </a:t>
            </a:r>
            <a:r>
              <a:rPr lang="ja-JP" altLang="en-US" sz="4400" dirty="0">
                <a:solidFill>
                  <a:schemeClr val="tx2"/>
                </a:solidFill>
                <a:latin typeface="ＭＳ Ｐゴシック" charset="-128"/>
              </a:rPr>
              <a:t>テスト技法</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2075197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スライド番号プレースホルダ 5"/>
          <p:cNvSpPr>
            <a:spLocks noGrp="1"/>
          </p:cNvSpPr>
          <p:nvPr>
            <p:ph type="sldNum" sz="quarter" idx="12"/>
          </p:nvPr>
        </p:nvSpPr>
        <p:spPr>
          <a:noFill/>
        </p:spPr>
        <p:txBody>
          <a:bodyPr/>
          <a:lstStyle/>
          <a:p>
            <a:fld id="{D46721D6-8E42-47B4-B819-5E798EBF4BE1}" type="slidenum">
              <a:rPr lang="ja-JP" altLang="en-US" smtClean="0">
                <a:ea typeface="ＭＳ Ｐゴシック" charset="-128"/>
              </a:rPr>
              <a:pPr/>
              <a:t>8</a:t>
            </a:fld>
            <a:endParaRPr lang="en-US" altLang="ja-JP">
              <a:ea typeface="ＭＳ Ｐゴシック" charset="-128"/>
            </a:endParaRPr>
          </a:p>
        </p:txBody>
      </p:sp>
      <p:sp>
        <p:nvSpPr>
          <p:cNvPr id="15363" name="Rectangle 2"/>
          <p:cNvSpPr>
            <a:spLocks noGrp="1" noChangeArrowheads="1"/>
          </p:cNvSpPr>
          <p:nvPr>
            <p:ph type="title"/>
          </p:nvPr>
        </p:nvSpPr>
        <p:spPr>
          <a:xfrm>
            <a:off x="523875" y="285750"/>
            <a:ext cx="8915400" cy="1143000"/>
          </a:xfrm>
        </p:spPr>
        <p:txBody>
          <a:bodyPr/>
          <a:lstStyle/>
          <a:p>
            <a:pPr eaLnBrk="1" hangingPunct="1"/>
            <a:r>
              <a:rPr lang="ja-JP" altLang="en-US" dirty="0"/>
              <a:t>テストとは？（考え方の変遷）</a:t>
            </a:r>
          </a:p>
        </p:txBody>
      </p:sp>
      <p:sp>
        <p:nvSpPr>
          <p:cNvPr id="15364" name="Rectangle 3"/>
          <p:cNvSpPr>
            <a:spLocks noGrp="1" noChangeArrowheads="1"/>
          </p:cNvSpPr>
          <p:nvPr>
            <p:ph type="body" idx="1"/>
          </p:nvPr>
        </p:nvSpPr>
        <p:spPr>
          <a:xfrm>
            <a:off x="492437" y="1408262"/>
            <a:ext cx="8891588" cy="5066002"/>
          </a:xfrm>
        </p:spPr>
        <p:txBody>
          <a:bodyPr>
            <a:spAutoFit/>
          </a:bodyPr>
          <a:lstStyle/>
          <a:p>
            <a:pPr eaLnBrk="1" hangingPunct="1"/>
            <a:r>
              <a:rPr lang="ja-JP" altLang="en-US" sz="2400" dirty="0"/>
              <a:t>「テストでプログラム中の欠陥の存在は示せても、欠陥が存在しないということは示しえない。」 （</a:t>
            </a:r>
            <a:r>
              <a:rPr lang="en-US" altLang="ja-JP" sz="2400" dirty="0"/>
              <a:t>1969</a:t>
            </a:r>
            <a:r>
              <a:rPr lang="ja-JP" altLang="en-US" sz="2400" dirty="0"/>
              <a:t>年）</a:t>
            </a:r>
            <a:endParaRPr lang="en-US" altLang="ja-JP" sz="2400" dirty="0"/>
          </a:p>
          <a:p>
            <a:pPr marL="0" indent="0" eaLnBrk="1" hangingPunct="1">
              <a:buNone/>
            </a:pPr>
            <a:r>
              <a:rPr lang="ja-JP" altLang="en-US" sz="2400" dirty="0"/>
              <a:t>　　</a:t>
            </a:r>
            <a:r>
              <a:rPr lang="en-US" altLang="ja-JP" sz="2400" dirty="0"/>
              <a:t>by E.W. </a:t>
            </a:r>
            <a:r>
              <a:rPr lang="en-US" altLang="ja-JP" sz="2400" dirty="0" err="1"/>
              <a:t>Dijkstra</a:t>
            </a:r>
            <a:r>
              <a:rPr lang="ja-JP" altLang="en-US" sz="2400" dirty="0"/>
              <a:t>　←　</a:t>
            </a:r>
            <a:r>
              <a:rPr lang="ja-JP" altLang="en-US" sz="2400" dirty="0">
                <a:solidFill>
                  <a:srgbClr val="FF0000"/>
                </a:solidFill>
              </a:rPr>
              <a:t>テストの</a:t>
            </a:r>
            <a:r>
              <a:rPr lang="en-US" altLang="ja-JP" sz="2400" dirty="0">
                <a:solidFill>
                  <a:srgbClr val="FF0000"/>
                </a:solidFill>
              </a:rPr>
              <a:t>7</a:t>
            </a:r>
            <a:r>
              <a:rPr lang="ja-JP" altLang="en-US" sz="2400" dirty="0">
                <a:solidFill>
                  <a:srgbClr val="FF0000"/>
                </a:solidFill>
              </a:rPr>
              <a:t>原則の“原則</a:t>
            </a:r>
            <a:r>
              <a:rPr lang="en-US" altLang="ja-JP" sz="2400" dirty="0">
                <a:solidFill>
                  <a:srgbClr val="FF0000"/>
                </a:solidFill>
              </a:rPr>
              <a:t>1</a:t>
            </a:r>
            <a:r>
              <a:rPr lang="ja-JP" altLang="en-US" sz="2400" dirty="0">
                <a:solidFill>
                  <a:srgbClr val="FF0000"/>
                </a:solidFill>
              </a:rPr>
              <a:t>”</a:t>
            </a:r>
            <a:r>
              <a:rPr lang="ja-JP" altLang="en-US" sz="2400" dirty="0"/>
              <a:t>と同じ。</a:t>
            </a:r>
            <a:endParaRPr lang="en-US" altLang="ja-JP" sz="2400" dirty="0"/>
          </a:p>
          <a:p>
            <a:pPr eaLnBrk="1" hangingPunct="1"/>
            <a:r>
              <a:rPr lang="ja-JP" altLang="en-US" sz="2400" dirty="0"/>
              <a:t>「テストとは、エラーを見つけるつもりでプログラムを実行する過程である。」 （</a:t>
            </a:r>
            <a:r>
              <a:rPr lang="en-US" altLang="ja-JP" sz="2400" dirty="0"/>
              <a:t>1979</a:t>
            </a:r>
            <a:r>
              <a:rPr lang="ja-JP" altLang="en-US" sz="2400" dirty="0"/>
              <a:t>年）</a:t>
            </a:r>
            <a:endParaRPr lang="en-US" altLang="ja-JP" sz="2400" dirty="0"/>
          </a:p>
          <a:p>
            <a:pPr marL="0" indent="0" eaLnBrk="1" hangingPunct="1">
              <a:buNone/>
            </a:pPr>
            <a:r>
              <a:rPr lang="ja-JP" altLang="en-US" sz="2400" dirty="0"/>
              <a:t>　　</a:t>
            </a:r>
            <a:r>
              <a:rPr lang="en-US" altLang="ja-JP" sz="2400" dirty="0"/>
              <a:t>by G.J. Myers</a:t>
            </a:r>
            <a:r>
              <a:rPr lang="ja-JP" altLang="en-US" sz="2400" dirty="0"/>
              <a:t>　←　</a:t>
            </a:r>
            <a:r>
              <a:rPr lang="ja-JP" altLang="en-US" sz="2400" dirty="0">
                <a:solidFill>
                  <a:srgbClr val="FF0000"/>
                </a:solidFill>
              </a:rPr>
              <a:t>心理的側面を強調</a:t>
            </a:r>
            <a:r>
              <a:rPr lang="ja-JP" altLang="en-US" sz="2400" dirty="0"/>
              <a:t>している。</a:t>
            </a:r>
          </a:p>
          <a:p>
            <a:pPr eaLnBrk="1" hangingPunct="1"/>
            <a:r>
              <a:rPr lang="ja-JP" altLang="en-US" sz="2400" dirty="0"/>
              <a:t>ソフトウェアテスティングは、プログラムが、日常生まれる無限の実行ドメインから</a:t>
            </a:r>
            <a:r>
              <a:rPr lang="ja-JP" altLang="en-US" sz="2400" dirty="0">
                <a:solidFill>
                  <a:srgbClr val="FF0000"/>
                </a:solidFill>
              </a:rPr>
              <a:t>適切に選択された（</a:t>
            </a:r>
            <a:r>
              <a:rPr lang="en-US" altLang="ja-JP" sz="2400" dirty="0">
                <a:solidFill>
                  <a:srgbClr val="FF0000"/>
                </a:solidFill>
              </a:rPr>
              <a:t>selected</a:t>
            </a:r>
            <a:r>
              <a:rPr lang="ja-JP" altLang="en-US" sz="2400" dirty="0">
                <a:solidFill>
                  <a:srgbClr val="FF0000"/>
                </a:solidFill>
              </a:rPr>
              <a:t>）テストケースの有限（</a:t>
            </a:r>
            <a:r>
              <a:rPr lang="en-US" altLang="ja-JP" sz="2400" dirty="0">
                <a:solidFill>
                  <a:srgbClr val="FF0000"/>
                </a:solidFill>
              </a:rPr>
              <a:t>finite</a:t>
            </a:r>
            <a:r>
              <a:rPr lang="ja-JP" altLang="en-US" sz="2400" dirty="0">
                <a:solidFill>
                  <a:srgbClr val="FF0000"/>
                </a:solidFill>
              </a:rPr>
              <a:t>）集合</a:t>
            </a:r>
            <a:r>
              <a:rPr lang="ja-JP" altLang="en-US" sz="2400" dirty="0"/>
              <a:t>のうえで行われる、期待される（</a:t>
            </a:r>
            <a:r>
              <a:rPr lang="en-US" altLang="ja-JP" sz="2400" dirty="0"/>
              <a:t>expected</a:t>
            </a:r>
            <a:r>
              <a:rPr lang="ja-JP" altLang="en-US" sz="2400" dirty="0"/>
              <a:t>）振る舞いを提示するための</a:t>
            </a:r>
            <a:r>
              <a:rPr lang="ja-JP" altLang="en-US" sz="2400" dirty="0">
                <a:solidFill>
                  <a:srgbClr val="FF0000"/>
                </a:solidFill>
              </a:rPr>
              <a:t>動的（</a:t>
            </a:r>
            <a:r>
              <a:rPr lang="en-US" altLang="ja-JP" sz="2400" dirty="0">
                <a:solidFill>
                  <a:srgbClr val="FF0000"/>
                </a:solidFill>
              </a:rPr>
              <a:t>dynamic</a:t>
            </a:r>
            <a:r>
              <a:rPr lang="ja-JP" altLang="en-US" sz="2400" dirty="0">
                <a:solidFill>
                  <a:srgbClr val="FF0000"/>
                </a:solidFill>
              </a:rPr>
              <a:t>）検証</a:t>
            </a:r>
            <a:r>
              <a:rPr lang="ja-JP" altLang="en-US" sz="2400" dirty="0"/>
              <a:t>から構成される。</a:t>
            </a:r>
            <a:endParaRPr lang="en-US" altLang="ja-JP" sz="2400" dirty="0"/>
          </a:p>
          <a:p>
            <a:pPr marL="0" indent="0" eaLnBrk="1" hangingPunct="1">
              <a:buNone/>
            </a:pPr>
            <a:r>
              <a:rPr lang="ja-JP" altLang="en-US" sz="2400" dirty="0"/>
              <a:t>　　（</a:t>
            </a:r>
            <a:r>
              <a:rPr lang="en-US" altLang="ja-JP" sz="2000" dirty="0"/>
              <a:t>SWEBOK V3.0</a:t>
            </a:r>
            <a:r>
              <a:rPr lang="ja-JP" altLang="en-US" sz="2000" dirty="0"/>
              <a:t>（</a:t>
            </a:r>
            <a:r>
              <a:rPr lang="en-US" altLang="ja-JP" sz="2000" dirty="0"/>
              <a:t>2014</a:t>
            </a:r>
            <a:r>
              <a:rPr lang="ja-JP" altLang="en-US" sz="2000" dirty="0"/>
              <a:t>）のテストの定義より。</a:t>
            </a:r>
            <a:r>
              <a:rPr lang="ja-JP" altLang="en-US" sz="2400" dirty="0"/>
              <a:t>）</a:t>
            </a:r>
            <a:endParaRPr lang="en-US" altLang="ja-JP" sz="2400" dirty="0"/>
          </a:p>
          <a:p>
            <a:pPr marL="0" indent="0" eaLnBrk="1" hangingPunct="1">
              <a:buNone/>
            </a:pPr>
            <a:r>
              <a:rPr lang="en-US" altLang="ja-JP" sz="1600" dirty="0"/>
              <a:t>※</a:t>
            </a:r>
            <a:r>
              <a:rPr lang="ja-JP" altLang="en-US" sz="1600" dirty="0"/>
              <a:t>　</a:t>
            </a:r>
            <a:r>
              <a:rPr lang="en-US" altLang="ja-JP" sz="1600" dirty="0"/>
              <a:t>SWEBOK</a:t>
            </a:r>
            <a:r>
              <a:rPr lang="ja-JP" altLang="en-US" sz="1600" dirty="0"/>
              <a:t>とは、</a:t>
            </a:r>
            <a:r>
              <a:rPr lang="en-US" altLang="ja-JP" sz="1600" dirty="0"/>
              <a:t>IEEE</a:t>
            </a:r>
            <a:r>
              <a:rPr lang="ja-JP" altLang="en-US" sz="1600" dirty="0"/>
              <a:t>および</a:t>
            </a:r>
            <a:r>
              <a:rPr lang="en-US" altLang="ja-JP" sz="1600" dirty="0"/>
              <a:t>ACM</a:t>
            </a:r>
            <a:r>
              <a:rPr lang="ja-JP" altLang="en-US" sz="1600" dirty="0"/>
              <a:t>によってまとめられた、ソフトウェア工学（ソフトウェアエンジニアリング）に関する知識の分類体系であり、「</a:t>
            </a:r>
            <a:r>
              <a:rPr lang="en-US" altLang="ja-JP" sz="1600" dirty="0"/>
              <a:t>SWEBOK Guide</a:t>
            </a:r>
            <a:r>
              <a:rPr lang="ja-JP" altLang="en-US" sz="1600" dirty="0"/>
              <a:t>」としてまとめられている。</a:t>
            </a:r>
          </a:p>
        </p:txBody>
      </p:sp>
      <p:sp>
        <p:nvSpPr>
          <p:cNvPr id="15365"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4082472289"/>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スライド番号プレースホルダ 5"/>
          <p:cNvSpPr>
            <a:spLocks noGrp="1"/>
          </p:cNvSpPr>
          <p:nvPr>
            <p:ph type="sldNum" sz="quarter" idx="12"/>
          </p:nvPr>
        </p:nvSpPr>
        <p:spPr>
          <a:noFill/>
        </p:spPr>
        <p:txBody>
          <a:bodyPr/>
          <a:lstStyle/>
          <a:p>
            <a:fld id="{FB356CFD-665A-49AB-828E-312B2947E357}" type="slidenum">
              <a:rPr lang="ja-JP" altLang="en-US" smtClean="0">
                <a:ea typeface="ＭＳ Ｐゴシック" charset="-128"/>
              </a:rPr>
              <a:pPr/>
              <a:t>80</a:t>
            </a:fld>
            <a:endParaRPr lang="en-US" altLang="ja-JP">
              <a:ea typeface="ＭＳ Ｐゴシック" charset="-128"/>
            </a:endParaRPr>
          </a:p>
        </p:txBody>
      </p:sp>
      <p:sp>
        <p:nvSpPr>
          <p:cNvPr id="52227" name="Rectangle 2"/>
          <p:cNvSpPr>
            <a:spLocks noGrp="1" noChangeArrowheads="1"/>
          </p:cNvSpPr>
          <p:nvPr>
            <p:ph type="title"/>
          </p:nvPr>
        </p:nvSpPr>
        <p:spPr>
          <a:xfrm>
            <a:off x="495300" y="472530"/>
            <a:ext cx="8915400" cy="1143000"/>
          </a:xfrm>
          <a:noFill/>
        </p:spPr>
        <p:txBody>
          <a:bodyPr/>
          <a:lstStyle/>
          <a:p>
            <a:pPr eaLnBrk="1" hangingPunct="1"/>
            <a:r>
              <a:rPr lang="ja-JP" altLang="en-US" dirty="0"/>
              <a:t>テスト設計（技法）の必要性</a:t>
            </a:r>
            <a:br>
              <a:rPr lang="en-US" altLang="ja-JP" dirty="0"/>
            </a:br>
            <a:r>
              <a:rPr lang="ja-JP" altLang="en-US" sz="3200" dirty="0"/>
              <a:t>（</a:t>
            </a:r>
            <a:r>
              <a:rPr lang="en-US" altLang="ja-JP" sz="3200" dirty="0"/>
              <a:t>Myers</a:t>
            </a:r>
            <a:r>
              <a:rPr lang="ja-JP" altLang="en-US" sz="3200" dirty="0"/>
              <a:t>の三角形判定問題）</a:t>
            </a:r>
            <a:endParaRPr lang="ja-JP" altLang="en-US" dirty="0"/>
          </a:p>
        </p:txBody>
      </p:sp>
      <p:sp>
        <p:nvSpPr>
          <p:cNvPr id="52228" name="Rectangle 3"/>
          <p:cNvSpPr>
            <a:spLocks noGrp="1" noChangeArrowheads="1"/>
          </p:cNvSpPr>
          <p:nvPr>
            <p:ph type="body" idx="1"/>
          </p:nvPr>
        </p:nvSpPr>
        <p:spPr>
          <a:xfrm>
            <a:off x="415925" y="1700213"/>
            <a:ext cx="9001125" cy="3227387"/>
          </a:xfrm>
        </p:spPr>
        <p:txBody>
          <a:bodyPr/>
          <a:lstStyle/>
          <a:p>
            <a:pPr eaLnBrk="1" hangingPunct="1">
              <a:buFontTx/>
              <a:buNone/>
            </a:pPr>
            <a:r>
              <a:rPr lang="ja-JP" altLang="en-US" sz="2800" dirty="0"/>
              <a:t>＜問題＞</a:t>
            </a:r>
            <a:endParaRPr lang="en-US" altLang="ja-JP" sz="2800" dirty="0"/>
          </a:p>
          <a:p>
            <a:pPr marL="0" indent="0" eaLnBrk="1" hangingPunct="1">
              <a:buFontTx/>
              <a:buNone/>
            </a:pPr>
            <a:r>
              <a:rPr lang="ja-JP" altLang="en-US" sz="2400" dirty="0"/>
              <a:t>以下のプログラムをテストするのに十分と思われる一連のテスト内容（何を確認するか？）を書いてください。</a:t>
            </a:r>
          </a:p>
          <a:p>
            <a:pPr marL="522288" lvl="1" indent="12700" eaLnBrk="1" hangingPunct="1">
              <a:buFontTx/>
              <a:buNone/>
            </a:pPr>
            <a:r>
              <a:rPr lang="ja-JP" altLang="en-US" sz="2400" dirty="0"/>
              <a:t>「このプログラムでは、ユーザーが</a:t>
            </a:r>
            <a:r>
              <a:rPr lang="en-US" altLang="ja-JP" sz="2400" dirty="0"/>
              <a:t>3</a:t>
            </a:r>
            <a:r>
              <a:rPr lang="ja-JP" altLang="en-US" sz="2400" dirty="0"/>
              <a:t>個の整数を入力します。</a:t>
            </a:r>
          </a:p>
          <a:p>
            <a:pPr marL="522288" lvl="1" indent="12700" eaLnBrk="1" hangingPunct="1">
              <a:buFontTx/>
              <a:buNone/>
            </a:pPr>
            <a:r>
              <a:rPr lang="ja-JP" altLang="en-US" sz="2400" dirty="0"/>
              <a:t>この</a:t>
            </a:r>
            <a:r>
              <a:rPr lang="en-US" altLang="ja-JP" sz="2400" dirty="0"/>
              <a:t>3</a:t>
            </a:r>
            <a:r>
              <a:rPr lang="ja-JP" altLang="en-US" sz="2400" dirty="0"/>
              <a:t>個の値は、それぞれ三角形の</a:t>
            </a:r>
            <a:r>
              <a:rPr lang="en-US" altLang="ja-JP" sz="2400" dirty="0"/>
              <a:t>3</a:t>
            </a:r>
            <a:r>
              <a:rPr lang="ja-JP" altLang="en-US" sz="2400" dirty="0"/>
              <a:t>辺の長さを表すものとします。</a:t>
            </a:r>
          </a:p>
          <a:p>
            <a:pPr marL="522288" lvl="1" indent="12700" eaLnBrk="1" hangingPunct="1">
              <a:buFontTx/>
              <a:buNone/>
            </a:pPr>
            <a:r>
              <a:rPr lang="ja-JP" altLang="en-US" sz="2400" dirty="0"/>
              <a:t>プログラムは、三角形が、不等辺三角形、二等辺三角形、正三角形のうちのどれであるかを決めるメッセージを出力します。」</a:t>
            </a:r>
          </a:p>
          <a:p>
            <a:pPr marL="522288" lvl="1" indent="12700" eaLnBrk="1" hangingPunct="1">
              <a:buFontTx/>
              <a:buNone/>
            </a:pPr>
            <a:endParaRPr lang="ja-JP" altLang="en-US" sz="2400" dirty="0"/>
          </a:p>
          <a:p>
            <a:pPr marL="522288" lvl="1" indent="12700" eaLnBrk="1" hangingPunct="1">
              <a:buFontTx/>
              <a:buNone/>
            </a:pPr>
            <a:endParaRPr lang="ja-JP" altLang="en-US" sz="2400" dirty="0"/>
          </a:p>
        </p:txBody>
      </p:sp>
      <p:grpSp>
        <p:nvGrpSpPr>
          <p:cNvPr id="52229" name="Group 11"/>
          <p:cNvGrpSpPr>
            <a:grpSpLocks/>
          </p:cNvGrpSpPr>
          <p:nvPr/>
        </p:nvGrpSpPr>
        <p:grpSpPr bwMode="auto">
          <a:xfrm>
            <a:off x="560388" y="5229225"/>
            <a:ext cx="1128712" cy="1223963"/>
            <a:chOff x="392" y="3208"/>
            <a:chExt cx="711" cy="771"/>
          </a:xfrm>
        </p:grpSpPr>
        <p:sp>
          <p:nvSpPr>
            <p:cNvPr id="52232" name="Line 4"/>
            <p:cNvSpPr>
              <a:spLocks noChangeShapeType="1"/>
            </p:cNvSpPr>
            <p:nvPr/>
          </p:nvSpPr>
          <p:spPr bwMode="auto">
            <a:xfrm>
              <a:off x="710" y="3208"/>
              <a:ext cx="393" cy="499"/>
            </a:xfrm>
            <a:prstGeom prst="line">
              <a:avLst/>
            </a:prstGeom>
            <a:noFill/>
            <a:ln w="9525">
              <a:solidFill>
                <a:schemeClr val="tx1"/>
              </a:solidFill>
              <a:round/>
              <a:headEnd/>
              <a:tailEnd/>
            </a:ln>
          </p:spPr>
          <p:txBody>
            <a:bodyPr/>
            <a:lstStyle/>
            <a:p>
              <a:endParaRPr lang="ja-JP" altLang="en-US"/>
            </a:p>
          </p:txBody>
        </p:sp>
        <p:sp>
          <p:nvSpPr>
            <p:cNvPr id="52233" name="Line 5"/>
            <p:cNvSpPr>
              <a:spLocks noChangeShapeType="1"/>
            </p:cNvSpPr>
            <p:nvPr/>
          </p:nvSpPr>
          <p:spPr bwMode="auto">
            <a:xfrm flipH="1">
              <a:off x="415" y="3208"/>
              <a:ext cx="295" cy="771"/>
            </a:xfrm>
            <a:prstGeom prst="line">
              <a:avLst/>
            </a:prstGeom>
            <a:noFill/>
            <a:ln w="9525">
              <a:solidFill>
                <a:schemeClr val="tx1"/>
              </a:solidFill>
              <a:round/>
              <a:headEnd/>
              <a:tailEnd/>
            </a:ln>
          </p:spPr>
          <p:txBody>
            <a:bodyPr/>
            <a:lstStyle/>
            <a:p>
              <a:endParaRPr lang="ja-JP" altLang="en-US"/>
            </a:p>
          </p:txBody>
        </p:sp>
        <p:sp>
          <p:nvSpPr>
            <p:cNvPr id="52234" name="Line 6"/>
            <p:cNvSpPr>
              <a:spLocks noChangeShapeType="1"/>
            </p:cNvSpPr>
            <p:nvPr/>
          </p:nvSpPr>
          <p:spPr bwMode="auto">
            <a:xfrm flipV="1">
              <a:off x="415" y="3707"/>
              <a:ext cx="688" cy="272"/>
            </a:xfrm>
            <a:prstGeom prst="line">
              <a:avLst/>
            </a:prstGeom>
            <a:noFill/>
            <a:ln w="9525">
              <a:solidFill>
                <a:schemeClr val="tx1"/>
              </a:solidFill>
              <a:round/>
              <a:headEnd/>
              <a:tailEnd/>
            </a:ln>
          </p:spPr>
          <p:txBody>
            <a:bodyPr/>
            <a:lstStyle/>
            <a:p>
              <a:endParaRPr lang="ja-JP" altLang="en-US"/>
            </a:p>
          </p:txBody>
        </p:sp>
        <p:sp>
          <p:nvSpPr>
            <p:cNvPr id="52235" name="Text Box 7"/>
            <p:cNvSpPr txBox="1">
              <a:spLocks noChangeArrowheads="1"/>
            </p:cNvSpPr>
            <p:nvPr/>
          </p:nvSpPr>
          <p:spPr bwMode="auto">
            <a:xfrm>
              <a:off x="392" y="3385"/>
              <a:ext cx="202" cy="231"/>
            </a:xfrm>
            <a:prstGeom prst="rect">
              <a:avLst/>
            </a:prstGeom>
            <a:noFill/>
            <a:ln w="9525">
              <a:noFill/>
              <a:miter lim="800000"/>
              <a:headEnd/>
              <a:tailEnd/>
            </a:ln>
          </p:spPr>
          <p:txBody>
            <a:bodyPr wrap="none">
              <a:spAutoFit/>
            </a:bodyPr>
            <a:lstStyle/>
            <a:p>
              <a:r>
                <a:rPr lang="en-US" altLang="ja-JP">
                  <a:latin typeface="Tahoma" pitchFamily="34" charset="0"/>
                </a:rPr>
                <a:t>A</a:t>
              </a:r>
            </a:p>
          </p:txBody>
        </p:sp>
        <p:sp>
          <p:nvSpPr>
            <p:cNvPr id="52236" name="Text Box 8"/>
            <p:cNvSpPr txBox="1">
              <a:spLocks noChangeArrowheads="1"/>
            </p:cNvSpPr>
            <p:nvPr/>
          </p:nvSpPr>
          <p:spPr bwMode="auto">
            <a:xfrm>
              <a:off x="885" y="3298"/>
              <a:ext cx="201" cy="231"/>
            </a:xfrm>
            <a:prstGeom prst="rect">
              <a:avLst/>
            </a:prstGeom>
            <a:noFill/>
            <a:ln w="9525">
              <a:noFill/>
              <a:miter lim="800000"/>
              <a:headEnd/>
              <a:tailEnd/>
            </a:ln>
          </p:spPr>
          <p:txBody>
            <a:bodyPr wrap="none">
              <a:spAutoFit/>
            </a:bodyPr>
            <a:lstStyle/>
            <a:p>
              <a:r>
                <a:rPr lang="en-US" altLang="ja-JP">
                  <a:latin typeface="Tahoma" pitchFamily="34" charset="0"/>
                </a:rPr>
                <a:t>B</a:t>
              </a:r>
            </a:p>
          </p:txBody>
        </p:sp>
        <p:sp>
          <p:nvSpPr>
            <p:cNvPr id="52237" name="Text Box 9"/>
            <p:cNvSpPr txBox="1">
              <a:spLocks noChangeArrowheads="1"/>
            </p:cNvSpPr>
            <p:nvPr/>
          </p:nvSpPr>
          <p:spPr bwMode="auto">
            <a:xfrm>
              <a:off x="807" y="3748"/>
              <a:ext cx="202" cy="231"/>
            </a:xfrm>
            <a:prstGeom prst="rect">
              <a:avLst/>
            </a:prstGeom>
            <a:noFill/>
            <a:ln w="9525">
              <a:noFill/>
              <a:miter lim="800000"/>
              <a:headEnd/>
              <a:tailEnd/>
            </a:ln>
          </p:spPr>
          <p:txBody>
            <a:bodyPr wrap="none">
              <a:spAutoFit/>
            </a:bodyPr>
            <a:lstStyle/>
            <a:p>
              <a:r>
                <a:rPr lang="en-US" altLang="ja-JP">
                  <a:latin typeface="Tahoma" pitchFamily="34" charset="0"/>
                </a:rPr>
                <a:t>C</a:t>
              </a:r>
            </a:p>
          </p:txBody>
        </p:sp>
      </p:grpSp>
      <p:sp>
        <p:nvSpPr>
          <p:cNvPr id="52230" name="AutoShape 10"/>
          <p:cNvSpPr>
            <a:spLocks noChangeArrowheads="1"/>
          </p:cNvSpPr>
          <p:nvPr/>
        </p:nvSpPr>
        <p:spPr bwMode="auto">
          <a:xfrm>
            <a:off x="344488" y="1773238"/>
            <a:ext cx="9283700" cy="3384550"/>
          </a:xfrm>
          <a:prstGeom prst="foldedCorner">
            <a:avLst>
              <a:gd name="adj" fmla="val 13324"/>
            </a:avLst>
          </a:prstGeom>
          <a:noFill/>
          <a:ln w="19050">
            <a:solidFill>
              <a:srgbClr val="FF6600"/>
            </a:solidFill>
            <a:round/>
            <a:headEnd/>
            <a:tailEnd/>
          </a:ln>
        </p:spPr>
        <p:txBody>
          <a:bodyPr wrap="none" anchor="ctr"/>
          <a:lstStyle/>
          <a:p>
            <a:endParaRPr lang="ja-JP" altLang="en-US"/>
          </a:p>
        </p:txBody>
      </p:sp>
      <p:sp>
        <p:nvSpPr>
          <p:cNvPr id="52231"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14" name="テキスト ボックス 69">
            <a:extLst>
              <a:ext uri="{FF2B5EF4-FFF2-40B4-BE49-F238E27FC236}">
                <a16:creationId xmlns:a16="http://schemas.microsoft.com/office/drawing/2014/main" id="{92B5FD6F-FA0E-4CA3-9A52-2BED3E5094DF}"/>
              </a:ext>
            </a:extLst>
          </p:cNvPr>
          <p:cNvSpPr txBox="1">
            <a:spLocks noChangeArrowheads="1"/>
          </p:cNvSpPr>
          <p:nvPr/>
        </p:nvSpPr>
        <p:spPr bwMode="auto">
          <a:xfrm>
            <a:off x="627660" y="5445224"/>
            <a:ext cx="8789391" cy="307777"/>
          </a:xfrm>
          <a:prstGeom prst="rect">
            <a:avLst/>
          </a:prstGeom>
          <a:noFill/>
          <a:ln w="9525">
            <a:noFill/>
            <a:miter lim="800000"/>
            <a:headEnd/>
            <a:tailEnd/>
          </a:ln>
        </p:spPr>
        <p:txBody>
          <a:bodyPr wrap="square">
            <a:spAutoFit/>
          </a:bodyPr>
          <a:lstStyle/>
          <a:p>
            <a:pPr algn="r"/>
            <a:r>
              <a:rPr lang="ja-JP" altLang="en-US" sz="1400" dirty="0"/>
              <a:t>出典：ソフトウェア・テスト技法 第</a:t>
            </a:r>
            <a:r>
              <a:rPr lang="en-US" altLang="ja-JP" sz="1400" dirty="0"/>
              <a:t>2</a:t>
            </a:r>
            <a:r>
              <a:rPr lang="ja-JP" altLang="en-US" sz="1400" dirty="0"/>
              <a:t>版</a:t>
            </a:r>
          </a:p>
        </p:txBody>
      </p:sp>
    </p:spTree>
    <p:extLst>
      <p:ext uri="{BB962C8B-B14F-4D97-AF65-F5344CB8AC3E}">
        <p14:creationId xmlns:p14="http://schemas.microsoft.com/office/powerpoint/2010/main" val="23654087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スライド番号プレースホルダ 5"/>
          <p:cNvSpPr>
            <a:spLocks noGrp="1"/>
          </p:cNvSpPr>
          <p:nvPr>
            <p:ph type="sldNum" sz="quarter" idx="12"/>
          </p:nvPr>
        </p:nvSpPr>
        <p:spPr>
          <a:noFill/>
        </p:spPr>
        <p:txBody>
          <a:bodyPr/>
          <a:lstStyle/>
          <a:p>
            <a:fld id="{57B87DAB-5DE5-4B2C-AE55-BF7218F94F64}" type="slidenum">
              <a:rPr lang="ja-JP" altLang="en-US" smtClean="0">
                <a:ea typeface="ＭＳ Ｐゴシック" charset="-128"/>
              </a:rPr>
              <a:pPr/>
              <a:t>81</a:t>
            </a:fld>
            <a:endParaRPr lang="en-US" altLang="ja-JP">
              <a:ea typeface="ＭＳ Ｐゴシック" charset="-128"/>
            </a:endParaRPr>
          </a:p>
        </p:txBody>
      </p:sp>
      <p:sp>
        <p:nvSpPr>
          <p:cNvPr id="56323" name="Rectangle 2"/>
          <p:cNvSpPr>
            <a:spLocks noGrp="1" noChangeArrowheads="1"/>
          </p:cNvSpPr>
          <p:nvPr>
            <p:ph type="title"/>
          </p:nvPr>
        </p:nvSpPr>
        <p:spPr/>
        <p:txBody>
          <a:bodyPr/>
          <a:lstStyle/>
          <a:p>
            <a:pPr eaLnBrk="1" hangingPunct="1"/>
            <a:r>
              <a:rPr lang="ja-JP" altLang="en-US" dirty="0"/>
              <a:t>テスト設計</a:t>
            </a:r>
          </a:p>
        </p:txBody>
      </p:sp>
      <p:sp>
        <p:nvSpPr>
          <p:cNvPr id="56324" name="Rectangle 3"/>
          <p:cNvSpPr>
            <a:spLocks noGrp="1" noChangeArrowheads="1"/>
          </p:cNvSpPr>
          <p:nvPr>
            <p:ph type="body" idx="1"/>
          </p:nvPr>
        </p:nvSpPr>
        <p:spPr>
          <a:xfrm>
            <a:off x="508000" y="1412875"/>
            <a:ext cx="8890000" cy="4895850"/>
          </a:xfrm>
        </p:spPr>
        <p:txBody>
          <a:bodyPr/>
          <a:lstStyle/>
          <a:p>
            <a:pPr marL="355600" indent="-355600" eaLnBrk="1" hangingPunct="1">
              <a:lnSpc>
                <a:spcPct val="90000"/>
              </a:lnSpc>
            </a:pPr>
            <a:r>
              <a:rPr lang="ja-JP" altLang="en-US" sz="2400" dirty="0"/>
              <a:t>テストは、</a:t>
            </a:r>
            <a:br>
              <a:rPr lang="en-US" altLang="ja-JP" sz="2400" dirty="0"/>
            </a:br>
            <a:r>
              <a:rPr lang="ja-JP" altLang="en-US" sz="2400" dirty="0"/>
              <a:t>　</a:t>
            </a:r>
            <a:r>
              <a:rPr lang="ja-JP" altLang="en-US" sz="2400" dirty="0">
                <a:solidFill>
                  <a:srgbClr val="FF0000"/>
                </a:solidFill>
              </a:rPr>
              <a:t>○</a:t>
            </a:r>
            <a:r>
              <a:rPr lang="ja-JP" altLang="en-US" sz="2400" dirty="0"/>
              <a:t>　時間とお金の都合を考えて、</a:t>
            </a:r>
            <a:r>
              <a:rPr lang="en-US" altLang="ja-JP" sz="2400" dirty="0"/>
              <a:t>QCDF</a:t>
            </a:r>
            <a:r>
              <a:rPr lang="ja-JP" altLang="en-US" sz="2400" dirty="0"/>
              <a:t>（</a:t>
            </a:r>
            <a:r>
              <a:rPr lang="en-US" altLang="ja-JP" sz="2400" dirty="0"/>
              <a:t>F</a:t>
            </a:r>
            <a:r>
              <a:rPr lang="ja-JP" altLang="en-US" sz="2400" dirty="0"/>
              <a:t>は機能やフィーチャー）のバランスの取れた情報を提供する（＝どこで妥協するか）。</a:t>
            </a:r>
          </a:p>
          <a:p>
            <a:pPr marL="355600" indent="-355600" eaLnBrk="1" hangingPunct="1">
              <a:lnSpc>
                <a:spcPct val="90000"/>
              </a:lnSpc>
              <a:buFontTx/>
              <a:buNone/>
            </a:pPr>
            <a:r>
              <a:rPr lang="ja-JP" altLang="en-US" sz="2900" dirty="0"/>
              <a:t>	  </a:t>
            </a:r>
            <a:r>
              <a:rPr lang="en-US" altLang="ja-JP" sz="2400" dirty="0">
                <a:solidFill>
                  <a:srgbClr val="FF0000"/>
                </a:solidFill>
              </a:rPr>
              <a:t>×</a:t>
            </a:r>
            <a:r>
              <a:rPr lang="ja-JP" altLang="en-US" sz="2400" dirty="0">
                <a:solidFill>
                  <a:srgbClr val="FF0000"/>
                </a:solidFill>
              </a:rPr>
              <a:t>　</a:t>
            </a:r>
            <a:r>
              <a:rPr lang="ja-JP" altLang="en-US" sz="2400" dirty="0"/>
              <a:t>納期までの時間を優先し、残った時間でテストする。</a:t>
            </a:r>
          </a:p>
          <a:p>
            <a:pPr marL="355600" indent="-355600" eaLnBrk="1" hangingPunct="1">
              <a:lnSpc>
                <a:spcPct val="90000"/>
              </a:lnSpc>
            </a:pPr>
            <a:r>
              <a:rPr lang="ja-JP" altLang="en-US" sz="2400" dirty="0"/>
              <a:t>そこで、</a:t>
            </a:r>
            <a:r>
              <a:rPr lang="ja-JP" altLang="en-US" sz="2800" dirty="0">
                <a:solidFill>
                  <a:srgbClr val="FF0000"/>
                </a:solidFill>
              </a:rPr>
              <a:t>設計することでもっとも適したテストを探る</a:t>
            </a:r>
            <a:r>
              <a:rPr lang="ja-JP" altLang="en-US" sz="2800" dirty="0"/>
              <a:t>。</a:t>
            </a:r>
          </a:p>
          <a:p>
            <a:pPr marL="1171575" lvl="1" indent="-457200" eaLnBrk="1" hangingPunct="1">
              <a:lnSpc>
                <a:spcPct val="90000"/>
              </a:lnSpc>
              <a:buFont typeface="Wingdings" panose="05000000000000000000" pitchFamily="2" charset="2"/>
              <a:buChar char="ü"/>
            </a:pPr>
            <a:r>
              <a:rPr lang="ja-JP" altLang="en-US" dirty="0">
                <a:solidFill>
                  <a:srgbClr val="0000FF"/>
                </a:solidFill>
              </a:rPr>
              <a:t>テストケースを合理的に少なくするための技法</a:t>
            </a:r>
          </a:p>
          <a:p>
            <a:pPr marL="985838" lvl="1" indent="-271463" eaLnBrk="1" hangingPunct="1">
              <a:lnSpc>
                <a:spcPct val="90000"/>
              </a:lnSpc>
              <a:buFontTx/>
              <a:buNone/>
            </a:pPr>
            <a:r>
              <a:rPr lang="ja-JP" altLang="en-US" sz="2000" dirty="0"/>
              <a:t>　　・同値分割法　　・組み合わせテスト</a:t>
            </a:r>
          </a:p>
          <a:p>
            <a:pPr marL="1171575" lvl="1" indent="-457200" eaLnBrk="1" hangingPunct="1">
              <a:lnSpc>
                <a:spcPct val="90000"/>
              </a:lnSpc>
              <a:buFont typeface="Wingdings" panose="05000000000000000000" pitchFamily="2" charset="2"/>
              <a:buChar char="ü"/>
            </a:pPr>
            <a:r>
              <a:rPr lang="ja-JP" altLang="en-US" dirty="0">
                <a:solidFill>
                  <a:srgbClr val="0000FF"/>
                </a:solidFill>
              </a:rPr>
              <a:t>多くの欠陥が見つかるようにするための技法</a:t>
            </a:r>
            <a:endParaRPr lang="ja-JP" altLang="en-US" sz="2400" dirty="0">
              <a:solidFill>
                <a:srgbClr val="0000FF"/>
              </a:solidFill>
            </a:endParaRPr>
          </a:p>
          <a:p>
            <a:pPr marL="985838" lvl="1" indent="-271463" eaLnBrk="1" hangingPunct="1">
              <a:lnSpc>
                <a:spcPct val="90000"/>
              </a:lnSpc>
              <a:buFontTx/>
              <a:buNone/>
            </a:pPr>
            <a:r>
              <a:rPr lang="ja-JP" altLang="en-US" sz="2000" dirty="0"/>
              <a:t>　　・境界値分析　　・エラー推測　　・探索的テスト</a:t>
            </a:r>
          </a:p>
          <a:p>
            <a:pPr marL="1171575" lvl="1" indent="-457200" eaLnBrk="1" hangingPunct="1">
              <a:lnSpc>
                <a:spcPct val="90000"/>
              </a:lnSpc>
              <a:buFont typeface="Wingdings" panose="05000000000000000000" pitchFamily="2" charset="2"/>
              <a:buChar char="ü"/>
            </a:pPr>
            <a:r>
              <a:rPr lang="ja-JP" altLang="en-US" dirty="0">
                <a:solidFill>
                  <a:srgbClr val="0000FF"/>
                </a:solidFill>
              </a:rPr>
              <a:t>テスト対象を漏れなくテストするための技法</a:t>
            </a:r>
          </a:p>
          <a:p>
            <a:pPr marL="985838" lvl="1" indent="-271463" eaLnBrk="1" hangingPunct="1">
              <a:lnSpc>
                <a:spcPct val="90000"/>
              </a:lnSpc>
              <a:buFontTx/>
              <a:buNone/>
            </a:pPr>
            <a:r>
              <a:rPr lang="ja-JP" altLang="en-US" sz="2000" dirty="0"/>
              <a:t>　　・制御フローテスト　・データフローテスト　・デシジョンテーブルテスト</a:t>
            </a:r>
            <a:br>
              <a:rPr lang="en-US" altLang="ja-JP" sz="2000" dirty="0"/>
            </a:br>
            <a:r>
              <a:rPr lang="en-US" altLang="ja-JP" sz="2000" dirty="0"/>
              <a:t> </a:t>
            </a:r>
            <a:r>
              <a:rPr lang="ja-JP" altLang="en-US" sz="2000" dirty="0"/>
              <a:t>・状態遷移テスト　　・ユースケーステスト</a:t>
            </a:r>
          </a:p>
        </p:txBody>
      </p:sp>
      <p:pic>
        <p:nvPicPr>
          <p:cNvPr id="56325" name="Picture 4" descr="MCj02372480000[1]"/>
          <p:cNvPicPr>
            <a:picLocks noChangeAspect="1" noChangeArrowheads="1"/>
          </p:cNvPicPr>
          <p:nvPr/>
        </p:nvPicPr>
        <p:blipFill>
          <a:blip r:embed="rId3" cstate="print"/>
          <a:srcRect/>
          <a:stretch>
            <a:fillRect/>
          </a:stretch>
        </p:blipFill>
        <p:spPr bwMode="auto">
          <a:xfrm>
            <a:off x="8121352" y="346075"/>
            <a:ext cx="1655266" cy="1325582"/>
          </a:xfrm>
          <a:prstGeom prst="rect">
            <a:avLst/>
          </a:prstGeom>
          <a:noFill/>
          <a:ln w="9525">
            <a:noFill/>
            <a:miter lim="800000"/>
            <a:headEnd/>
            <a:tailEnd/>
          </a:ln>
        </p:spPr>
      </p:pic>
      <p:sp>
        <p:nvSpPr>
          <p:cNvPr id="56326"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363392635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スライド番号プレースホルダ 5"/>
          <p:cNvSpPr>
            <a:spLocks noGrp="1"/>
          </p:cNvSpPr>
          <p:nvPr>
            <p:ph type="sldNum" sz="quarter" idx="12"/>
          </p:nvPr>
        </p:nvSpPr>
        <p:spPr>
          <a:noFill/>
        </p:spPr>
        <p:txBody>
          <a:bodyPr/>
          <a:lstStyle/>
          <a:p>
            <a:fld id="{AAC9CB44-0C17-4C69-9BAC-FFBC7A44514C}" type="slidenum">
              <a:rPr lang="ja-JP" altLang="en-US" smtClean="0">
                <a:ea typeface="ＭＳ Ｐゴシック" charset="-128"/>
              </a:rPr>
              <a:pPr/>
              <a:t>82</a:t>
            </a:fld>
            <a:endParaRPr lang="en-US" altLang="ja-JP">
              <a:ea typeface="ＭＳ Ｐゴシック" charset="-128"/>
            </a:endParaRPr>
          </a:p>
        </p:txBody>
      </p:sp>
      <p:sp>
        <p:nvSpPr>
          <p:cNvPr id="39939" name="Rectangle 2"/>
          <p:cNvSpPr>
            <a:spLocks noGrp="1" noChangeArrowheads="1"/>
          </p:cNvSpPr>
          <p:nvPr>
            <p:ph type="title"/>
          </p:nvPr>
        </p:nvSpPr>
        <p:spPr>
          <a:xfrm>
            <a:off x="704850" y="260350"/>
            <a:ext cx="8420100" cy="1143000"/>
          </a:xfrm>
        </p:spPr>
        <p:txBody>
          <a:bodyPr/>
          <a:lstStyle/>
          <a:p>
            <a:pPr eaLnBrk="1" hangingPunct="1"/>
            <a:r>
              <a:rPr lang="ja-JP" altLang="en-US" dirty="0"/>
              <a:t>テストの作り方</a:t>
            </a:r>
          </a:p>
        </p:txBody>
      </p:sp>
      <p:sp>
        <p:nvSpPr>
          <p:cNvPr id="39944"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graphicFrame>
        <p:nvGraphicFramePr>
          <p:cNvPr id="12" name="図表 11"/>
          <p:cNvGraphicFramePr/>
          <p:nvPr>
            <p:extLst>
              <p:ext uri="{D42A27DB-BD31-4B8C-83A1-F6EECF244321}">
                <p14:modId xmlns:p14="http://schemas.microsoft.com/office/powerpoint/2010/main" val="35951299"/>
              </p:ext>
            </p:extLst>
          </p:nvPr>
        </p:nvGraphicFramePr>
        <p:xfrm>
          <a:off x="56456" y="1508629"/>
          <a:ext cx="2664296" cy="475252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4" name="図表 13"/>
          <p:cNvGraphicFramePr/>
          <p:nvPr>
            <p:extLst>
              <p:ext uri="{D42A27DB-BD31-4B8C-83A1-F6EECF244321}">
                <p14:modId xmlns:p14="http://schemas.microsoft.com/office/powerpoint/2010/main" val="772042416"/>
              </p:ext>
            </p:extLst>
          </p:nvPr>
        </p:nvGraphicFramePr>
        <p:xfrm>
          <a:off x="1928664" y="1508629"/>
          <a:ext cx="3024336" cy="475252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5" name="図表 14"/>
          <p:cNvGraphicFramePr/>
          <p:nvPr>
            <p:extLst>
              <p:ext uri="{D42A27DB-BD31-4B8C-83A1-F6EECF244321}">
                <p14:modId xmlns:p14="http://schemas.microsoft.com/office/powerpoint/2010/main" val="1049508820"/>
              </p:ext>
            </p:extLst>
          </p:nvPr>
        </p:nvGraphicFramePr>
        <p:xfrm>
          <a:off x="6246763" y="188640"/>
          <a:ext cx="3418601" cy="2978555"/>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16" name="図表 15"/>
          <p:cNvGraphicFramePr/>
          <p:nvPr>
            <p:extLst>
              <p:ext uri="{D42A27DB-BD31-4B8C-83A1-F6EECF244321}">
                <p14:modId xmlns:p14="http://schemas.microsoft.com/office/powerpoint/2010/main" val="3847613698"/>
              </p:ext>
            </p:extLst>
          </p:nvPr>
        </p:nvGraphicFramePr>
        <p:xfrm>
          <a:off x="4592639" y="3098435"/>
          <a:ext cx="5072726" cy="3267999"/>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Tree>
    <p:extLst>
      <p:ext uri="{BB962C8B-B14F-4D97-AF65-F5344CB8AC3E}">
        <p14:creationId xmlns:p14="http://schemas.microsoft.com/office/powerpoint/2010/main" val="9840926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83</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ja-JP" altLang="en-US" sz="4400" dirty="0">
                <a:solidFill>
                  <a:schemeClr val="tx2"/>
                </a:solidFill>
                <a:latin typeface="ＭＳ Ｐゴシック" charset="-128"/>
              </a:rPr>
              <a:t> </a:t>
            </a:r>
            <a:r>
              <a:rPr lang="en-US" altLang="ja-JP" sz="4400" dirty="0">
                <a:solidFill>
                  <a:schemeClr val="tx2"/>
                </a:solidFill>
                <a:latin typeface="ＭＳ Ｐゴシック" charset="-128"/>
              </a:rPr>
              <a:t>4.1 </a:t>
            </a:r>
            <a:r>
              <a:rPr lang="ja-JP" altLang="en-US" sz="4400" dirty="0">
                <a:solidFill>
                  <a:schemeClr val="tx2"/>
                </a:solidFill>
                <a:latin typeface="ＭＳ Ｐゴシック" charset="-128"/>
              </a:rPr>
              <a:t>テスト技法のカテゴリ</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1890967145"/>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b="1" dirty="0"/>
              <a:t>テスト技法の選択</a:t>
            </a:r>
          </a:p>
        </p:txBody>
      </p:sp>
      <p:sp>
        <p:nvSpPr>
          <p:cNvPr id="6" name="正方形/長方形 5"/>
          <p:cNvSpPr/>
          <p:nvPr/>
        </p:nvSpPr>
        <p:spPr>
          <a:xfrm>
            <a:off x="862539" y="1591216"/>
            <a:ext cx="8174017" cy="4222759"/>
          </a:xfrm>
          <a:prstGeom prst="rect">
            <a:avLst/>
          </a:prstGeom>
        </p:spPr>
        <p:txBody>
          <a:bodyPr wrap="square">
            <a:spAutoFit/>
          </a:bodyPr>
          <a:lstStyle/>
          <a:p>
            <a:pPr marL="285750" indent="-285750">
              <a:lnSpc>
                <a:spcPct val="110000"/>
              </a:lnSpc>
              <a:spcAft>
                <a:spcPts val="372"/>
              </a:spcAft>
              <a:buFont typeface="Wingdings" panose="05000000000000000000" pitchFamily="2" charset="2"/>
              <a:buChar char="l"/>
              <a:defRPr/>
            </a:pPr>
            <a:r>
              <a:rPr lang="ja-JP" altLang="en-US" sz="2400" dirty="0"/>
              <a:t>テスト対象の種類、複雑さ、規制や標準、顧客または契約上の要件、リスク、テスト目的、入手可能なドキュメント、テスト担当者の知識とスキル、利用できるツール、納期と予算、開発ライフサイクルモデル、ユースケース、テスト技法の使用経験、想定される欠陥の種類など</a:t>
            </a:r>
            <a:r>
              <a:rPr lang="ja-JP" altLang="en-US" sz="2400" dirty="0">
                <a:solidFill>
                  <a:srgbClr val="FF0000"/>
                </a:solidFill>
              </a:rPr>
              <a:t>多くの要素に依存する</a:t>
            </a:r>
            <a:r>
              <a:rPr lang="ja-JP" altLang="en-US" sz="2400" dirty="0"/>
              <a:t>。</a:t>
            </a:r>
            <a:endParaRPr lang="en-US" altLang="ja-JP" sz="2400" dirty="0"/>
          </a:p>
          <a:p>
            <a:pPr marL="285750" indent="-285750">
              <a:lnSpc>
                <a:spcPct val="110000"/>
              </a:lnSpc>
              <a:spcAft>
                <a:spcPts val="372"/>
              </a:spcAft>
              <a:buFont typeface="Wingdings" panose="05000000000000000000" pitchFamily="2" charset="2"/>
              <a:buChar char="l"/>
              <a:defRPr/>
            </a:pPr>
            <a:r>
              <a:rPr lang="ja-JP" altLang="en-US" sz="2400" dirty="0"/>
              <a:t>テスト担当者はテストケースを作成する際に、</a:t>
            </a:r>
            <a:r>
              <a:rPr lang="ja-JP" altLang="en-US" sz="2400" dirty="0">
                <a:solidFill>
                  <a:srgbClr val="FF0000"/>
                </a:solidFill>
              </a:rPr>
              <a:t>テスト技法を組み合わせて使用する</a:t>
            </a:r>
            <a:r>
              <a:rPr lang="ja-JP" altLang="en-US" sz="2400" dirty="0"/>
              <a:t>。←銀の弾丸があるわけではない。</a:t>
            </a:r>
          </a:p>
          <a:p>
            <a:pPr marL="285750" indent="-285750">
              <a:lnSpc>
                <a:spcPct val="110000"/>
              </a:lnSpc>
              <a:spcAft>
                <a:spcPts val="372"/>
              </a:spcAft>
              <a:buFont typeface="Wingdings" panose="05000000000000000000" pitchFamily="2" charset="2"/>
              <a:buChar char="l"/>
              <a:defRPr/>
            </a:pPr>
            <a:r>
              <a:rPr lang="ja-JP" altLang="en-US" sz="2400" dirty="0"/>
              <a:t>テスト分析、テスト設計、テスト実装の活動では、形式に従わない（ドキュメントがほとんどない）活動から形式に従った活動まで、テスト技法を使用できる。</a:t>
            </a:r>
            <a:endParaRPr lang="ja-JP" altLang="en-US" sz="2800" dirty="0"/>
          </a:p>
        </p:txBody>
      </p:sp>
      <p:sp>
        <p:nvSpPr>
          <p:cNvPr id="7" name="スライド番号プレースホルダ 5"/>
          <p:cNvSpPr>
            <a:spLocks noGrp="1"/>
          </p:cNvSpPr>
          <p:nvPr>
            <p:ph type="sldNum" sz="quarter" idx="12"/>
          </p:nvPr>
        </p:nvSpPr>
        <p:spPr>
          <a:xfrm>
            <a:off x="7099300" y="6245225"/>
            <a:ext cx="2311400" cy="476250"/>
          </a:xfrm>
          <a:noFill/>
        </p:spPr>
        <p:txBody>
          <a:bodyPr/>
          <a:lstStyle/>
          <a:p>
            <a:fld id="{ECD1B065-1F8B-412E-ABF6-A0DC2EC9B234}" type="slidenum">
              <a:rPr lang="ja-JP" altLang="en-US" smtClean="0">
                <a:ea typeface="ＭＳ Ｐゴシック" charset="-128"/>
              </a:rPr>
              <a:pPr/>
              <a:t>84</a:t>
            </a:fld>
            <a:endParaRPr lang="en-US" altLang="ja-JP">
              <a:ea typeface="ＭＳ Ｐゴシック" charset="-128"/>
            </a:endParaRPr>
          </a:p>
        </p:txBody>
      </p:sp>
      <p:sp>
        <p:nvSpPr>
          <p:cNvPr id="8" name="フッター プレースホルダ 4"/>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a:p>
            <a:endParaRPr lang="en-US" altLang="ja-JP" dirty="0">
              <a:ea typeface="ＭＳ Ｐゴシック" charset="-128"/>
            </a:endParaRPr>
          </a:p>
        </p:txBody>
      </p:sp>
    </p:spTree>
    <p:extLst>
      <p:ext uri="{BB962C8B-B14F-4D97-AF65-F5344CB8AC3E}">
        <p14:creationId xmlns:p14="http://schemas.microsoft.com/office/powerpoint/2010/main" val="248523116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スライド番号プレースホルダ 5"/>
          <p:cNvSpPr>
            <a:spLocks noGrp="1"/>
          </p:cNvSpPr>
          <p:nvPr>
            <p:ph type="sldNum" sz="quarter" idx="12"/>
          </p:nvPr>
        </p:nvSpPr>
        <p:spPr>
          <a:noFill/>
        </p:spPr>
        <p:txBody>
          <a:bodyPr/>
          <a:lstStyle/>
          <a:p>
            <a:fld id="{ECD1B065-1F8B-412E-ABF6-A0DC2EC9B234}" type="slidenum">
              <a:rPr lang="ja-JP" altLang="en-US" smtClean="0">
                <a:ea typeface="ＭＳ Ｐゴシック" charset="-128"/>
              </a:rPr>
              <a:pPr/>
              <a:t>85</a:t>
            </a:fld>
            <a:endParaRPr lang="en-US" altLang="ja-JP">
              <a:ea typeface="ＭＳ Ｐゴシック" charset="-128"/>
            </a:endParaRPr>
          </a:p>
        </p:txBody>
      </p:sp>
      <p:sp>
        <p:nvSpPr>
          <p:cNvPr id="53251" name="Rectangle 2"/>
          <p:cNvSpPr>
            <a:spLocks noGrp="1" noChangeArrowheads="1"/>
          </p:cNvSpPr>
          <p:nvPr>
            <p:ph type="title"/>
          </p:nvPr>
        </p:nvSpPr>
        <p:spPr>
          <a:xfrm>
            <a:off x="704850" y="333375"/>
            <a:ext cx="8420100" cy="1143000"/>
          </a:xfrm>
        </p:spPr>
        <p:txBody>
          <a:bodyPr/>
          <a:lstStyle/>
          <a:p>
            <a:pPr eaLnBrk="1" hangingPunct="1"/>
            <a:r>
              <a:rPr lang="ja-JP" altLang="en-US" dirty="0"/>
              <a:t>テスト技法のカテゴリと特徴</a:t>
            </a:r>
          </a:p>
        </p:txBody>
      </p:sp>
      <p:sp>
        <p:nvSpPr>
          <p:cNvPr id="53252" name="Line 3"/>
          <p:cNvSpPr>
            <a:spLocks noChangeShapeType="1"/>
          </p:cNvSpPr>
          <p:nvPr/>
        </p:nvSpPr>
        <p:spPr bwMode="auto">
          <a:xfrm flipV="1">
            <a:off x="849313" y="1557338"/>
            <a:ext cx="7489825" cy="4535487"/>
          </a:xfrm>
          <a:prstGeom prst="line">
            <a:avLst/>
          </a:prstGeom>
          <a:noFill/>
          <a:ln w="28575">
            <a:solidFill>
              <a:schemeClr val="tx1"/>
            </a:solidFill>
            <a:prstDash val="lgDashDot"/>
            <a:round/>
            <a:headEnd/>
            <a:tailEnd/>
          </a:ln>
        </p:spPr>
        <p:txBody>
          <a:bodyPr/>
          <a:lstStyle/>
          <a:p>
            <a:endParaRPr lang="ja-JP" altLang="en-US"/>
          </a:p>
        </p:txBody>
      </p:sp>
      <p:sp>
        <p:nvSpPr>
          <p:cNvPr id="53253" name="Oval 4"/>
          <p:cNvSpPr>
            <a:spLocks noChangeArrowheads="1"/>
          </p:cNvSpPr>
          <p:nvPr/>
        </p:nvSpPr>
        <p:spPr bwMode="auto">
          <a:xfrm>
            <a:off x="3236913" y="1700213"/>
            <a:ext cx="3041650" cy="1081087"/>
          </a:xfrm>
          <a:prstGeom prst="ellipse">
            <a:avLst/>
          </a:prstGeom>
          <a:solidFill>
            <a:srgbClr val="CCFFFF"/>
          </a:solidFill>
          <a:ln w="12700">
            <a:solidFill>
              <a:schemeClr val="bg2"/>
            </a:solidFill>
            <a:round/>
            <a:headEnd/>
            <a:tailEnd/>
          </a:ln>
        </p:spPr>
        <p:txBody>
          <a:bodyPr wrap="none" anchor="ctr"/>
          <a:lstStyle/>
          <a:p>
            <a:pPr algn="ctr"/>
            <a:r>
              <a:rPr lang="en-US" altLang="ja-JP" sz="2400" dirty="0">
                <a:solidFill>
                  <a:srgbClr val="003300"/>
                </a:solidFill>
                <a:latin typeface="Times New Roman" pitchFamily="18" charset="0"/>
              </a:rPr>
              <a:t>User-oriented</a:t>
            </a:r>
          </a:p>
          <a:p>
            <a:pPr algn="ctr"/>
            <a:r>
              <a:rPr lang="ja-JP" altLang="en-US" sz="2400" dirty="0">
                <a:solidFill>
                  <a:srgbClr val="003300"/>
                </a:solidFill>
                <a:latin typeface="Times New Roman" pitchFamily="18" charset="0"/>
              </a:rPr>
              <a:t>ユーザー指向</a:t>
            </a:r>
          </a:p>
        </p:txBody>
      </p:sp>
      <p:sp>
        <p:nvSpPr>
          <p:cNvPr id="53254" name="Oval 5"/>
          <p:cNvSpPr>
            <a:spLocks noChangeArrowheads="1"/>
          </p:cNvSpPr>
          <p:nvPr/>
        </p:nvSpPr>
        <p:spPr bwMode="auto">
          <a:xfrm>
            <a:off x="661988" y="3141663"/>
            <a:ext cx="3040062" cy="1081087"/>
          </a:xfrm>
          <a:prstGeom prst="ellipse">
            <a:avLst/>
          </a:prstGeom>
          <a:solidFill>
            <a:srgbClr val="FFFF99"/>
          </a:solidFill>
          <a:ln w="12700">
            <a:solidFill>
              <a:schemeClr val="bg2"/>
            </a:solidFill>
            <a:round/>
            <a:headEnd/>
            <a:tailEnd/>
          </a:ln>
        </p:spPr>
        <p:txBody>
          <a:bodyPr wrap="none" anchor="ctr"/>
          <a:lstStyle/>
          <a:p>
            <a:pPr algn="ctr"/>
            <a:r>
              <a:rPr lang="en-US" altLang="ja-JP" sz="2400" dirty="0">
                <a:solidFill>
                  <a:srgbClr val="003366"/>
                </a:solidFill>
                <a:latin typeface="Times New Roman" pitchFamily="18" charset="0"/>
              </a:rPr>
              <a:t>Spec-oriented</a:t>
            </a:r>
          </a:p>
          <a:p>
            <a:pPr algn="ctr"/>
            <a:r>
              <a:rPr lang="ja-JP" altLang="en-US" sz="2400" dirty="0">
                <a:solidFill>
                  <a:srgbClr val="003366"/>
                </a:solidFill>
                <a:latin typeface="Times New Roman" pitchFamily="18" charset="0"/>
              </a:rPr>
              <a:t>要件指向</a:t>
            </a:r>
          </a:p>
        </p:txBody>
      </p:sp>
      <p:sp>
        <p:nvSpPr>
          <p:cNvPr id="53255" name="Oval 6"/>
          <p:cNvSpPr>
            <a:spLocks noChangeArrowheads="1"/>
          </p:cNvSpPr>
          <p:nvPr/>
        </p:nvSpPr>
        <p:spPr bwMode="auto">
          <a:xfrm>
            <a:off x="5764213" y="3141663"/>
            <a:ext cx="3043237" cy="1081087"/>
          </a:xfrm>
          <a:prstGeom prst="ellipse">
            <a:avLst/>
          </a:prstGeom>
          <a:solidFill>
            <a:srgbClr val="85FF85"/>
          </a:solidFill>
          <a:ln w="12700">
            <a:solidFill>
              <a:schemeClr val="bg2"/>
            </a:solidFill>
            <a:round/>
            <a:headEnd/>
            <a:tailEnd/>
          </a:ln>
        </p:spPr>
        <p:txBody>
          <a:bodyPr wrap="none" anchor="ctr"/>
          <a:lstStyle/>
          <a:p>
            <a:pPr algn="ctr"/>
            <a:r>
              <a:rPr lang="en-US" altLang="ja-JP" sz="2400">
                <a:solidFill>
                  <a:srgbClr val="5C3D00"/>
                </a:solidFill>
                <a:latin typeface="Times New Roman" pitchFamily="18" charset="0"/>
              </a:rPr>
              <a:t>Design-oriented</a:t>
            </a:r>
          </a:p>
          <a:p>
            <a:pPr algn="ctr"/>
            <a:r>
              <a:rPr lang="ja-JP" altLang="en-US" sz="2400">
                <a:solidFill>
                  <a:srgbClr val="5C3D00"/>
                </a:solidFill>
                <a:latin typeface="Times New Roman" pitchFamily="18" charset="0"/>
              </a:rPr>
              <a:t>コード指向</a:t>
            </a:r>
          </a:p>
        </p:txBody>
      </p:sp>
      <p:sp>
        <p:nvSpPr>
          <p:cNvPr id="53256" name="Oval 7"/>
          <p:cNvSpPr>
            <a:spLocks noChangeArrowheads="1"/>
          </p:cNvSpPr>
          <p:nvPr/>
        </p:nvSpPr>
        <p:spPr bwMode="auto">
          <a:xfrm>
            <a:off x="3189288" y="4579938"/>
            <a:ext cx="3043237" cy="1081087"/>
          </a:xfrm>
          <a:prstGeom prst="ellipse">
            <a:avLst/>
          </a:prstGeom>
          <a:solidFill>
            <a:srgbClr val="FFCDE6"/>
          </a:solidFill>
          <a:ln w="12700">
            <a:solidFill>
              <a:schemeClr val="bg2"/>
            </a:solidFill>
            <a:round/>
            <a:headEnd/>
            <a:tailEnd/>
          </a:ln>
        </p:spPr>
        <p:txBody>
          <a:bodyPr wrap="none" anchor="ctr"/>
          <a:lstStyle/>
          <a:p>
            <a:pPr algn="ctr"/>
            <a:r>
              <a:rPr lang="en-US" altLang="ja-JP" sz="2400" dirty="0">
                <a:solidFill>
                  <a:schemeClr val="accent2"/>
                </a:solidFill>
                <a:latin typeface="Times New Roman" pitchFamily="18" charset="0"/>
              </a:rPr>
              <a:t>Fault-oriented</a:t>
            </a:r>
          </a:p>
          <a:p>
            <a:pPr algn="ctr"/>
            <a:r>
              <a:rPr lang="ja-JP" altLang="en-US" sz="2400" dirty="0">
                <a:solidFill>
                  <a:schemeClr val="accent2"/>
                </a:solidFill>
                <a:latin typeface="Times New Roman" pitchFamily="18" charset="0"/>
              </a:rPr>
              <a:t>フォールト指向</a:t>
            </a:r>
          </a:p>
        </p:txBody>
      </p:sp>
      <p:sp>
        <p:nvSpPr>
          <p:cNvPr id="53257" name="Text Box 8"/>
          <p:cNvSpPr txBox="1">
            <a:spLocks noChangeArrowheads="1"/>
          </p:cNvSpPr>
          <p:nvPr/>
        </p:nvSpPr>
        <p:spPr bwMode="auto">
          <a:xfrm>
            <a:off x="428624" y="4508500"/>
            <a:ext cx="2364135" cy="369332"/>
          </a:xfrm>
          <a:prstGeom prst="rect">
            <a:avLst/>
          </a:prstGeom>
          <a:noFill/>
          <a:ln w="12700">
            <a:noFill/>
            <a:miter lim="800000"/>
            <a:headEnd/>
            <a:tailEnd/>
          </a:ln>
        </p:spPr>
        <p:txBody>
          <a:bodyPr wrap="square">
            <a:spAutoFit/>
          </a:bodyPr>
          <a:lstStyle/>
          <a:p>
            <a:pPr>
              <a:spcBef>
                <a:spcPct val="50000"/>
              </a:spcBef>
            </a:pPr>
            <a:r>
              <a:rPr lang="ja-JP" altLang="en-US" b="1" dirty="0">
                <a:latin typeface="Times New Roman" pitchFamily="18" charset="0"/>
              </a:rPr>
              <a:t>ブラックボックステスト</a:t>
            </a:r>
          </a:p>
        </p:txBody>
      </p:sp>
      <p:sp>
        <p:nvSpPr>
          <p:cNvPr id="53258" name="Text Box 9"/>
          <p:cNvSpPr txBox="1">
            <a:spLocks noChangeArrowheads="1"/>
          </p:cNvSpPr>
          <p:nvPr/>
        </p:nvSpPr>
        <p:spPr bwMode="auto">
          <a:xfrm>
            <a:off x="7370762" y="2276475"/>
            <a:ext cx="2406773" cy="369332"/>
          </a:xfrm>
          <a:prstGeom prst="rect">
            <a:avLst/>
          </a:prstGeom>
          <a:noFill/>
          <a:ln w="12700">
            <a:noFill/>
            <a:miter lim="800000"/>
            <a:headEnd/>
            <a:tailEnd/>
          </a:ln>
        </p:spPr>
        <p:txBody>
          <a:bodyPr wrap="square">
            <a:spAutoFit/>
          </a:bodyPr>
          <a:lstStyle/>
          <a:p>
            <a:pPr>
              <a:spcBef>
                <a:spcPct val="50000"/>
              </a:spcBef>
            </a:pPr>
            <a:r>
              <a:rPr lang="ja-JP" altLang="en-US" b="1" dirty="0">
                <a:latin typeface="Times New Roman" pitchFamily="18" charset="0"/>
              </a:rPr>
              <a:t>ホワイトボックステスト</a:t>
            </a:r>
            <a:endParaRPr lang="en-US" altLang="ja-JP" b="1" dirty="0">
              <a:latin typeface="Times New Roman" pitchFamily="18" charset="0"/>
            </a:endParaRPr>
          </a:p>
        </p:txBody>
      </p:sp>
      <p:sp>
        <p:nvSpPr>
          <p:cNvPr id="53259" name="AutoShape 10"/>
          <p:cNvSpPr>
            <a:spLocks noChangeArrowheads="1"/>
          </p:cNvSpPr>
          <p:nvPr/>
        </p:nvSpPr>
        <p:spPr bwMode="auto">
          <a:xfrm rot="3553118">
            <a:off x="1079500" y="4808538"/>
            <a:ext cx="576263" cy="1138237"/>
          </a:xfrm>
          <a:prstGeom prst="leftArrow">
            <a:avLst>
              <a:gd name="adj1" fmla="val 50000"/>
              <a:gd name="adj2" fmla="val 25000"/>
            </a:avLst>
          </a:prstGeom>
          <a:solidFill>
            <a:schemeClr val="accent1"/>
          </a:solidFill>
          <a:ln w="9525">
            <a:solidFill>
              <a:schemeClr val="tx1"/>
            </a:solidFill>
            <a:miter lim="800000"/>
            <a:headEnd/>
            <a:tailEnd/>
          </a:ln>
        </p:spPr>
        <p:txBody>
          <a:bodyPr rot="10800000" vert="eaVert" wrap="none" anchor="ctr"/>
          <a:lstStyle/>
          <a:p>
            <a:endParaRPr lang="ja-JP" altLang="en-US"/>
          </a:p>
        </p:txBody>
      </p:sp>
      <p:sp>
        <p:nvSpPr>
          <p:cNvPr id="53260" name="AutoShape 11"/>
          <p:cNvSpPr>
            <a:spLocks noChangeArrowheads="1"/>
          </p:cNvSpPr>
          <p:nvPr/>
        </p:nvSpPr>
        <p:spPr bwMode="auto">
          <a:xfrm rot="-7309127">
            <a:off x="8120062" y="1347788"/>
            <a:ext cx="576263" cy="1138238"/>
          </a:xfrm>
          <a:prstGeom prst="leftArrow">
            <a:avLst>
              <a:gd name="adj1" fmla="val 50000"/>
              <a:gd name="adj2" fmla="val 25000"/>
            </a:avLst>
          </a:prstGeom>
          <a:solidFill>
            <a:schemeClr val="accent1"/>
          </a:solidFill>
          <a:ln w="9525">
            <a:solidFill>
              <a:schemeClr val="tx1"/>
            </a:solidFill>
            <a:miter lim="800000"/>
            <a:headEnd/>
            <a:tailEnd/>
          </a:ln>
        </p:spPr>
        <p:txBody>
          <a:bodyPr vert="eaVert" wrap="none" anchor="ctr"/>
          <a:lstStyle/>
          <a:p>
            <a:endParaRPr lang="ja-JP" altLang="en-US"/>
          </a:p>
        </p:txBody>
      </p:sp>
      <p:sp>
        <p:nvSpPr>
          <p:cNvPr id="53261" name="Text Box 12"/>
          <p:cNvSpPr txBox="1">
            <a:spLocks noChangeArrowheads="1"/>
          </p:cNvSpPr>
          <p:nvPr/>
        </p:nvSpPr>
        <p:spPr bwMode="auto">
          <a:xfrm>
            <a:off x="1023938" y="6092825"/>
            <a:ext cx="3280990" cy="338554"/>
          </a:xfrm>
          <a:prstGeom prst="rect">
            <a:avLst/>
          </a:prstGeom>
          <a:noFill/>
          <a:ln w="9525">
            <a:noFill/>
            <a:miter lim="800000"/>
            <a:headEnd/>
            <a:tailEnd/>
          </a:ln>
        </p:spPr>
        <p:txBody>
          <a:bodyPr wrap="square">
            <a:spAutoFit/>
          </a:bodyPr>
          <a:lstStyle/>
          <a:p>
            <a:pPr algn="ctr">
              <a:spcBef>
                <a:spcPct val="50000"/>
              </a:spcBef>
            </a:pPr>
            <a:r>
              <a:rPr lang="en-US" altLang="ja-JP" sz="1600" b="1" dirty="0"/>
              <a:t>※ </a:t>
            </a:r>
            <a:r>
              <a:rPr lang="en-US" altLang="ja-JP" sz="1600" dirty="0" err="1"/>
              <a:t>Ostrand</a:t>
            </a:r>
            <a:r>
              <a:rPr lang="ja-JP" altLang="en-US" sz="1600" dirty="0"/>
              <a:t>の</a:t>
            </a:r>
            <a:r>
              <a:rPr lang="en-US" altLang="ja-JP" sz="1600" dirty="0"/>
              <a:t>4</a:t>
            </a:r>
            <a:r>
              <a:rPr lang="ja-JP" altLang="en-US" sz="1600" dirty="0"/>
              <a:t>個のビューより</a:t>
            </a:r>
            <a:endParaRPr lang="en-US" altLang="ja-JP" sz="1600" b="1" dirty="0"/>
          </a:p>
        </p:txBody>
      </p:sp>
      <p:sp>
        <p:nvSpPr>
          <p:cNvPr id="53263" name="Text Box 14"/>
          <p:cNvSpPr txBox="1">
            <a:spLocks noChangeArrowheads="1"/>
          </p:cNvSpPr>
          <p:nvPr/>
        </p:nvSpPr>
        <p:spPr bwMode="auto">
          <a:xfrm>
            <a:off x="3705225" y="1268413"/>
            <a:ext cx="2339975" cy="457200"/>
          </a:xfrm>
          <a:prstGeom prst="rect">
            <a:avLst/>
          </a:prstGeom>
          <a:noFill/>
          <a:ln w="9525">
            <a:noFill/>
            <a:miter lim="800000"/>
            <a:headEnd/>
            <a:tailEnd/>
          </a:ln>
        </p:spPr>
        <p:txBody>
          <a:bodyPr>
            <a:spAutoFit/>
          </a:bodyPr>
          <a:lstStyle/>
          <a:p>
            <a:pPr>
              <a:spcBef>
                <a:spcPct val="50000"/>
              </a:spcBef>
            </a:pPr>
            <a:r>
              <a:rPr lang="ja-JP" altLang="en-US" sz="1200" dirty="0"/>
              <a:t>ユーザの要求に合うか、利用時に満足しているか。</a:t>
            </a:r>
          </a:p>
        </p:txBody>
      </p:sp>
      <p:sp>
        <p:nvSpPr>
          <p:cNvPr id="53264" name="Text Box 15"/>
          <p:cNvSpPr txBox="1">
            <a:spLocks noChangeArrowheads="1"/>
          </p:cNvSpPr>
          <p:nvPr/>
        </p:nvSpPr>
        <p:spPr bwMode="auto">
          <a:xfrm>
            <a:off x="3705225" y="5661025"/>
            <a:ext cx="2339975" cy="457200"/>
          </a:xfrm>
          <a:prstGeom prst="rect">
            <a:avLst/>
          </a:prstGeom>
          <a:noFill/>
          <a:ln w="9525">
            <a:noFill/>
            <a:miter lim="800000"/>
            <a:headEnd/>
            <a:tailEnd/>
          </a:ln>
        </p:spPr>
        <p:txBody>
          <a:bodyPr>
            <a:spAutoFit/>
          </a:bodyPr>
          <a:lstStyle/>
          <a:p>
            <a:pPr>
              <a:spcBef>
                <a:spcPct val="50000"/>
              </a:spcBef>
            </a:pPr>
            <a:r>
              <a:rPr lang="ja-JP" altLang="en-US" sz="1200" dirty="0"/>
              <a:t>発生しやすい、あるいは、推測される欠陥が検出されるか。</a:t>
            </a:r>
          </a:p>
        </p:txBody>
      </p:sp>
      <p:sp>
        <p:nvSpPr>
          <p:cNvPr id="53265" name="Text Box 16"/>
          <p:cNvSpPr txBox="1">
            <a:spLocks noChangeArrowheads="1"/>
          </p:cNvSpPr>
          <p:nvPr/>
        </p:nvSpPr>
        <p:spPr bwMode="auto">
          <a:xfrm>
            <a:off x="6202363" y="4221163"/>
            <a:ext cx="2339975" cy="457200"/>
          </a:xfrm>
          <a:prstGeom prst="rect">
            <a:avLst/>
          </a:prstGeom>
          <a:noFill/>
          <a:ln w="9525">
            <a:noFill/>
            <a:miter lim="800000"/>
            <a:headEnd/>
            <a:tailEnd/>
          </a:ln>
        </p:spPr>
        <p:txBody>
          <a:bodyPr>
            <a:spAutoFit/>
          </a:bodyPr>
          <a:lstStyle/>
          <a:p>
            <a:pPr>
              <a:spcBef>
                <a:spcPct val="50000"/>
              </a:spcBef>
            </a:pPr>
            <a:r>
              <a:rPr lang="ja-JP" altLang="en-US" sz="1200" dirty="0"/>
              <a:t>ロジックは正しいか、実行されないコードはないか。</a:t>
            </a:r>
          </a:p>
        </p:txBody>
      </p:sp>
      <p:sp>
        <p:nvSpPr>
          <p:cNvPr id="53266" name="Text Box 17"/>
          <p:cNvSpPr txBox="1">
            <a:spLocks noChangeArrowheads="1"/>
          </p:cNvSpPr>
          <p:nvPr/>
        </p:nvSpPr>
        <p:spPr bwMode="auto">
          <a:xfrm>
            <a:off x="1209675" y="2852738"/>
            <a:ext cx="2339975" cy="274637"/>
          </a:xfrm>
          <a:prstGeom prst="rect">
            <a:avLst/>
          </a:prstGeom>
          <a:noFill/>
          <a:ln w="9525">
            <a:noFill/>
            <a:miter lim="800000"/>
            <a:headEnd/>
            <a:tailEnd/>
          </a:ln>
        </p:spPr>
        <p:txBody>
          <a:bodyPr>
            <a:spAutoFit/>
          </a:bodyPr>
          <a:lstStyle/>
          <a:p>
            <a:pPr>
              <a:spcBef>
                <a:spcPct val="50000"/>
              </a:spcBef>
            </a:pPr>
            <a:r>
              <a:rPr lang="ja-JP" altLang="en-US" sz="1200" dirty="0"/>
              <a:t>仕様通り実装しているか。</a:t>
            </a:r>
          </a:p>
        </p:txBody>
      </p:sp>
      <p:grpSp>
        <p:nvGrpSpPr>
          <p:cNvPr id="53267" name="Group 18"/>
          <p:cNvGrpSpPr>
            <a:grpSpLocks/>
          </p:cNvGrpSpPr>
          <p:nvPr/>
        </p:nvGrpSpPr>
        <p:grpSpPr bwMode="auto">
          <a:xfrm>
            <a:off x="7370763" y="5661025"/>
            <a:ext cx="2263775" cy="793750"/>
            <a:chOff x="249" y="935"/>
            <a:chExt cx="1316" cy="500"/>
          </a:xfrm>
        </p:grpSpPr>
        <p:sp>
          <p:nvSpPr>
            <p:cNvPr id="53272" name="Line 19"/>
            <p:cNvSpPr>
              <a:spLocks noChangeShapeType="1"/>
            </p:cNvSpPr>
            <p:nvPr/>
          </p:nvSpPr>
          <p:spPr bwMode="auto">
            <a:xfrm>
              <a:off x="249" y="1253"/>
              <a:ext cx="1316" cy="0"/>
            </a:xfrm>
            <a:prstGeom prst="line">
              <a:avLst/>
            </a:prstGeom>
            <a:noFill/>
            <a:ln w="25400">
              <a:solidFill>
                <a:schemeClr val="tx1"/>
              </a:solidFill>
              <a:round/>
              <a:headEnd/>
              <a:tailEnd/>
            </a:ln>
          </p:spPr>
          <p:txBody>
            <a:bodyPr/>
            <a:lstStyle/>
            <a:p>
              <a:endParaRPr lang="ja-JP" altLang="en-US"/>
            </a:p>
          </p:txBody>
        </p:sp>
        <p:sp>
          <p:nvSpPr>
            <p:cNvPr id="53273" name="AutoShape 20"/>
            <p:cNvSpPr>
              <a:spLocks noChangeArrowheads="1"/>
            </p:cNvSpPr>
            <p:nvPr/>
          </p:nvSpPr>
          <p:spPr bwMode="auto">
            <a:xfrm>
              <a:off x="793" y="1253"/>
              <a:ext cx="227" cy="182"/>
            </a:xfrm>
            <a:prstGeom prst="triangle">
              <a:avLst>
                <a:gd name="adj" fmla="val 50000"/>
              </a:avLst>
            </a:prstGeom>
            <a:solidFill>
              <a:schemeClr val="tx1"/>
            </a:solidFill>
            <a:ln w="9525">
              <a:noFill/>
              <a:miter lim="800000"/>
              <a:headEnd/>
              <a:tailEnd/>
            </a:ln>
          </p:spPr>
          <p:txBody>
            <a:bodyPr wrap="none" anchor="ctr"/>
            <a:lstStyle/>
            <a:p>
              <a:endParaRPr lang="ja-JP" altLang="en-US"/>
            </a:p>
          </p:txBody>
        </p:sp>
        <p:sp>
          <p:nvSpPr>
            <p:cNvPr id="53274" name="Rectangle 21"/>
            <p:cNvSpPr>
              <a:spLocks noChangeArrowheads="1"/>
            </p:cNvSpPr>
            <p:nvPr/>
          </p:nvSpPr>
          <p:spPr bwMode="auto">
            <a:xfrm>
              <a:off x="249" y="935"/>
              <a:ext cx="408" cy="317"/>
            </a:xfrm>
            <a:prstGeom prst="rect">
              <a:avLst/>
            </a:prstGeom>
            <a:solidFill>
              <a:srgbClr val="C0C0C0"/>
            </a:solidFill>
            <a:ln w="9525">
              <a:noFill/>
              <a:miter lim="800000"/>
              <a:headEnd/>
              <a:tailEnd/>
            </a:ln>
          </p:spPr>
          <p:txBody>
            <a:bodyPr wrap="none" anchor="ctr"/>
            <a:lstStyle/>
            <a:p>
              <a:pPr algn="ctr"/>
              <a:r>
                <a:rPr lang="ja-JP" altLang="en-US" sz="1200"/>
                <a:t>テスト</a:t>
              </a:r>
            </a:p>
            <a:p>
              <a:pPr algn="ctr"/>
              <a:r>
                <a:rPr lang="ja-JP" altLang="en-US" sz="1200"/>
                <a:t>工数</a:t>
              </a:r>
            </a:p>
          </p:txBody>
        </p:sp>
        <p:sp>
          <p:nvSpPr>
            <p:cNvPr id="53275" name="Rectangle 22"/>
            <p:cNvSpPr>
              <a:spLocks noChangeArrowheads="1"/>
            </p:cNvSpPr>
            <p:nvPr/>
          </p:nvSpPr>
          <p:spPr bwMode="auto">
            <a:xfrm>
              <a:off x="1156" y="935"/>
              <a:ext cx="408" cy="317"/>
            </a:xfrm>
            <a:prstGeom prst="rect">
              <a:avLst/>
            </a:prstGeom>
            <a:solidFill>
              <a:srgbClr val="C0C0C0"/>
            </a:solidFill>
            <a:ln w="9525">
              <a:noFill/>
              <a:miter lim="800000"/>
              <a:headEnd/>
              <a:tailEnd/>
            </a:ln>
          </p:spPr>
          <p:txBody>
            <a:bodyPr wrap="none" anchor="ctr"/>
            <a:lstStyle/>
            <a:p>
              <a:pPr algn="ctr"/>
              <a:r>
                <a:rPr lang="ja-JP" altLang="en-US" sz="1200"/>
                <a:t>品質</a:t>
              </a:r>
            </a:p>
            <a:p>
              <a:pPr algn="ctr"/>
              <a:r>
                <a:rPr lang="ja-JP" altLang="en-US" sz="1200"/>
                <a:t>リスク</a:t>
              </a:r>
            </a:p>
          </p:txBody>
        </p:sp>
      </p:grpSp>
      <p:sp>
        <p:nvSpPr>
          <p:cNvPr id="53268" name="Oval 23"/>
          <p:cNvSpPr>
            <a:spLocks noChangeArrowheads="1"/>
          </p:cNvSpPr>
          <p:nvPr/>
        </p:nvSpPr>
        <p:spPr bwMode="auto">
          <a:xfrm>
            <a:off x="8072438" y="5805488"/>
            <a:ext cx="858837" cy="288925"/>
          </a:xfrm>
          <a:prstGeom prst="ellipse">
            <a:avLst/>
          </a:prstGeom>
          <a:solidFill>
            <a:srgbClr val="FF6600">
              <a:alpha val="70195"/>
            </a:srgbClr>
          </a:solidFill>
          <a:ln w="9525">
            <a:noFill/>
            <a:round/>
            <a:headEnd/>
            <a:tailEnd/>
          </a:ln>
        </p:spPr>
        <p:txBody>
          <a:bodyPr wrap="none" anchor="ctr"/>
          <a:lstStyle/>
          <a:p>
            <a:pPr algn="ctr"/>
            <a:r>
              <a:rPr lang="ja-JP" altLang="en-US" sz="1000" b="1">
                <a:solidFill>
                  <a:srgbClr val="0033CC"/>
                </a:solidFill>
              </a:rPr>
              <a:t>バランス</a:t>
            </a:r>
          </a:p>
        </p:txBody>
      </p:sp>
      <p:sp>
        <p:nvSpPr>
          <p:cNvPr id="53269" name="Text Box 24"/>
          <p:cNvSpPr txBox="1">
            <a:spLocks noChangeArrowheads="1"/>
          </p:cNvSpPr>
          <p:nvPr/>
        </p:nvSpPr>
        <p:spPr bwMode="auto">
          <a:xfrm>
            <a:off x="7370763" y="5373688"/>
            <a:ext cx="701675" cy="244475"/>
          </a:xfrm>
          <a:prstGeom prst="rect">
            <a:avLst/>
          </a:prstGeom>
          <a:noFill/>
          <a:ln w="9525">
            <a:noFill/>
            <a:miter lim="800000"/>
            <a:headEnd/>
            <a:tailEnd/>
          </a:ln>
        </p:spPr>
        <p:txBody>
          <a:bodyPr>
            <a:spAutoFit/>
          </a:bodyPr>
          <a:lstStyle/>
          <a:p>
            <a:pPr algn="ctr">
              <a:spcBef>
                <a:spcPct val="50000"/>
              </a:spcBef>
            </a:pPr>
            <a:r>
              <a:rPr lang="ja-JP" altLang="en-US" sz="1000"/>
              <a:t>間引き</a:t>
            </a:r>
          </a:p>
        </p:txBody>
      </p:sp>
      <p:sp>
        <p:nvSpPr>
          <p:cNvPr id="53270" name="Text Box 25"/>
          <p:cNvSpPr txBox="1">
            <a:spLocks noChangeArrowheads="1"/>
          </p:cNvSpPr>
          <p:nvPr/>
        </p:nvSpPr>
        <p:spPr bwMode="auto">
          <a:xfrm>
            <a:off x="8853488" y="5373688"/>
            <a:ext cx="781050" cy="244475"/>
          </a:xfrm>
          <a:prstGeom prst="rect">
            <a:avLst/>
          </a:prstGeom>
          <a:noFill/>
          <a:ln w="9525">
            <a:noFill/>
            <a:miter lim="800000"/>
            <a:headEnd/>
            <a:tailEnd/>
          </a:ln>
        </p:spPr>
        <p:txBody>
          <a:bodyPr>
            <a:spAutoFit/>
          </a:bodyPr>
          <a:lstStyle/>
          <a:p>
            <a:pPr algn="ctr">
              <a:spcBef>
                <a:spcPct val="50000"/>
              </a:spcBef>
            </a:pPr>
            <a:r>
              <a:rPr lang="ja-JP" altLang="en-US" sz="1000" dirty="0"/>
              <a:t>欠陥検出</a:t>
            </a:r>
          </a:p>
        </p:txBody>
      </p:sp>
      <p:sp>
        <p:nvSpPr>
          <p:cNvPr id="53271"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a:p>
            <a:endParaRPr lang="en-US" altLang="ja-JP" dirty="0">
              <a:ea typeface="ＭＳ Ｐゴシック" charset="-128"/>
            </a:endParaRPr>
          </a:p>
        </p:txBody>
      </p:sp>
      <p:sp>
        <p:nvSpPr>
          <p:cNvPr id="53262" name="Oval 13"/>
          <p:cNvSpPr>
            <a:spLocks noChangeArrowheads="1"/>
          </p:cNvSpPr>
          <p:nvPr/>
        </p:nvSpPr>
        <p:spPr bwMode="auto">
          <a:xfrm>
            <a:off x="3860800" y="3068638"/>
            <a:ext cx="1716088" cy="1296987"/>
          </a:xfrm>
          <a:prstGeom prst="ellipse">
            <a:avLst/>
          </a:prstGeom>
          <a:solidFill>
            <a:srgbClr val="FF6600">
              <a:alpha val="70195"/>
            </a:srgbClr>
          </a:solidFill>
          <a:ln w="9525">
            <a:noFill/>
            <a:round/>
            <a:headEnd/>
            <a:tailEnd/>
          </a:ln>
        </p:spPr>
        <p:txBody>
          <a:bodyPr wrap="none" anchor="ctr"/>
          <a:lstStyle/>
          <a:p>
            <a:pPr algn="ctr"/>
            <a:r>
              <a:rPr lang="ja-JP" altLang="en-US" sz="2400" b="1">
                <a:solidFill>
                  <a:srgbClr val="0033CC"/>
                </a:solidFill>
              </a:rPr>
              <a:t>バランス</a:t>
            </a:r>
          </a:p>
          <a:p>
            <a:pPr algn="ctr"/>
            <a:r>
              <a:rPr lang="ja-JP" altLang="en-US" sz="2400" b="1">
                <a:solidFill>
                  <a:srgbClr val="0033CC"/>
                </a:solidFill>
              </a:rPr>
              <a:t>が大切</a:t>
            </a:r>
          </a:p>
        </p:txBody>
      </p:sp>
    </p:spTree>
    <p:extLst>
      <p:ext uri="{BB962C8B-B14F-4D97-AF65-F5344CB8AC3E}">
        <p14:creationId xmlns:p14="http://schemas.microsoft.com/office/powerpoint/2010/main" val="200035521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6"/>
          <p:cNvSpPr>
            <a:spLocks noGrp="1" noChangeArrowheads="1"/>
          </p:cNvSpPr>
          <p:nvPr>
            <p:ph type="sldNum" sz="quarter" idx="12"/>
          </p:nvPr>
        </p:nvSpPr>
        <p:spPr>
          <a:noFill/>
        </p:spPr>
        <p:txBody>
          <a:bodyPr/>
          <a:lstStyle/>
          <a:p>
            <a:fld id="{812F813E-BFA8-4C8E-9F5A-247DD55496B6}" type="slidenum">
              <a:rPr lang="en-US" altLang="ja-JP" smtClean="0">
                <a:ea typeface="ＭＳ Ｐゴシック" charset="-128"/>
              </a:rPr>
              <a:pPr/>
              <a:t>86</a:t>
            </a:fld>
            <a:endParaRPr lang="en-US" altLang="ja-JP">
              <a:ea typeface="ＭＳ Ｐゴシック" charset="-128"/>
            </a:endParaRPr>
          </a:p>
        </p:txBody>
      </p:sp>
      <p:sp>
        <p:nvSpPr>
          <p:cNvPr id="59395" name="Rectangle 2"/>
          <p:cNvSpPr>
            <a:spLocks noGrp="1" noChangeArrowheads="1"/>
          </p:cNvSpPr>
          <p:nvPr>
            <p:ph type="title"/>
          </p:nvPr>
        </p:nvSpPr>
        <p:spPr/>
        <p:txBody>
          <a:bodyPr/>
          <a:lstStyle/>
          <a:p>
            <a:r>
              <a:rPr lang="ja-JP" altLang="en-US" dirty="0"/>
              <a:t>テスト技法のカテゴリと特徴（続き）</a:t>
            </a:r>
          </a:p>
        </p:txBody>
      </p:sp>
      <p:sp>
        <p:nvSpPr>
          <p:cNvPr id="59396" name="AutoShape 5"/>
          <p:cNvSpPr>
            <a:spLocks noChangeArrowheads="1"/>
          </p:cNvSpPr>
          <p:nvPr/>
        </p:nvSpPr>
        <p:spPr bwMode="auto">
          <a:xfrm>
            <a:off x="741363" y="2420938"/>
            <a:ext cx="779462" cy="647700"/>
          </a:xfrm>
          <a:prstGeom prst="flowChartMultidocument">
            <a:avLst/>
          </a:prstGeom>
          <a:solidFill>
            <a:schemeClr val="bg1"/>
          </a:solidFill>
          <a:ln w="9525">
            <a:solidFill>
              <a:schemeClr val="tx1"/>
            </a:solidFill>
            <a:miter lim="800000"/>
            <a:headEnd/>
            <a:tailEnd/>
          </a:ln>
        </p:spPr>
        <p:txBody>
          <a:bodyPr wrap="none" anchor="ctr"/>
          <a:lstStyle/>
          <a:p>
            <a:pPr algn="ctr"/>
            <a:r>
              <a:rPr lang="ja-JP" altLang="en-US" sz="1400"/>
              <a:t>仕様</a:t>
            </a:r>
          </a:p>
        </p:txBody>
      </p:sp>
      <p:sp>
        <p:nvSpPr>
          <p:cNvPr id="59397" name="AutoShape 6"/>
          <p:cNvSpPr>
            <a:spLocks noChangeArrowheads="1"/>
          </p:cNvSpPr>
          <p:nvPr/>
        </p:nvSpPr>
        <p:spPr bwMode="auto">
          <a:xfrm>
            <a:off x="271463" y="2133600"/>
            <a:ext cx="779462" cy="647700"/>
          </a:xfrm>
          <a:prstGeom prst="flowChartMultidocument">
            <a:avLst/>
          </a:prstGeom>
          <a:solidFill>
            <a:schemeClr val="bg1"/>
          </a:solidFill>
          <a:ln w="9525">
            <a:solidFill>
              <a:schemeClr val="tx1"/>
            </a:solidFill>
            <a:miter lim="800000"/>
            <a:headEnd/>
            <a:tailEnd/>
          </a:ln>
        </p:spPr>
        <p:txBody>
          <a:bodyPr wrap="none" anchor="ctr"/>
          <a:lstStyle/>
          <a:p>
            <a:pPr algn="ctr"/>
            <a:r>
              <a:rPr lang="ja-JP" altLang="en-US" sz="1400" dirty="0"/>
              <a:t>要件</a:t>
            </a:r>
          </a:p>
        </p:txBody>
      </p:sp>
      <p:sp>
        <p:nvSpPr>
          <p:cNvPr id="59398" name="AutoShape 7"/>
          <p:cNvSpPr>
            <a:spLocks noChangeArrowheads="1"/>
          </p:cNvSpPr>
          <p:nvPr/>
        </p:nvSpPr>
        <p:spPr bwMode="auto">
          <a:xfrm>
            <a:off x="2535238" y="2420938"/>
            <a:ext cx="779462" cy="647700"/>
          </a:xfrm>
          <a:prstGeom prst="flowChartMultidocument">
            <a:avLst/>
          </a:prstGeom>
          <a:solidFill>
            <a:schemeClr val="bg1"/>
          </a:solidFill>
          <a:ln w="9525">
            <a:solidFill>
              <a:schemeClr val="tx1"/>
            </a:solidFill>
            <a:miter lim="800000"/>
            <a:headEnd/>
            <a:tailEnd/>
          </a:ln>
        </p:spPr>
        <p:txBody>
          <a:bodyPr wrap="none" anchor="ctr"/>
          <a:lstStyle/>
          <a:p>
            <a:pPr algn="ctr"/>
            <a:r>
              <a:rPr lang="ja-JP" altLang="en-US" sz="1200"/>
              <a:t>テスト</a:t>
            </a:r>
          </a:p>
          <a:p>
            <a:pPr algn="ctr"/>
            <a:r>
              <a:rPr lang="ja-JP" altLang="en-US" sz="1200"/>
              <a:t>条件</a:t>
            </a:r>
          </a:p>
        </p:txBody>
      </p:sp>
      <p:sp>
        <p:nvSpPr>
          <p:cNvPr id="59399" name="AutoShape 9"/>
          <p:cNvSpPr>
            <a:spLocks noChangeArrowheads="1"/>
          </p:cNvSpPr>
          <p:nvPr/>
        </p:nvSpPr>
        <p:spPr bwMode="auto">
          <a:xfrm>
            <a:off x="1676400" y="2420938"/>
            <a:ext cx="701675" cy="647700"/>
          </a:xfrm>
          <a:prstGeom prst="flowChartPredefinedProcess">
            <a:avLst/>
          </a:prstGeom>
          <a:solidFill>
            <a:schemeClr val="bg1"/>
          </a:solidFill>
          <a:ln w="9525">
            <a:solidFill>
              <a:schemeClr val="tx1"/>
            </a:solidFill>
            <a:miter lim="800000"/>
            <a:headEnd/>
            <a:tailEnd/>
          </a:ln>
        </p:spPr>
        <p:txBody>
          <a:bodyPr wrap="none" anchor="ctr"/>
          <a:lstStyle/>
          <a:p>
            <a:pPr algn="ctr"/>
            <a:r>
              <a:rPr lang="ja-JP" altLang="en-US" sz="1200"/>
              <a:t>テスト</a:t>
            </a:r>
          </a:p>
          <a:p>
            <a:pPr algn="ctr"/>
            <a:r>
              <a:rPr lang="ja-JP" altLang="en-US" sz="1200"/>
              <a:t>分析</a:t>
            </a:r>
          </a:p>
        </p:txBody>
      </p:sp>
      <p:sp>
        <p:nvSpPr>
          <p:cNvPr id="59400" name="Oval 10"/>
          <p:cNvSpPr>
            <a:spLocks noChangeArrowheads="1"/>
          </p:cNvSpPr>
          <p:nvPr/>
        </p:nvSpPr>
        <p:spPr bwMode="auto">
          <a:xfrm>
            <a:off x="1676400" y="1700213"/>
            <a:ext cx="1793875" cy="576262"/>
          </a:xfrm>
          <a:prstGeom prst="ellipse">
            <a:avLst/>
          </a:prstGeom>
          <a:solidFill>
            <a:srgbClr val="FFFF99"/>
          </a:solidFill>
          <a:ln w="9525">
            <a:solidFill>
              <a:schemeClr val="tx1"/>
            </a:solidFill>
            <a:round/>
            <a:headEnd/>
            <a:tailEnd/>
          </a:ln>
        </p:spPr>
        <p:txBody>
          <a:bodyPr wrap="none" anchor="ctr"/>
          <a:lstStyle/>
          <a:p>
            <a:pPr algn="ctr"/>
            <a:r>
              <a:rPr lang="ja-JP" altLang="en-US" sz="1400" dirty="0"/>
              <a:t>テスト条件</a:t>
            </a:r>
            <a:br>
              <a:rPr lang="en-US" altLang="ja-JP" sz="1400" dirty="0"/>
            </a:br>
            <a:r>
              <a:rPr lang="ja-JP" altLang="en-US" sz="1400" dirty="0"/>
              <a:t>の決定</a:t>
            </a:r>
          </a:p>
        </p:txBody>
      </p:sp>
      <p:sp>
        <p:nvSpPr>
          <p:cNvPr id="59401" name="AutoShape 11"/>
          <p:cNvSpPr>
            <a:spLocks noChangeArrowheads="1"/>
          </p:cNvSpPr>
          <p:nvPr/>
        </p:nvSpPr>
        <p:spPr bwMode="auto">
          <a:xfrm>
            <a:off x="3236913" y="3644900"/>
            <a:ext cx="1168400" cy="360363"/>
          </a:xfrm>
          <a:prstGeom prst="flowChartPredefinedProcess">
            <a:avLst/>
          </a:prstGeom>
          <a:solidFill>
            <a:schemeClr val="bg1"/>
          </a:solidFill>
          <a:ln w="9525">
            <a:solidFill>
              <a:schemeClr val="tx1"/>
            </a:solidFill>
            <a:miter lim="800000"/>
            <a:headEnd/>
            <a:tailEnd/>
          </a:ln>
        </p:spPr>
        <p:txBody>
          <a:bodyPr wrap="none" anchor="ctr"/>
          <a:lstStyle/>
          <a:p>
            <a:pPr algn="ctr"/>
            <a:r>
              <a:rPr lang="ja-JP" altLang="en-US" sz="1200"/>
              <a:t>技法選択</a:t>
            </a:r>
          </a:p>
        </p:txBody>
      </p:sp>
      <p:sp>
        <p:nvSpPr>
          <p:cNvPr id="59402" name="AutoShape 12"/>
          <p:cNvSpPr>
            <a:spLocks noChangeArrowheads="1"/>
          </p:cNvSpPr>
          <p:nvPr/>
        </p:nvSpPr>
        <p:spPr bwMode="auto">
          <a:xfrm>
            <a:off x="4329113" y="2420938"/>
            <a:ext cx="779462" cy="647700"/>
          </a:xfrm>
          <a:prstGeom prst="flowChartMultidocument">
            <a:avLst/>
          </a:prstGeom>
          <a:solidFill>
            <a:schemeClr val="bg1"/>
          </a:solidFill>
          <a:ln w="9525">
            <a:solidFill>
              <a:schemeClr val="tx1"/>
            </a:solidFill>
            <a:miter lim="800000"/>
            <a:headEnd/>
            <a:tailEnd/>
          </a:ln>
        </p:spPr>
        <p:txBody>
          <a:bodyPr wrap="none" anchor="ctr"/>
          <a:lstStyle/>
          <a:p>
            <a:pPr algn="ctr"/>
            <a:r>
              <a:rPr lang="ja-JP" altLang="en-US" sz="1200"/>
              <a:t>テスト</a:t>
            </a:r>
          </a:p>
          <a:p>
            <a:pPr algn="ctr"/>
            <a:r>
              <a:rPr lang="ja-JP" altLang="en-US" sz="1200"/>
              <a:t>ケース</a:t>
            </a:r>
          </a:p>
        </p:txBody>
      </p:sp>
      <p:sp>
        <p:nvSpPr>
          <p:cNvPr id="59403" name="Oval 13"/>
          <p:cNvSpPr>
            <a:spLocks noChangeArrowheads="1"/>
          </p:cNvSpPr>
          <p:nvPr/>
        </p:nvSpPr>
        <p:spPr bwMode="auto">
          <a:xfrm>
            <a:off x="3860800" y="1700213"/>
            <a:ext cx="1482725" cy="576262"/>
          </a:xfrm>
          <a:prstGeom prst="ellipse">
            <a:avLst/>
          </a:prstGeom>
          <a:solidFill>
            <a:srgbClr val="FFFF99"/>
          </a:solidFill>
          <a:ln w="9525">
            <a:solidFill>
              <a:schemeClr val="tx1"/>
            </a:solidFill>
            <a:round/>
            <a:headEnd/>
            <a:tailEnd/>
          </a:ln>
        </p:spPr>
        <p:txBody>
          <a:bodyPr wrap="none" anchor="ctr"/>
          <a:lstStyle/>
          <a:p>
            <a:pPr algn="ctr"/>
            <a:r>
              <a:rPr lang="ja-JP" altLang="en-US" sz="1400" dirty="0"/>
              <a:t>テストケース</a:t>
            </a:r>
            <a:br>
              <a:rPr lang="en-US" altLang="ja-JP" sz="1400" dirty="0"/>
            </a:br>
            <a:r>
              <a:rPr lang="ja-JP" altLang="en-US" sz="1400" dirty="0"/>
              <a:t>の作成</a:t>
            </a:r>
          </a:p>
        </p:txBody>
      </p:sp>
      <p:cxnSp>
        <p:nvCxnSpPr>
          <p:cNvPr id="59404" name="AutoShape 14"/>
          <p:cNvCxnSpPr>
            <a:cxnSpLocks noChangeShapeType="1"/>
            <a:stCxn id="59400" idx="6"/>
            <a:endCxn id="59403" idx="2"/>
          </p:cNvCxnSpPr>
          <p:nvPr/>
        </p:nvCxnSpPr>
        <p:spPr bwMode="auto">
          <a:xfrm>
            <a:off x="3470275" y="1989138"/>
            <a:ext cx="390525" cy="0"/>
          </a:xfrm>
          <a:prstGeom prst="straightConnector1">
            <a:avLst/>
          </a:prstGeom>
          <a:noFill/>
          <a:ln w="9525">
            <a:solidFill>
              <a:schemeClr val="tx1"/>
            </a:solidFill>
            <a:round/>
            <a:headEnd/>
            <a:tailEnd type="triangle" w="med" len="med"/>
          </a:ln>
        </p:spPr>
      </p:cxnSp>
      <p:sp>
        <p:nvSpPr>
          <p:cNvPr id="59405" name="Oval 16"/>
          <p:cNvSpPr>
            <a:spLocks noChangeArrowheads="1"/>
          </p:cNvSpPr>
          <p:nvPr/>
        </p:nvSpPr>
        <p:spPr bwMode="auto">
          <a:xfrm>
            <a:off x="5811838" y="1700213"/>
            <a:ext cx="1481137" cy="576262"/>
          </a:xfrm>
          <a:prstGeom prst="ellipse">
            <a:avLst/>
          </a:prstGeom>
          <a:solidFill>
            <a:srgbClr val="FFFF99"/>
          </a:solidFill>
          <a:ln w="9525">
            <a:solidFill>
              <a:schemeClr val="tx1"/>
            </a:solidFill>
            <a:round/>
            <a:headEnd/>
            <a:tailEnd/>
          </a:ln>
        </p:spPr>
        <p:txBody>
          <a:bodyPr wrap="none" anchor="ctr"/>
          <a:lstStyle/>
          <a:p>
            <a:pPr algn="ctr"/>
            <a:r>
              <a:rPr lang="ja-JP" altLang="en-US" sz="1400" dirty="0"/>
              <a:t>テスト手順</a:t>
            </a:r>
            <a:br>
              <a:rPr lang="en-US" altLang="ja-JP" sz="1400" dirty="0"/>
            </a:br>
            <a:r>
              <a:rPr lang="ja-JP" altLang="en-US" sz="1400" dirty="0"/>
              <a:t>の作成</a:t>
            </a:r>
          </a:p>
        </p:txBody>
      </p:sp>
      <p:sp>
        <p:nvSpPr>
          <p:cNvPr id="59406" name="AutoShape 17"/>
          <p:cNvSpPr>
            <a:spLocks noChangeArrowheads="1"/>
          </p:cNvSpPr>
          <p:nvPr/>
        </p:nvSpPr>
        <p:spPr bwMode="auto">
          <a:xfrm>
            <a:off x="7059613" y="2781300"/>
            <a:ext cx="935037" cy="647700"/>
          </a:xfrm>
          <a:prstGeom prst="flowChartMultidocument">
            <a:avLst/>
          </a:prstGeom>
          <a:solidFill>
            <a:schemeClr val="bg1"/>
          </a:solidFill>
          <a:ln w="9525">
            <a:solidFill>
              <a:schemeClr val="tx1"/>
            </a:solidFill>
            <a:miter lim="800000"/>
            <a:headEnd/>
            <a:tailEnd/>
          </a:ln>
        </p:spPr>
        <p:txBody>
          <a:bodyPr wrap="none" anchor="ctr"/>
          <a:lstStyle/>
          <a:p>
            <a:pPr algn="ctr"/>
            <a:r>
              <a:rPr lang="ja-JP" altLang="en-US" sz="1100" dirty="0"/>
              <a:t>テスト</a:t>
            </a:r>
            <a:endParaRPr lang="en-US" altLang="ja-JP" sz="1100" dirty="0"/>
          </a:p>
          <a:p>
            <a:pPr algn="ctr"/>
            <a:r>
              <a:rPr lang="ja-JP" altLang="en-US" sz="1100" dirty="0"/>
              <a:t>スクリプト</a:t>
            </a:r>
          </a:p>
        </p:txBody>
      </p:sp>
      <p:sp>
        <p:nvSpPr>
          <p:cNvPr id="59408" name="Oval 19"/>
          <p:cNvSpPr>
            <a:spLocks noChangeArrowheads="1"/>
          </p:cNvSpPr>
          <p:nvPr/>
        </p:nvSpPr>
        <p:spPr bwMode="auto">
          <a:xfrm>
            <a:off x="3079750" y="4170987"/>
            <a:ext cx="1482725" cy="504825"/>
          </a:xfrm>
          <a:prstGeom prst="ellipse">
            <a:avLst/>
          </a:prstGeom>
          <a:solidFill>
            <a:schemeClr val="bg1"/>
          </a:solidFill>
          <a:ln w="9525">
            <a:solidFill>
              <a:schemeClr val="tx1"/>
            </a:solidFill>
            <a:round/>
            <a:headEnd/>
            <a:tailEnd/>
          </a:ln>
        </p:spPr>
        <p:txBody>
          <a:bodyPr wrap="none" anchor="ctr"/>
          <a:lstStyle/>
          <a:p>
            <a:pPr algn="ctr"/>
            <a:r>
              <a:rPr lang="ja-JP" altLang="en-US" sz="1400"/>
              <a:t>テスト設計</a:t>
            </a:r>
          </a:p>
          <a:p>
            <a:pPr algn="ctr"/>
            <a:r>
              <a:rPr lang="ja-JP" altLang="en-US" sz="1400"/>
              <a:t>技法</a:t>
            </a:r>
          </a:p>
        </p:txBody>
      </p:sp>
      <p:cxnSp>
        <p:nvCxnSpPr>
          <p:cNvPr id="59409" name="AutoShape 21"/>
          <p:cNvCxnSpPr>
            <a:cxnSpLocks noChangeShapeType="1"/>
            <a:stCxn id="59403" idx="6"/>
            <a:endCxn id="59405" idx="2"/>
          </p:cNvCxnSpPr>
          <p:nvPr/>
        </p:nvCxnSpPr>
        <p:spPr bwMode="auto">
          <a:xfrm>
            <a:off x="5343525" y="1989138"/>
            <a:ext cx="468313" cy="0"/>
          </a:xfrm>
          <a:prstGeom prst="straightConnector1">
            <a:avLst/>
          </a:prstGeom>
          <a:noFill/>
          <a:ln w="9525">
            <a:solidFill>
              <a:schemeClr val="tx1"/>
            </a:solidFill>
            <a:round/>
            <a:headEnd/>
            <a:tailEnd type="triangle" w="med" len="med"/>
          </a:ln>
        </p:spPr>
      </p:cxnSp>
      <p:sp>
        <p:nvSpPr>
          <p:cNvPr id="59410" name="Text Box 22"/>
          <p:cNvSpPr txBox="1">
            <a:spLocks noChangeArrowheads="1"/>
          </p:cNvSpPr>
          <p:nvPr/>
        </p:nvSpPr>
        <p:spPr bwMode="auto">
          <a:xfrm>
            <a:off x="350838" y="3068638"/>
            <a:ext cx="1092200" cy="274637"/>
          </a:xfrm>
          <a:prstGeom prst="rect">
            <a:avLst/>
          </a:prstGeom>
          <a:noFill/>
          <a:ln w="9525">
            <a:noFill/>
            <a:miter lim="800000"/>
            <a:headEnd/>
            <a:tailEnd/>
          </a:ln>
        </p:spPr>
        <p:txBody>
          <a:bodyPr>
            <a:spAutoFit/>
          </a:bodyPr>
          <a:lstStyle/>
          <a:p>
            <a:pPr>
              <a:spcBef>
                <a:spcPct val="50000"/>
              </a:spcBef>
            </a:pPr>
            <a:r>
              <a:rPr lang="ja-JP" altLang="en-US" sz="1200"/>
              <a:t>テストベース</a:t>
            </a:r>
          </a:p>
        </p:txBody>
      </p:sp>
      <p:cxnSp>
        <p:nvCxnSpPr>
          <p:cNvPr id="59411" name="AutoShape 23"/>
          <p:cNvCxnSpPr>
            <a:cxnSpLocks noChangeShapeType="1"/>
            <a:stCxn id="59396" idx="3"/>
            <a:endCxn id="59399" idx="1"/>
          </p:cNvCxnSpPr>
          <p:nvPr/>
        </p:nvCxnSpPr>
        <p:spPr bwMode="auto">
          <a:xfrm>
            <a:off x="1520825" y="2744788"/>
            <a:ext cx="155575" cy="0"/>
          </a:xfrm>
          <a:prstGeom prst="straightConnector1">
            <a:avLst/>
          </a:prstGeom>
          <a:noFill/>
          <a:ln w="9525">
            <a:solidFill>
              <a:schemeClr val="tx1"/>
            </a:solidFill>
            <a:round/>
            <a:headEnd/>
            <a:tailEnd type="triangle" w="med" len="med"/>
          </a:ln>
        </p:spPr>
      </p:cxnSp>
      <p:sp>
        <p:nvSpPr>
          <p:cNvPr id="59412" name="AutoShape 25"/>
          <p:cNvSpPr>
            <a:spLocks noChangeArrowheads="1"/>
          </p:cNvSpPr>
          <p:nvPr/>
        </p:nvSpPr>
        <p:spPr bwMode="auto">
          <a:xfrm>
            <a:off x="5576888" y="2420938"/>
            <a:ext cx="936625" cy="647700"/>
          </a:xfrm>
          <a:prstGeom prst="flowChartMultidocument">
            <a:avLst/>
          </a:prstGeom>
          <a:solidFill>
            <a:schemeClr val="bg1"/>
          </a:solidFill>
          <a:ln w="9525">
            <a:solidFill>
              <a:schemeClr val="tx1"/>
            </a:solidFill>
            <a:miter lim="800000"/>
            <a:headEnd/>
            <a:tailEnd/>
          </a:ln>
        </p:spPr>
        <p:txBody>
          <a:bodyPr wrap="none" anchor="ctr"/>
          <a:lstStyle/>
          <a:p>
            <a:pPr algn="ctr"/>
            <a:r>
              <a:rPr lang="ja-JP" altLang="en-US" sz="1200" dirty="0"/>
              <a:t>テスト手順</a:t>
            </a:r>
          </a:p>
          <a:p>
            <a:pPr algn="ctr"/>
            <a:r>
              <a:rPr lang="ja-JP" altLang="en-US" sz="1200" dirty="0"/>
              <a:t>仕様</a:t>
            </a:r>
          </a:p>
        </p:txBody>
      </p:sp>
      <p:cxnSp>
        <p:nvCxnSpPr>
          <p:cNvPr id="59413" name="AutoShape 26"/>
          <p:cNvCxnSpPr>
            <a:cxnSpLocks noChangeShapeType="1"/>
            <a:stCxn id="59402" idx="3"/>
            <a:endCxn id="59412" idx="1"/>
          </p:cNvCxnSpPr>
          <p:nvPr/>
        </p:nvCxnSpPr>
        <p:spPr bwMode="auto">
          <a:xfrm>
            <a:off x="5106988" y="2744788"/>
            <a:ext cx="469900" cy="0"/>
          </a:xfrm>
          <a:prstGeom prst="straightConnector1">
            <a:avLst/>
          </a:prstGeom>
          <a:noFill/>
          <a:ln w="9525">
            <a:solidFill>
              <a:schemeClr val="tx1"/>
            </a:solidFill>
            <a:round/>
            <a:headEnd/>
            <a:tailEnd type="triangle" w="med" len="med"/>
          </a:ln>
        </p:spPr>
      </p:cxnSp>
      <p:cxnSp>
        <p:nvCxnSpPr>
          <p:cNvPr id="59414" name="AutoShape 27"/>
          <p:cNvCxnSpPr>
            <a:cxnSpLocks noChangeShapeType="1"/>
            <a:stCxn id="59408" idx="0"/>
            <a:endCxn id="59401" idx="2"/>
          </p:cNvCxnSpPr>
          <p:nvPr/>
        </p:nvCxnSpPr>
        <p:spPr bwMode="auto">
          <a:xfrm flipV="1">
            <a:off x="3821113" y="4005263"/>
            <a:ext cx="0" cy="165724"/>
          </a:xfrm>
          <a:prstGeom prst="straightConnector1">
            <a:avLst/>
          </a:prstGeom>
          <a:noFill/>
          <a:ln w="9525">
            <a:solidFill>
              <a:schemeClr val="tx1"/>
            </a:solidFill>
            <a:round/>
            <a:headEnd/>
            <a:tailEnd type="triangle" w="med" len="med"/>
          </a:ln>
        </p:spPr>
      </p:cxnSp>
      <p:sp>
        <p:nvSpPr>
          <p:cNvPr id="59415" name="Text Box 28"/>
          <p:cNvSpPr txBox="1">
            <a:spLocks noChangeArrowheads="1"/>
          </p:cNvSpPr>
          <p:nvPr/>
        </p:nvSpPr>
        <p:spPr bwMode="auto">
          <a:xfrm>
            <a:off x="5529064" y="3068638"/>
            <a:ext cx="1014412" cy="707886"/>
          </a:xfrm>
          <a:prstGeom prst="rect">
            <a:avLst/>
          </a:prstGeom>
          <a:noFill/>
          <a:ln w="9525">
            <a:noFill/>
            <a:miter lim="800000"/>
            <a:headEnd/>
            <a:tailEnd/>
          </a:ln>
        </p:spPr>
        <p:txBody>
          <a:bodyPr>
            <a:spAutoFit/>
          </a:bodyPr>
          <a:lstStyle/>
          <a:p>
            <a:pPr>
              <a:spcBef>
                <a:spcPct val="50000"/>
              </a:spcBef>
            </a:pPr>
            <a:r>
              <a:rPr lang="ja-JP" altLang="en-US" sz="1000" dirty="0"/>
              <a:t>テスト実行の</a:t>
            </a:r>
            <a:br>
              <a:rPr lang="en-US" altLang="ja-JP" sz="1000" dirty="0"/>
            </a:br>
            <a:r>
              <a:rPr lang="ja-JP" altLang="en-US" sz="1000" dirty="0"/>
              <a:t>一連の手順を</a:t>
            </a:r>
            <a:br>
              <a:rPr lang="en-US" altLang="ja-JP" sz="1000" dirty="0"/>
            </a:br>
            <a:r>
              <a:rPr lang="ja-JP" altLang="en-US" sz="1000" dirty="0"/>
              <a:t>定めたドキュメント。</a:t>
            </a:r>
          </a:p>
        </p:txBody>
      </p:sp>
      <p:sp>
        <p:nvSpPr>
          <p:cNvPr id="59416" name="Text Box 29"/>
          <p:cNvSpPr txBox="1">
            <a:spLocks noChangeArrowheads="1"/>
          </p:cNvSpPr>
          <p:nvPr/>
        </p:nvSpPr>
        <p:spPr bwMode="auto">
          <a:xfrm>
            <a:off x="2535237" y="3068638"/>
            <a:ext cx="1012823" cy="400110"/>
          </a:xfrm>
          <a:prstGeom prst="rect">
            <a:avLst/>
          </a:prstGeom>
          <a:noFill/>
          <a:ln w="9525">
            <a:noFill/>
            <a:miter lim="800000"/>
            <a:headEnd/>
            <a:tailEnd/>
          </a:ln>
        </p:spPr>
        <p:txBody>
          <a:bodyPr wrap="square">
            <a:spAutoFit/>
          </a:bodyPr>
          <a:lstStyle/>
          <a:p>
            <a:pPr>
              <a:spcBef>
                <a:spcPct val="50000"/>
              </a:spcBef>
            </a:pPr>
            <a:r>
              <a:rPr lang="ja-JP" altLang="en-US" sz="1000" dirty="0"/>
              <a:t>何をテストするのか決める。</a:t>
            </a:r>
          </a:p>
        </p:txBody>
      </p:sp>
      <p:sp>
        <p:nvSpPr>
          <p:cNvPr id="59417" name="Text Box 30"/>
          <p:cNvSpPr txBox="1">
            <a:spLocks noChangeArrowheads="1"/>
          </p:cNvSpPr>
          <p:nvPr/>
        </p:nvSpPr>
        <p:spPr bwMode="auto">
          <a:xfrm>
            <a:off x="4339902" y="3644899"/>
            <a:ext cx="1014413" cy="553998"/>
          </a:xfrm>
          <a:prstGeom prst="rect">
            <a:avLst/>
          </a:prstGeom>
          <a:noFill/>
          <a:ln w="9525">
            <a:noFill/>
            <a:miter lim="800000"/>
            <a:headEnd/>
            <a:tailEnd/>
          </a:ln>
        </p:spPr>
        <p:txBody>
          <a:bodyPr>
            <a:spAutoFit/>
          </a:bodyPr>
          <a:lstStyle/>
          <a:p>
            <a:pPr>
              <a:spcBef>
                <a:spcPct val="50000"/>
              </a:spcBef>
            </a:pPr>
            <a:r>
              <a:rPr lang="ja-JP" altLang="en-US" sz="1000" dirty="0"/>
              <a:t>テスト条件を網羅する方法を</a:t>
            </a:r>
            <a:br>
              <a:rPr lang="en-US" altLang="ja-JP" sz="1000" dirty="0"/>
            </a:br>
            <a:r>
              <a:rPr lang="ja-JP" altLang="en-US" sz="1000" dirty="0"/>
              <a:t>選ぶ。</a:t>
            </a:r>
          </a:p>
        </p:txBody>
      </p:sp>
      <p:sp>
        <p:nvSpPr>
          <p:cNvPr id="59418" name="AutoShape 31"/>
          <p:cNvSpPr>
            <a:spLocks noChangeArrowheads="1"/>
          </p:cNvSpPr>
          <p:nvPr/>
        </p:nvSpPr>
        <p:spPr bwMode="auto">
          <a:xfrm>
            <a:off x="6826250" y="2420938"/>
            <a:ext cx="857250" cy="647700"/>
          </a:xfrm>
          <a:prstGeom prst="flowChartMultidocument">
            <a:avLst/>
          </a:prstGeom>
          <a:solidFill>
            <a:schemeClr val="bg1"/>
          </a:solidFill>
          <a:ln w="9525">
            <a:solidFill>
              <a:schemeClr val="tx1"/>
            </a:solidFill>
            <a:miter lim="800000"/>
            <a:headEnd/>
            <a:tailEnd/>
          </a:ln>
        </p:spPr>
        <p:txBody>
          <a:bodyPr wrap="none" anchor="ctr"/>
          <a:lstStyle/>
          <a:p>
            <a:pPr algn="ctr"/>
            <a:r>
              <a:rPr lang="ja-JP" altLang="en-US" sz="1400" dirty="0"/>
              <a:t>テスト</a:t>
            </a:r>
            <a:endParaRPr lang="en-US" altLang="ja-JP" sz="1400" dirty="0"/>
          </a:p>
          <a:p>
            <a:pPr algn="ctr"/>
            <a:r>
              <a:rPr lang="ja-JP" altLang="en-US" sz="1400" dirty="0"/>
              <a:t>手順</a:t>
            </a:r>
          </a:p>
        </p:txBody>
      </p:sp>
      <p:cxnSp>
        <p:nvCxnSpPr>
          <p:cNvPr id="59419" name="AutoShape 32"/>
          <p:cNvCxnSpPr>
            <a:cxnSpLocks noChangeShapeType="1"/>
            <a:stCxn id="59399" idx="3"/>
            <a:endCxn id="59398" idx="1"/>
          </p:cNvCxnSpPr>
          <p:nvPr/>
        </p:nvCxnSpPr>
        <p:spPr bwMode="auto">
          <a:xfrm>
            <a:off x="2378075" y="2744788"/>
            <a:ext cx="157163" cy="0"/>
          </a:xfrm>
          <a:prstGeom prst="straightConnector1">
            <a:avLst/>
          </a:prstGeom>
          <a:noFill/>
          <a:ln w="9525">
            <a:solidFill>
              <a:schemeClr val="tx1"/>
            </a:solidFill>
            <a:round/>
            <a:headEnd/>
            <a:tailEnd type="triangle" w="med" len="med"/>
          </a:ln>
        </p:spPr>
      </p:cxnSp>
      <p:sp>
        <p:nvSpPr>
          <p:cNvPr id="59420" name="Text Box 33"/>
          <p:cNvSpPr txBox="1">
            <a:spLocks noChangeArrowheads="1"/>
          </p:cNvSpPr>
          <p:nvPr/>
        </p:nvSpPr>
        <p:spPr bwMode="auto">
          <a:xfrm>
            <a:off x="6868468" y="3410744"/>
            <a:ext cx="935038" cy="549275"/>
          </a:xfrm>
          <a:prstGeom prst="rect">
            <a:avLst/>
          </a:prstGeom>
          <a:noFill/>
          <a:ln w="9525">
            <a:noFill/>
            <a:miter lim="800000"/>
            <a:headEnd/>
            <a:tailEnd/>
          </a:ln>
        </p:spPr>
        <p:txBody>
          <a:bodyPr>
            <a:spAutoFit/>
          </a:bodyPr>
          <a:lstStyle/>
          <a:p>
            <a:pPr>
              <a:spcBef>
                <a:spcPct val="50000"/>
              </a:spcBef>
            </a:pPr>
            <a:r>
              <a:rPr lang="ja-JP" altLang="en-US" sz="1000" dirty="0"/>
              <a:t>テスト実行の一連の手順定義。</a:t>
            </a:r>
          </a:p>
        </p:txBody>
      </p:sp>
      <p:cxnSp>
        <p:nvCxnSpPr>
          <p:cNvPr id="59421" name="AutoShape 34"/>
          <p:cNvCxnSpPr>
            <a:cxnSpLocks noChangeShapeType="1"/>
            <a:stCxn id="59398" idx="3"/>
            <a:endCxn id="59493" idx="1"/>
          </p:cNvCxnSpPr>
          <p:nvPr/>
        </p:nvCxnSpPr>
        <p:spPr bwMode="auto">
          <a:xfrm>
            <a:off x="3314700" y="2744788"/>
            <a:ext cx="155575" cy="0"/>
          </a:xfrm>
          <a:prstGeom prst="straightConnector1">
            <a:avLst/>
          </a:prstGeom>
          <a:noFill/>
          <a:ln w="9525">
            <a:solidFill>
              <a:schemeClr val="tx1"/>
            </a:solidFill>
            <a:round/>
            <a:headEnd/>
            <a:tailEnd type="triangle" w="med" len="med"/>
          </a:ln>
        </p:spPr>
      </p:cxnSp>
      <p:cxnSp>
        <p:nvCxnSpPr>
          <p:cNvPr id="59422" name="AutoShape 35"/>
          <p:cNvCxnSpPr>
            <a:cxnSpLocks noChangeShapeType="1"/>
            <a:stCxn id="59412" idx="3"/>
            <a:endCxn id="59418" idx="1"/>
          </p:cNvCxnSpPr>
          <p:nvPr/>
        </p:nvCxnSpPr>
        <p:spPr bwMode="auto">
          <a:xfrm>
            <a:off x="6513513" y="2744788"/>
            <a:ext cx="312737" cy="0"/>
          </a:xfrm>
          <a:prstGeom prst="straightConnector1">
            <a:avLst/>
          </a:prstGeom>
          <a:noFill/>
          <a:ln w="9525">
            <a:solidFill>
              <a:schemeClr val="tx1"/>
            </a:solidFill>
            <a:round/>
            <a:headEnd/>
            <a:tailEnd type="triangle" w="med" len="med"/>
          </a:ln>
        </p:spPr>
      </p:cxnSp>
      <p:sp>
        <p:nvSpPr>
          <p:cNvPr id="59423" name="Text Box 36"/>
          <p:cNvSpPr txBox="1">
            <a:spLocks noChangeArrowheads="1"/>
          </p:cNvSpPr>
          <p:nvPr/>
        </p:nvSpPr>
        <p:spPr bwMode="auto">
          <a:xfrm>
            <a:off x="8151813" y="2708275"/>
            <a:ext cx="935037" cy="396875"/>
          </a:xfrm>
          <a:prstGeom prst="rect">
            <a:avLst/>
          </a:prstGeom>
          <a:noFill/>
          <a:ln w="9525">
            <a:noFill/>
            <a:miter lim="800000"/>
            <a:headEnd/>
            <a:tailEnd/>
          </a:ln>
        </p:spPr>
        <p:txBody>
          <a:bodyPr>
            <a:spAutoFit/>
          </a:bodyPr>
          <a:lstStyle/>
          <a:p>
            <a:pPr>
              <a:spcBef>
                <a:spcPct val="50000"/>
              </a:spcBef>
            </a:pPr>
            <a:r>
              <a:rPr lang="ja-JP" altLang="en-US" sz="1000" dirty="0"/>
              <a:t>いつ？どこで？誰が？</a:t>
            </a:r>
          </a:p>
        </p:txBody>
      </p:sp>
      <p:sp>
        <p:nvSpPr>
          <p:cNvPr id="59424" name="AutoShape 37"/>
          <p:cNvSpPr>
            <a:spLocks noChangeArrowheads="1"/>
          </p:cNvSpPr>
          <p:nvPr/>
        </p:nvSpPr>
        <p:spPr bwMode="auto">
          <a:xfrm>
            <a:off x="8307388" y="2205038"/>
            <a:ext cx="312737" cy="288925"/>
          </a:xfrm>
          <a:prstGeom prst="smileyFace">
            <a:avLst>
              <a:gd name="adj" fmla="val 4653"/>
            </a:avLst>
          </a:prstGeom>
          <a:solidFill>
            <a:schemeClr val="bg1"/>
          </a:solidFill>
          <a:ln w="9525">
            <a:solidFill>
              <a:schemeClr val="tx1"/>
            </a:solidFill>
            <a:round/>
            <a:headEnd/>
            <a:tailEnd/>
          </a:ln>
        </p:spPr>
        <p:txBody>
          <a:bodyPr wrap="none" anchor="ctr"/>
          <a:lstStyle/>
          <a:p>
            <a:endParaRPr lang="ja-JP" altLang="en-US"/>
          </a:p>
        </p:txBody>
      </p:sp>
      <p:sp>
        <p:nvSpPr>
          <p:cNvPr id="59425" name="AutoShape 38"/>
          <p:cNvSpPr>
            <a:spLocks noChangeArrowheads="1"/>
          </p:cNvSpPr>
          <p:nvPr/>
        </p:nvSpPr>
        <p:spPr bwMode="auto">
          <a:xfrm>
            <a:off x="8540750" y="2420938"/>
            <a:ext cx="312738" cy="288925"/>
          </a:xfrm>
          <a:prstGeom prst="smileyFace">
            <a:avLst>
              <a:gd name="adj" fmla="val 4653"/>
            </a:avLst>
          </a:prstGeom>
          <a:solidFill>
            <a:schemeClr val="bg1"/>
          </a:solidFill>
          <a:ln w="9525">
            <a:solidFill>
              <a:schemeClr val="tx1"/>
            </a:solidFill>
            <a:round/>
            <a:headEnd/>
            <a:tailEnd/>
          </a:ln>
        </p:spPr>
        <p:txBody>
          <a:bodyPr wrap="none" anchor="ctr"/>
          <a:lstStyle/>
          <a:p>
            <a:endParaRPr lang="ja-JP" altLang="en-US"/>
          </a:p>
        </p:txBody>
      </p:sp>
      <p:sp>
        <p:nvSpPr>
          <p:cNvPr id="59426" name="AutoShape 39"/>
          <p:cNvSpPr>
            <a:spLocks noChangeArrowheads="1"/>
          </p:cNvSpPr>
          <p:nvPr/>
        </p:nvSpPr>
        <p:spPr bwMode="auto">
          <a:xfrm>
            <a:off x="8072438" y="2492375"/>
            <a:ext cx="312737" cy="288925"/>
          </a:xfrm>
          <a:prstGeom prst="smileyFace">
            <a:avLst>
              <a:gd name="adj" fmla="val 4653"/>
            </a:avLst>
          </a:prstGeom>
          <a:solidFill>
            <a:schemeClr val="bg1"/>
          </a:solidFill>
          <a:ln w="9525">
            <a:solidFill>
              <a:schemeClr val="tx1"/>
            </a:solidFill>
            <a:round/>
            <a:headEnd/>
            <a:tailEnd/>
          </a:ln>
        </p:spPr>
        <p:txBody>
          <a:bodyPr wrap="none" anchor="ctr"/>
          <a:lstStyle/>
          <a:p>
            <a:endParaRPr lang="ja-JP" altLang="en-US"/>
          </a:p>
        </p:txBody>
      </p:sp>
      <p:graphicFrame>
        <p:nvGraphicFramePr>
          <p:cNvPr id="103568" name="Group 144"/>
          <p:cNvGraphicFramePr>
            <a:graphicFrameLocks noGrp="1"/>
          </p:cNvGraphicFramePr>
          <p:nvPr/>
        </p:nvGraphicFramePr>
        <p:xfrm>
          <a:off x="8072438" y="3068638"/>
          <a:ext cx="1255712" cy="854076"/>
        </p:xfrm>
        <a:graphic>
          <a:graphicData uri="http://schemas.openxmlformats.org/drawingml/2006/table">
            <a:tbl>
              <a:tblPr/>
              <a:tblGrid>
                <a:gridCol w="352728">
                  <a:extLst>
                    <a:ext uri="{9D8B030D-6E8A-4147-A177-3AD203B41FA5}">
                      <a16:colId xmlns:a16="http://schemas.microsoft.com/office/drawing/2014/main" val="20000"/>
                    </a:ext>
                  </a:extLst>
                </a:gridCol>
                <a:gridCol w="225746">
                  <a:extLst>
                    <a:ext uri="{9D8B030D-6E8A-4147-A177-3AD203B41FA5}">
                      <a16:colId xmlns:a16="http://schemas.microsoft.com/office/drawing/2014/main" val="20001"/>
                    </a:ext>
                  </a:extLst>
                </a:gridCol>
                <a:gridCol w="225746">
                  <a:extLst>
                    <a:ext uri="{9D8B030D-6E8A-4147-A177-3AD203B41FA5}">
                      <a16:colId xmlns:a16="http://schemas.microsoft.com/office/drawing/2014/main" val="20002"/>
                    </a:ext>
                  </a:extLst>
                </a:gridCol>
                <a:gridCol w="225746">
                  <a:extLst>
                    <a:ext uri="{9D8B030D-6E8A-4147-A177-3AD203B41FA5}">
                      <a16:colId xmlns:a16="http://schemas.microsoft.com/office/drawing/2014/main" val="20003"/>
                    </a:ext>
                  </a:extLst>
                </a:gridCol>
                <a:gridCol w="225746">
                  <a:extLst>
                    <a:ext uri="{9D8B030D-6E8A-4147-A177-3AD203B41FA5}">
                      <a16:colId xmlns:a16="http://schemas.microsoft.com/office/drawing/2014/main" val="20004"/>
                    </a:ext>
                  </a:extLst>
                </a:gridCol>
              </a:tblGrid>
              <a:tr h="213519">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800" b="0" i="0" u="none" strike="noStrike" cap="none" normalizeH="0" baseline="0">
                        <a:ln>
                          <a:noFill/>
                        </a:ln>
                        <a:solidFill>
                          <a:schemeClr val="tx1"/>
                        </a:solidFill>
                        <a:effectLst/>
                        <a:latin typeface="Arial" charset="0"/>
                        <a:ea typeface="ＭＳ Ｐゴシック" charset="-128"/>
                      </a:endParaRPr>
                    </a:p>
                  </a:txBody>
                  <a:tcPr marL="99108" marR="99108"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800" b="0" i="0" u="none" strike="noStrike" cap="none" normalizeH="0" baseline="0">
                        <a:ln>
                          <a:noFill/>
                        </a:ln>
                        <a:solidFill>
                          <a:schemeClr val="tx1"/>
                        </a:solidFill>
                        <a:effectLst/>
                        <a:latin typeface="Arial" charset="0"/>
                        <a:ea typeface="ＭＳ Ｐゴシック" charset="-128"/>
                      </a:endParaRPr>
                    </a:p>
                  </a:txBody>
                  <a:tcPr marL="99108" marR="99108"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800" b="0" i="0" u="none" strike="noStrike" cap="none" normalizeH="0" baseline="0">
                        <a:ln>
                          <a:noFill/>
                        </a:ln>
                        <a:solidFill>
                          <a:schemeClr val="tx1"/>
                        </a:solidFill>
                        <a:effectLst/>
                        <a:latin typeface="Arial" charset="0"/>
                        <a:ea typeface="ＭＳ Ｐゴシック" charset="-128"/>
                      </a:endParaRPr>
                    </a:p>
                  </a:txBody>
                  <a:tcPr marL="99108" marR="99108"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800" b="0" i="0" u="none" strike="noStrike" cap="none" normalizeH="0" baseline="0">
                        <a:ln>
                          <a:noFill/>
                        </a:ln>
                        <a:solidFill>
                          <a:schemeClr val="tx1"/>
                        </a:solidFill>
                        <a:effectLst/>
                        <a:latin typeface="Arial" charset="0"/>
                        <a:ea typeface="ＭＳ Ｐゴシック" charset="-128"/>
                      </a:endParaRPr>
                    </a:p>
                  </a:txBody>
                  <a:tcPr marL="99108" marR="99108"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800" b="0" i="0" u="none" strike="noStrike" cap="none" normalizeH="0" baseline="0">
                        <a:ln>
                          <a:noFill/>
                        </a:ln>
                        <a:solidFill>
                          <a:schemeClr val="tx1"/>
                        </a:solidFill>
                        <a:effectLst/>
                        <a:latin typeface="Arial" charset="0"/>
                        <a:ea typeface="ＭＳ Ｐゴシック" charset="-128"/>
                      </a:endParaRPr>
                    </a:p>
                  </a:txBody>
                  <a:tcPr marL="99108" marR="99108"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13519">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800" b="0" i="0" u="none" strike="noStrike" cap="none" normalizeH="0" baseline="0">
                          <a:ln>
                            <a:noFill/>
                          </a:ln>
                          <a:solidFill>
                            <a:schemeClr val="tx1"/>
                          </a:solidFill>
                          <a:effectLst/>
                          <a:latin typeface="Arial" charset="0"/>
                          <a:ea typeface="ＭＳ Ｐゴシック" charset="-128"/>
                        </a:rPr>
                        <a:t>○</a:t>
                      </a:r>
                      <a:endParaRPr kumimoji="1" lang="ja-JP" altLang="en-US" sz="800" b="0" i="0" u="none" strike="noStrike" cap="none" normalizeH="0" baseline="0">
                        <a:ln>
                          <a:noFill/>
                        </a:ln>
                        <a:solidFill>
                          <a:schemeClr val="tx1"/>
                        </a:solidFill>
                        <a:effectLst/>
                        <a:latin typeface="Arial" charset="0"/>
                        <a:ea typeface="ＭＳ Ｐゴシック" charset="-128"/>
                      </a:endParaRPr>
                    </a:p>
                  </a:txBody>
                  <a:tcPr marL="99108" marR="99108"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800" b="0" i="0" u="none" strike="noStrike" cap="none" normalizeH="0" baseline="0">
                        <a:ln>
                          <a:noFill/>
                        </a:ln>
                        <a:solidFill>
                          <a:schemeClr val="tx1"/>
                        </a:solidFill>
                        <a:effectLst/>
                        <a:latin typeface="Arial" charset="0"/>
                        <a:ea typeface="ＭＳ Ｐゴシック" charset="-128"/>
                      </a:endParaRPr>
                    </a:p>
                  </a:txBody>
                  <a:tcPr marL="99108" marR="99108"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800" b="0" i="0" u="none" strike="noStrike" cap="none" normalizeH="0" baseline="0">
                        <a:ln>
                          <a:noFill/>
                        </a:ln>
                        <a:solidFill>
                          <a:schemeClr val="tx1"/>
                        </a:solidFill>
                        <a:effectLst/>
                        <a:latin typeface="Arial" charset="0"/>
                        <a:ea typeface="ＭＳ Ｐゴシック" charset="-128"/>
                      </a:endParaRPr>
                    </a:p>
                  </a:txBody>
                  <a:tcPr marL="99108" marR="99108"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800" b="0" i="0" u="none" strike="noStrike" cap="none" normalizeH="0" baseline="0">
                        <a:ln>
                          <a:noFill/>
                        </a:ln>
                        <a:solidFill>
                          <a:schemeClr val="tx1"/>
                        </a:solidFill>
                        <a:effectLst/>
                        <a:latin typeface="Arial" charset="0"/>
                        <a:ea typeface="ＭＳ Ｐゴシック" charset="-128"/>
                      </a:endParaRPr>
                    </a:p>
                  </a:txBody>
                  <a:tcPr marL="99108" marR="99108"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800" b="0" i="0" u="none" strike="noStrike" cap="none" normalizeH="0" baseline="0">
                        <a:ln>
                          <a:noFill/>
                        </a:ln>
                        <a:solidFill>
                          <a:schemeClr val="tx1"/>
                        </a:solidFill>
                        <a:effectLst/>
                        <a:latin typeface="Arial" charset="0"/>
                        <a:ea typeface="ＭＳ Ｐゴシック" charset="-128"/>
                      </a:endParaRPr>
                    </a:p>
                  </a:txBody>
                  <a:tcPr marL="99108" marR="99108"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13519">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800" b="0" i="0" u="none" strike="noStrike" cap="none" normalizeH="0" baseline="0">
                          <a:ln>
                            <a:noFill/>
                          </a:ln>
                          <a:solidFill>
                            <a:schemeClr val="tx1"/>
                          </a:solidFill>
                          <a:effectLst/>
                          <a:latin typeface="Arial" charset="0"/>
                          <a:ea typeface="ＭＳ Ｐゴシック" charset="-128"/>
                        </a:rPr>
                        <a:t>△</a:t>
                      </a:r>
                    </a:p>
                  </a:txBody>
                  <a:tcPr marL="99108" marR="99108"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800" b="0" i="0" u="none" strike="noStrike" cap="none" normalizeH="0" baseline="0">
                        <a:ln>
                          <a:noFill/>
                        </a:ln>
                        <a:solidFill>
                          <a:schemeClr val="tx1"/>
                        </a:solidFill>
                        <a:effectLst/>
                        <a:latin typeface="Arial" charset="0"/>
                        <a:ea typeface="ＭＳ Ｐゴシック" charset="-128"/>
                      </a:endParaRPr>
                    </a:p>
                  </a:txBody>
                  <a:tcPr marL="99108" marR="99108"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800" b="0" i="0" u="none" strike="noStrike" cap="none" normalizeH="0" baseline="0">
                        <a:ln>
                          <a:noFill/>
                        </a:ln>
                        <a:solidFill>
                          <a:schemeClr val="tx1"/>
                        </a:solidFill>
                        <a:effectLst/>
                        <a:latin typeface="Arial" charset="0"/>
                        <a:ea typeface="ＭＳ Ｐゴシック" charset="-128"/>
                      </a:endParaRPr>
                    </a:p>
                  </a:txBody>
                  <a:tcPr marL="99108" marR="99108"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800" b="0" i="0" u="none" strike="noStrike" cap="none" normalizeH="0" baseline="0">
                        <a:ln>
                          <a:noFill/>
                        </a:ln>
                        <a:solidFill>
                          <a:schemeClr val="tx1"/>
                        </a:solidFill>
                        <a:effectLst/>
                        <a:latin typeface="Arial" charset="0"/>
                        <a:ea typeface="ＭＳ Ｐゴシック" charset="-128"/>
                      </a:endParaRPr>
                    </a:p>
                  </a:txBody>
                  <a:tcPr marL="99108" marR="99108"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800" b="0" i="0" u="none" strike="noStrike" cap="none" normalizeH="0" baseline="0">
                        <a:ln>
                          <a:noFill/>
                        </a:ln>
                        <a:solidFill>
                          <a:schemeClr val="tx1"/>
                        </a:solidFill>
                        <a:effectLst/>
                        <a:latin typeface="Arial" charset="0"/>
                        <a:ea typeface="ＭＳ Ｐゴシック" charset="-128"/>
                      </a:endParaRPr>
                    </a:p>
                  </a:txBody>
                  <a:tcPr marL="99108" marR="99108"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13519">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1" lang="en-US" altLang="ja-JP" sz="800" b="0" i="0" u="none" strike="noStrike" cap="none" normalizeH="0" baseline="0">
                          <a:ln>
                            <a:noFill/>
                          </a:ln>
                          <a:solidFill>
                            <a:schemeClr val="tx1"/>
                          </a:solidFill>
                          <a:effectLst/>
                          <a:latin typeface="Arial" charset="0"/>
                          <a:ea typeface="ＭＳ Ｐゴシック" charset="-128"/>
                        </a:rPr>
                        <a:t>▽</a:t>
                      </a:r>
                    </a:p>
                  </a:txBody>
                  <a:tcPr marL="99108" marR="99108"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800" b="0" i="0" u="none" strike="noStrike" cap="none" normalizeH="0" baseline="0">
                        <a:ln>
                          <a:noFill/>
                        </a:ln>
                        <a:solidFill>
                          <a:schemeClr val="tx1"/>
                        </a:solidFill>
                        <a:effectLst/>
                        <a:latin typeface="Arial" charset="0"/>
                        <a:ea typeface="ＭＳ Ｐゴシック" charset="-128"/>
                      </a:endParaRPr>
                    </a:p>
                  </a:txBody>
                  <a:tcPr marL="99108" marR="99108"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800" b="0" i="0" u="none" strike="noStrike" cap="none" normalizeH="0" baseline="0">
                        <a:ln>
                          <a:noFill/>
                        </a:ln>
                        <a:solidFill>
                          <a:schemeClr val="tx1"/>
                        </a:solidFill>
                        <a:effectLst/>
                        <a:latin typeface="Arial" charset="0"/>
                        <a:ea typeface="ＭＳ Ｐゴシック" charset="-128"/>
                      </a:endParaRPr>
                    </a:p>
                  </a:txBody>
                  <a:tcPr marL="99108" marR="99108"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800" b="0" i="0" u="none" strike="noStrike" cap="none" normalizeH="0" baseline="0">
                        <a:ln>
                          <a:noFill/>
                        </a:ln>
                        <a:solidFill>
                          <a:schemeClr val="tx1"/>
                        </a:solidFill>
                        <a:effectLst/>
                        <a:latin typeface="Arial" charset="0"/>
                        <a:ea typeface="ＭＳ Ｐゴシック" charset="-128"/>
                      </a:endParaRPr>
                    </a:p>
                  </a:txBody>
                  <a:tcPr marL="99108" marR="99108"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800" b="0" i="0" u="none" strike="noStrike" cap="none" normalizeH="0" baseline="0" dirty="0">
                        <a:ln>
                          <a:noFill/>
                        </a:ln>
                        <a:solidFill>
                          <a:schemeClr val="tx1"/>
                        </a:solidFill>
                        <a:effectLst/>
                        <a:latin typeface="Arial" charset="0"/>
                        <a:ea typeface="ＭＳ Ｐゴシック" charset="-128"/>
                      </a:endParaRPr>
                    </a:p>
                  </a:txBody>
                  <a:tcPr marL="99108" marR="99108" marT="45754" marB="4575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cxnSp>
        <p:nvCxnSpPr>
          <p:cNvPr id="59459" name="AutoShape 148"/>
          <p:cNvCxnSpPr>
            <a:cxnSpLocks noChangeShapeType="1"/>
          </p:cNvCxnSpPr>
          <p:nvPr/>
        </p:nvCxnSpPr>
        <p:spPr bwMode="auto">
          <a:xfrm>
            <a:off x="8424863" y="3387725"/>
            <a:ext cx="593725" cy="0"/>
          </a:xfrm>
          <a:prstGeom prst="straightConnector1">
            <a:avLst/>
          </a:prstGeom>
          <a:noFill/>
          <a:ln w="9525">
            <a:solidFill>
              <a:schemeClr val="tx1"/>
            </a:solidFill>
            <a:round/>
            <a:headEnd/>
            <a:tailEnd type="triangle" w="med" len="med"/>
          </a:ln>
        </p:spPr>
      </p:cxnSp>
      <p:cxnSp>
        <p:nvCxnSpPr>
          <p:cNvPr id="59460" name="AutoShape 149"/>
          <p:cNvCxnSpPr>
            <a:cxnSpLocks noChangeShapeType="1"/>
          </p:cNvCxnSpPr>
          <p:nvPr/>
        </p:nvCxnSpPr>
        <p:spPr bwMode="auto">
          <a:xfrm>
            <a:off x="8623300" y="3600450"/>
            <a:ext cx="593725" cy="0"/>
          </a:xfrm>
          <a:prstGeom prst="straightConnector1">
            <a:avLst/>
          </a:prstGeom>
          <a:noFill/>
          <a:ln w="9525">
            <a:solidFill>
              <a:schemeClr val="tx1"/>
            </a:solidFill>
            <a:round/>
            <a:headEnd/>
            <a:tailEnd type="triangle" w="med" len="med"/>
          </a:ln>
        </p:spPr>
      </p:cxnSp>
      <p:cxnSp>
        <p:nvCxnSpPr>
          <p:cNvPr id="59461" name="AutoShape 150"/>
          <p:cNvCxnSpPr>
            <a:cxnSpLocks noChangeShapeType="1"/>
          </p:cNvCxnSpPr>
          <p:nvPr/>
        </p:nvCxnSpPr>
        <p:spPr bwMode="auto">
          <a:xfrm>
            <a:off x="8620125" y="3789363"/>
            <a:ext cx="388938" cy="0"/>
          </a:xfrm>
          <a:prstGeom prst="straightConnector1">
            <a:avLst/>
          </a:prstGeom>
          <a:noFill/>
          <a:ln w="9525">
            <a:solidFill>
              <a:schemeClr val="tx1"/>
            </a:solidFill>
            <a:round/>
            <a:headEnd/>
            <a:tailEnd type="triangle" w="med" len="med"/>
          </a:ln>
        </p:spPr>
      </p:cxnSp>
      <p:sp>
        <p:nvSpPr>
          <p:cNvPr id="59462" name="Oval 151"/>
          <p:cNvSpPr>
            <a:spLocks noChangeArrowheads="1"/>
          </p:cNvSpPr>
          <p:nvPr/>
        </p:nvSpPr>
        <p:spPr bwMode="auto">
          <a:xfrm>
            <a:off x="6591300" y="1989138"/>
            <a:ext cx="3043238" cy="2447925"/>
          </a:xfrm>
          <a:prstGeom prst="ellipse">
            <a:avLst/>
          </a:prstGeom>
          <a:noFill/>
          <a:ln w="9525">
            <a:solidFill>
              <a:schemeClr val="tx1"/>
            </a:solidFill>
            <a:round/>
            <a:headEnd/>
            <a:tailEnd/>
          </a:ln>
        </p:spPr>
        <p:txBody>
          <a:bodyPr wrap="none" anchor="ctr"/>
          <a:lstStyle/>
          <a:p>
            <a:pPr algn="ctr"/>
            <a:endParaRPr lang="ja-JP" altLang="en-US" dirty="0"/>
          </a:p>
          <a:p>
            <a:pPr algn="ctr"/>
            <a:endParaRPr lang="ja-JP" altLang="en-US" dirty="0"/>
          </a:p>
          <a:p>
            <a:pPr algn="ctr"/>
            <a:endParaRPr lang="ja-JP" altLang="en-US" dirty="0"/>
          </a:p>
          <a:p>
            <a:pPr algn="ctr"/>
            <a:endParaRPr lang="ja-JP" altLang="en-US" dirty="0"/>
          </a:p>
          <a:p>
            <a:pPr algn="ctr"/>
            <a:endParaRPr lang="ja-JP" altLang="en-US" dirty="0"/>
          </a:p>
          <a:p>
            <a:pPr algn="ctr"/>
            <a:endParaRPr lang="ja-JP" altLang="en-US" dirty="0"/>
          </a:p>
          <a:p>
            <a:pPr algn="ctr"/>
            <a:endParaRPr lang="ja-JP" altLang="en-US" dirty="0"/>
          </a:p>
          <a:p>
            <a:pPr algn="ctr"/>
            <a:r>
              <a:rPr lang="ja-JP" altLang="en-US" b="1" dirty="0"/>
              <a:t>テスト実行計画</a:t>
            </a:r>
          </a:p>
        </p:txBody>
      </p:sp>
      <p:sp>
        <p:nvSpPr>
          <p:cNvPr id="59463" name="Oval 152"/>
          <p:cNvSpPr>
            <a:spLocks noChangeArrowheads="1"/>
          </p:cNvSpPr>
          <p:nvPr/>
        </p:nvSpPr>
        <p:spPr bwMode="auto">
          <a:xfrm>
            <a:off x="1363663" y="4724400"/>
            <a:ext cx="1482725" cy="504825"/>
          </a:xfrm>
          <a:prstGeom prst="ellipse">
            <a:avLst/>
          </a:prstGeom>
          <a:solidFill>
            <a:schemeClr val="bg1"/>
          </a:solidFill>
          <a:ln w="9525">
            <a:solidFill>
              <a:schemeClr val="tx1"/>
            </a:solidFill>
            <a:round/>
            <a:headEnd/>
            <a:tailEnd/>
          </a:ln>
        </p:spPr>
        <p:txBody>
          <a:bodyPr wrap="none" anchor="ctr"/>
          <a:lstStyle/>
          <a:p>
            <a:pPr algn="ctr"/>
            <a:r>
              <a:rPr lang="ja-JP" altLang="en-US" sz="1000"/>
              <a:t>ホワイトボックステスト</a:t>
            </a:r>
          </a:p>
        </p:txBody>
      </p:sp>
      <p:sp>
        <p:nvSpPr>
          <p:cNvPr id="59464" name="Oval 153"/>
          <p:cNvSpPr>
            <a:spLocks noChangeArrowheads="1"/>
          </p:cNvSpPr>
          <p:nvPr/>
        </p:nvSpPr>
        <p:spPr bwMode="auto">
          <a:xfrm>
            <a:off x="4403725" y="4725144"/>
            <a:ext cx="1482725" cy="504825"/>
          </a:xfrm>
          <a:prstGeom prst="ellipse">
            <a:avLst/>
          </a:prstGeom>
          <a:solidFill>
            <a:schemeClr val="tx1"/>
          </a:solidFill>
          <a:ln w="9525">
            <a:solidFill>
              <a:schemeClr val="tx1"/>
            </a:solidFill>
            <a:round/>
            <a:headEnd/>
            <a:tailEnd/>
          </a:ln>
        </p:spPr>
        <p:txBody>
          <a:bodyPr wrap="none" anchor="ctr"/>
          <a:lstStyle/>
          <a:p>
            <a:pPr algn="ctr"/>
            <a:r>
              <a:rPr lang="ja-JP" altLang="en-US" sz="1000" b="1">
                <a:solidFill>
                  <a:schemeClr val="bg1"/>
                </a:solidFill>
              </a:rPr>
              <a:t>ブラックボックステスト</a:t>
            </a:r>
          </a:p>
        </p:txBody>
      </p:sp>
      <p:cxnSp>
        <p:nvCxnSpPr>
          <p:cNvPr id="59465" name="AutoShape 154"/>
          <p:cNvCxnSpPr>
            <a:cxnSpLocks noChangeShapeType="1"/>
            <a:stCxn id="59408" idx="2"/>
            <a:endCxn id="59463" idx="0"/>
          </p:cNvCxnSpPr>
          <p:nvPr/>
        </p:nvCxnSpPr>
        <p:spPr bwMode="auto">
          <a:xfrm rot="10800000" flipV="1">
            <a:off x="2105026" y="4423400"/>
            <a:ext cx="974724" cy="301000"/>
          </a:xfrm>
          <a:prstGeom prst="curvedConnector2">
            <a:avLst/>
          </a:prstGeom>
          <a:noFill/>
          <a:ln w="9525">
            <a:solidFill>
              <a:schemeClr val="tx1"/>
            </a:solidFill>
            <a:round/>
            <a:headEnd/>
            <a:tailEnd/>
          </a:ln>
        </p:spPr>
      </p:cxnSp>
      <p:cxnSp>
        <p:nvCxnSpPr>
          <p:cNvPr id="59466" name="AutoShape 155"/>
          <p:cNvCxnSpPr>
            <a:cxnSpLocks noChangeShapeType="1"/>
            <a:stCxn id="59408" idx="6"/>
            <a:endCxn id="59464" idx="0"/>
          </p:cNvCxnSpPr>
          <p:nvPr/>
        </p:nvCxnSpPr>
        <p:spPr bwMode="auto">
          <a:xfrm>
            <a:off x="4562475" y="4423400"/>
            <a:ext cx="582613" cy="301744"/>
          </a:xfrm>
          <a:prstGeom prst="curvedConnector2">
            <a:avLst/>
          </a:prstGeom>
          <a:noFill/>
          <a:ln w="9525">
            <a:solidFill>
              <a:schemeClr val="tx1"/>
            </a:solidFill>
            <a:round/>
            <a:headEnd/>
            <a:tailEnd/>
          </a:ln>
        </p:spPr>
      </p:cxnSp>
      <p:sp>
        <p:nvSpPr>
          <p:cNvPr id="59467" name="Oval 156"/>
          <p:cNvSpPr>
            <a:spLocks noChangeArrowheads="1"/>
          </p:cNvSpPr>
          <p:nvPr/>
        </p:nvSpPr>
        <p:spPr bwMode="auto">
          <a:xfrm>
            <a:off x="1363663" y="5084763"/>
            <a:ext cx="1482725" cy="503237"/>
          </a:xfrm>
          <a:prstGeom prst="ellipse">
            <a:avLst/>
          </a:prstGeom>
          <a:solidFill>
            <a:schemeClr val="bg1"/>
          </a:solidFill>
          <a:ln w="9525">
            <a:solidFill>
              <a:schemeClr val="tx1"/>
            </a:solidFill>
            <a:round/>
            <a:headEnd/>
            <a:tailEnd/>
          </a:ln>
        </p:spPr>
        <p:txBody>
          <a:bodyPr wrap="none" anchor="ctr"/>
          <a:lstStyle/>
          <a:p>
            <a:pPr algn="ctr"/>
            <a:r>
              <a:rPr lang="ja-JP" altLang="en-US" sz="1000" dirty="0"/>
              <a:t>構造ベース</a:t>
            </a:r>
          </a:p>
        </p:txBody>
      </p:sp>
      <p:sp>
        <p:nvSpPr>
          <p:cNvPr id="59468" name="Oval 157"/>
          <p:cNvSpPr>
            <a:spLocks noChangeArrowheads="1"/>
          </p:cNvSpPr>
          <p:nvPr/>
        </p:nvSpPr>
        <p:spPr bwMode="auto">
          <a:xfrm>
            <a:off x="4418484" y="5036163"/>
            <a:ext cx="1481137" cy="503237"/>
          </a:xfrm>
          <a:prstGeom prst="ellipse">
            <a:avLst/>
          </a:prstGeom>
          <a:solidFill>
            <a:schemeClr val="tx1"/>
          </a:solidFill>
          <a:ln w="9525">
            <a:solidFill>
              <a:schemeClr val="bg1"/>
            </a:solidFill>
            <a:round/>
            <a:headEnd/>
            <a:tailEnd/>
          </a:ln>
        </p:spPr>
        <p:txBody>
          <a:bodyPr wrap="none" anchor="ctr"/>
          <a:lstStyle/>
          <a:p>
            <a:pPr algn="ctr"/>
            <a:r>
              <a:rPr lang="ja-JP" altLang="en-US" sz="1000" b="1">
                <a:solidFill>
                  <a:schemeClr val="bg1"/>
                </a:solidFill>
              </a:rPr>
              <a:t>仕様ベース</a:t>
            </a:r>
          </a:p>
        </p:txBody>
      </p:sp>
      <p:sp>
        <p:nvSpPr>
          <p:cNvPr id="59469" name="Oval 158"/>
          <p:cNvSpPr>
            <a:spLocks noChangeArrowheads="1"/>
          </p:cNvSpPr>
          <p:nvPr/>
        </p:nvSpPr>
        <p:spPr bwMode="auto">
          <a:xfrm>
            <a:off x="7617296" y="4975746"/>
            <a:ext cx="1325563" cy="503238"/>
          </a:xfrm>
          <a:prstGeom prst="ellipse">
            <a:avLst/>
          </a:prstGeom>
          <a:solidFill>
            <a:schemeClr val="tx1"/>
          </a:solidFill>
          <a:ln w="9525">
            <a:solidFill>
              <a:schemeClr val="bg1"/>
            </a:solidFill>
            <a:round/>
            <a:headEnd/>
            <a:tailEnd/>
          </a:ln>
        </p:spPr>
        <p:txBody>
          <a:bodyPr wrap="none" anchor="ctr"/>
          <a:lstStyle/>
          <a:p>
            <a:pPr algn="ctr"/>
            <a:r>
              <a:rPr lang="ja-JP" altLang="en-US" sz="1000" b="1" dirty="0">
                <a:solidFill>
                  <a:schemeClr val="bg1"/>
                </a:solidFill>
              </a:rPr>
              <a:t>経験ベース</a:t>
            </a:r>
          </a:p>
        </p:txBody>
      </p:sp>
      <p:sp>
        <p:nvSpPr>
          <p:cNvPr id="59470" name="AutoShape 159"/>
          <p:cNvSpPr>
            <a:spLocks noChangeArrowheads="1"/>
          </p:cNvSpPr>
          <p:nvPr/>
        </p:nvSpPr>
        <p:spPr bwMode="auto">
          <a:xfrm>
            <a:off x="584200" y="5734050"/>
            <a:ext cx="938213" cy="504825"/>
          </a:xfrm>
          <a:prstGeom prst="flowChartAlternateProcess">
            <a:avLst/>
          </a:prstGeom>
          <a:solidFill>
            <a:schemeClr val="bg1"/>
          </a:solidFill>
          <a:ln w="9525">
            <a:solidFill>
              <a:schemeClr val="tx1"/>
            </a:solidFill>
            <a:miter lim="800000"/>
            <a:headEnd/>
            <a:tailEnd/>
          </a:ln>
        </p:spPr>
        <p:txBody>
          <a:bodyPr wrap="none" anchor="ctr"/>
          <a:lstStyle/>
          <a:p>
            <a:pPr algn="ctr"/>
            <a:r>
              <a:rPr lang="ja-JP" altLang="en-US" sz="1000"/>
              <a:t>ステートメント</a:t>
            </a:r>
          </a:p>
          <a:p>
            <a:pPr algn="ctr"/>
            <a:r>
              <a:rPr lang="ja-JP" altLang="en-US" sz="1000"/>
              <a:t>テスト</a:t>
            </a:r>
          </a:p>
          <a:p>
            <a:pPr algn="ctr"/>
            <a:r>
              <a:rPr lang="ja-JP" altLang="en-US" sz="1000"/>
              <a:t>（カバレッジ）</a:t>
            </a:r>
          </a:p>
        </p:txBody>
      </p:sp>
      <p:sp>
        <p:nvSpPr>
          <p:cNvPr id="59471" name="AutoShape 160"/>
          <p:cNvSpPr>
            <a:spLocks noChangeArrowheads="1"/>
          </p:cNvSpPr>
          <p:nvPr/>
        </p:nvSpPr>
        <p:spPr bwMode="auto">
          <a:xfrm>
            <a:off x="1600200" y="5734050"/>
            <a:ext cx="857250" cy="504825"/>
          </a:xfrm>
          <a:prstGeom prst="flowChartAlternateProcess">
            <a:avLst/>
          </a:prstGeom>
          <a:solidFill>
            <a:schemeClr val="bg1"/>
          </a:solidFill>
          <a:ln w="9525">
            <a:solidFill>
              <a:schemeClr val="tx1"/>
            </a:solidFill>
            <a:miter lim="800000"/>
            <a:headEnd/>
            <a:tailEnd/>
          </a:ln>
        </p:spPr>
        <p:txBody>
          <a:bodyPr wrap="none" anchor="ctr"/>
          <a:lstStyle/>
          <a:p>
            <a:pPr algn="ctr"/>
            <a:r>
              <a:rPr lang="ja-JP" altLang="en-US" sz="1000" dirty="0"/>
              <a:t>デシジョン</a:t>
            </a:r>
            <a:endParaRPr lang="en-US" altLang="ja-JP" sz="1000" dirty="0"/>
          </a:p>
          <a:p>
            <a:pPr algn="ctr"/>
            <a:r>
              <a:rPr lang="ja-JP" altLang="en-US" sz="1000" dirty="0"/>
              <a:t>テスト</a:t>
            </a:r>
          </a:p>
          <a:p>
            <a:pPr algn="ctr"/>
            <a:r>
              <a:rPr lang="ja-JP" altLang="en-US" sz="1000" dirty="0"/>
              <a:t>（カバレッジ）</a:t>
            </a:r>
          </a:p>
        </p:txBody>
      </p:sp>
      <p:sp>
        <p:nvSpPr>
          <p:cNvPr id="59472" name="AutoShape 161"/>
          <p:cNvSpPr>
            <a:spLocks noChangeArrowheads="1"/>
          </p:cNvSpPr>
          <p:nvPr/>
        </p:nvSpPr>
        <p:spPr bwMode="auto">
          <a:xfrm>
            <a:off x="7773664" y="5732487"/>
            <a:ext cx="779463" cy="504825"/>
          </a:xfrm>
          <a:prstGeom prst="flowChartAlternateProcess">
            <a:avLst/>
          </a:prstGeom>
          <a:solidFill>
            <a:schemeClr val="tx1"/>
          </a:solidFill>
          <a:ln w="9525">
            <a:solidFill>
              <a:schemeClr val="bg1"/>
            </a:solidFill>
            <a:miter lim="800000"/>
            <a:headEnd/>
            <a:tailEnd/>
          </a:ln>
        </p:spPr>
        <p:txBody>
          <a:bodyPr wrap="none" anchor="ctr"/>
          <a:lstStyle/>
          <a:p>
            <a:pPr algn="ctr"/>
            <a:r>
              <a:rPr lang="ja-JP" altLang="en-US" sz="1000" b="1">
                <a:solidFill>
                  <a:schemeClr val="bg1"/>
                </a:solidFill>
              </a:rPr>
              <a:t>エラー</a:t>
            </a:r>
          </a:p>
          <a:p>
            <a:pPr algn="ctr"/>
            <a:r>
              <a:rPr lang="ja-JP" altLang="en-US" sz="1000" b="1">
                <a:solidFill>
                  <a:schemeClr val="bg1"/>
                </a:solidFill>
              </a:rPr>
              <a:t>推測</a:t>
            </a:r>
          </a:p>
        </p:txBody>
      </p:sp>
      <p:sp>
        <p:nvSpPr>
          <p:cNvPr id="59473" name="AutoShape 162"/>
          <p:cNvSpPr>
            <a:spLocks noChangeArrowheads="1"/>
          </p:cNvSpPr>
          <p:nvPr/>
        </p:nvSpPr>
        <p:spPr bwMode="auto">
          <a:xfrm>
            <a:off x="8708702" y="5732487"/>
            <a:ext cx="779462" cy="504825"/>
          </a:xfrm>
          <a:prstGeom prst="flowChartAlternateProcess">
            <a:avLst/>
          </a:prstGeom>
          <a:solidFill>
            <a:schemeClr val="tx1"/>
          </a:solidFill>
          <a:ln w="9525">
            <a:solidFill>
              <a:schemeClr val="bg1"/>
            </a:solidFill>
            <a:miter lim="800000"/>
            <a:headEnd/>
            <a:tailEnd/>
          </a:ln>
        </p:spPr>
        <p:txBody>
          <a:bodyPr wrap="none" anchor="ctr"/>
          <a:lstStyle/>
          <a:p>
            <a:pPr algn="ctr"/>
            <a:r>
              <a:rPr lang="ja-JP" altLang="en-US" sz="1000" b="1">
                <a:solidFill>
                  <a:schemeClr val="bg1"/>
                </a:solidFill>
              </a:rPr>
              <a:t>探索的</a:t>
            </a:r>
          </a:p>
          <a:p>
            <a:pPr algn="ctr"/>
            <a:r>
              <a:rPr lang="ja-JP" altLang="en-US" sz="1000" b="1">
                <a:solidFill>
                  <a:schemeClr val="bg1"/>
                </a:solidFill>
              </a:rPr>
              <a:t>テスト</a:t>
            </a:r>
          </a:p>
        </p:txBody>
      </p:sp>
      <p:cxnSp>
        <p:nvCxnSpPr>
          <p:cNvPr id="59474" name="AutoShape 163"/>
          <p:cNvCxnSpPr>
            <a:cxnSpLocks noChangeShapeType="1"/>
            <a:stCxn id="59469" idx="4"/>
            <a:endCxn id="59472" idx="0"/>
          </p:cNvCxnSpPr>
          <p:nvPr/>
        </p:nvCxnSpPr>
        <p:spPr bwMode="auto">
          <a:xfrm rot="5400000">
            <a:off x="8094986" y="5547394"/>
            <a:ext cx="253503" cy="116682"/>
          </a:xfrm>
          <a:prstGeom prst="curvedConnector3">
            <a:avLst>
              <a:gd name="adj1" fmla="val 50000"/>
            </a:avLst>
          </a:prstGeom>
          <a:noFill/>
          <a:ln w="9525">
            <a:solidFill>
              <a:schemeClr val="tx1"/>
            </a:solidFill>
            <a:round/>
            <a:headEnd/>
            <a:tailEnd/>
          </a:ln>
        </p:spPr>
      </p:cxnSp>
      <p:cxnSp>
        <p:nvCxnSpPr>
          <p:cNvPr id="59475" name="AutoShape 164"/>
          <p:cNvCxnSpPr>
            <a:cxnSpLocks noChangeShapeType="1"/>
            <a:stCxn id="59469" idx="4"/>
            <a:endCxn id="59473" idx="0"/>
          </p:cNvCxnSpPr>
          <p:nvPr/>
        </p:nvCxnSpPr>
        <p:spPr bwMode="auto">
          <a:xfrm rot="16200000" flipH="1">
            <a:off x="8562504" y="5196557"/>
            <a:ext cx="253503" cy="818355"/>
          </a:xfrm>
          <a:prstGeom prst="curvedConnector3">
            <a:avLst>
              <a:gd name="adj1" fmla="val 50000"/>
            </a:avLst>
          </a:prstGeom>
          <a:noFill/>
          <a:ln w="9525">
            <a:solidFill>
              <a:schemeClr val="tx1"/>
            </a:solidFill>
            <a:round/>
            <a:headEnd/>
            <a:tailEnd/>
          </a:ln>
        </p:spPr>
      </p:cxnSp>
      <p:sp>
        <p:nvSpPr>
          <p:cNvPr id="59476" name="AutoShape 165"/>
          <p:cNvSpPr>
            <a:spLocks noChangeArrowheads="1"/>
          </p:cNvSpPr>
          <p:nvPr/>
        </p:nvSpPr>
        <p:spPr bwMode="auto">
          <a:xfrm>
            <a:off x="4027959" y="5732487"/>
            <a:ext cx="623887" cy="504825"/>
          </a:xfrm>
          <a:prstGeom prst="flowChartAlternateProcess">
            <a:avLst/>
          </a:prstGeom>
          <a:solidFill>
            <a:schemeClr val="tx1"/>
          </a:solidFill>
          <a:ln w="9525">
            <a:solidFill>
              <a:schemeClr val="tx1"/>
            </a:solidFill>
            <a:miter lim="800000"/>
            <a:headEnd/>
            <a:tailEnd/>
          </a:ln>
        </p:spPr>
        <p:txBody>
          <a:bodyPr wrap="none" anchor="ctr"/>
          <a:lstStyle/>
          <a:p>
            <a:pPr algn="ctr"/>
            <a:r>
              <a:rPr lang="ja-JP" altLang="en-US" sz="1000" b="1" dirty="0">
                <a:solidFill>
                  <a:schemeClr val="bg1"/>
                </a:solidFill>
              </a:rPr>
              <a:t>同値</a:t>
            </a:r>
          </a:p>
          <a:p>
            <a:pPr algn="ctr"/>
            <a:r>
              <a:rPr lang="ja-JP" altLang="en-US" sz="1000" b="1" dirty="0">
                <a:solidFill>
                  <a:schemeClr val="bg1"/>
                </a:solidFill>
              </a:rPr>
              <a:t>分割法</a:t>
            </a:r>
          </a:p>
        </p:txBody>
      </p:sp>
      <p:sp>
        <p:nvSpPr>
          <p:cNvPr id="59477" name="AutoShape 166"/>
          <p:cNvSpPr>
            <a:spLocks noChangeArrowheads="1"/>
          </p:cNvSpPr>
          <p:nvPr/>
        </p:nvSpPr>
        <p:spPr bwMode="auto">
          <a:xfrm>
            <a:off x="4729634" y="5732487"/>
            <a:ext cx="623887" cy="504825"/>
          </a:xfrm>
          <a:prstGeom prst="flowChartAlternateProcess">
            <a:avLst/>
          </a:prstGeom>
          <a:solidFill>
            <a:schemeClr val="tx1"/>
          </a:solidFill>
          <a:ln w="9525">
            <a:solidFill>
              <a:schemeClr val="tx1"/>
            </a:solidFill>
            <a:miter lim="800000"/>
            <a:headEnd/>
            <a:tailEnd/>
          </a:ln>
        </p:spPr>
        <p:txBody>
          <a:bodyPr wrap="none" anchor="ctr"/>
          <a:lstStyle/>
          <a:p>
            <a:pPr algn="ctr"/>
            <a:r>
              <a:rPr lang="ja-JP" altLang="en-US" sz="1000" b="1">
                <a:solidFill>
                  <a:schemeClr val="bg1"/>
                </a:solidFill>
              </a:rPr>
              <a:t>境界値</a:t>
            </a:r>
          </a:p>
          <a:p>
            <a:pPr algn="ctr"/>
            <a:r>
              <a:rPr lang="ja-JP" altLang="en-US" sz="1000" b="1">
                <a:solidFill>
                  <a:schemeClr val="bg1"/>
                </a:solidFill>
              </a:rPr>
              <a:t>分析</a:t>
            </a:r>
          </a:p>
        </p:txBody>
      </p:sp>
      <p:sp>
        <p:nvSpPr>
          <p:cNvPr id="59478" name="AutoShape 167"/>
          <p:cNvSpPr>
            <a:spLocks noChangeArrowheads="1"/>
          </p:cNvSpPr>
          <p:nvPr/>
        </p:nvSpPr>
        <p:spPr bwMode="auto">
          <a:xfrm>
            <a:off x="5432896" y="5732487"/>
            <a:ext cx="623888" cy="504825"/>
          </a:xfrm>
          <a:prstGeom prst="flowChartAlternateProcess">
            <a:avLst/>
          </a:prstGeom>
          <a:solidFill>
            <a:schemeClr val="tx1"/>
          </a:solidFill>
          <a:ln w="9525">
            <a:solidFill>
              <a:schemeClr val="tx1"/>
            </a:solidFill>
            <a:miter lim="800000"/>
            <a:headEnd/>
            <a:tailEnd/>
          </a:ln>
        </p:spPr>
        <p:txBody>
          <a:bodyPr wrap="none" anchor="ctr"/>
          <a:lstStyle/>
          <a:p>
            <a:pPr algn="ctr"/>
            <a:r>
              <a:rPr lang="ja-JP" altLang="en-US" sz="1000" b="1" dirty="0">
                <a:solidFill>
                  <a:schemeClr val="bg1"/>
                </a:solidFill>
              </a:rPr>
              <a:t>状態</a:t>
            </a:r>
          </a:p>
          <a:p>
            <a:pPr algn="ctr"/>
            <a:r>
              <a:rPr lang="ja-JP" altLang="en-US" sz="1000" b="1" dirty="0">
                <a:solidFill>
                  <a:schemeClr val="bg1"/>
                </a:solidFill>
              </a:rPr>
              <a:t>遷移</a:t>
            </a:r>
          </a:p>
        </p:txBody>
      </p:sp>
      <p:sp>
        <p:nvSpPr>
          <p:cNvPr id="59479" name="AutoShape 168"/>
          <p:cNvSpPr>
            <a:spLocks noChangeArrowheads="1"/>
          </p:cNvSpPr>
          <p:nvPr/>
        </p:nvSpPr>
        <p:spPr bwMode="auto">
          <a:xfrm>
            <a:off x="6134571" y="5732487"/>
            <a:ext cx="701675" cy="504825"/>
          </a:xfrm>
          <a:prstGeom prst="flowChartAlternateProcess">
            <a:avLst/>
          </a:prstGeom>
          <a:solidFill>
            <a:schemeClr val="tx1"/>
          </a:solidFill>
          <a:ln w="9525">
            <a:solidFill>
              <a:schemeClr val="tx1"/>
            </a:solidFill>
            <a:miter lim="800000"/>
            <a:headEnd/>
            <a:tailEnd/>
          </a:ln>
        </p:spPr>
        <p:txBody>
          <a:bodyPr wrap="none" anchor="ctr"/>
          <a:lstStyle/>
          <a:p>
            <a:pPr algn="ctr"/>
            <a:r>
              <a:rPr lang="ja-JP" altLang="en-US" sz="1000" b="1">
                <a:solidFill>
                  <a:schemeClr val="bg1"/>
                </a:solidFill>
              </a:rPr>
              <a:t>デシジョン</a:t>
            </a:r>
          </a:p>
          <a:p>
            <a:pPr algn="ctr"/>
            <a:r>
              <a:rPr lang="ja-JP" altLang="en-US" sz="1000" b="1">
                <a:solidFill>
                  <a:schemeClr val="bg1"/>
                </a:solidFill>
              </a:rPr>
              <a:t>テーブル</a:t>
            </a:r>
          </a:p>
        </p:txBody>
      </p:sp>
      <p:sp>
        <p:nvSpPr>
          <p:cNvPr id="59480" name="AutoShape 169"/>
          <p:cNvSpPr>
            <a:spLocks noChangeArrowheads="1"/>
          </p:cNvSpPr>
          <p:nvPr/>
        </p:nvSpPr>
        <p:spPr bwMode="auto">
          <a:xfrm>
            <a:off x="6914034" y="5732487"/>
            <a:ext cx="703262" cy="504825"/>
          </a:xfrm>
          <a:prstGeom prst="flowChartAlternateProcess">
            <a:avLst/>
          </a:prstGeom>
          <a:solidFill>
            <a:schemeClr val="tx1"/>
          </a:solidFill>
          <a:ln w="9525">
            <a:solidFill>
              <a:schemeClr val="tx1"/>
            </a:solidFill>
            <a:miter lim="800000"/>
            <a:headEnd/>
            <a:tailEnd/>
          </a:ln>
        </p:spPr>
        <p:txBody>
          <a:bodyPr wrap="none" anchor="ctr"/>
          <a:lstStyle/>
          <a:p>
            <a:pPr algn="ctr"/>
            <a:r>
              <a:rPr lang="ja-JP" altLang="en-US" sz="1000" b="1">
                <a:solidFill>
                  <a:schemeClr val="bg1"/>
                </a:solidFill>
              </a:rPr>
              <a:t>ユース</a:t>
            </a:r>
          </a:p>
          <a:p>
            <a:pPr algn="ctr"/>
            <a:r>
              <a:rPr lang="ja-JP" altLang="en-US" sz="1000" b="1">
                <a:solidFill>
                  <a:schemeClr val="bg1"/>
                </a:solidFill>
              </a:rPr>
              <a:t>ケース</a:t>
            </a:r>
          </a:p>
        </p:txBody>
      </p:sp>
      <p:cxnSp>
        <p:nvCxnSpPr>
          <p:cNvPr id="59481" name="AutoShape 170"/>
          <p:cNvCxnSpPr>
            <a:cxnSpLocks noChangeShapeType="1"/>
            <a:stCxn id="59468" idx="3"/>
            <a:endCxn id="59476" idx="0"/>
          </p:cNvCxnSpPr>
          <p:nvPr/>
        </p:nvCxnSpPr>
        <p:spPr bwMode="auto">
          <a:xfrm rot="5400000">
            <a:off x="4354255" y="5451351"/>
            <a:ext cx="266784" cy="295488"/>
          </a:xfrm>
          <a:prstGeom prst="curvedConnector3">
            <a:avLst>
              <a:gd name="adj1" fmla="val 50000"/>
            </a:avLst>
          </a:prstGeom>
          <a:noFill/>
          <a:ln w="9525">
            <a:solidFill>
              <a:schemeClr val="tx1"/>
            </a:solidFill>
            <a:round/>
            <a:headEnd/>
            <a:tailEnd/>
          </a:ln>
        </p:spPr>
      </p:cxnSp>
      <p:cxnSp>
        <p:nvCxnSpPr>
          <p:cNvPr id="59482" name="AutoShape 171"/>
          <p:cNvCxnSpPr>
            <a:cxnSpLocks noChangeShapeType="1"/>
            <a:stCxn id="59468" idx="4"/>
            <a:endCxn id="59477" idx="0"/>
          </p:cNvCxnSpPr>
          <p:nvPr/>
        </p:nvCxnSpPr>
        <p:spPr bwMode="auto">
          <a:xfrm rot="5400000">
            <a:off x="5003773" y="5577206"/>
            <a:ext cx="193087" cy="117475"/>
          </a:xfrm>
          <a:prstGeom prst="curvedConnector3">
            <a:avLst>
              <a:gd name="adj1" fmla="val 50000"/>
            </a:avLst>
          </a:prstGeom>
          <a:noFill/>
          <a:ln w="9525">
            <a:solidFill>
              <a:schemeClr val="tx1"/>
            </a:solidFill>
            <a:round/>
            <a:headEnd/>
            <a:tailEnd/>
          </a:ln>
        </p:spPr>
      </p:cxnSp>
      <p:cxnSp>
        <p:nvCxnSpPr>
          <p:cNvPr id="59483" name="AutoShape 172"/>
          <p:cNvCxnSpPr>
            <a:cxnSpLocks noChangeShapeType="1"/>
            <a:stCxn id="59468" idx="4"/>
            <a:endCxn id="59478" idx="0"/>
          </p:cNvCxnSpPr>
          <p:nvPr/>
        </p:nvCxnSpPr>
        <p:spPr bwMode="auto">
          <a:xfrm rot="16200000" flipH="1">
            <a:off x="5355403" y="5343049"/>
            <a:ext cx="193087" cy="585787"/>
          </a:xfrm>
          <a:prstGeom prst="curvedConnector3">
            <a:avLst>
              <a:gd name="adj1" fmla="val 50000"/>
            </a:avLst>
          </a:prstGeom>
          <a:noFill/>
          <a:ln w="9525">
            <a:solidFill>
              <a:schemeClr val="tx1"/>
            </a:solidFill>
            <a:round/>
            <a:headEnd/>
            <a:tailEnd/>
          </a:ln>
        </p:spPr>
      </p:cxnSp>
      <p:cxnSp>
        <p:nvCxnSpPr>
          <p:cNvPr id="59484" name="AutoShape 173"/>
          <p:cNvCxnSpPr>
            <a:cxnSpLocks noChangeShapeType="1"/>
            <a:stCxn id="59468" idx="5"/>
            <a:endCxn id="59479" idx="0"/>
          </p:cNvCxnSpPr>
          <p:nvPr/>
        </p:nvCxnSpPr>
        <p:spPr bwMode="auto">
          <a:xfrm rot="16200000" flipH="1">
            <a:off x="5950669" y="5197747"/>
            <a:ext cx="266784" cy="802695"/>
          </a:xfrm>
          <a:prstGeom prst="curvedConnector3">
            <a:avLst>
              <a:gd name="adj1" fmla="val 50000"/>
            </a:avLst>
          </a:prstGeom>
          <a:noFill/>
          <a:ln w="9525">
            <a:solidFill>
              <a:schemeClr val="tx1"/>
            </a:solidFill>
            <a:round/>
            <a:headEnd/>
            <a:tailEnd/>
          </a:ln>
        </p:spPr>
      </p:cxnSp>
      <p:cxnSp>
        <p:nvCxnSpPr>
          <p:cNvPr id="59485" name="AutoShape 174"/>
          <p:cNvCxnSpPr>
            <a:cxnSpLocks noChangeShapeType="1"/>
            <a:stCxn id="59468" idx="6"/>
            <a:endCxn id="59480" idx="0"/>
          </p:cNvCxnSpPr>
          <p:nvPr/>
        </p:nvCxnSpPr>
        <p:spPr bwMode="auto">
          <a:xfrm>
            <a:off x="5899621" y="5287782"/>
            <a:ext cx="1366044" cy="444705"/>
          </a:xfrm>
          <a:prstGeom prst="curvedConnector2">
            <a:avLst/>
          </a:prstGeom>
          <a:noFill/>
          <a:ln w="9525">
            <a:solidFill>
              <a:schemeClr val="tx1"/>
            </a:solidFill>
            <a:round/>
            <a:headEnd/>
            <a:tailEnd/>
          </a:ln>
        </p:spPr>
      </p:cxnSp>
      <p:sp>
        <p:nvSpPr>
          <p:cNvPr id="59486" name="AutoShape 175"/>
          <p:cNvSpPr>
            <a:spLocks noChangeArrowheads="1"/>
          </p:cNvSpPr>
          <p:nvPr/>
        </p:nvSpPr>
        <p:spPr bwMode="auto">
          <a:xfrm>
            <a:off x="2535238" y="5734050"/>
            <a:ext cx="935037" cy="504825"/>
          </a:xfrm>
          <a:prstGeom prst="flowChartAlternateProcess">
            <a:avLst/>
          </a:prstGeom>
          <a:solidFill>
            <a:schemeClr val="bg1"/>
          </a:solidFill>
          <a:ln w="9525">
            <a:solidFill>
              <a:schemeClr val="tx1"/>
            </a:solidFill>
            <a:miter lim="800000"/>
            <a:headEnd/>
            <a:tailEnd/>
          </a:ln>
        </p:spPr>
        <p:txBody>
          <a:bodyPr wrap="none" anchor="ctr"/>
          <a:lstStyle/>
          <a:p>
            <a:pPr algn="ctr"/>
            <a:r>
              <a:rPr lang="ja-JP" altLang="en-US" sz="1000"/>
              <a:t>条件・</a:t>
            </a:r>
          </a:p>
          <a:p>
            <a:pPr algn="ctr"/>
            <a:r>
              <a:rPr lang="ja-JP" altLang="en-US" sz="1000"/>
              <a:t>複合条件</a:t>
            </a:r>
          </a:p>
          <a:p>
            <a:pPr algn="ctr"/>
            <a:r>
              <a:rPr lang="ja-JP" altLang="en-US" sz="1000"/>
              <a:t>カバレッジ</a:t>
            </a:r>
          </a:p>
        </p:txBody>
      </p:sp>
      <p:cxnSp>
        <p:nvCxnSpPr>
          <p:cNvPr id="59487" name="AutoShape 176"/>
          <p:cNvCxnSpPr>
            <a:cxnSpLocks noChangeShapeType="1"/>
            <a:stCxn id="59470" idx="0"/>
            <a:endCxn id="59467" idx="3"/>
          </p:cNvCxnSpPr>
          <p:nvPr/>
        </p:nvCxnSpPr>
        <p:spPr bwMode="auto">
          <a:xfrm rot="-5400000">
            <a:off x="1208087" y="5360988"/>
            <a:ext cx="219075" cy="527050"/>
          </a:xfrm>
          <a:prstGeom prst="curvedConnector3">
            <a:avLst>
              <a:gd name="adj1" fmla="val 33333"/>
            </a:avLst>
          </a:prstGeom>
          <a:noFill/>
          <a:ln w="9525">
            <a:solidFill>
              <a:schemeClr val="tx1"/>
            </a:solidFill>
            <a:round/>
            <a:headEnd/>
            <a:tailEnd/>
          </a:ln>
        </p:spPr>
      </p:cxnSp>
      <p:cxnSp>
        <p:nvCxnSpPr>
          <p:cNvPr id="59488" name="AutoShape 177"/>
          <p:cNvCxnSpPr>
            <a:cxnSpLocks noChangeShapeType="1"/>
            <a:stCxn id="59471" idx="0"/>
            <a:endCxn id="59467" idx="4"/>
          </p:cNvCxnSpPr>
          <p:nvPr/>
        </p:nvCxnSpPr>
        <p:spPr bwMode="auto">
          <a:xfrm rot="-5400000">
            <a:off x="1993900" y="5622925"/>
            <a:ext cx="146050" cy="76200"/>
          </a:xfrm>
          <a:prstGeom prst="curvedConnector3">
            <a:avLst>
              <a:gd name="adj1" fmla="val 50000"/>
            </a:avLst>
          </a:prstGeom>
          <a:noFill/>
          <a:ln w="9525">
            <a:solidFill>
              <a:schemeClr val="tx1"/>
            </a:solidFill>
            <a:round/>
            <a:headEnd/>
            <a:tailEnd/>
          </a:ln>
        </p:spPr>
      </p:cxnSp>
      <p:cxnSp>
        <p:nvCxnSpPr>
          <p:cNvPr id="59489" name="AutoShape 178"/>
          <p:cNvCxnSpPr>
            <a:cxnSpLocks noChangeShapeType="1"/>
            <a:stCxn id="59467" idx="5"/>
            <a:endCxn id="59486" idx="0"/>
          </p:cNvCxnSpPr>
          <p:nvPr/>
        </p:nvCxnSpPr>
        <p:spPr bwMode="auto">
          <a:xfrm rot="16200000" flipH="1">
            <a:off x="2706687" y="5437188"/>
            <a:ext cx="219075" cy="374650"/>
          </a:xfrm>
          <a:prstGeom prst="curvedConnector3">
            <a:avLst>
              <a:gd name="adj1" fmla="val 66667"/>
            </a:avLst>
          </a:prstGeom>
          <a:noFill/>
          <a:ln w="9525">
            <a:solidFill>
              <a:schemeClr val="tx1"/>
            </a:solidFill>
            <a:round/>
            <a:headEnd/>
            <a:tailEnd/>
          </a:ln>
        </p:spPr>
      </p:cxnSp>
      <p:cxnSp>
        <p:nvCxnSpPr>
          <p:cNvPr id="59490" name="AutoShape 179"/>
          <p:cNvCxnSpPr>
            <a:cxnSpLocks noChangeShapeType="1"/>
            <a:stCxn id="59401" idx="0"/>
            <a:endCxn id="59493" idx="2"/>
          </p:cNvCxnSpPr>
          <p:nvPr/>
        </p:nvCxnSpPr>
        <p:spPr bwMode="auto">
          <a:xfrm rot="-5400000">
            <a:off x="3532982" y="3356769"/>
            <a:ext cx="576262" cy="0"/>
          </a:xfrm>
          <a:prstGeom prst="straightConnector1">
            <a:avLst/>
          </a:prstGeom>
          <a:noFill/>
          <a:ln w="9525">
            <a:solidFill>
              <a:schemeClr val="tx1"/>
            </a:solidFill>
            <a:round/>
            <a:headEnd/>
            <a:tailEnd type="triangle" w="med" len="med"/>
          </a:ln>
        </p:spPr>
      </p:cxnSp>
      <p:sp>
        <p:nvSpPr>
          <p:cNvPr id="59492" name="Text Box 181"/>
          <p:cNvSpPr txBox="1">
            <a:spLocks noChangeArrowheads="1"/>
          </p:cNvSpPr>
          <p:nvPr/>
        </p:nvSpPr>
        <p:spPr bwMode="auto">
          <a:xfrm>
            <a:off x="1598613" y="3068638"/>
            <a:ext cx="938212" cy="396875"/>
          </a:xfrm>
          <a:prstGeom prst="rect">
            <a:avLst/>
          </a:prstGeom>
          <a:noFill/>
          <a:ln w="9525">
            <a:noFill/>
            <a:miter lim="800000"/>
            <a:headEnd/>
            <a:tailEnd/>
          </a:ln>
        </p:spPr>
        <p:txBody>
          <a:bodyPr>
            <a:spAutoFit/>
          </a:bodyPr>
          <a:lstStyle/>
          <a:p>
            <a:pPr>
              <a:spcBef>
                <a:spcPct val="50000"/>
              </a:spcBef>
            </a:pPr>
            <a:r>
              <a:rPr lang="ja-JP" altLang="en-US" sz="1000" dirty="0"/>
              <a:t>テストベースを分析する。</a:t>
            </a:r>
          </a:p>
        </p:txBody>
      </p:sp>
      <p:sp>
        <p:nvSpPr>
          <p:cNvPr id="59493" name="AutoShape 182"/>
          <p:cNvSpPr>
            <a:spLocks noChangeArrowheads="1"/>
          </p:cNvSpPr>
          <p:nvPr/>
        </p:nvSpPr>
        <p:spPr bwMode="auto">
          <a:xfrm>
            <a:off x="3470275" y="2420938"/>
            <a:ext cx="701675" cy="647700"/>
          </a:xfrm>
          <a:prstGeom prst="flowChartPredefinedProcess">
            <a:avLst/>
          </a:prstGeom>
          <a:solidFill>
            <a:schemeClr val="bg1"/>
          </a:solidFill>
          <a:ln w="9525">
            <a:solidFill>
              <a:schemeClr val="tx1"/>
            </a:solidFill>
            <a:miter lim="800000"/>
            <a:headEnd/>
            <a:tailEnd/>
          </a:ln>
        </p:spPr>
        <p:txBody>
          <a:bodyPr wrap="none" anchor="ctr"/>
          <a:lstStyle/>
          <a:p>
            <a:pPr algn="ctr"/>
            <a:r>
              <a:rPr lang="ja-JP" altLang="en-US" sz="1000" dirty="0"/>
              <a:t>テスト</a:t>
            </a:r>
            <a:endParaRPr lang="en-US" altLang="ja-JP" sz="1000" dirty="0"/>
          </a:p>
          <a:p>
            <a:pPr algn="ctr"/>
            <a:r>
              <a:rPr lang="ja-JP" altLang="en-US" sz="1000" dirty="0"/>
              <a:t>ケース</a:t>
            </a:r>
            <a:endParaRPr lang="en-US" altLang="ja-JP" sz="1000" dirty="0"/>
          </a:p>
          <a:p>
            <a:pPr algn="ctr"/>
            <a:r>
              <a:rPr lang="ja-JP" altLang="en-US" sz="1000" dirty="0"/>
              <a:t>定義</a:t>
            </a:r>
          </a:p>
        </p:txBody>
      </p:sp>
      <p:cxnSp>
        <p:nvCxnSpPr>
          <p:cNvPr id="59494" name="AutoShape 183"/>
          <p:cNvCxnSpPr>
            <a:cxnSpLocks noChangeShapeType="1"/>
            <a:stCxn id="59493" idx="3"/>
            <a:endCxn id="59402" idx="1"/>
          </p:cNvCxnSpPr>
          <p:nvPr/>
        </p:nvCxnSpPr>
        <p:spPr bwMode="auto">
          <a:xfrm>
            <a:off x="4171950" y="2744788"/>
            <a:ext cx="157163" cy="0"/>
          </a:xfrm>
          <a:prstGeom prst="straightConnector1">
            <a:avLst/>
          </a:prstGeom>
          <a:noFill/>
          <a:ln w="9525">
            <a:solidFill>
              <a:schemeClr val="tx1"/>
            </a:solidFill>
            <a:round/>
            <a:headEnd/>
            <a:tailEnd type="triangle" w="med" len="med"/>
          </a:ln>
        </p:spPr>
      </p:cxnSp>
      <p:sp>
        <p:nvSpPr>
          <p:cNvPr id="59495" name="Text Box 184"/>
          <p:cNvSpPr txBox="1">
            <a:spLocks noChangeArrowheads="1"/>
          </p:cNvSpPr>
          <p:nvPr/>
        </p:nvSpPr>
        <p:spPr bwMode="auto">
          <a:xfrm>
            <a:off x="117475" y="3429000"/>
            <a:ext cx="1404938" cy="1328738"/>
          </a:xfrm>
          <a:prstGeom prst="rect">
            <a:avLst/>
          </a:prstGeom>
          <a:noFill/>
          <a:ln w="9525">
            <a:solidFill>
              <a:schemeClr val="tx1"/>
            </a:solidFill>
            <a:prstDash val="dash"/>
            <a:miter lim="800000"/>
            <a:headEnd/>
            <a:tailEnd/>
          </a:ln>
        </p:spPr>
        <p:txBody>
          <a:bodyPr>
            <a:spAutoFit/>
          </a:bodyPr>
          <a:lstStyle/>
          <a:p>
            <a:pPr>
              <a:spcBef>
                <a:spcPct val="50000"/>
              </a:spcBef>
            </a:pPr>
            <a:r>
              <a:rPr lang="ja-JP" altLang="en-US" sz="800" dirty="0"/>
              <a:t>技法選択時の考慮事項</a:t>
            </a:r>
          </a:p>
          <a:p>
            <a:pPr>
              <a:spcBef>
                <a:spcPct val="50000"/>
              </a:spcBef>
            </a:pPr>
            <a:r>
              <a:rPr lang="en-US" altLang="ja-JP" sz="800" dirty="0"/>
              <a:t>□</a:t>
            </a:r>
            <a:r>
              <a:rPr lang="ja-JP" altLang="en-US" sz="800" dirty="0"/>
              <a:t>システムの種別</a:t>
            </a:r>
          </a:p>
          <a:p>
            <a:pPr>
              <a:spcBef>
                <a:spcPct val="50000"/>
              </a:spcBef>
            </a:pPr>
            <a:r>
              <a:rPr lang="en-US" altLang="ja-JP" sz="800" dirty="0"/>
              <a:t>□</a:t>
            </a:r>
            <a:r>
              <a:rPr lang="ja-JP" altLang="en-US" sz="800" dirty="0"/>
              <a:t>顧客や契約上の要件</a:t>
            </a:r>
          </a:p>
          <a:p>
            <a:pPr>
              <a:spcBef>
                <a:spcPct val="50000"/>
              </a:spcBef>
            </a:pPr>
            <a:r>
              <a:rPr lang="en-US" altLang="ja-JP" sz="800" dirty="0"/>
              <a:t>□</a:t>
            </a:r>
            <a:r>
              <a:rPr lang="ja-JP" altLang="en-US" sz="800" dirty="0"/>
              <a:t>リスクレベル・種類</a:t>
            </a:r>
          </a:p>
          <a:p>
            <a:pPr>
              <a:spcBef>
                <a:spcPct val="50000"/>
              </a:spcBef>
            </a:pPr>
            <a:r>
              <a:rPr lang="en-US" altLang="ja-JP" sz="800" dirty="0"/>
              <a:t>□</a:t>
            </a:r>
            <a:r>
              <a:rPr lang="ja-JP" altLang="en-US" sz="800" dirty="0"/>
              <a:t>テストの目的</a:t>
            </a:r>
          </a:p>
          <a:p>
            <a:pPr>
              <a:spcBef>
                <a:spcPct val="50000"/>
              </a:spcBef>
            </a:pPr>
            <a:r>
              <a:rPr lang="en-US" altLang="ja-JP" sz="800" dirty="0"/>
              <a:t>□</a:t>
            </a:r>
            <a:r>
              <a:rPr lang="ja-JP" altLang="en-US" sz="800" dirty="0"/>
              <a:t>担当者の知識と技能</a:t>
            </a:r>
          </a:p>
          <a:p>
            <a:pPr>
              <a:spcBef>
                <a:spcPct val="50000"/>
              </a:spcBef>
            </a:pPr>
            <a:r>
              <a:rPr lang="en-US" altLang="ja-JP" sz="800" dirty="0"/>
              <a:t>□</a:t>
            </a:r>
            <a:r>
              <a:rPr lang="ja-JP" altLang="en-US" sz="800" dirty="0"/>
              <a:t>時間と予算　　などなど</a:t>
            </a:r>
          </a:p>
        </p:txBody>
      </p:sp>
      <p:cxnSp>
        <p:nvCxnSpPr>
          <p:cNvPr id="59496" name="AutoShape 185"/>
          <p:cNvCxnSpPr>
            <a:cxnSpLocks noChangeShapeType="1"/>
            <a:stCxn id="59495" idx="3"/>
            <a:endCxn id="59401" idx="1"/>
          </p:cNvCxnSpPr>
          <p:nvPr/>
        </p:nvCxnSpPr>
        <p:spPr bwMode="auto">
          <a:xfrm flipV="1">
            <a:off x="1522413" y="3825875"/>
            <a:ext cx="1714500" cy="268288"/>
          </a:xfrm>
          <a:prstGeom prst="curvedConnector3">
            <a:avLst>
              <a:gd name="adj1" fmla="val 49949"/>
            </a:avLst>
          </a:prstGeom>
          <a:noFill/>
          <a:ln w="9525">
            <a:solidFill>
              <a:schemeClr val="tx1"/>
            </a:solidFill>
            <a:round/>
            <a:headEnd/>
            <a:tailEnd type="triangle" w="med" len="med"/>
          </a:ln>
        </p:spPr>
      </p:cxnSp>
      <p:sp>
        <p:nvSpPr>
          <p:cNvPr id="59497"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cxnSp>
        <p:nvCxnSpPr>
          <p:cNvPr id="77" name="AutoShape 155"/>
          <p:cNvCxnSpPr>
            <a:cxnSpLocks noChangeShapeType="1"/>
            <a:stCxn id="59408" idx="6"/>
            <a:endCxn id="59469" idx="0"/>
          </p:cNvCxnSpPr>
          <p:nvPr/>
        </p:nvCxnSpPr>
        <p:spPr bwMode="auto">
          <a:xfrm>
            <a:off x="4562475" y="4423400"/>
            <a:ext cx="3717603" cy="552346"/>
          </a:xfrm>
          <a:prstGeom prst="curvedConnector2">
            <a:avLst/>
          </a:prstGeom>
          <a:noFill/>
          <a:ln w="9525">
            <a:solidFill>
              <a:schemeClr val="tx1"/>
            </a:solidFill>
            <a:round/>
            <a:headEnd/>
            <a:tailEnd/>
          </a:ln>
        </p:spPr>
      </p:cxnSp>
    </p:spTree>
    <p:extLst>
      <p:ext uri="{BB962C8B-B14F-4D97-AF65-F5344CB8AC3E}">
        <p14:creationId xmlns:p14="http://schemas.microsoft.com/office/powerpoint/2010/main" val="127443534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フッター プレースホルダー 3"/>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
        <p:nvSpPr>
          <p:cNvPr id="13315" name="スライド番号プレースホルダー 4"/>
          <p:cNvSpPr>
            <a:spLocks noGrp="1"/>
          </p:cNvSpPr>
          <p:nvPr>
            <p:ph type="sldNum" sz="quarter" idx="12"/>
          </p:nvPr>
        </p:nvSpPr>
        <p:spPr>
          <a:noFill/>
        </p:spPr>
        <p:txBody>
          <a:bodyPr/>
          <a:lstStyle/>
          <a:p>
            <a:fld id="{F5181AB8-0FDC-4A9F-A347-76603638A193}" type="slidenum">
              <a:rPr lang="ja-JP" altLang="en-US" smtClean="0">
                <a:ea typeface="ＭＳ Ｐゴシック" charset="-128"/>
              </a:rPr>
              <a:pPr/>
              <a:t>87</a:t>
            </a:fld>
            <a:endParaRPr lang="en-US" altLang="ja-JP" dirty="0">
              <a:ea typeface="ＭＳ Ｐゴシック" charset="-128"/>
            </a:endParaRPr>
          </a:p>
        </p:txBody>
      </p:sp>
      <p:sp>
        <p:nvSpPr>
          <p:cNvPr id="6" name="Rectangle 4"/>
          <p:cNvSpPr txBox="1">
            <a:spLocks noChangeArrowheads="1"/>
          </p:cNvSpPr>
          <p:nvPr/>
        </p:nvSpPr>
        <p:spPr bwMode="auto">
          <a:xfrm>
            <a:off x="742950" y="2420938"/>
            <a:ext cx="8420100" cy="1470025"/>
          </a:xfrm>
          <a:prstGeom prst="rect">
            <a:avLst/>
          </a:prstGeom>
          <a:solidFill>
            <a:srgbClr val="FFC000"/>
          </a:solidFill>
          <a:ln w="9525">
            <a:noFill/>
            <a:miter lim="800000"/>
            <a:headEnd/>
            <a:tailEnd/>
          </a:ln>
        </p:spPr>
        <p:txBody>
          <a:bodyPr anchor="ctr"/>
          <a:lstStyle/>
          <a:p>
            <a:pPr algn="ctr"/>
            <a:r>
              <a:rPr lang="ja-JP" altLang="en-US" sz="4400" dirty="0">
                <a:solidFill>
                  <a:schemeClr val="tx2"/>
                </a:solidFill>
                <a:latin typeface="ＭＳ Ｐゴシック" charset="-128"/>
              </a:rPr>
              <a:t> </a:t>
            </a:r>
            <a:r>
              <a:rPr lang="en-US" altLang="ja-JP" sz="4400" dirty="0">
                <a:solidFill>
                  <a:schemeClr val="tx2"/>
                </a:solidFill>
                <a:latin typeface="ＭＳ Ｐゴシック" charset="-128"/>
              </a:rPr>
              <a:t>4.2 </a:t>
            </a:r>
            <a:r>
              <a:rPr lang="ja-JP" altLang="en-US" sz="4400" dirty="0">
                <a:solidFill>
                  <a:schemeClr val="tx2"/>
                </a:solidFill>
                <a:latin typeface="ＭＳ Ｐゴシック" charset="-128"/>
              </a:rPr>
              <a:t>ブラックボックステスト技法</a:t>
            </a:r>
            <a:endParaRPr lang="en-US" altLang="ja-JP" sz="4400" dirty="0">
              <a:solidFill>
                <a:schemeClr val="tx2"/>
              </a:solidFill>
              <a:latin typeface="ＭＳ Ｐゴシック" charset="-128"/>
            </a:endParaRPr>
          </a:p>
        </p:txBody>
      </p:sp>
    </p:spTree>
    <p:extLst>
      <p:ext uri="{BB962C8B-B14F-4D97-AF65-F5344CB8AC3E}">
        <p14:creationId xmlns:p14="http://schemas.microsoft.com/office/powerpoint/2010/main" val="43632525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スライド番号プレースホルダ 5"/>
          <p:cNvSpPr>
            <a:spLocks noGrp="1"/>
          </p:cNvSpPr>
          <p:nvPr>
            <p:ph type="sldNum" sz="quarter" idx="12"/>
          </p:nvPr>
        </p:nvSpPr>
        <p:spPr>
          <a:noFill/>
        </p:spPr>
        <p:txBody>
          <a:bodyPr/>
          <a:lstStyle/>
          <a:p>
            <a:fld id="{B7D32C47-6D43-4352-B7A7-CF046DC67EED}" type="slidenum">
              <a:rPr lang="ja-JP" altLang="en-US" smtClean="0">
                <a:ea typeface="ＭＳ Ｐゴシック" charset="-128"/>
              </a:rPr>
              <a:pPr/>
              <a:t>88</a:t>
            </a:fld>
            <a:endParaRPr lang="en-US" altLang="ja-JP">
              <a:ea typeface="ＭＳ Ｐゴシック" charset="-128"/>
            </a:endParaRPr>
          </a:p>
        </p:txBody>
      </p:sp>
      <p:sp>
        <p:nvSpPr>
          <p:cNvPr id="58371" name="Rectangle 2"/>
          <p:cNvSpPr>
            <a:spLocks noGrp="1" noChangeArrowheads="1"/>
          </p:cNvSpPr>
          <p:nvPr>
            <p:ph type="title"/>
          </p:nvPr>
        </p:nvSpPr>
        <p:spPr/>
        <p:txBody>
          <a:bodyPr/>
          <a:lstStyle/>
          <a:p>
            <a:pPr eaLnBrk="1" hangingPunct="1"/>
            <a:r>
              <a:rPr lang="ja-JP" altLang="en-US" dirty="0"/>
              <a:t>代表的なブラックボックステスト技法</a:t>
            </a:r>
          </a:p>
        </p:txBody>
      </p:sp>
      <p:sp>
        <p:nvSpPr>
          <p:cNvPr id="58372" name="Rectangle 3"/>
          <p:cNvSpPr>
            <a:spLocks noGrp="1" noChangeArrowheads="1"/>
          </p:cNvSpPr>
          <p:nvPr>
            <p:ph type="body" idx="1"/>
          </p:nvPr>
        </p:nvSpPr>
        <p:spPr>
          <a:xfrm>
            <a:off x="272480" y="1366838"/>
            <a:ext cx="9361040" cy="4870450"/>
          </a:xfrm>
        </p:spPr>
        <p:txBody>
          <a:bodyPr/>
          <a:lstStyle/>
          <a:p>
            <a:pPr marL="457200" indent="-457200" eaLnBrk="1" hangingPunct="1">
              <a:lnSpc>
                <a:spcPct val="80000"/>
              </a:lnSpc>
              <a:buFont typeface="+mj-ea"/>
              <a:buAutoNum type="circleNumDbPlain"/>
            </a:pPr>
            <a:r>
              <a:rPr lang="ja-JP" altLang="en-US" sz="2000" b="1" dirty="0">
                <a:solidFill>
                  <a:srgbClr val="FF0000"/>
                </a:solidFill>
              </a:rPr>
              <a:t>同値分割法</a:t>
            </a:r>
          </a:p>
          <a:p>
            <a:pPr lvl="1" eaLnBrk="1" hangingPunct="1">
              <a:lnSpc>
                <a:spcPct val="80000"/>
              </a:lnSpc>
            </a:pPr>
            <a:r>
              <a:rPr lang="ja-JP" altLang="en-US" sz="1900" dirty="0"/>
              <a:t>同等に処理されると想定したデータすべてを同じパーティションに振り分け、各パーティションから少なくとも</a:t>
            </a:r>
            <a:r>
              <a:rPr lang="en-US" altLang="ja-JP" sz="1900" dirty="0"/>
              <a:t>1</a:t>
            </a:r>
            <a:r>
              <a:rPr lang="ja-JP" altLang="en-US" sz="1900" dirty="0"/>
              <a:t>個の値を選んでテストする。</a:t>
            </a:r>
          </a:p>
          <a:p>
            <a:pPr marL="457200" indent="-457200" eaLnBrk="1" hangingPunct="1">
              <a:lnSpc>
                <a:spcPct val="80000"/>
              </a:lnSpc>
              <a:buFont typeface="+mj-ea"/>
              <a:buAutoNum type="circleNumDbPlain"/>
            </a:pPr>
            <a:r>
              <a:rPr lang="ja-JP" altLang="en-US" sz="2000" b="1" dirty="0">
                <a:solidFill>
                  <a:srgbClr val="FF0000"/>
                </a:solidFill>
              </a:rPr>
              <a:t>境界値分析</a:t>
            </a:r>
          </a:p>
          <a:p>
            <a:pPr lvl="1" eaLnBrk="1" hangingPunct="1">
              <a:lnSpc>
                <a:spcPct val="80000"/>
              </a:lnSpc>
            </a:pPr>
            <a:r>
              <a:rPr lang="ja-JP" altLang="en-US" sz="1800" dirty="0"/>
              <a:t>同値分割法の拡張で、パーティションが数値または順序付け可能な値で構成される場合に、パーティションの最小値と最大値（または最初の値と最後の値）を選んでテストする。</a:t>
            </a:r>
            <a:endParaRPr lang="en-US" altLang="ja-JP" sz="1800" dirty="0"/>
          </a:p>
          <a:p>
            <a:pPr marL="457200" indent="-457200" eaLnBrk="1" hangingPunct="1">
              <a:lnSpc>
                <a:spcPct val="80000"/>
              </a:lnSpc>
              <a:buFont typeface="+mj-ea"/>
              <a:buAutoNum type="circleNumDbPlain"/>
            </a:pPr>
            <a:r>
              <a:rPr lang="ja-JP" altLang="en-US" sz="2000" b="1" dirty="0">
                <a:solidFill>
                  <a:srgbClr val="FF0000"/>
                </a:solidFill>
              </a:rPr>
              <a:t>デシジョンテーブルテスト</a:t>
            </a:r>
          </a:p>
          <a:p>
            <a:pPr lvl="1" eaLnBrk="1" hangingPunct="1">
              <a:lnSpc>
                <a:spcPct val="80000"/>
              </a:lnSpc>
            </a:pPr>
            <a:r>
              <a:rPr lang="ja-JP" altLang="en-US" sz="1900" dirty="0"/>
              <a:t>条件と結果的に起きる動作を表の行、条件の一意な組合せとその結果として実行するアクションにより表される判定の規則を表の列とし、規則ごとにテストする。</a:t>
            </a:r>
          </a:p>
          <a:p>
            <a:pPr marL="457200" indent="-457200" eaLnBrk="1" hangingPunct="1">
              <a:lnSpc>
                <a:spcPct val="80000"/>
              </a:lnSpc>
              <a:buFont typeface="+mj-ea"/>
              <a:buAutoNum type="circleNumDbPlain"/>
            </a:pPr>
            <a:r>
              <a:rPr lang="ja-JP" altLang="en-US" sz="2000" b="1" dirty="0">
                <a:solidFill>
                  <a:srgbClr val="FF0000"/>
                </a:solidFill>
              </a:rPr>
              <a:t>状態遷移テスト</a:t>
            </a:r>
          </a:p>
          <a:p>
            <a:pPr lvl="1" eaLnBrk="1" hangingPunct="1">
              <a:lnSpc>
                <a:spcPct val="80000"/>
              </a:lnSpc>
            </a:pPr>
            <a:r>
              <a:rPr lang="ja-JP" altLang="en-US" sz="1800" dirty="0"/>
              <a:t>ソフトウェアが、有効または無効な遷移を介して、定義された状態の開始および終了を実行できるかどうかをテストする。</a:t>
            </a:r>
            <a:endParaRPr lang="en-US" altLang="ja-JP" sz="1800" dirty="0"/>
          </a:p>
          <a:p>
            <a:pPr marL="457200" indent="-457200" eaLnBrk="1" hangingPunct="1">
              <a:lnSpc>
                <a:spcPct val="80000"/>
              </a:lnSpc>
              <a:buFont typeface="+mj-ea"/>
              <a:buAutoNum type="circleNumDbPlain"/>
            </a:pPr>
            <a:r>
              <a:rPr lang="ja-JP" altLang="en-US" sz="2000" b="1" dirty="0">
                <a:solidFill>
                  <a:srgbClr val="FF0000"/>
                </a:solidFill>
              </a:rPr>
              <a:t>ユースケーステスト</a:t>
            </a:r>
          </a:p>
          <a:p>
            <a:pPr lvl="1" eaLnBrk="1" hangingPunct="1">
              <a:lnSpc>
                <a:spcPct val="80000"/>
              </a:lnSpc>
            </a:pPr>
            <a:r>
              <a:rPr lang="en-US" altLang="ja-JP" sz="1800" dirty="0"/>
              <a:t>1</a:t>
            </a:r>
            <a:r>
              <a:rPr lang="ja-JP" altLang="en-US" sz="1800" dirty="0"/>
              <a:t>個のサブジェクト（コンポーネントまたはシステム）と</a:t>
            </a:r>
            <a:r>
              <a:rPr lang="en-US" altLang="ja-JP" sz="1800" dirty="0"/>
              <a:t>1</a:t>
            </a:r>
            <a:r>
              <a:rPr lang="ja-JP" altLang="en-US" sz="1800" dirty="0"/>
              <a:t>個以上のアクターとの相互作用による振る舞いを表すユースケースのシナリオをテストする。</a:t>
            </a:r>
            <a:endParaRPr lang="en-US" altLang="ja-JP" sz="1800" dirty="0"/>
          </a:p>
          <a:p>
            <a:pPr marL="457200" indent="-457200" eaLnBrk="1" hangingPunct="1">
              <a:lnSpc>
                <a:spcPct val="80000"/>
              </a:lnSpc>
              <a:buFont typeface="+mj-ea"/>
              <a:buAutoNum type="circleNumDbPlain"/>
            </a:pPr>
            <a:r>
              <a:rPr lang="ja-JP" altLang="en-US" sz="2000" b="1" dirty="0">
                <a:solidFill>
                  <a:srgbClr val="FF0000"/>
                </a:solidFill>
              </a:rPr>
              <a:t>組み合わせテスト</a:t>
            </a:r>
          </a:p>
          <a:p>
            <a:pPr lvl="1" eaLnBrk="1" hangingPunct="1">
              <a:lnSpc>
                <a:spcPct val="80000"/>
              </a:lnSpc>
            </a:pPr>
            <a:r>
              <a:rPr lang="ja-JP" altLang="en-US" sz="1800" dirty="0"/>
              <a:t>複数の値を持つ複数のパラメータを含むソフトウェアに対して、組合せに含めるアイテムの数を選択して、作成した組合せをテストする。</a:t>
            </a:r>
            <a:endParaRPr lang="en-US" altLang="ja-JP" sz="1800" dirty="0"/>
          </a:p>
        </p:txBody>
      </p:sp>
      <p:sp>
        <p:nvSpPr>
          <p:cNvPr id="58373"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2251611147"/>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①同値分割法</a:t>
            </a:r>
          </a:p>
        </p:txBody>
      </p:sp>
      <p:sp>
        <p:nvSpPr>
          <p:cNvPr id="5" name="スライド番号プレースホルダー 4"/>
          <p:cNvSpPr>
            <a:spLocks noGrp="1"/>
          </p:cNvSpPr>
          <p:nvPr>
            <p:ph type="sldNum" sz="quarter" idx="12"/>
          </p:nvPr>
        </p:nvSpPr>
        <p:spPr/>
        <p:txBody>
          <a:bodyPr/>
          <a:lstStyle/>
          <a:p>
            <a:pPr>
              <a:defRPr/>
            </a:pPr>
            <a:fld id="{0EACA7F8-0222-4301-8C8A-A6573FA3482F}" type="slidenum">
              <a:rPr lang="ja-JP" altLang="en-US" smtClean="0"/>
              <a:pPr>
                <a:defRPr/>
              </a:pPr>
              <a:t>89</a:t>
            </a:fld>
            <a:endParaRPr lang="en-US" altLang="ja-JP" dirty="0"/>
          </a:p>
        </p:txBody>
      </p:sp>
      <p:sp>
        <p:nvSpPr>
          <p:cNvPr id="6" name="正方形/長方形 5"/>
          <p:cNvSpPr/>
          <p:nvPr/>
        </p:nvSpPr>
        <p:spPr>
          <a:xfrm>
            <a:off x="3080792" y="3789040"/>
            <a:ext cx="4608512" cy="2160092"/>
          </a:xfrm>
          <a:prstGeom prst="rect">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7" name="角丸四角形 6"/>
          <p:cNvSpPr/>
          <p:nvPr/>
        </p:nvSpPr>
        <p:spPr>
          <a:xfrm>
            <a:off x="5601072" y="5013176"/>
            <a:ext cx="1080120" cy="432048"/>
          </a:xfrm>
          <a:prstGeom prst="roundRect">
            <a:avLst/>
          </a:prstGeom>
          <a:solidFill>
            <a:schemeClr val="bg1">
              <a:lumMod val="85000"/>
            </a:schemeClr>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dirty="0"/>
              <a:t>計算</a:t>
            </a:r>
          </a:p>
        </p:txBody>
      </p:sp>
      <p:sp>
        <p:nvSpPr>
          <p:cNvPr id="8" name="角丸四角形 7"/>
          <p:cNvSpPr/>
          <p:nvPr/>
        </p:nvSpPr>
        <p:spPr>
          <a:xfrm>
            <a:off x="4112225" y="5033817"/>
            <a:ext cx="1080120" cy="432048"/>
          </a:xfrm>
          <a:prstGeom prst="roundRect">
            <a:avLst/>
          </a:prstGeom>
          <a:solidFill>
            <a:schemeClr val="bg1">
              <a:lumMod val="85000"/>
            </a:schemeClr>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dirty="0"/>
              <a:t>クリア</a:t>
            </a:r>
          </a:p>
        </p:txBody>
      </p:sp>
      <p:sp>
        <p:nvSpPr>
          <p:cNvPr id="9" name="正方形/長方形 8"/>
          <p:cNvSpPr/>
          <p:nvPr/>
        </p:nvSpPr>
        <p:spPr>
          <a:xfrm>
            <a:off x="3584848" y="4220936"/>
            <a:ext cx="707397" cy="504056"/>
          </a:xfrm>
          <a:prstGeom prst="rect">
            <a:avLst/>
          </a:prstGeom>
          <a:solidFill>
            <a:schemeClr val="bg1"/>
          </a:solidFill>
          <a:ln>
            <a:solidFill>
              <a:schemeClr val="bg1">
                <a:lumMod val="50000"/>
              </a:schemeClr>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0" name="テキスト ボックス 9"/>
          <p:cNvSpPr txBox="1"/>
          <p:nvPr/>
        </p:nvSpPr>
        <p:spPr>
          <a:xfrm>
            <a:off x="1626118" y="3255367"/>
            <a:ext cx="6888424" cy="461665"/>
          </a:xfrm>
          <a:prstGeom prst="rect">
            <a:avLst/>
          </a:prstGeom>
          <a:noFill/>
        </p:spPr>
        <p:txBody>
          <a:bodyPr wrap="none" rtlCol="0">
            <a:spAutoFit/>
          </a:bodyPr>
          <a:lstStyle/>
          <a:p>
            <a:r>
              <a:rPr lang="ja-JP" altLang="en-US" sz="2400" dirty="0"/>
              <a:t>（例）１けたの正の整数</a:t>
            </a:r>
            <a:r>
              <a:rPr lang="en-US" altLang="ja-JP" sz="2400" dirty="0"/>
              <a:t>2</a:t>
            </a:r>
            <a:r>
              <a:rPr lang="ja-JP" altLang="en-US" sz="2400" dirty="0"/>
              <a:t>個を足し算するプログラム。</a:t>
            </a:r>
          </a:p>
        </p:txBody>
      </p:sp>
      <p:sp>
        <p:nvSpPr>
          <p:cNvPr id="11" name="加算 10"/>
          <p:cNvSpPr/>
          <p:nvPr/>
        </p:nvSpPr>
        <p:spPr>
          <a:xfrm>
            <a:off x="4429919" y="4221136"/>
            <a:ext cx="432000" cy="432000"/>
          </a:xfrm>
          <a:prstGeom prst="mathPlus">
            <a:avLst>
              <a:gd name="adj1" fmla="val 17640"/>
            </a:avLst>
          </a:prstGeom>
          <a:solidFill>
            <a:schemeClr val="tx1"/>
          </a:solid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2" name="正方形/長方形 11"/>
          <p:cNvSpPr/>
          <p:nvPr/>
        </p:nvSpPr>
        <p:spPr>
          <a:xfrm>
            <a:off x="5031348" y="4218731"/>
            <a:ext cx="707397" cy="504056"/>
          </a:xfrm>
          <a:prstGeom prst="rect">
            <a:avLst/>
          </a:prstGeom>
          <a:solidFill>
            <a:schemeClr val="bg1"/>
          </a:solidFill>
          <a:ln>
            <a:solidFill>
              <a:schemeClr val="bg1">
                <a:lumMod val="50000"/>
              </a:schemeClr>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3" name="等号 12"/>
          <p:cNvSpPr/>
          <p:nvPr/>
        </p:nvSpPr>
        <p:spPr>
          <a:xfrm>
            <a:off x="5961160" y="4298078"/>
            <a:ext cx="432000" cy="360000"/>
          </a:xfrm>
          <a:prstGeom prst="mathEqual">
            <a:avLst>
              <a:gd name="adj1" fmla="val 16464"/>
              <a:gd name="adj2" fmla="val 11760"/>
            </a:avLst>
          </a:prstGeom>
          <a:solidFill>
            <a:schemeClr val="tx1"/>
          </a:solid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solidFill>
                <a:schemeClr val="tx1"/>
              </a:solidFill>
            </a:endParaRPr>
          </a:p>
        </p:txBody>
      </p:sp>
      <p:sp>
        <p:nvSpPr>
          <p:cNvPr id="14" name="テキスト ボックス 13"/>
          <p:cNvSpPr txBox="1"/>
          <p:nvPr/>
        </p:nvSpPr>
        <p:spPr>
          <a:xfrm>
            <a:off x="6477848" y="4138012"/>
            <a:ext cx="595035" cy="584775"/>
          </a:xfrm>
          <a:prstGeom prst="rect">
            <a:avLst/>
          </a:prstGeom>
          <a:noFill/>
        </p:spPr>
        <p:txBody>
          <a:bodyPr wrap="none" rtlCol="0">
            <a:spAutoFit/>
          </a:bodyPr>
          <a:lstStyle/>
          <a:p>
            <a:r>
              <a:rPr kumimoji="1" lang="ja-JP" altLang="en-US" sz="3200" dirty="0"/>
              <a:t>？</a:t>
            </a:r>
          </a:p>
        </p:txBody>
      </p:sp>
      <p:sp>
        <p:nvSpPr>
          <p:cNvPr id="15" name="角丸四角形吹き出し 14"/>
          <p:cNvSpPr/>
          <p:nvPr/>
        </p:nvSpPr>
        <p:spPr>
          <a:xfrm flipH="1">
            <a:off x="185512" y="4756093"/>
            <a:ext cx="3399335" cy="1362149"/>
          </a:xfrm>
          <a:prstGeom prst="wedgeRoundRectCallout">
            <a:avLst>
              <a:gd name="adj1" fmla="val -64550"/>
              <a:gd name="adj2" fmla="val -45185"/>
              <a:gd name="adj3" fmla="val 16667"/>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vert="horz" rtlCol="0" anchor="t"/>
          <a:lstStyle/>
          <a:p>
            <a:r>
              <a:rPr kumimoji="1" lang="ja-JP" altLang="en-US" sz="2000" dirty="0"/>
              <a:t>それぞれ「</a:t>
            </a:r>
            <a:r>
              <a:rPr kumimoji="1" lang="en-US" altLang="ja-JP" sz="2000" dirty="0"/>
              <a:t>1</a:t>
            </a:r>
            <a:r>
              <a:rPr kumimoji="1" lang="ja-JP" altLang="en-US" sz="2000" dirty="0"/>
              <a:t>」</a:t>
            </a:r>
            <a:r>
              <a:rPr lang="ja-JP" altLang="en-US" sz="2000" dirty="0"/>
              <a:t>から「</a:t>
            </a:r>
            <a:r>
              <a:rPr lang="en-US" altLang="ja-JP" sz="2000" dirty="0"/>
              <a:t>9</a:t>
            </a:r>
            <a:r>
              <a:rPr lang="ja-JP" altLang="en-US" sz="2000" dirty="0"/>
              <a:t>」までの整数が入力できるのであれば、「</a:t>
            </a:r>
            <a:r>
              <a:rPr lang="en-US" altLang="ja-JP" sz="2000" dirty="0"/>
              <a:t>1+1</a:t>
            </a:r>
            <a:r>
              <a:rPr lang="ja-JP" altLang="en-US" sz="2000" dirty="0"/>
              <a:t>」から「</a:t>
            </a:r>
            <a:r>
              <a:rPr lang="en-US" altLang="ja-JP" sz="2000" dirty="0"/>
              <a:t>9+9</a:t>
            </a:r>
            <a:r>
              <a:rPr lang="ja-JP" altLang="en-US" sz="2000" dirty="0"/>
              <a:t>」までの</a:t>
            </a:r>
            <a:r>
              <a:rPr lang="en-US" altLang="ja-JP" sz="2000" dirty="0"/>
              <a:t>81</a:t>
            </a:r>
            <a:r>
              <a:rPr lang="ja-JP" altLang="en-US" sz="2000" dirty="0"/>
              <a:t>通りのテストが必要か？</a:t>
            </a:r>
            <a:endParaRPr kumimoji="1" lang="en-US" altLang="ja-JP" sz="2000" dirty="0"/>
          </a:p>
        </p:txBody>
      </p:sp>
      <p:sp>
        <p:nvSpPr>
          <p:cNvPr id="16" name="角丸四角形吹き出し 15"/>
          <p:cNvSpPr/>
          <p:nvPr/>
        </p:nvSpPr>
        <p:spPr>
          <a:xfrm flipH="1">
            <a:off x="6901925" y="4921094"/>
            <a:ext cx="2717332" cy="1176197"/>
          </a:xfrm>
          <a:prstGeom prst="wedgeRoundRectCallout">
            <a:avLst>
              <a:gd name="adj1" fmla="val 38666"/>
              <a:gd name="adj2" fmla="val -76443"/>
              <a:gd name="adj3" fmla="val 16667"/>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vert="horz" rtlCol="0" anchor="t"/>
          <a:lstStyle/>
          <a:p>
            <a:r>
              <a:rPr kumimoji="1" lang="ja-JP" altLang="en-US" sz="2000" dirty="0"/>
              <a:t>「１けたの正の整数」以外の値も入力できてしまうのでは？</a:t>
            </a:r>
            <a:endParaRPr kumimoji="1" lang="en-US" altLang="ja-JP" sz="2000" dirty="0"/>
          </a:p>
        </p:txBody>
      </p:sp>
      <p:sp>
        <p:nvSpPr>
          <p:cNvPr id="17" name="Rectangle 4"/>
          <p:cNvSpPr>
            <a:spLocks noChangeArrowheads="1"/>
          </p:cNvSpPr>
          <p:nvPr/>
        </p:nvSpPr>
        <p:spPr bwMode="auto">
          <a:xfrm>
            <a:off x="495301" y="1484784"/>
            <a:ext cx="8921750" cy="1639855"/>
          </a:xfrm>
          <a:prstGeom prst="rect">
            <a:avLst/>
          </a:prstGeom>
          <a:solidFill>
            <a:schemeClr val="bg1"/>
          </a:solidFill>
          <a:ln w="9525">
            <a:solidFill>
              <a:schemeClr val="bg2"/>
            </a:solidFill>
            <a:miter lim="800000"/>
            <a:headEnd/>
            <a:tailEnd/>
          </a:ln>
        </p:spPr>
        <p:txBody>
          <a:bodyPr wrap="square" anchor="ctr"/>
          <a:lstStyle/>
          <a:p>
            <a:pPr>
              <a:lnSpc>
                <a:spcPct val="120000"/>
              </a:lnSpc>
            </a:pPr>
            <a:r>
              <a:rPr lang="ja-JP" altLang="en-US" sz="2800" dirty="0"/>
              <a:t>同等に処理されると想定したデータすべてを同じパーティションに振り分け、各パーティションから少なくとも</a:t>
            </a:r>
            <a:r>
              <a:rPr lang="en-US" altLang="ja-JP" sz="2800" dirty="0"/>
              <a:t>1</a:t>
            </a:r>
            <a:r>
              <a:rPr lang="ja-JP" altLang="en-US" sz="2800" dirty="0"/>
              <a:t>個の値を選んでテストする。</a:t>
            </a:r>
          </a:p>
        </p:txBody>
      </p:sp>
      <p:sp>
        <p:nvSpPr>
          <p:cNvPr id="18" name="フッター プレースホルダ 4">
            <a:extLst>
              <a:ext uri="{FF2B5EF4-FFF2-40B4-BE49-F238E27FC236}">
                <a16:creationId xmlns:a16="http://schemas.microsoft.com/office/drawing/2014/main" id="{E0F5639D-8441-40F0-A128-A578D05D31E9}"/>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19" name="テキスト ボックス 69">
            <a:extLst>
              <a:ext uri="{FF2B5EF4-FFF2-40B4-BE49-F238E27FC236}">
                <a16:creationId xmlns:a16="http://schemas.microsoft.com/office/drawing/2014/main" id="{8F37692F-B9D1-48F9-94EA-CE49FDA95EBC}"/>
              </a:ext>
            </a:extLst>
          </p:cNvPr>
          <p:cNvSpPr txBox="1">
            <a:spLocks noChangeArrowheads="1"/>
          </p:cNvSpPr>
          <p:nvPr/>
        </p:nvSpPr>
        <p:spPr bwMode="auto">
          <a:xfrm>
            <a:off x="315913" y="6145559"/>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22628400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スライド番号プレースホルダ 5"/>
          <p:cNvSpPr>
            <a:spLocks noGrp="1"/>
          </p:cNvSpPr>
          <p:nvPr>
            <p:ph type="sldNum" sz="quarter" idx="12"/>
          </p:nvPr>
        </p:nvSpPr>
        <p:spPr>
          <a:noFill/>
        </p:spPr>
        <p:txBody>
          <a:bodyPr/>
          <a:lstStyle/>
          <a:p>
            <a:fld id="{FB723D60-E35C-4A01-8F7C-A9B1ECE94AC1}" type="slidenum">
              <a:rPr lang="ja-JP" altLang="en-US" smtClean="0">
                <a:ea typeface="ＭＳ Ｐゴシック" charset="-128"/>
              </a:rPr>
              <a:pPr/>
              <a:t>9</a:t>
            </a:fld>
            <a:endParaRPr lang="en-US" altLang="ja-JP">
              <a:ea typeface="ＭＳ Ｐゴシック" charset="-128"/>
            </a:endParaRPr>
          </a:p>
        </p:txBody>
      </p:sp>
      <p:sp>
        <p:nvSpPr>
          <p:cNvPr id="19459" name="Rectangle 2"/>
          <p:cNvSpPr>
            <a:spLocks noGrp="1" noChangeArrowheads="1"/>
          </p:cNvSpPr>
          <p:nvPr>
            <p:ph type="title"/>
          </p:nvPr>
        </p:nvSpPr>
        <p:spPr>
          <a:xfrm>
            <a:off x="738188" y="285750"/>
            <a:ext cx="8420100" cy="1143000"/>
          </a:xfrm>
        </p:spPr>
        <p:txBody>
          <a:bodyPr/>
          <a:lstStyle/>
          <a:p>
            <a:pPr eaLnBrk="1" hangingPunct="1"/>
            <a:r>
              <a:rPr lang="ja-JP" altLang="en-US" dirty="0"/>
              <a:t>テストとは？（続き）</a:t>
            </a:r>
          </a:p>
        </p:txBody>
      </p:sp>
      <p:sp>
        <p:nvSpPr>
          <p:cNvPr id="19460" name="Text Box 3"/>
          <p:cNvSpPr txBox="1">
            <a:spLocks noChangeArrowheads="1"/>
          </p:cNvSpPr>
          <p:nvPr/>
        </p:nvSpPr>
        <p:spPr bwMode="auto">
          <a:xfrm>
            <a:off x="631825" y="4076700"/>
            <a:ext cx="8678863" cy="1236236"/>
          </a:xfrm>
          <a:prstGeom prst="rect">
            <a:avLst/>
          </a:prstGeom>
          <a:noFill/>
          <a:ln w="9525">
            <a:noFill/>
            <a:miter lim="800000"/>
            <a:headEnd/>
            <a:tailEnd/>
          </a:ln>
        </p:spPr>
        <p:txBody>
          <a:bodyPr wrap="square">
            <a:spAutoFit/>
          </a:bodyPr>
          <a:lstStyle/>
          <a:p>
            <a:pPr>
              <a:lnSpc>
                <a:spcPct val="75000"/>
              </a:lnSpc>
              <a:spcBef>
                <a:spcPct val="15000"/>
              </a:spcBef>
              <a:buClr>
                <a:srgbClr val="003300"/>
              </a:buClr>
              <a:buFont typeface="Wingdings" pitchFamily="2" charset="2"/>
              <a:buNone/>
            </a:pPr>
            <a:r>
              <a:rPr lang="en-US" altLang="ja-JP" sz="2800" dirty="0">
                <a:solidFill>
                  <a:srgbClr val="003300"/>
                </a:solidFill>
                <a:latin typeface="Times New Roman" pitchFamily="18" charset="0"/>
              </a:rPr>
              <a:t>『</a:t>
            </a:r>
            <a:r>
              <a:rPr lang="ja-JP" altLang="en-US" sz="2800" dirty="0">
                <a:solidFill>
                  <a:srgbClr val="003300"/>
                </a:solidFill>
                <a:latin typeface="Times New Roman" pitchFamily="18" charset="0"/>
              </a:rPr>
              <a:t>実践的プログラムテスト入門</a:t>
            </a:r>
            <a:r>
              <a:rPr lang="en-US" altLang="ja-JP" sz="2800" dirty="0">
                <a:solidFill>
                  <a:srgbClr val="003300"/>
                </a:solidFill>
                <a:latin typeface="Times New Roman" pitchFamily="18" charset="0"/>
              </a:rPr>
              <a:t>』</a:t>
            </a:r>
            <a:r>
              <a:rPr lang="ja-JP" altLang="en-US" sz="2800" dirty="0">
                <a:solidFill>
                  <a:srgbClr val="003300"/>
                </a:solidFill>
                <a:latin typeface="Times New Roman" pitchFamily="18" charset="0"/>
              </a:rPr>
              <a:t>（</a:t>
            </a:r>
            <a:r>
              <a:rPr lang="en-US" altLang="ja-JP" sz="2800" dirty="0">
                <a:solidFill>
                  <a:srgbClr val="003300"/>
                </a:solidFill>
                <a:latin typeface="Times New Roman" pitchFamily="18" charset="0"/>
              </a:rPr>
              <a:t>1997</a:t>
            </a:r>
            <a:r>
              <a:rPr lang="ja-JP" altLang="en-US" sz="2800" dirty="0">
                <a:solidFill>
                  <a:srgbClr val="003300"/>
                </a:solidFill>
                <a:latin typeface="Times New Roman" pitchFamily="18" charset="0"/>
              </a:rPr>
              <a:t>年）</a:t>
            </a:r>
            <a:endParaRPr lang="en-US" altLang="ja-JP" sz="2800" dirty="0">
              <a:solidFill>
                <a:srgbClr val="003300"/>
              </a:solidFill>
              <a:latin typeface="Times New Roman" pitchFamily="18" charset="0"/>
            </a:endParaRPr>
          </a:p>
          <a:p>
            <a:pPr>
              <a:lnSpc>
                <a:spcPct val="60000"/>
              </a:lnSpc>
              <a:spcBef>
                <a:spcPct val="5000"/>
              </a:spcBef>
              <a:buClr>
                <a:srgbClr val="003300"/>
              </a:buClr>
              <a:buFont typeface="Wingdings" pitchFamily="2" charset="2"/>
              <a:buNone/>
            </a:pPr>
            <a:r>
              <a:rPr lang="en-US" altLang="ja-JP" sz="2800" dirty="0">
                <a:solidFill>
                  <a:srgbClr val="003300"/>
                </a:solidFill>
                <a:latin typeface="Times New Roman" pitchFamily="18" charset="0"/>
              </a:rPr>
              <a:t>   </a:t>
            </a:r>
            <a:r>
              <a:rPr lang="ja-JP" altLang="en-US" sz="2000" dirty="0">
                <a:solidFill>
                  <a:srgbClr val="003300"/>
                </a:solidFill>
                <a:latin typeface="Times New Roman" pitchFamily="18" charset="0"/>
              </a:rPr>
              <a:t>～ソフトウェアのブラックボックステスト～</a:t>
            </a:r>
          </a:p>
          <a:p>
            <a:pPr>
              <a:lnSpc>
                <a:spcPct val="60000"/>
              </a:lnSpc>
              <a:spcBef>
                <a:spcPct val="15000"/>
              </a:spcBef>
              <a:buClr>
                <a:srgbClr val="003300"/>
              </a:buClr>
              <a:buFont typeface="Wingdings" pitchFamily="2" charset="2"/>
              <a:buNone/>
            </a:pPr>
            <a:r>
              <a:rPr lang="ja-JP" altLang="en-US" sz="2800" dirty="0">
                <a:solidFill>
                  <a:srgbClr val="003300"/>
                </a:solidFill>
                <a:latin typeface="Times New Roman" pitchFamily="18" charset="0"/>
              </a:rPr>
              <a:t>   </a:t>
            </a:r>
            <a:r>
              <a:rPr lang="ja-JP" altLang="en-US" dirty="0">
                <a:solidFill>
                  <a:srgbClr val="003300"/>
                </a:solidFill>
                <a:latin typeface="Times New Roman" pitchFamily="18" charset="0"/>
              </a:rPr>
              <a:t>ボーリス・バイザー著／小野間彰、山浦恒央、石原成夫訳</a:t>
            </a:r>
          </a:p>
          <a:p>
            <a:pPr>
              <a:lnSpc>
                <a:spcPct val="60000"/>
              </a:lnSpc>
              <a:spcBef>
                <a:spcPct val="15000"/>
              </a:spcBef>
              <a:buClr>
                <a:srgbClr val="003300"/>
              </a:buClr>
              <a:buFont typeface="Wingdings" pitchFamily="2" charset="2"/>
              <a:buNone/>
            </a:pPr>
            <a:r>
              <a:rPr lang="ja-JP" altLang="en-US" dirty="0">
                <a:solidFill>
                  <a:srgbClr val="003300"/>
                </a:solidFill>
                <a:latin typeface="Times New Roman" pitchFamily="18" charset="0"/>
              </a:rPr>
              <a:t>    「</a:t>
            </a:r>
            <a:r>
              <a:rPr lang="en-US" altLang="ja-JP" dirty="0">
                <a:solidFill>
                  <a:srgbClr val="003300"/>
                </a:solidFill>
                <a:latin typeface="Times New Roman" pitchFamily="18" charset="0"/>
              </a:rPr>
              <a:t>1.3.2 </a:t>
            </a:r>
            <a:r>
              <a:rPr lang="ja-JP" altLang="en-US" dirty="0">
                <a:solidFill>
                  <a:srgbClr val="003300"/>
                </a:solidFill>
                <a:latin typeface="Times New Roman" pitchFamily="18" charset="0"/>
              </a:rPr>
              <a:t>ソフトウェアテストの理由づけ」より。</a:t>
            </a:r>
          </a:p>
        </p:txBody>
      </p:sp>
      <p:sp>
        <p:nvSpPr>
          <p:cNvPr id="19461" name="Rectangle 4"/>
          <p:cNvSpPr>
            <a:spLocks noChangeArrowheads="1"/>
          </p:cNvSpPr>
          <p:nvPr/>
        </p:nvSpPr>
        <p:spPr bwMode="auto">
          <a:xfrm>
            <a:off x="631825" y="1557338"/>
            <a:ext cx="8785225" cy="2303462"/>
          </a:xfrm>
          <a:prstGeom prst="rect">
            <a:avLst/>
          </a:prstGeom>
          <a:solidFill>
            <a:srgbClr val="FFFF99"/>
          </a:solidFill>
          <a:ln w="9525">
            <a:solidFill>
              <a:schemeClr val="bg2"/>
            </a:solidFill>
            <a:miter lim="800000"/>
            <a:headEnd/>
            <a:tailEnd/>
          </a:ln>
        </p:spPr>
        <p:txBody>
          <a:bodyPr wrap="none" anchor="ctr"/>
          <a:lstStyle/>
          <a:p>
            <a:endParaRPr lang="ja-JP" altLang="en-US"/>
          </a:p>
        </p:txBody>
      </p:sp>
      <p:sp>
        <p:nvSpPr>
          <p:cNvPr id="19462" name="Text Box 5"/>
          <p:cNvSpPr txBox="1">
            <a:spLocks noChangeArrowheads="1"/>
          </p:cNvSpPr>
          <p:nvPr/>
        </p:nvSpPr>
        <p:spPr bwMode="auto">
          <a:xfrm>
            <a:off x="849313" y="1844675"/>
            <a:ext cx="8351837" cy="1628775"/>
          </a:xfrm>
          <a:prstGeom prst="rect">
            <a:avLst/>
          </a:prstGeom>
          <a:noFill/>
          <a:ln w="9525">
            <a:noFill/>
            <a:miter lim="800000"/>
            <a:headEnd/>
            <a:tailEnd/>
          </a:ln>
        </p:spPr>
        <p:txBody>
          <a:bodyPr>
            <a:spAutoFit/>
          </a:bodyPr>
          <a:lstStyle/>
          <a:p>
            <a:pPr>
              <a:lnSpc>
                <a:spcPct val="90000"/>
              </a:lnSpc>
              <a:spcBef>
                <a:spcPct val="35000"/>
              </a:spcBef>
            </a:pPr>
            <a:r>
              <a:rPr lang="ja-JP" altLang="en-US" sz="2800" b="1" dirty="0">
                <a:latin typeface="Times New Roman" pitchFamily="18" charset="0"/>
              </a:rPr>
              <a:t>品質保証を支援することにある。すなわち、</a:t>
            </a:r>
            <a:r>
              <a:rPr lang="ja-JP" altLang="en-US" sz="2800" b="1" dirty="0">
                <a:solidFill>
                  <a:srgbClr val="FF0000"/>
                </a:solidFill>
                <a:latin typeface="Times New Roman" pitchFamily="18" charset="0"/>
              </a:rPr>
              <a:t>品質に関連した情報を収集</a:t>
            </a:r>
            <a:r>
              <a:rPr lang="ja-JP" altLang="en-US" sz="2800" b="1" dirty="0">
                <a:latin typeface="Times New Roman" pitchFamily="18" charset="0"/>
              </a:rPr>
              <a:t>し、プログラマーにその</a:t>
            </a:r>
            <a:r>
              <a:rPr lang="ja-JP" altLang="en-US" sz="2800" b="1" dirty="0">
                <a:solidFill>
                  <a:srgbClr val="FF0000"/>
                </a:solidFill>
                <a:latin typeface="Times New Roman" pitchFamily="18" charset="0"/>
              </a:rPr>
              <a:t>情報をフィードバックする</a:t>
            </a:r>
            <a:r>
              <a:rPr lang="ja-JP" altLang="en-US" sz="2800" b="1" dirty="0">
                <a:latin typeface="Times New Roman" pitchFamily="18" charset="0"/>
              </a:rPr>
              <a:t>ことで、過去に発生した不良の再発を防止し、ソフトウェアの品質をよい方向へと導くことである。</a:t>
            </a:r>
          </a:p>
        </p:txBody>
      </p:sp>
      <p:pic>
        <p:nvPicPr>
          <p:cNvPr id="19463" name="Picture 6" descr="j0232041"/>
          <p:cNvPicPr>
            <a:picLocks noChangeAspect="1" noChangeArrowheads="1"/>
          </p:cNvPicPr>
          <p:nvPr/>
        </p:nvPicPr>
        <p:blipFill>
          <a:blip r:embed="rId3" cstate="print"/>
          <a:srcRect/>
          <a:stretch>
            <a:fillRect/>
          </a:stretch>
        </p:blipFill>
        <p:spPr bwMode="auto">
          <a:xfrm>
            <a:off x="7761288" y="4293096"/>
            <a:ext cx="1851025" cy="1782763"/>
          </a:xfrm>
          <a:prstGeom prst="rect">
            <a:avLst/>
          </a:prstGeom>
          <a:noFill/>
          <a:ln w="9525">
            <a:noFill/>
            <a:miter lim="800000"/>
            <a:headEnd/>
            <a:tailEnd/>
          </a:ln>
        </p:spPr>
      </p:pic>
      <p:sp>
        <p:nvSpPr>
          <p:cNvPr id="19464"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174828486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①同値分割法（続き）</a:t>
            </a:r>
          </a:p>
        </p:txBody>
      </p:sp>
      <p:sp>
        <p:nvSpPr>
          <p:cNvPr id="3" name="コンテンツ プレースホルダー 2"/>
          <p:cNvSpPr>
            <a:spLocks noGrp="1"/>
          </p:cNvSpPr>
          <p:nvPr>
            <p:ph idx="1"/>
          </p:nvPr>
        </p:nvSpPr>
        <p:spPr/>
        <p:txBody>
          <a:bodyPr/>
          <a:lstStyle/>
          <a:p>
            <a:r>
              <a:rPr lang="ja-JP" altLang="en-US" dirty="0"/>
              <a:t>同等に処理されると想定したデータすべてを</a:t>
            </a:r>
            <a:br>
              <a:rPr lang="en-US" altLang="ja-JP" dirty="0"/>
            </a:br>
            <a:r>
              <a:rPr lang="ja-JP" altLang="en-US" u="sng" dirty="0"/>
              <a:t>同じパーティション</a:t>
            </a:r>
            <a:r>
              <a:rPr lang="ja-JP" altLang="en-US" dirty="0"/>
              <a:t>に振り分ける。</a:t>
            </a:r>
            <a:endParaRPr lang="en-US" altLang="ja-JP" dirty="0"/>
          </a:p>
          <a:p>
            <a:endParaRPr lang="en-US" altLang="ja-JP" dirty="0"/>
          </a:p>
          <a:p>
            <a:endParaRPr lang="en-US" altLang="ja-JP" dirty="0"/>
          </a:p>
          <a:p>
            <a:endParaRPr lang="en-US" altLang="ja-JP" dirty="0"/>
          </a:p>
          <a:p>
            <a:endParaRPr lang="en-US" altLang="ja-JP" dirty="0"/>
          </a:p>
          <a:p>
            <a:endParaRPr lang="en-US" altLang="ja-JP"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90</a:t>
            </a:fld>
            <a:endParaRPr lang="en-US" altLang="ja-JP" dirty="0"/>
          </a:p>
        </p:txBody>
      </p:sp>
      <p:sp>
        <p:nvSpPr>
          <p:cNvPr id="20" name="テキスト ボックス 19"/>
          <p:cNvSpPr txBox="1"/>
          <p:nvPr/>
        </p:nvSpPr>
        <p:spPr>
          <a:xfrm>
            <a:off x="1841158" y="2644646"/>
            <a:ext cx="3017173" cy="523220"/>
          </a:xfrm>
          <a:prstGeom prst="rect">
            <a:avLst/>
          </a:prstGeom>
          <a:noFill/>
        </p:spPr>
        <p:txBody>
          <a:bodyPr wrap="none" rtlCol="0">
            <a:spAutoFit/>
          </a:bodyPr>
          <a:lstStyle/>
          <a:p>
            <a:r>
              <a:rPr kumimoji="1" lang="ja-JP" altLang="en-US" sz="2800" dirty="0"/>
              <a:t>同値パーティション</a:t>
            </a:r>
          </a:p>
        </p:txBody>
      </p:sp>
      <p:sp>
        <p:nvSpPr>
          <p:cNvPr id="21" name="曲折矢印 20"/>
          <p:cNvSpPr/>
          <p:nvPr/>
        </p:nvSpPr>
        <p:spPr>
          <a:xfrm flipV="1">
            <a:off x="1423988" y="2652371"/>
            <a:ext cx="405099" cy="369554"/>
          </a:xfrm>
          <a:prstGeom prst="ben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solidFill>
                <a:schemeClr val="tx1"/>
              </a:solidFill>
            </a:endParaRPr>
          </a:p>
        </p:txBody>
      </p:sp>
      <p:cxnSp>
        <p:nvCxnSpPr>
          <p:cNvPr id="35" name="直線コネクタ 34"/>
          <p:cNvCxnSpPr/>
          <p:nvPr/>
        </p:nvCxnSpPr>
        <p:spPr>
          <a:xfrm>
            <a:off x="1136576" y="4954296"/>
            <a:ext cx="77048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楕円 42"/>
          <p:cNvSpPr/>
          <p:nvPr/>
        </p:nvSpPr>
        <p:spPr>
          <a:xfrm>
            <a:off x="3154726" y="4846284"/>
            <a:ext cx="216024" cy="216024"/>
          </a:xfrm>
          <a:prstGeom prst="ellipse">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6" name="楕円 45"/>
          <p:cNvSpPr/>
          <p:nvPr/>
        </p:nvSpPr>
        <p:spPr>
          <a:xfrm>
            <a:off x="6432503" y="4846284"/>
            <a:ext cx="216024" cy="216024"/>
          </a:xfrm>
          <a:prstGeom prst="ellipse">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7" name="テキスト ボックス 46"/>
          <p:cNvSpPr txBox="1"/>
          <p:nvPr/>
        </p:nvSpPr>
        <p:spPr>
          <a:xfrm>
            <a:off x="6321152" y="5120735"/>
            <a:ext cx="356188" cy="461665"/>
          </a:xfrm>
          <a:prstGeom prst="rect">
            <a:avLst/>
          </a:prstGeom>
          <a:noFill/>
        </p:spPr>
        <p:txBody>
          <a:bodyPr wrap="none" rtlCol="0">
            <a:spAutoFit/>
          </a:bodyPr>
          <a:lstStyle/>
          <a:p>
            <a:r>
              <a:rPr kumimoji="1" lang="en-US" altLang="ja-JP" sz="2400" dirty="0"/>
              <a:t>9</a:t>
            </a:r>
            <a:endParaRPr kumimoji="1" lang="ja-JP" altLang="en-US" sz="2400" dirty="0"/>
          </a:p>
        </p:txBody>
      </p:sp>
      <p:sp>
        <p:nvSpPr>
          <p:cNvPr id="49" name="楕円 48"/>
          <p:cNvSpPr/>
          <p:nvPr/>
        </p:nvSpPr>
        <p:spPr>
          <a:xfrm>
            <a:off x="6676480" y="4846284"/>
            <a:ext cx="216024" cy="21602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50" name="楕円 49"/>
          <p:cNvSpPr/>
          <p:nvPr/>
        </p:nvSpPr>
        <p:spPr>
          <a:xfrm>
            <a:off x="2936776" y="4846284"/>
            <a:ext cx="216024" cy="21602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51" name="テキスト ボックス 50"/>
          <p:cNvSpPr txBox="1"/>
          <p:nvPr/>
        </p:nvSpPr>
        <p:spPr>
          <a:xfrm>
            <a:off x="3300392" y="3705672"/>
            <a:ext cx="3236784" cy="677108"/>
          </a:xfrm>
          <a:prstGeom prst="rect">
            <a:avLst/>
          </a:prstGeom>
          <a:noFill/>
        </p:spPr>
        <p:txBody>
          <a:bodyPr wrap="none" rtlCol="0">
            <a:spAutoFit/>
          </a:bodyPr>
          <a:lstStyle/>
          <a:p>
            <a:pPr algn="ctr"/>
            <a:r>
              <a:rPr lang="ja-JP" altLang="en-US" sz="2000" dirty="0"/>
              <a:t>有効同値パーティション</a:t>
            </a:r>
            <a:endParaRPr lang="en-US" altLang="ja-JP" sz="2000" dirty="0"/>
          </a:p>
          <a:p>
            <a:pPr algn="ctr"/>
            <a:r>
              <a:rPr kumimoji="1" lang="ja-JP" altLang="en-US" dirty="0"/>
              <a:t>（システムに受け入れられる値）</a:t>
            </a:r>
          </a:p>
        </p:txBody>
      </p:sp>
      <p:sp>
        <p:nvSpPr>
          <p:cNvPr id="52" name="テキスト ボックス 51"/>
          <p:cNvSpPr txBox="1"/>
          <p:nvPr/>
        </p:nvSpPr>
        <p:spPr>
          <a:xfrm>
            <a:off x="6753200" y="3705672"/>
            <a:ext cx="2778325" cy="677108"/>
          </a:xfrm>
          <a:prstGeom prst="rect">
            <a:avLst/>
          </a:prstGeom>
          <a:noFill/>
        </p:spPr>
        <p:txBody>
          <a:bodyPr wrap="none" rtlCol="0">
            <a:spAutoFit/>
          </a:bodyPr>
          <a:lstStyle/>
          <a:p>
            <a:pPr algn="ctr"/>
            <a:r>
              <a:rPr lang="ja-JP" altLang="en-US" sz="2000" dirty="0"/>
              <a:t>無効同値パーティション</a:t>
            </a:r>
            <a:endParaRPr lang="en-US" altLang="ja-JP" sz="2000" dirty="0"/>
          </a:p>
          <a:p>
            <a:pPr algn="ctr"/>
            <a:r>
              <a:rPr kumimoji="1" lang="ja-JP" altLang="en-US" dirty="0"/>
              <a:t>（システムに拒否される値）</a:t>
            </a:r>
          </a:p>
        </p:txBody>
      </p:sp>
      <p:sp>
        <p:nvSpPr>
          <p:cNvPr id="53" name="左右矢印 52"/>
          <p:cNvSpPr/>
          <p:nvPr/>
        </p:nvSpPr>
        <p:spPr>
          <a:xfrm>
            <a:off x="3281318" y="4431355"/>
            <a:ext cx="3240000" cy="237586"/>
          </a:xfrm>
          <a:prstGeom prst="leftRigh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54" name="左矢印 53"/>
          <p:cNvSpPr/>
          <p:nvPr/>
        </p:nvSpPr>
        <p:spPr>
          <a:xfrm>
            <a:off x="6609184" y="4431355"/>
            <a:ext cx="2124000" cy="237586"/>
          </a:xfrm>
          <a:prstGeom prst="leftArrow">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55" name="右矢印 54"/>
          <p:cNvSpPr/>
          <p:nvPr/>
        </p:nvSpPr>
        <p:spPr>
          <a:xfrm>
            <a:off x="1316808" y="4431355"/>
            <a:ext cx="1908000" cy="237586"/>
          </a:xfrm>
          <a:prstGeom prst="rightArrow">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56" name="テキスト ボックス 55"/>
          <p:cNvSpPr txBox="1"/>
          <p:nvPr/>
        </p:nvSpPr>
        <p:spPr>
          <a:xfrm>
            <a:off x="374475" y="3705672"/>
            <a:ext cx="2778325" cy="677108"/>
          </a:xfrm>
          <a:prstGeom prst="rect">
            <a:avLst/>
          </a:prstGeom>
          <a:noFill/>
        </p:spPr>
        <p:txBody>
          <a:bodyPr wrap="none" rtlCol="0">
            <a:spAutoFit/>
          </a:bodyPr>
          <a:lstStyle/>
          <a:p>
            <a:pPr algn="ctr"/>
            <a:r>
              <a:rPr lang="ja-JP" altLang="en-US" sz="2000" dirty="0"/>
              <a:t>無効同値パーティション</a:t>
            </a:r>
            <a:endParaRPr lang="en-US" altLang="ja-JP" sz="2000" dirty="0"/>
          </a:p>
          <a:p>
            <a:pPr algn="ctr"/>
            <a:r>
              <a:rPr kumimoji="1" lang="ja-JP" altLang="en-US" dirty="0"/>
              <a:t>（システムに拒否される値）</a:t>
            </a:r>
          </a:p>
        </p:txBody>
      </p:sp>
      <p:cxnSp>
        <p:nvCxnSpPr>
          <p:cNvPr id="57" name="直線コネクタ 56"/>
          <p:cNvCxnSpPr>
            <a:stCxn id="43" idx="0"/>
          </p:cNvCxnSpPr>
          <p:nvPr/>
        </p:nvCxnSpPr>
        <p:spPr>
          <a:xfrm flipV="1">
            <a:off x="3262738" y="4075052"/>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58" name="直線コネクタ 57"/>
          <p:cNvCxnSpPr/>
          <p:nvPr/>
        </p:nvCxnSpPr>
        <p:spPr>
          <a:xfrm flipV="1">
            <a:off x="6551987" y="4106048"/>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62" name="テキスト ボックス 61"/>
          <p:cNvSpPr txBox="1"/>
          <p:nvPr/>
        </p:nvSpPr>
        <p:spPr>
          <a:xfrm>
            <a:off x="3084644" y="5136233"/>
            <a:ext cx="356188" cy="461665"/>
          </a:xfrm>
          <a:prstGeom prst="rect">
            <a:avLst/>
          </a:prstGeom>
          <a:noFill/>
        </p:spPr>
        <p:txBody>
          <a:bodyPr wrap="none" rtlCol="0">
            <a:spAutoFit/>
          </a:bodyPr>
          <a:lstStyle/>
          <a:p>
            <a:r>
              <a:rPr kumimoji="1" lang="en-US" altLang="ja-JP" sz="2400" dirty="0"/>
              <a:t>1</a:t>
            </a:r>
            <a:endParaRPr kumimoji="1" lang="ja-JP" altLang="en-US" sz="2400" dirty="0"/>
          </a:p>
        </p:txBody>
      </p:sp>
      <p:sp>
        <p:nvSpPr>
          <p:cNvPr id="63" name="テキスト ボックス 62"/>
          <p:cNvSpPr txBox="1"/>
          <p:nvPr/>
        </p:nvSpPr>
        <p:spPr>
          <a:xfrm>
            <a:off x="6537176" y="5136232"/>
            <a:ext cx="527709" cy="461665"/>
          </a:xfrm>
          <a:prstGeom prst="rect">
            <a:avLst/>
          </a:prstGeom>
          <a:noFill/>
        </p:spPr>
        <p:txBody>
          <a:bodyPr wrap="none" rtlCol="0">
            <a:spAutoFit/>
          </a:bodyPr>
          <a:lstStyle/>
          <a:p>
            <a:r>
              <a:rPr kumimoji="1" lang="en-US" altLang="ja-JP" sz="2400" dirty="0"/>
              <a:t>10</a:t>
            </a:r>
            <a:endParaRPr kumimoji="1" lang="ja-JP" altLang="en-US" sz="2400" dirty="0"/>
          </a:p>
        </p:txBody>
      </p:sp>
      <p:sp>
        <p:nvSpPr>
          <p:cNvPr id="64" name="テキスト ボックス 63"/>
          <p:cNvSpPr txBox="1"/>
          <p:nvPr/>
        </p:nvSpPr>
        <p:spPr>
          <a:xfrm>
            <a:off x="2868620" y="5145251"/>
            <a:ext cx="356188" cy="461665"/>
          </a:xfrm>
          <a:prstGeom prst="rect">
            <a:avLst/>
          </a:prstGeom>
          <a:noFill/>
        </p:spPr>
        <p:txBody>
          <a:bodyPr wrap="none" rtlCol="0">
            <a:spAutoFit/>
          </a:bodyPr>
          <a:lstStyle/>
          <a:p>
            <a:r>
              <a:rPr kumimoji="1" lang="en-US" altLang="ja-JP" sz="2400" dirty="0"/>
              <a:t>0</a:t>
            </a:r>
            <a:endParaRPr kumimoji="1" lang="ja-JP" altLang="en-US" sz="2400" dirty="0"/>
          </a:p>
        </p:txBody>
      </p:sp>
      <p:sp>
        <p:nvSpPr>
          <p:cNvPr id="26" name="フッター プレースホルダ 4">
            <a:extLst>
              <a:ext uri="{FF2B5EF4-FFF2-40B4-BE49-F238E27FC236}">
                <a16:creationId xmlns:a16="http://schemas.microsoft.com/office/drawing/2014/main" id="{3C19C634-CA3E-45E4-80BF-89E453ABC112}"/>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27" name="テキスト ボックス 69">
            <a:extLst>
              <a:ext uri="{FF2B5EF4-FFF2-40B4-BE49-F238E27FC236}">
                <a16:creationId xmlns:a16="http://schemas.microsoft.com/office/drawing/2014/main" id="{DC47548A-7CB7-4999-B02C-36A68644B37F}"/>
              </a:ext>
            </a:extLst>
          </p:cNvPr>
          <p:cNvSpPr txBox="1">
            <a:spLocks noChangeArrowheads="1"/>
          </p:cNvSpPr>
          <p:nvPr/>
        </p:nvSpPr>
        <p:spPr bwMode="auto">
          <a:xfrm>
            <a:off x="315913" y="6145559"/>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4041926527"/>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①同値</a:t>
            </a:r>
            <a:r>
              <a:rPr lang="ja-JP" altLang="en-US" dirty="0"/>
              <a:t>分割法（続き）</a:t>
            </a:r>
            <a:endParaRPr kumimoji="1" lang="ja-JP" altLang="en-US" dirty="0"/>
          </a:p>
        </p:txBody>
      </p:sp>
      <p:sp>
        <p:nvSpPr>
          <p:cNvPr id="3" name="コンテンツ プレースホルダー 2"/>
          <p:cNvSpPr>
            <a:spLocks noGrp="1"/>
          </p:cNvSpPr>
          <p:nvPr>
            <p:ph idx="1"/>
          </p:nvPr>
        </p:nvSpPr>
        <p:spPr/>
        <p:txBody>
          <a:bodyPr/>
          <a:lstStyle/>
          <a:p>
            <a:r>
              <a:rPr lang="ja-JP" altLang="en-US" dirty="0"/>
              <a:t>各パーティションから、少なくとも</a:t>
            </a:r>
            <a:r>
              <a:rPr lang="en-US" altLang="ja-JP" dirty="0"/>
              <a:t>1</a:t>
            </a:r>
            <a:r>
              <a:rPr lang="ja-JP" altLang="en-US" dirty="0"/>
              <a:t>個の値を選んでテストする。</a:t>
            </a:r>
          </a:p>
          <a:p>
            <a:endParaRPr lang="en-US" altLang="ja-JP" dirty="0"/>
          </a:p>
          <a:p>
            <a:endParaRPr lang="en-US" altLang="ja-JP" dirty="0"/>
          </a:p>
          <a:p>
            <a:endParaRPr lang="en-US" altLang="ja-JP" dirty="0"/>
          </a:p>
          <a:p>
            <a:endParaRPr lang="en-US" altLang="ja-JP" dirty="0"/>
          </a:p>
          <a:p>
            <a:endParaRPr lang="en-US" altLang="ja-JP"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91</a:t>
            </a:fld>
            <a:endParaRPr lang="en-US" altLang="ja-JP" dirty="0"/>
          </a:p>
        </p:txBody>
      </p:sp>
      <p:sp>
        <p:nvSpPr>
          <p:cNvPr id="36" name="下矢印 35"/>
          <p:cNvSpPr/>
          <p:nvPr/>
        </p:nvSpPr>
        <p:spPr>
          <a:xfrm>
            <a:off x="4736976" y="5129385"/>
            <a:ext cx="360040" cy="317649"/>
          </a:xfrm>
          <a:prstGeom prst="downArrow">
            <a:avLst/>
          </a:prstGeom>
          <a:solidFill>
            <a:schemeClr val="bg1">
              <a:lumMod val="75000"/>
            </a:schemeClr>
          </a:solidFill>
          <a:ln>
            <a:solidFill>
              <a:schemeClr val="bg1">
                <a:lumMod val="75000"/>
              </a:schemeClr>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37" name="テキスト ボックス 36"/>
          <p:cNvSpPr txBox="1"/>
          <p:nvPr/>
        </p:nvSpPr>
        <p:spPr>
          <a:xfrm>
            <a:off x="4287150" y="5477162"/>
            <a:ext cx="1225015" cy="400110"/>
          </a:xfrm>
          <a:prstGeom prst="rect">
            <a:avLst/>
          </a:prstGeom>
          <a:noFill/>
        </p:spPr>
        <p:txBody>
          <a:bodyPr wrap="none" rtlCol="0">
            <a:spAutoFit/>
          </a:bodyPr>
          <a:lstStyle/>
          <a:p>
            <a:r>
              <a:rPr kumimoji="1" lang="ja-JP" altLang="en-US" sz="2000" dirty="0"/>
              <a:t>代表値：</a:t>
            </a:r>
            <a:r>
              <a:rPr kumimoji="1" lang="en-US" altLang="ja-JP" sz="2000" dirty="0"/>
              <a:t>5</a:t>
            </a:r>
            <a:endParaRPr kumimoji="1" lang="ja-JP" altLang="en-US" sz="2000" dirty="0"/>
          </a:p>
        </p:txBody>
      </p:sp>
      <p:sp>
        <p:nvSpPr>
          <p:cNvPr id="38" name="下矢印 37"/>
          <p:cNvSpPr/>
          <p:nvPr/>
        </p:nvSpPr>
        <p:spPr>
          <a:xfrm>
            <a:off x="8053037" y="5129385"/>
            <a:ext cx="360040" cy="317649"/>
          </a:xfrm>
          <a:prstGeom prst="downArrow">
            <a:avLst/>
          </a:prstGeom>
          <a:solidFill>
            <a:schemeClr val="bg1">
              <a:lumMod val="75000"/>
            </a:schemeClr>
          </a:solidFill>
          <a:ln>
            <a:solidFill>
              <a:schemeClr val="bg1">
                <a:lumMod val="75000"/>
              </a:schemeClr>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39" name="テキスト ボックス 38"/>
          <p:cNvSpPr txBox="1"/>
          <p:nvPr/>
        </p:nvSpPr>
        <p:spPr>
          <a:xfrm>
            <a:off x="7603211" y="5477162"/>
            <a:ext cx="1367682" cy="400110"/>
          </a:xfrm>
          <a:prstGeom prst="rect">
            <a:avLst/>
          </a:prstGeom>
          <a:noFill/>
        </p:spPr>
        <p:txBody>
          <a:bodyPr wrap="none" rtlCol="0">
            <a:spAutoFit/>
          </a:bodyPr>
          <a:lstStyle/>
          <a:p>
            <a:r>
              <a:rPr kumimoji="1" lang="ja-JP" altLang="en-US" sz="2000" dirty="0"/>
              <a:t>代表値：</a:t>
            </a:r>
            <a:r>
              <a:rPr kumimoji="1" lang="en-US" altLang="ja-JP" sz="2000" dirty="0"/>
              <a:t>15</a:t>
            </a:r>
            <a:endParaRPr kumimoji="1" lang="ja-JP" altLang="en-US" sz="2000" dirty="0"/>
          </a:p>
        </p:txBody>
      </p:sp>
      <p:sp>
        <p:nvSpPr>
          <p:cNvPr id="40" name="下矢印 39"/>
          <p:cNvSpPr/>
          <p:nvPr/>
        </p:nvSpPr>
        <p:spPr>
          <a:xfrm>
            <a:off x="1573007" y="5129385"/>
            <a:ext cx="360040" cy="317649"/>
          </a:xfrm>
          <a:prstGeom prst="downArrow">
            <a:avLst/>
          </a:prstGeom>
          <a:solidFill>
            <a:schemeClr val="bg1">
              <a:lumMod val="75000"/>
            </a:schemeClr>
          </a:solidFill>
          <a:ln>
            <a:solidFill>
              <a:schemeClr val="bg1">
                <a:lumMod val="75000"/>
              </a:schemeClr>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1" name="テキスト ボックス 40"/>
          <p:cNvSpPr txBox="1"/>
          <p:nvPr/>
        </p:nvSpPr>
        <p:spPr>
          <a:xfrm>
            <a:off x="1123181" y="5477162"/>
            <a:ext cx="1309974" cy="400110"/>
          </a:xfrm>
          <a:prstGeom prst="rect">
            <a:avLst/>
          </a:prstGeom>
          <a:noFill/>
        </p:spPr>
        <p:txBody>
          <a:bodyPr wrap="none" rtlCol="0">
            <a:spAutoFit/>
          </a:bodyPr>
          <a:lstStyle/>
          <a:p>
            <a:r>
              <a:rPr kumimoji="1" lang="ja-JP" altLang="en-US" sz="2000" dirty="0"/>
              <a:t>代表値：</a:t>
            </a:r>
            <a:r>
              <a:rPr lang="en-US" altLang="ja-JP" sz="2000" dirty="0"/>
              <a:t>-</a:t>
            </a:r>
            <a:r>
              <a:rPr kumimoji="1" lang="en-US" altLang="ja-JP" sz="2000" dirty="0"/>
              <a:t>5</a:t>
            </a:r>
            <a:endParaRPr kumimoji="1" lang="ja-JP" altLang="en-US" sz="2000" dirty="0"/>
          </a:p>
        </p:txBody>
      </p:sp>
      <p:sp>
        <p:nvSpPr>
          <p:cNvPr id="35" name="右矢印 34"/>
          <p:cNvSpPr/>
          <p:nvPr/>
        </p:nvSpPr>
        <p:spPr>
          <a:xfrm>
            <a:off x="1064568" y="2693583"/>
            <a:ext cx="576064" cy="505562"/>
          </a:xfrm>
          <a:prstGeom prst="righ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3" name="テキスト ボックス 42"/>
          <p:cNvSpPr txBox="1"/>
          <p:nvPr/>
        </p:nvSpPr>
        <p:spPr>
          <a:xfrm>
            <a:off x="1753117" y="2689756"/>
            <a:ext cx="8152884" cy="523220"/>
          </a:xfrm>
          <a:prstGeom prst="rect">
            <a:avLst/>
          </a:prstGeom>
          <a:noFill/>
        </p:spPr>
        <p:txBody>
          <a:bodyPr wrap="square" rtlCol="0">
            <a:spAutoFit/>
          </a:bodyPr>
          <a:lstStyle/>
          <a:p>
            <a:r>
              <a:rPr lang="ja-JP" altLang="en-US" sz="2800" dirty="0"/>
              <a:t>無駄なテストをなくし、</a:t>
            </a:r>
            <a:r>
              <a:rPr lang="ja-JP" altLang="en-US" sz="2800" dirty="0">
                <a:solidFill>
                  <a:srgbClr val="FF0000"/>
                </a:solidFill>
              </a:rPr>
              <a:t>テスト回数を大幅に削減できる。</a:t>
            </a:r>
            <a:endParaRPr kumimoji="1" lang="ja-JP" altLang="en-US" sz="2800" dirty="0"/>
          </a:p>
        </p:txBody>
      </p:sp>
      <p:cxnSp>
        <p:nvCxnSpPr>
          <p:cNvPr id="31" name="直線コネクタ 30"/>
          <p:cNvCxnSpPr/>
          <p:nvPr/>
        </p:nvCxnSpPr>
        <p:spPr>
          <a:xfrm>
            <a:off x="1136576" y="4954296"/>
            <a:ext cx="77048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楕円 42"/>
          <p:cNvSpPr/>
          <p:nvPr/>
        </p:nvSpPr>
        <p:spPr>
          <a:xfrm>
            <a:off x="3154726" y="4846284"/>
            <a:ext cx="216024" cy="216024"/>
          </a:xfrm>
          <a:prstGeom prst="ellipse">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2" name="楕円 45"/>
          <p:cNvSpPr/>
          <p:nvPr/>
        </p:nvSpPr>
        <p:spPr>
          <a:xfrm>
            <a:off x="6432503" y="4846284"/>
            <a:ext cx="216024" cy="216024"/>
          </a:xfrm>
          <a:prstGeom prst="ellipse">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4" name="テキスト ボックス 43"/>
          <p:cNvSpPr txBox="1"/>
          <p:nvPr/>
        </p:nvSpPr>
        <p:spPr>
          <a:xfrm>
            <a:off x="6321152" y="5120735"/>
            <a:ext cx="356188" cy="461665"/>
          </a:xfrm>
          <a:prstGeom prst="rect">
            <a:avLst/>
          </a:prstGeom>
          <a:noFill/>
        </p:spPr>
        <p:txBody>
          <a:bodyPr wrap="none" rtlCol="0">
            <a:spAutoFit/>
          </a:bodyPr>
          <a:lstStyle/>
          <a:p>
            <a:r>
              <a:rPr kumimoji="1" lang="en-US" altLang="ja-JP" sz="2400" dirty="0"/>
              <a:t>9</a:t>
            </a:r>
            <a:endParaRPr kumimoji="1" lang="ja-JP" altLang="en-US" sz="2400" dirty="0"/>
          </a:p>
        </p:txBody>
      </p:sp>
      <p:sp>
        <p:nvSpPr>
          <p:cNvPr id="45" name="楕円 48"/>
          <p:cNvSpPr/>
          <p:nvPr/>
        </p:nvSpPr>
        <p:spPr>
          <a:xfrm>
            <a:off x="6676480" y="4846284"/>
            <a:ext cx="216024" cy="21602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6" name="楕円 49"/>
          <p:cNvSpPr/>
          <p:nvPr/>
        </p:nvSpPr>
        <p:spPr>
          <a:xfrm>
            <a:off x="2936776" y="4846284"/>
            <a:ext cx="216024" cy="21602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7" name="テキスト ボックス 46"/>
          <p:cNvSpPr txBox="1"/>
          <p:nvPr/>
        </p:nvSpPr>
        <p:spPr>
          <a:xfrm>
            <a:off x="3300392" y="3705672"/>
            <a:ext cx="3236784" cy="677108"/>
          </a:xfrm>
          <a:prstGeom prst="rect">
            <a:avLst/>
          </a:prstGeom>
          <a:noFill/>
        </p:spPr>
        <p:txBody>
          <a:bodyPr wrap="none" rtlCol="0">
            <a:spAutoFit/>
          </a:bodyPr>
          <a:lstStyle/>
          <a:p>
            <a:pPr algn="ctr"/>
            <a:r>
              <a:rPr lang="ja-JP" altLang="en-US" sz="2000" dirty="0"/>
              <a:t>有効同値パーティション</a:t>
            </a:r>
            <a:endParaRPr lang="en-US" altLang="ja-JP" sz="2000" dirty="0"/>
          </a:p>
          <a:p>
            <a:pPr algn="ctr"/>
            <a:r>
              <a:rPr kumimoji="1" lang="ja-JP" altLang="en-US" dirty="0"/>
              <a:t>（システムに受け入れられる値）</a:t>
            </a:r>
          </a:p>
        </p:txBody>
      </p:sp>
      <p:sp>
        <p:nvSpPr>
          <p:cNvPr id="48" name="テキスト ボックス 47"/>
          <p:cNvSpPr txBox="1"/>
          <p:nvPr/>
        </p:nvSpPr>
        <p:spPr>
          <a:xfrm>
            <a:off x="6753200" y="3705672"/>
            <a:ext cx="2778325" cy="677108"/>
          </a:xfrm>
          <a:prstGeom prst="rect">
            <a:avLst/>
          </a:prstGeom>
          <a:noFill/>
        </p:spPr>
        <p:txBody>
          <a:bodyPr wrap="none" rtlCol="0">
            <a:spAutoFit/>
          </a:bodyPr>
          <a:lstStyle/>
          <a:p>
            <a:pPr algn="ctr"/>
            <a:r>
              <a:rPr lang="ja-JP" altLang="en-US" sz="2000" dirty="0"/>
              <a:t>無効同値パーティション</a:t>
            </a:r>
            <a:endParaRPr lang="en-US" altLang="ja-JP" sz="2000" dirty="0"/>
          </a:p>
          <a:p>
            <a:pPr algn="ctr"/>
            <a:r>
              <a:rPr kumimoji="1" lang="ja-JP" altLang="en-US" dirty="0"/>
              <a:t>（システムに拒否される値）</a:t>
            </a:r>
          </a:p>
        </p:txBody>
      </p:sp>
      <p:sp>
        <p:nvSpPr>
          <p:cNvPr id="49" name="左右矢印 48"/>
          <p:cNvSpPr/>
          <p:nvPr/>
        </p:nvSpPr>
        <p:spPr>
          <a:xfrm>
            <a:off x="3281318" y="4431355"/>
            <a:ext cx="3240000" cy="237586"/>
          </a:xfrm>
          <a:prstGeom prst="leftRigh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50" name="左矢印 49"/>
          <p:cNvSpPr/>
          <p:nvPr/>
        </p:nvSpPr>
        <p:spPr>
          <a:xfrm>
            <a:off x="6609184" y="4431355"/>
            <a:ext cx="2124000" cy="237586"/>
          </a:xfrm>
          <a:prstGeom prst="leftArrow">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51" name="右矢印 50"/>
          <p:cNvSpPr/>
          <p:nvPr/>
        </p:nvSpPr>
        <p:spPr>
          <a:xfrm>
            <a:off x="1316808" y="4431355"/>
            <a:ext cx="1908000" cy="237586"/>
          </a:xfrm>
          <a:prstGeom prst="rightArrow">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52" name="テキスト ボックス 51"/>
          <p:cNvSpPr txBox="1"/>
          <p:nvPr/>
        </p:nvSpPr>
        <p:spPr>
          <a:xfrm>
            <a:off x="374475" y="3705672"/>
            <a:ext cx="2778325" cy="677108"/>
          </a:xfrm>
          <a:prstGeom prst="rect">
            <a:avLst/>
          </a:prstGeom>
          <a:noFill/>
        </p:spPr>
        <p:txBody>
          <a:bodyPr wrap="none" rtlCol="0">
            <a:spAutoFit/>
          </a:bodyPr>
          <a:lstStyle/>
          <a:p>
            <a:pPr algn="ctr"/>
            <a:r>
              <a:rPr lang="ja-JP" altLang="en-US" sz="2000" dirty="0"/>
              <a:t>無効同値パーティション</a:t>
            </a:r>
            <a:endParaRPr lang="en-US" altLang="ja-JP" sz="2000" dirty="0"/>
          </a:p>
          <a:p>
            <a:pPr algn="ctr"/>
            <a:r>
              <a:rPr kumimoji="1" lang="ja-JP" altLang="en-US" dirty="0"/>
              <a:t>（システムに拒否される値）</a:t>
            </a:r>
          </a:p>
        </p:txBody>
      </p:sp>
      <p:cxnSp>
        <p:nvCxnSpPr>
          <p:cNvPr id="53" name="直線コネクタ 52"/>
          <p:cNvCxnSpPr>
            <a:stCxn id="34" idx="0"/>
          </p:cNvCxnSpPr>
          <p:nvPr/>
        </p:nvCxnSpPr>
        <p:spPr>
          <a:xfrm flipV="1">
            <a:off x="3262738" y="4075052"/>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p:nvPr/>
        </p:nvCxnSpPr>
        <p:spPr>
          <a:xfrm flipV="1">
            <a:off x="6551987" y="4106048"/>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55" name="テキスト ボックス 54"/>
          <p:cNvSpPr txBox="1"/>
          <p:nvPr/>
        </p:nvSpPr>
        <p:spPr>
          <a:xfrm>
            <a:off x="3084644" y="5136233"/>
            <a:ext cx="356188" cy="461665"/>
          </a:xfrm>
          <a:prstGeom prst="rect">
            <a:avLst/>
          </a:prstGeom>
          <a:noFill/>
        </p:spPr>
        <p:txBody>
          <a:bodyPr wrap="none" rtlCol="0">
            <a:spAutoFit/>
          </a:bodyPr>
          <a:lstStyle/>
          <a:p>
            <a:r>
              <a:rPr kumimoji="1" lang="en-US" altLang="ja-JP" sz="2400" dirty="0"/>
              <a:t>1</a:t>
            </a:r>
            <a:endParaRPr kumimoji="1" lang="ja-JP" altLang="en-US" sz="2400" dirty="0"/>
          </a:p>
        </p:txBody>
      </p:sp>
      <p:sp>
        <p:nvSpPr>
          <p:cNvPr id="56" name="テキスト ボックス 55"/>
          <p:cNvSpPr txBox="1"/>
          <p:nvPr/>
        </p:nvSpPr>
        <p:spPr>
          <a:xfrm>
            <a:off x="6537176" y="5136232"/>
            <a:ext cx="527709" cy="461665"/>
          </a:xfrm>
          <a:prstGeom prst="rect">
            <a:avLst/>
          </a:prstGeom>
          <a:noFill/>
        </p:spPr>
        <p:txBody>
          <a:bodyPr wrap="none" rtlCol="0">
            <a:spAutoFit/>
          </a:bodyPr>
          <a:lstStyle/>
          <a:p>
            <a:r>
              <a:rPr kumimoji="1" lang="en-US" altLang="ja-JP" sz="2400" dirty="0"/>
              <a:t>10</a:t>
            </a:r>
            <a:endParaRPr kumimoji="1" lang="ja-JP" altLang="en-US" sz="2400" dirty="0"/>
          </a:p>
        </p:txBody>
      </p:sp>
      <p:sp>
        <p:nvSpPr>
          <p:cNvPr id="57" name="テキスト ボックス 56"/>
          <p:cNvSpPr txBox="1"/>
          <p:nvPr/>
        </p:nvSpPr>
        <p:spPr>
          <a:xfrm>
            <a:off x="2868620" y="5145251"/>
            <a:ext cx="356188" cy="461665"/>
          </a:xfrm>
          <a:prstGeom prst="rect">
            <a:avLst/>
          </a:prstGeom>
          <a:noFill/>
        </p:spPr>
        <p:txBody>
          <a:bodyPr wrap="none" rtlCol="0">
            <a:spAutoFit/>
          </a:bodyPr>
          <a:lstStyle/>
          <a:p>
            <a:r>
              <a:rPr kumimoji="1" lang="en-US" altLang="ja-JP" sz="2400" dirty="0"/>
              <a:t>0</a:t>
            </a:r>
            <a:endParaRPr kumimoji="1" lang="ja-JP" altLang="en-US" sz="2400" dirty="0"/>
          </a:p>
        </p:txBody>
      </p:sp>
      <p:sp>
        <p:nvSpPr>
          <p:cNvPr id="33" name="フッター プレースホルダ 4">
            <a:extLst>
              <a:ext uri="{FF2B5EF4-FFF2-40B4-BE49-F238E27FC236}">
                <a16:creationId xmlns:a16="http://schemas.microsoft.com/office/drawing/2014/main" id="{F75851E7-D44D-4D35-A419-799745ECF025}"/>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58" name="テキスト ボックス 69">
            <a:extLst>
              <a:ext uri="{FF2B5EF4-FFF2-40B4-BE49-F238E27FC236}">
                <a16:creationId xmlns:a16="http://schemas.microsoft.com/office/drawing/2014/main" id="{4FB060F3-05DF-4CE9-B261-AD8B6F3385C6}"/>
              </a:ext>
            </a:extLst>
          </p:cNvPr>
          <p:cNvSpPr txBox="1">
            <a:spLocks noChangeArrowheads="1"/>
          </p:cNvSpPr>
          <p:nvPr/>
        </p:nvSpPr>
        <p:spPr bwMode="auto">
          <a:xfrm>
            <a:off x="315913" y="6145559"/>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2598531171"/>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①同値分割法のポイント</a:t>
            </a:r>
          </a:p>
        </p:txBody>
      </p:sp>
      <p:sp>
        <p:nvSpPr>
          <p:cNvPr id="5" name="コンテンツ プレースホルダー 4"/>
          <p:cNvSpPr>
            <a:spLocks noGrp="1"/>
          </p:cNvSpPr>
          <p:nvPr>
            <p:ph idx="1"/>
          </p:nvPr>
        </p:nvSpPr>
        <p:spPr>
          <a:xfrm>
            <a:off x="495300" y="1600200"/>
            <a:ext cx="9410700" cy="4525963"/>
          </a:xfrm>
        </p:spPr>
        <p:txBody>
          <a:bodyPr/>
          <a:lstStyle/>
          <a:p>
            <a:r>
              <a:rPr lang="ja-JP" altLang="en-US" dirty="0"/>
              <a:t>パーティションが識別できるのは入力だけではない。</a:t>
            </a:r>
            <a:endParaRPr lang="en-US" altLang="ja-JP" dirty="0"/>
          </a:p>
          <a:p>
            <a:pPr lvl="1"/>
            <a:r>
              <a:rPr lang="ja-JP" altLang="en-US" dirty="0"/>
              <a:t>出力、内部値、時間関連の値なども扱える。</a:t>
            </a:r>
            <a:endParaRPr lang="en-US" altLang="ja-JP" dirty="0"/>
          </a:p>
          <a:p>
            <a:endParaRPr lang="en-US" altLang="ja-JP" dirty="0"/>
          </a:p>
        </p:txBody>
      </p:sp>
      <p:sp>
        <p:nvSpPr>
          <p:cNvPr id="4" name="スライド番号プレースホルダー 3"/>
          <p:cNvSpPr>
            <a:spLocks noGrp="1"/>
          </p:cNvSpPr>
          <p:nvPr>
            <p:ph type="sldNum" sz="quarter" idx="12"/>
          </p:nvPr>
        </p:nvSpPr>
        <p:spPr>
          <a:xfrm>
            <a:off x="7099300" y="6245225"/>
            <a:ext cx="2311400" cy="476250"/>
          </a:xfrm>
        </p:spPr>
        <p:txBody>
          <a:bodyPr/>
          <a:lstStyle/>
          <a:p>
            <a:pPr>
              <a:defRPr/>
            </a:pPr>
            <a:fld id="{9D07C73B-7C56-487B-BF2A-3CAD5CD819F8}" type="slidenum">
              <a:rPr lang="ja-JP" altLang="en-US" smtClean="0"/>
              <a:pPr>
                <a:defRPr/>
              </a:pPr>
              <a:t>92</a:t>
            </a:fld>
            <a:endParaRPr lang="en-US" altLang="ja-JP"/>
          </a:p>
        </p:txBody>
      </p:sp>
      <p:sp>
        <p:nvSpPr>
          <p:cNvPr id="6" name="テキスト ボックス 5"/>
          <p:cNvSpPr txBox="1"/>
          <p:nvPr/>
        </p:nvSpPr>
        <p:spPr>
          <a:xfrm>
            <a:off x="1064568" y="2996952"/>
            <a:ext cx="4366901" cy="707886"/>
          </a:xfrm>
          <a:prstGeom prst="rect">
            <a:avLst/>
          </a:prstGeom>
          <a:noFill/>
        </p:spPr>
        <p:txBody>
          <a:bodyPr wrap="none" rtlCol="0">
            <a:spAutoFit/>
          </a:bodyPr>
          <a:lstStyle/>
          <a:p>
            <a:r>
              <a:rPr kumimoji="1" lang="ja-JP" altLang="en-US" sz="2000" dirty="0"/>
              <a:t>（例） </a:t>
            </a:r>
            <a:r>
              <a:rPr kumimoji="1" lang="en-US" altLang="ja-JP" sz="2000" dirty="0"/>
              <a:t>2</a:t>
            </a:r>
            <a:r>
              <a:rPr kumimoji="1" lang="ja-JP" altLang="en-US" sz="2000" dirty="0"/>
              <a:t>個の入力をともに「</a:t>
            </a:r>
            <a:r>
              <a:rPr lang="en-US" altLang="ja-JP" sz="2000" dirty="0"/>
              <a:t>3</a:t>
            </a:r>
            <a:r>
              <a:rPr kumimoji="1" lang="ja-JP" altLang="en-US" sz="2000" dirty="0"/>
              <a:t>」とした場合</a:t>
            </a:r>
            <a:endParaRPr kumimoji="1" lang="en-US" altLang="ja-JP" sz="2000" dirty="0"/>
          </a:p>
          <a:p>
            <a:r>
              <a:rPr lang="en-US" altLang="ja-JP" sz="2000" dirty="0"/>
              <a:t>	3 + 3 = </a:t>
            </a:r>
            <a:r>
              <a:rPr lang="en-US" altLang="ja-JP" sz="2000" u="sng" dirty="0"/>
              <a:t>6</a:t>
            </a:r>
            <a:endParaRPr kumimoji="1" lang="ja-JP" altLang="en-US" sz="2000" u="sng" dirty="0"/>
          </a:p>
        </p:txBody>
      </p:sp>
      <p:sp>
        <p:nvSpPr>
          <p:cNvPr id="7" name="テキスト ボックス 6"/>
          <p:cNvSpPr txBox="1"/>
          <p:nvPr/>
        </p:nvSpPr>
        <p:spPr>
          <a:xfrm>
            <a:off x="2681733" y="3712746"/>
            <a:ext cx="1840568" cy="400110"/>
          </a:xfrm>
          <a:prstGeom prst="rect">
            <a:avLst/>
          </a:prstGeom>
          <a:noFill/>
        </p:spPr>
        <p:txBody>
          <a:bodyPr wrap="none" rtlCol="0">
            <a:spAutoFit/>
          </a:bodyPr>
          <a:lstStyle/>
          <a:p>
            <a:r>
              <a:rPr lang="ja-JP" altLang="en-US" sz="2000" dirty="0"/>
              <a:t>答え（出力）は</a:t>
            </a:r>
            <a:r>
              <a:rPr lang="en-US" altLang="ja-JP" sz="2000" dirty="0"/>
              <a:t>6</a:t>
            </a:r>
            <a:endParaRPr kumimoji="1" lang="ja-JP" altLang="en-US" sz="2000" u="sng" dirty="0"/>
          </a:p>
        </p:txBody>
      </p:sp>
      <p:sp>
        <p:nvSpPr>
          <p:cNvPr id="8" name="テキスト ボックス 7"/>
          <p:cNvSpPr txBox="1"/>
          <p:nvPr/>
        </p:nvSpPr>
        <p:spPr>
          <a:xfrm>
            <a:off x="5428263" y="5068288"/>
            <a:ext cx="3757760" cy="707886"/>
          </a:xfrm>
          <a:prstGeom prst="rect">
            <a:avLst/>
          </a:prstGeom>
          <a:noFill/>
        </p:spPr>
        <p:txBody>
          <a:bodyPr wrap="none" rtlCol="0">
            <a:spAutoFit/>
          </a:bodyPr>
          <a:lstStyle/>
          <a:p>
            <a:r>
              <a:rPr lang="ja-JP" altLang="en-US" sz="2000" dirty="0"/>
              <a:t>答えが</a:t>
            </a:r>
            <a:r>
              <a:rPr lang="en-US" altLang="ja-JP" sz="2000" dirty="0"/>
              <a:t>1</a:t>
            </a:r>
            <a:r>
              <a:rPr lang="ja-JP" altLang="en-US" sz="2000" dirty="0"/>
              <a:t>桁の場合と</a:t>
            </a:r>
            <a:r>
              <a:rPr lang="en-US" altLang="ja-JP" sz="2000" dirty="0"/>
              <a:t>2</a:t>
            </a:r>
            <a:r>
              <a:rPr lang="ja-JP" altLang="en-US" sz="2000" dirty="0"/>
              <a:t>桁の場合で</a:t>
            </a:r>
            <a:endParaRPr lang="en-US" altLang="ja-JP" sz="2000" dirty="0"/>
          </a:p>
          <a:p>
            <a:r>
              <a:rPr lang="ja-JP" altLang="en-US" sz="2000" dirty="0"/>
              <a:t>別々のパーティションとするなど。</a:t>
            </a:r>
            <a:endParaRPr kumimoji="1" lang="ja-JP" altLang="en-US" sz="2000" u="sng" dirty="0"/>
          </a:p>
        </p:txBody>
      </p:sp>
      <p:sp>
        <p:nvSpPr>
          <p:cNvPr id="9" name="テキスト ボックス 8"/>
          <p:cNvSpPr txBox="1"/>
          <p:nvPr/>
        </p:nvSpPr>
        <p:spPr>
          <a:xfrm>
            <a:off x="1064568" y="4305290"/>
            <a:ext cx="4363695" cy="707886"/>
          </a:xfrm>
          <a:prstGeom prst="rect">
            <a:avLst/>
          </a:prstGeom>
          <a:noFill/>
        </p:spPr>
        <p:txBody>
          <a:bodyPr wrap="none" rtlCol="0">
            <a:spAutoFit/>
          </a:bodyPr>
          <a:lstStyle/>
          <a:p>
            <a:r>
              <a:rPr lang="ja-JP" altLang="en-US" sz="2000" dirty="0"/>
              <a:t>　　　 </a:t>
            </a:r>
            <a:r>
              <a:rPr kumimoji="1" lang="en-US" altLang="ja-JP" sz="2000" dirty="0"/>
              <a:t>2</a:t>
            </a:r>
            <a:r>
              <a:rPr kumimoji="1" lang="ja-JP" altLang="en-US" sz="2000" dirty="0"/>
              <a:t>個の入力をともに「</a:t>
            </a:r>
            <a:r>
              <a:rPr kumimoji="1" lang="en-US" altLang="ja-JP" sz="2000" dirty="0"/>
              <a:t>5</a:t>
            </a:r>
            <a:r>
              <a:rPr kumimoji="1" lang="ja-JP" altLang="en-US" sz="2000" dirty="0"/>
              <a:t>」とした場合</a:t>
            </a:r>
            <a:endParaRPr kumimoji="1" lang="en-US" altLang="ja-JP" sz="2000" dirty="0"/>
          </a:p>
          <a:p>
            <a:r>
              <a:rPr lang="en-US" altLang="ja-JP" sz="2000" dirty="0"/>
              <a:t>	5 + 5 = </a:t>
            </a:r>
            <a:r>
              <a:rPr lang="en-US" altLang="ja-JP" sz="2000" u="sng" dirty="0"/>
              <a:t>10</a:t>
            </a:r>
            <a:endParaRPr kumimoji="1" lang="ja-JP" altLang="en-US" sz="2000" u="sng" dirty="0"/>
          </a:p>
        </p:txBody>
      </p:sp>
      <p:sp>
        <p:nvSpPr>
          <p:cNvPr id="10" name="テキスト ボックス 9"/>
          <p:cNvSpPr txBox="1"/>
          <p:nvPr/>
        </p:nvSpPr>
        <p:spPr>
          <a:xfrm>
            <a:off x="2681733" y="5045114"/>
            <a:ext cx="1983235" cy="400110"/>
          </a:xfrm>
          <a:prstGeom prst="rect">
            <a:avLst/>
          </a:prstGeom>
          <a:noFill/>
        </p:spPr>
        <p:txBody>
          <a:bodyPr wrap="none" rtlCol="0">
            <a:spAutoFit/>
          </a:bodyPr>
          <a:lstStyle/>
          <a:p>
            <a:r>
              <a:rPr lang="ja-JP" altLang="en-US" sz="2000" dirty="0"/>
              <a:t>答え（出力）は</a:t>
            </a:r>
            <a:r>
              <a:rPr lang="en-US" altLang="ja-JP" sz="2000" dirty="0"/>
              <a:t>10</a:t>
            </a:r>
            <a:endParaRPr kumimoji="1" lang="ja-JP" altLang="en-US" sz="2000" u="sng" dirty="0"/>
          </a:p>
        </p:txBody>
      </p:sp>
      <p:sp>
        <p:nvSpPr>
          <p:cNvPr id="11" name="四角形吹き出し 10"/>
          <p:cNvSpPr/>
          <p:nvPr/>
        </p:nvSpPr>
        <p:spPr>
          <a:xfrm>
            <a:off x="7099300" y="3886698"/>
            <a:ext cx="2632670" cy="726873"/>
          </a:xfrm>
          <a:prstGeom prst="wedgeRectCallout">
            <a:avLst>
              <a:gd name="adj1" fmla="val -35098"/>
              <a:gd name="adj2" fmla="val 98443"/>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r>
              <a:rPr kumimoji="1" lang="en-US" altLang="ja-JP" dirty="0"/>
              <a:t>1</a:t>
            </a:r>
            <a:r>
              <a:rPr kumimoji="1" lang="ja-JP" altLang="en-US" dirty="0"/>
              <a:t>桁のときは「２桁</a:t>
            </a:r>
            <a:r>
              <a:rPr kumimoji="1" lang="ja-JP" altLang="en-US" dirty="0" err="1"/>
              <a:t>めに</a:t>
            </a:r>
            <a:r>
              <a:rPr kumimoji="1" lang="ja-JP" altLang="en-US" dirty="0"/>
              <a:t>０」が表示されてしまうかも</a:t>
            </a:r>
          </a:p>
        </p:txBody>
      </p:sp>
      <p:sp>
        <p:nvSpPr>
          <p:cNvPr id="12" name="四角形吹き出し 11"/>
          <p:cNvSpPr/>
          <p:nvPr/>
        </p:nvSpPr>
        <p:spPr>
          <a:xfrm>
            <a:off x="5469071" y="3894331"/>
            <a:ext cx="1384452" cy="726873"/>
          </a:xfrm>
          <a:prstGeom prst="wedgeRectCallout">
            <a:avLst>
              <a:gd name="adj1" fmla="val 41565"/>
              <a:gd name="adj2" fmla="val 102936"/>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r>
              <a:rPr kumimoji="1" lang="ja-JP" altLang="en-US" dirty="0"/>
              <a:t>表示位置がずれるかも</a:t>
            </a:r>
          </a:p>
        </p:txBody>
      </p:sp>
      <p:sp>
        <p:nvSpPr>
          <p:cNvPr id="13" name="フッター プレースホルダ 4">
            <a:extLst>
              <a:ext uri="{FF2B5EF4-FFF2-40B4-BE49-F238E27FC236}">
                <a16:creationId xmlns:a16="http://schemas.microsoft.com/office/drawing/2014/main" id="{1A2517A0-32B0-4F56-911D-97071FE96697}"/>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15" name="テキスト ボックス 69">
            <a:extLst>
              <a:ext uri="{FF2B5EF4-FFF2-40B4-BE49-F238E27FC236}">
                <a16:creationId xmlns:a16="http://schemas.microsoft.com/office/drawing/2014/main" id="{9D29F224-3B54-4CCE-B0E6-33C5070E24FC}"/>
              </a:ext>
            </a:extLst>
          </p:cNvPr>
          <p:cNvSpPr txBox="1">
            <a:spLocks noChangeArrowheads="1"/>
          </p:cNvSpPr>
          <p:nvPr/>
        </p:nvSpPr>
        <p:spPr bwMode="auto">
          <a:xfrm>
            <a:off x="315913" y="6145559"/>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3594410458"/>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200472" y="1600200"/>
            <a:ext cx="9427716" cy="4525963"/>
          </a:xfrm>
        </p:spPr>
        <p:txBody>
          <a:bodyPr/>
          <a:lstStyle/>
          <a:p>
            <a:r>
              <a:rPr lang="ja-JP" altLang="en-US" sz="2800" dirty="0"/>
              <a:t>パーティションは、必要に応じて細かく分割（ズームイン）する場合もあれば、粗く分割（ズームアウト）する場合もある。</a:t>
            </a:r>
          </a:p>
        </p:txBody>
      </p:sp>
      <p:sp>
        <p:nvSpPr>
          <p:cNvPr id="2" name="タイトル 1"/>
          <p:cNvSpPr>
            <a:spLocks noGrp="1"/>
          </p:cNvSpPr>
          <p:nvPr>
            <p:ph type="title"/>
          </p:nvPr>
        </p:nvSpPr>
        <p:spPr/>
        <p:txBody>
          <a:bodyPr/>
          <a:lstStyle/>
          <a:p>
            <a:r>
              <a:rPr lang="ja-JP" altLang="en-US" dirty="0"/>
              <a:t>①同値分割法のポイント（続き）</a:t>
            </a:r>
            <a:endParaRPr kumimoji="1" lang="ja-JP" altLang="en-US"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93</a:t>
            </a:fld>
            <a:endParaRPr lang="en-US" altLang="ja-JP" dirty="0"/>
          </a:p>
        </p:txBody>
      </p:sp>
      <p:sp>
        <p:nvSpPr>
          <p:cNvPr id="6" name="テキスト ボックス 5"/>
          <p:cNvSpPr txBox="1"/>
          <p:nvPr/>
        </p:nvSpPr>
        <p:spPr>
          <a:xfrm>
            <a:off x="468233" y="2793991"/>
            <a:ext cx="2236510" cy="400110"/>
          </a:xfrm>
          <a:prstGeom prst="rect">
            <a:avLst/>
          </a:prstGeom>
          <a:noFill/>
        </p:spPr>
        <p:txBody>
          <a:bodyPr wrap="none" rtlCol="0">
            <a:spAutoFit/>
          </a:bodyPr>
          <a:lstStyle/>
          <a:p>
            <a:r>
              <a:rPr kumimoji="1" lang="ja-JP" altLang="en-US" sz="2000" dirty="0"/>
              <a:t>文字種の分割例①</a:t>
            </a:r>
          </a:p>
        </p:txBody>
      </p:sp>
      <p:graphicFrame>
        <p:nvGraphicFramePr>
          <p:cNvPr id="7" name="表 6"/>
          <p:cNvGraphicFramePr>
            <a:graphicFrameLocks noGrp="1"/>
          </p:cNvGraphicFramePr>
          <p:nvPr/>
        </p:nvGraphicFramePr>
        <p:xfrm>
          <a:off x="6465512" y="3194101"/>
          <a:ext cx="3096000" cy="2888662"/>
        </p:xfrm>
        <a:graphic>
          <a:graphicData uri="http://schemas.openxmlformats.org/drawingml/2006/table">
            <a:tbl>
              <a:tblPr>
                <a:tableStyleId>{5C22544A-7EE6-4342-B048-85BDC9FD1C3A}</a:tableStyleId>
              </a:tblPr>
              <a:tblGrid>
                <a:gridCol w="828000">
                  <a:extLst>
                    <a:ext uri="{9D8B030D-6E8A-4147-A177-3AD203B41FA5}">
                      <a16:colId xmlns:a16="http://schemas.microsoft.com/office/drawing/2014/main" val="3626104511"/>
                    </a:ext>
                  </a:extLst>
                </a:gridCol>
                <a:gridCol w="828000">
                  <a:extLst>
                    <a:ext uri="{9D8B030D-6E8A-4147-A177-3AD203B41FA5}">
                      <a16:colId xmlns:a16="http://schemas.microsoft.com/office/drawing/2014/main" val="398936537"/>
                    </a:ext>
                  </a:extLst>
                </a:gridCol>
                <a:gridCol w="720000">
                  <a:extLst>
                    <a:ext uri="{9D8B030D-6E8A-4147-A177-3AD203B41FA5}">
                      <a16:colId xmlns:a16="http://schemas.microsoft.com/office/drawing/2014/main" val="4170515270"/>
                    </a:ext>
                  </a:extLst>
                </a:gridCol>
                <a:gridCol w="720000">
                  <a:extLst>
                    <a:ext uri="{9D8B030D-6E8A-4147-A177-3AD203B41FA5}">
                      <a16:colId xmlns:a16="http://schemas.microsoft.com/office/drawing/2014/main" val="4027540134"/>
                    </a:ext>
                  </a:extLst>
                </a:gridCol>
              </a:tblGrid>
              <a:tr h="512478">
                <a:tc>
                  <a:txBody>
                    <a:bodyPr/>
                    <a:lstStyle/>
                    <a:p>
                      <a:pPr algn="ctr"/>
                      <a:r>
                        <a:rPr kumimoji="1" lang="ja-JP" altLang="en-US" sz="1800" dirty="0">
                          <a:solidFill>
                            <a:schemeClr val="tx1"/>
                          </a:solidFill>
                        </a:rPr>
                        <a:t>半角</a:t>
                      </a:r>
                      <a:endParaRPr kumimoji="1" lang="en-US" altLang="ja-JP" sz="1800" dirty="0">
                        <a:solidFill>
                          <a:schemeClr val="tx1"/>
                        </a:solidFill>
                      </a:endParaRPr>
                    </a:p>
                    <a:p>
                      <a:pPr algn="ctr"/>
                      <a:r>
                        <a:rPr kumimoji="1" lang="ja-JP" altLang="en-US" sz="1800" dirty="0">
                          <a:solidFill>
                            <a:schemeClr val="tx1"/>
                          </a:solidFill>
                        </a:rPr>
                        <a:t>数字</a:t>
                      </a: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1800" dirty="0">
                          <a:solidFill>
                            <a:schemeClr val="tx1"/>
                          </a:solidFill>
                        </a:rPr>
                        <a:t>全角</a:t>
                      </a:r>
                      <a:endParaRPr kumimoji="1" lang="en-US" altLang="ja-JP" sz="1800" dirty="0">
                        <a:solidFill>
                          <a:schemeClr val="tx1"/>
                        </a:solidFill>
                      </a:endParaRPr>
                    </a:p>
                    <a:p>
                      <a:pPr algn="ctr"/>
                      <a:r>
                        <a:rPr kumimoji="1" lang="ja-JP" altLang="en-US" sz="1800" dirty="0">
                          <a:solidFill>
                            <a:schemeClr val="tx1"/>
                          </a:solidFill>
                        </a:rPr>
                        <a:t>数字</a:t>
                      </a: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rowSpan="2" gridSpan="2">
                  <a:txBody>
                    <a:bodyPr/>
                    <a:lstStyle/>
                    <a:p>
                      <a:pPr algn="ctr"/>
                      <a:r>
                        <a:rPr kumimoji="1" lang="ja-JP" altLang="en-US" sz="2000" dirty="0">
                          <a:solidFill>
                            <a:schemeClr val="tx1"/>
                          </a:solidFill>
                        </a:rPr>
                        <a:t>ひらがな</a:t>
                      </a: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rowSpan="2" hMerge="1">
                  <a:txBody>
                    <a:bodyPr/>
                    <a:lstStyle/>
                    <a:p>
                      <a:pPr algn="ctr"/>
                      <a:endParaRPr kumimoji="1" lang="ja-JP" altLang="en-US" sz="2000">
                        <a:solidFill>
                          <a:schemeClr val="tx1"/>
                        </a:solidFill>
                      </a:endParaRPr>
                    </a:p>
                  </a:txBody>
                  <a:tcPr marL="0" marR="0" marT="36000" marB="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18349417"/>
                  </a:ext>
                </a:extLst>
              </a:tr>
              <a:tr h="323886">
                <a:tc rowSpan="2">
                  <a:txBody>
                    <a:bodyPr/>
                    <a:lstStyle/>
                    <a:p>
                      <a:pPr algn="ctr"/>
                      <a:r>
                        <a:rPr kumimoji="1" lang="ja-JP" altLang="en-US" sz="1600" dirty="0">
                          <a:solidFill>
                            <a:schemeClr val="tx1"/>
                          </a:solidFill>
                        </a:rPr>
                        <a:t>半角英字（大文字）</a:t>
                      </a: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rowSpan="2">
                  <a:txBody>
                    <a:bodyPr/>
                    <a:lstStyle/>
                    <a:p>
                      <a:pPr algn="ctr"/>
                      <a:r>
                        <a:rPr kumimoji="1" lang="ja-JP" altLang="en-US" sz="1600" dirty="0">
                          <a:solidFill>
                            <a:schemeClr val="tx1"/>
                          </a:solidFill>
                        </a:rPr>
                        <a:t>全角英字（大文字）</a:t>
                      </a: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gridSpan="2" vMerge="1">
                  <a:txBody>
                    <a:bodyPr/>
                    <a:lstStyle/>
                    <a:p>
                      <a:pPr algn="ctr"/>
                      <a:endParaRPr kumimoji="1" lang="ja-JP" altLang="en-US" sz="2000" dirty="0">
                        <a:solidFill>
                          <a:schemeClr val="tx1"/>
                        </a:solidFill>
                      </a:endParaRPr>
                    </a:p>
                  </a:txBody>
                  <a:tcPr marL="0" marR="0" marT="36000" marB="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hMerge="1" vMerge="1">
                  <a:txBody>
                    <a:bodyPr/>
                    <a:lstStyle/>
                    <a:p>
                      <a:pPr algn="ctr"/>
                      <a:endParaRPr kumimoji="1" lang="ja-JP" altLang="en-US" sz="2000" dirty="0">
                        <a:solidFill>
                          <a:schemeClr val="tx1"/>
                        </a:solidFill>
                      </a:endParaRPr>
                    </a:p>
                  </a:txBody>
                  <a:tcPr marL="0" marR="0" marT="36000" marB="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58125010"/>
                  </a:ext>
                </a:extLst>
              </a:tr>
              <a:tr h="504056">
                <a:tc vMerge="1">
                  <a:txBody>
                    <a:bodyPr/>
                    <a:lstStyle/>
                    <a:p>
                      <a:pPr algn="ctr"/>
                      <a:endParaRPr lang="ja-JP" altLang="en-US" dirty="0"/>
                    </a:p>
                  </a:txBody>
                  <a:tcPr marL="0" marR="0" marT="36000" marB="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vMerge="1">
                  <a:txBody>
                    <a:bodyPr/>
                    <a:lstStyle/>
                    <a:p>
                      <a:pPr algn="ctr"/>
                      <a:endParaRPr lang="ja-JP" altLang="en-US" dirty="0"/>
                    </a:p>
                  </a:txBody>
                  <a:tcPr marL="0" marR="0" marT="36000" marB="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rowSpan="2">
                  <a:txBody>
                    <a:bodyPr/>
                    <a:lstStyle/>
                    <a:p>
                      <a:pPr algn="ctr"/>
                      <a:r>
                        <a:rPr kumimoji="1" lang="ja-JP" altLang="en-US" sz="1600" dirty="0">
                          <a:solidFill>
                            <a:schemeClr val="tx1"/>
                          </a:solidFill>
                        </a:rPr>
                        <a:t>半角</a:t>
                      </a:r>
                      <a:endParaRPr kumimoji="1" lang="en-US" altLang="ja-JP" sz="1600" dirty="0">
                        <a:solidFill>
                          <a:schemeClr val="tx1"/>
                        </a:solidFill>
                      </a:endParaRPr>
                    </a:p>
                    <a:p>
                      <a:pPr algn="ctr"/>
                      <a:r>
                        <a:rPr kumimoji="1" lang="ja-JP" altLang="en-US" sz="1600" dirty="0">
                          <a:solidFill>
                            <a:schemeClr val="tx1"/>
                          </a:solidFill>
                        </a:rPr>
                        <a:t>カタカナ</a:t>
                      </a: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rowSpan="2">
                  <a:txBody>
                    <a:bodyPr/>
                    <a:lstStyle/>
                    <a:p>
                      <a:pPr algn="ctr"/>
                      <a:r>
                        <a:rPr kumimoji="1" lang="ja-JP" altLang="en-US" sz="1600" dirty="0">
                          <a:solidFill>
                            <a:schemeClr val="tx1"/>
                          </a:solidFill>
                        </a:rPr>
                        <a:t>全角</a:t>
                      </a:r>
                      <a:endParaRPr kumimoji="1" lang="en-US" altLang="ja-JP" sz="1600" dirty="0">
                        <a:solidFill>
                          <a:schemeClr val="tx1"/>
                        </a:solidFill>
                      </a:endParaRPr>
                    </a:p>
                    <a:p>
                      <a:pPr algn="ctr"/>
                      <a:r>
                        <a:rPr kumimoji="1" lang="ja-JP" altLang="en-US" sz="1600" dirty="0">
                          <a:solidFill>
                            <a:schemeClr val="tx1"/>
                          </a:solidFill>
                        </a:rPr>
                        <a:t>カタカナ</a:t>
                      </a: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68428031"/>
                  </a:ext>
                </a:extLst>
              </a:tr>
              <a:tr h="239925">
                <a:tc rowSpan="2">
                  <a:txBody>
                    <a:bodyPr/>
                    <a:lstStyle/>
                    <a:p>
                      <a:pPr algn="ctr"/>
                      <a:r>
                        <a:rPr kumimoji="1" lang="ja-JP" altLang="en-US" sz="1600" dirty="0">
                          <a:solidFill>
                            <a:schemeClr val="tx1"/>
                          </a:solidFill>
                        </a:rPr>
                        <a:t>半角英字（小文字）</a:t>
                      </a: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rowSpan="2">
                  <a:txBody>
                    <a:bodyPr/>
                    <a:lstStyle/>
                    <a:p>
                      <a:pPr algn="ctr"/>
                      <a:r>
                        <a:rPr kumimoji="1" lang="ja-JP" altLang="en-US" sz="1600" dirty="0">
                          <a:solidFill>
                            <a:schemeClr val="tx1"/>
                          </a:solidFill>
                        </a:rPr>
                        <a:t>全角英字（小文字）</a:t>
                      </a: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vMerge="1">
                  <a:txBody>
                    <a:bodyPr/>
                    <a:lstStyle/>
                    <a:p>
                      <a:pPr algn="ctr"/>
                      <a:endParaRPr kumimoji="1" lang="ja-JP" altLang="en-US" sz="1800" dirty="0">
                        <a:solidFill>
                          <a:schemeClr val="tx1"/>
                        </a:solidFill>
                      </a:endParaRPr>
                    </a:p>
                  </a:txBody>
                  <a:tcPr marL="0" marR="0" marT="36000" marB="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vMerge="1">
                  <a:txBody>
                    <a:bodyPr/>
                    <a:lstStyle/>
                    <a:p>
                      <a:pPr algn="ctr"/>
                      <a:endParaRPr kumimoji="1" lang="ja-JP" altLang="en-US" sz="1800" dirty="0">
                        <a:solidFill>
                          <a:schemeClr val="tx1"/>
                        </a:solidFill>
                      </a:endParaRPr>
                    </a:p>
                  </a:txBody>
                  <a:tcPr marL="0" marR="0" marT="36000" marB="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27560627"/>
                  </a:ext>
                </a:extLst>
              </a:tr>
              <a:tr h="480155">
                <a:tc vMerge="1">
                  <a:txBody>
                    <a:bodyPr/>
                    <a:lstStyle/>
                    <a:p>
                      <a:pPr algn="ctr"/>
                      <a:endParaRPr kumimoji="1" lang="ja-JP" altLang="en-US" sz="1600" dirty="0">
                        <a:solidFill>
                          <a:schemeClr val="tx1"/>
                        </a:solidFill>
                      </a:endParaRPr>
                    </a:p>
                  </a:txBody>
                  <a:tcPr marL="0" marR="0" marT="36000" marB="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vMerge="1">
                  <a:txBody>
                    <a:bodyPr/>
                    <a:lstStyle/>
                    <a:p>
                      <a:pPr algn="ctr"/>
                      <a:endParaRPr kumimoji="1" lang="ja-JP" altLang="en-US" sz="1600" dirty="0">
                        <a:solidFill>
                          <a:schemeClr val="tx1"/>
                        </a:solidFill>
                      </a:endParaRPr>
                    </a:p>
                  </a:txBody>
                  <a:tcPr marL="0" marR="0" marT="36000" marB="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rowSpan="2" gridSpan="2">
                  <a:txBody>
                    <a:bodyPr/>
                    <a:lstStyle/>
                    <a:p>
                      <a:pPr algn="ctr"/>
                      <a:r>
                        <a:rPr kumimoji="1" lang="ja-JP" altLang="en-US" sz="2000" dirty="0">
                          <a:solidFill>
                            <a:schemeClr val="tx1"/>
                          </a:solidFill>
                        </a:rPr>
                        <a:t>漢字</a:t>
                      </a: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rowSpan="2" hMerge="1">
                  <a:txBody>
                    <a:bodyPr/>
                    <a:lstStyle/>
                    <a:p>
                      <a:pPr algn="ctr"/>
                      <a:endParaRPr kumimoji="1" lang="ja-JP" altLang="en-US" sz="2000">
                        <a:solidFill>
                          <a:schemeClr val="tx1"/>
                        </a:solidFill>
                      </a:endParaRPr>
                    </a:p>
                  </a:txBody>
                  <a:tcPr marL="0" marR="0" marT="36000" marB="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9841736"/>
                  </a:ext>
                </a:extLst>
              </a:tr>
              <a:tr h="720000">
                <a:tc>
                  <a:txBody>
                    <a:bodyPr/>
                    <a:lstStyle/>
                    <a:p>
                      <a:pPr algn="ctr"/>
                      <a:r>
                        <a:rPr kumimoji="1" lang="ja-JP" altLang="en-US" sz="1800" dirty="0">
                          <a:solidFill>
                            <a:schemeClr val="tx1"/>
                          </a:solidFill>
                        </a:rPr>
                        <a:t>半角</a:t>
                      </a:r>
                      <a:endParaRPr kumimoji="1" lang="en-US" altLang="ja-JP" sz="1800" dirty="0">
                        <a:solidFill>
                          <a:schemeClr val="tx1"/>
                        </a:solidFill>
                      </a:endParaRPr>
                    </a:p>
                    <a:p>
                      <a:pPr algn="ctr"/>
                      <a:r>
                        <a:rPr kumimoji="1" lang="ja-JP" altLang="en-US" sz="1800" dirty="0">
                          <a:solidFill>
                            <a:schemeClr val="tx1"/>
                          </a:solidFill>
                        </a:rPr>
                        <a:t>記号</a:t>
                      </a: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1800" dirty="0">
                          <a:solidFill>
                            <a:schemeClr val="tx1"/>
                          </a:solidFill>
                        </a:rPr>
                        <a:t>全角</a:t>
                      </a:r>
                      <a:endParaRPr kumimoji="1" lang="en-US" altLang="ja-JP" sz="1800" dirty="0">
                        <a:solidFill>
                          <a:schemeClr val="tx1"/>
                        </a:solidFill>
                      </a:endParaRPr>
                    </a:p>
                    <a:p>
                      <a:pPr algn="ctr"/>
                      <a:r>
                        <a:rPr kumimoji="1" lang="ja-JP" altLang="en-US" sz="1800" dirty="0">
                          <a:solidFill>
                            <a:schemeClr val="tx1"/>
                          </a:solidFill>
                        </a:rPr>
                        <a:t>記号</a:t>
                      </a: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gridSpan="2" vMerge="1">
                  <a:txBody>
                    <a:bodyPr/>
                    <a:lstStyle/>
                    <a:p>
                      <a:pPr algn="ctr"/>
                      <a:endParaRPr kumimoji="1" lang="ja-JP" altLang="en-US" sz="2000" dirty="0">
                        <a:solidFill>
                          <a:schemeClr val="tx1"/>
                        </a:solidFill>
                      </a:endParaRPr>
                    </a:p>
                  </a:txBody>
                  <a:tcPr marL="0" marR="0" marT="36000" marB="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hMerge="1" vMerge="1">
                  <a:txBody>
                    <a:bodyPr/>
                    <a:lstStyle/>
                    <a:p>
                      <a:pPr algn="ctr"/>
                      <a:endParaRPr kumimoji="1" lang="ja-JP" altLang="en-US" sz="2000" dirty="0">
                        <a:solidFill>
                          <a:schemeClr val="tx1"/>
                        </a:solidFill>
                      </a:endParaRPr>
                    </a:p>
                  </a:txBody>
                  <a:tcPr marL="0" marR="0" marT="36000" marB="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9243110"/>
                  </a:ext>
                </a:extLst>
              </a:tr>
            </a:tbl>
          </a:graphicData>
        </a:graphic>
      </p:graphicFrame>
      <p:graphicFrame>
        <p:nvGraphicFramePr>
          <p:cNvPr id="64" name="表 63"/>
          <p:cNvGraphicFramePr>
            <a:graphicFrameLocks noGrp="1"/>
          </p:cNvGraphicFramePr>
          <p:nvPr/>
        </p:nvGraphicFramePr>
        <p:xfrm>
          <a:off x="3440832" y="3209430"/>
          <a:ext cx="2484000" cy="2880083"/>
        </p:xfrm>
        <a:graphic>
          <a:graphicData uri="http://schemas.openxmlformats.org/drawingml/2006/table">
            <a:tbl>
              <a:tblPr>
                <a:tableStyleId>{5C22544A-7EE6-4342-B048-85BDC9FD1C3A}</a:tableStyleId>
              </a:tblPr>
              <a:tblGrid>
                <a:gridCol w="972000">
                  <a:extLst>
                    <a:ext uri="{9D8B030D-6E8A-4147-A177-3AD203B41FA5}">
                      <a16:colId xmlns:a16="http://schemas.microsoft.com/office/drawing/2014/main" val="3626104511"/>
                    </a:ext>
                  </a:extLst>
                </a:gridCol>
                <a:gridCol w="1512000">
                  <a:extLst>
                    <a:ext uri="{9D8B030D-6E8A-4147-A177-3AD203B41FA5}">
                      <a16:colId xmlns:a16="http://schemas.microsoft.com/office/drawing/2014/main" val="4170515270"/>
                    </a:ext>
                  </a:extLst>
                </a:gridCol>
              </a:tblGrid>
              <a:tr h="536210">
                <a:tc>
                  <a:txBody>
                    <a:bodyPr/>
                    <a:lstStyle/>
                    <a:p>
                      <a:pPr algn="ctr"/>
                      <a:r>
                        <a:rPr kumimoji="1" lang="ja-JP" altLang="en-US" sz="2000" dirty="0">
                          <a:solidFill>
                            <a:schemeClr val="tx1"/>
                          </a:solidFill>
                        </a:rPr>
                        <a:t>数字</a:t>
                      </a: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rowSpan="2">
                  <a:txBody>
                    <a:bodyPr/>
                    <a:lstStyle/>
                    <a:p>
                      <a:pPr algn="ctr"/>
                      <a:r>
                        <a:rPr kumimoji="1" lang="ja-JP" altLang="en-US" sz="2000" dirty="0">
                          <a:solidFill>
                            <a:schemeClr val="tx1"/>
                          </a:solidFill>
                        </a:rPr>
                        <a:t>ひらがな</a:t>
                      </a: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18349417"/>
                  </a:ext>
                </a:extLst>
              </a:tr>
              <a:tr h="216024">
                <a:tc rowSpan="2">
                  <a:txBody>
                    <a:bodyPr/>
                    <a:lstStyle/>
                    <a:p>
                      <a:pPr algn="ctr"/>
                      <a:r>
                        <a:rPr kumimoji="1" lang="ja-JP" altLang="en-US" sz="2000" dirty="0">
                          <a:solidFill>
                            <a:schemeClr val="tx1"/>
                          </a:solidFill>
                        </a:rPr>
                        <a:t>英字</a:t>
                      </a: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vMerge="1">
                  <a:txBody>
                    <a:bodyPr/>
                    <a:lstStyle/>
                    <a:p>
                      <a:pPr algn="ctr"/>
                      <a:endParaRPr kumimoji="1" lang="ja-JP" altLang="en-US" sz="2000" dirty="0">
                        <a:solidFill>
                          <a:schemeClr val="tx1"/>
                        </a:solidFill>
                      </a:endParaRP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58125010"/>
                  </a:ext>
                </a:extLst>
              </a:tr>
              <a:tr h="504056">
                <a:tc vMerge="1">
                  <a:txBody>
                    <a:bodyPr/>
                    <a:lstStyle/>
                    <a:p>
                      <a:endParaRPr kumimoji="1" lang="ja-JP" altLang="en-US"/>
                    </a:p>
                  </a:txBody>
                  <a:tcPr/>
                </a:tc>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000" dirty="0">
                          <a:solidFill>
                            <a:schemeClr val="tx1"/>
                          </a:solidFill>
                        </a:rPr>
                        <a:t>カタカナ</a:t>
                      </a: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06740057"/>
                  </a:ext>
                </a:extLst>
              </a:tr>
              <a:tr h="363793">
                <a:tc rowSpan="2">
                  <a:txBody>
                    <a:bodyPr/>
                    <a:lstStyle/>
                    <a:p>
                      <a:pPr algn="ctr"/>
                      <a:r>
                        <a:rPr kumimoji="1" lang="ja-JP" altLang="en-US" sz="2000" dirty="0">
                          <a:solidFill>
                            <a:schemeClr val="tx1"/>
                          </a:solidFill>
                        </a:rPr>
                        <a:t>記号</a:t>
                      </a: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vMerge="1">
                  <a:txBody>
                    <a:bodyPr/>
                    <a:lstStyle/>
                    <a:p>
                      <a:pPr algn="ctr"/>
                      <a:endParaRPr kumimoji="1" lang="ja-JP" altLang="en-US" sz="2000" dirty="0">
                        <a:solidFill>
                          <a:schemeClr val="tx1"/>
                        </a:solidFill>
                      </a:endParaRP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9841736"/>
                  </a:ext>
                </a:extLst>
              </a:tr>
              <a:tr h="1260000">
                <a:tc vMerge="1">
                  <a:txBody>
                    <a:bodyPr/>
                    <a:lstStyle/>
                    <a:p>
                      <a:endParaRPr kumimoji="1" lang="ja-JP" altLang="en-US"/>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000" dirty="0">
                          <a:solidFill>
                            <a:schemeClr val="tx1"/>
                          </a:solidFill>
                        </a:rPr>
                        <a:t>漢字</a:t>
                      </a: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74789624"/>
                  </a:ext>
                </a:extLst>
              </a:tr>
            </a:tbl>
          </a:graphicData>
        </a:graphic>
      </p:graphicFrame>
      <p:graphicFrame>
        <p:nvGraphicFramePr>
          <p:cNvPr id="65" name="表 64"/>
          <p:cNvGraphicFramePr>
            <a:graphicFrameLocks noGrp="1"/>
          </p:cNvGraphicFramePr>
          <p:nvPr/>
        </p:nvGraphicFramePr>
        <p:xfrm>
          <a:off x="344488" y="3211060"/>
          <a:ext cx="2484000" cy="2871703"/>
        </p:xfrm>
        <a:graphic>
          <a:graphicData uri="http://schemas.openxmlformats.org/drawingml/2006/table">
            <a:tbl>
              <a:tblPr>
                <a:tableStyleId>{5C22544A-7EE6-4342-B048-85BDC9FD1C3A}</a:tableStyleId>
              </a:tblPr>
              <a:tblGrid>
                <a:gridCol w="972000">
                  <a:extLst>
                    <a:ext uri="{9D8B030D-6E8A-4147-A177-3AD203B41FA5}">
                      <a16:colId xmlns:a16="http://schemas.microsoft.com/office/drawing/2014/main" val="3626104511"/>
                    </a:ext>
                  </a:extLst>
                </a:gridCol>
                <a:gridCol w="1512000">
                  <a:extLst>
                    <a:ext uri="{9D8B030D-6E8A-4147-A177-3AD203B41FA5}">
                      <a16:colId xmlns:a16="http://schemas.microsoft.com/office/drawing/2014/main" val="4170515270"/>
                    </a:ext>
                  </a:extLst>
                </a:gridCol>
              </a:tblGrid>
              <a:tr h="644746">
                <a:tc>
                  <a:txBody>
                    <a:bodyPr/>
                    <a:lstStyle/>
                    <a:p>
                      <a:pPr algn="ctr"/>
                      <a:r>
                        <a:rPr kumimoji="1" lang="ja-JP" altLang="en-US" sz="2000" dirty="0">
                          <a:solidFill>
                            <a:schemeClr val="tx1"/>
                          </a:solidFill>
                        </a:rPr>
                        <a:t>数字</a:t>
                      </a: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a:endParaRPr kumimoji="1" lang="ja-JP" altLang="en-US" sz="2000" dirty="0">
                        <a:solidFill>
                          <a:schemeClr val="tx1"/>
                        </a:solidFill>
                      </a:endParaRP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solidFill>
                      <a:schemeClr val="bg1"/>
                    </a:solidFill>
                  </a:tcPr>
                </a:tc>
                <a:extLst>
                  <a:ext uri="{0D108BD9-81ED-4DB2-BD59-A6C34878D82A}">
                    <a16:rowId xmlns:a16="http://schemas.microsoft.com/office/drawing/2014/main" val="3518349417"/>
                  </a:ext>
                </a:extLst>
              </a:tr>
              <a:tr h="2226957">
                <a:tc gridSpan="2">
                  <a:txBody>
                    <a:bodyPr/>
                    <a:lstStyle/>
                    <a:p>
                      <a:pPr algn="ctr"/>
                      <a:r>
                        <a:rPr kumimoji="1" lang="ja-JP" altLang="en-US" sz="2000" dirty="0">
                          <a:solidFill>
                            <a:schemeClr val="tx1"/>
                          </a:solidFill>
                        </a:rPr>
                        <a:t>数字以外の文字</a:t>
                      </a: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2000" dirty="0">
                        <a:solidFill>
                          <a:schemeClr val="tx1"/>
                        </a:solidFill>
                      </a:endParaRPr>
                    </a:p>
                  </a:txBody>
                  <a:tcPr marL="0" marR="0" marT="36000" marB="36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58125010"/>
                  </a:ext>
                </a:extLst>
              </a:tr>
            </a:tbl>
          </a:graphicData>
        </a:graphic>
      </p:graphicFrame>
      <p:sp>
        <p:nvSpPr>
          <p:cNvPr id="66" name="テキスト ボックス 65"/>
          <p:cNvSpPr txBox="1"/>
          <p:nvPr/>
        </p:nvSpPr>
        <p:spPr>
          <a:xfrm>
            <a:off x="3528745" y="2793991"/>
            <a:ext cx="2236510" cy="400110"/>
          </a:xfrm>
          <a:prstGeom prst="rect">
            <a:avLst/>
          </a:prstGeom>
          <a:noFill/>
        </p:spPr>
        <p:txBody>
          <a:bodyPr wrap="none" rtlCol="0">
            <a:spAutoFit/>
          </a:bodyPr>
          <a:lstStyle/>
          <a:p>
            <a:r>
              <a:rPr kumimoji="1" lang="ja-JP" altLang="en-US" sz="2000" dirty="0"/>
              <a:t>文字種の分割例②</a:t>
            </a:r>
          </a:p>
        </p:txBody>
      </p:sp>
      <p:sp>
        <p:nvSpPr>
          <p:cNvPr id="67" name="テキスト ボックス 66"/>
          <p:cNvSpPr txBox="1"/>
          <p:nvPr/>
        </p:nvSpPr>
        <p:spPr>
          <a:xfrm>
            <a:off x="6895257" y="2793991"/>
            <a:ext cx="2236510" cy="400110"/>
          </a:xfrm>
          <a:prstGeom prst="rect">
            <a:avLst/>
          </a:prstGeom>
          <a:noFill/>
        </p:spPr>
        <p:txBody>
          <a:bodyPr wrap="none" rtlCol="0">
            <a:spAutoFit/>
          </a:bodyPr>
          <a:lstStyle/>
          <a:p>
            <a:r>
              <a:rPr kumimoji="1" lang="ja-JP" altLang="en-US" sz="2000" dirty="0"/>
              <a:t>文字種の分割例③</a:t>
            </a:r>
          </a:p>
        </p:txBody>
      </p:sp>
      <p:sp>
        <p:nvSpPr>
          <p:cNvPr id="13" name="フッター プレースホルダ 4">
            <a:extLst>
              <a:ext uri="{FF2B5EF4-FFF2-40B4-BE49-F238E27FC236}">
                <a16:creationId xmlns:a16="http://schemas.microsoft.com/office/drawing/2014/main" id="{6522A3BB-2494-4D5C-B7BE-E425826BCCD8}"/>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14" name="テキスト ボックス 69">
            <a:extLst>
              <a:ext uri="{FF2B5EF4-FFF2-40B4-BE49-F238E27FC236}">
                <a16:creationId xmlns:a16="http://schemas.microsoft.com/office/drawing/2014/main" id="{686D720D-58D9-48DA-AEA3-D507A3152E1B}"/>
              </a:ext>
            </a:extLst>
          </p:cNvPr>
          <p:cNvSpPr txBox="1">
            <a:spLocks noChangeArrowheads="1"/>
          </p:cNvSpPr>
          <p:nvPr/>
        </p:nvSpPr>
        <p:spPr bwMode="auto">
          <a:xfrm>
            <a:off x="315913" y="6145559"/>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1459388282"/>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①同値分割法のポイント（続き）</a:t>
            </a:r>
            <a:endParaRPr kumimoji="1" lang="ja-JP" altLang="en-US" dirty="0"/>
          </a:p>
        </p:txBody>
      </p:sp>
      <p:sp>
        <p:nvSpPr>
          <p:cNvPr id="3" name="コンテンツ プレースホルダー 2"/>
          <p:cNvSpPr>
            <a:spLocks noGrp="1"/>
          </p:cNvSpPr>
          <p:nvPr>
            <p:ph idx="1"/>
          </p:nvPr>
        </p:nvSpPr>
        <p:spPr/>
        <p:txBody>
          <a:bodyPr/>
          <a:lstStyle/>
          <a:p>
            <a:r>
              <a:rPr lang="ja-JP" altLang="en-US" dirty="0"/>
              <a:t>各値は、必ず</a:t>
            </a:r>
            <a:r>
              <a:rPr lang="en-US" altLang="ja-JP" dirty="0"/>
              <a:t>1</a:t>
            </a:r>
            <a:r>
              <a:rPr lang="ja-JP" altLang="en-US" dirty="0"/>
              <a:t>個の同値パーティションだけに属する必要がある。</a:t>
            </a:r>
            <a:endParaRPr lang="en-US" altLang="ja-JP"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94</a:t>
            </a:fld>
            <a:endParaRPr lang="en-US" altLang="ja-JP" dirty="0"/>
          </a:p>
        </p:txBody>
      </p:sp>
      <p:sp>
        <p:nvSpPr>
          <p:cNvPr id="6" name="楕円 5"/>
          <p:cNvSpPr/>
          <p:nvPr/>
        </p:nvSpPr>
        <p:spPr>
          <a:xfrm>
            <a:off x="1712640" y="3113104"/>
            <a:ext cx="2808312" cy="2074440"/>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2400" dirty="0"/>
              <a:t>高校生以下</a:t>
            </a:r>
          </a:p>
        </p:txBody>
      </p:sp>
      <p:sp>
        <p:nvSpPr>
          <p:cNvPr id="7" name="楕円 6"/>
          <p:cNvSpPr/>
          <p:nvPr/>
        </p:nvSpPr>
        <p:spPr>
          <a:xfrm>
            <a:off x="5385048" y="3113104"/>
            <a:ext cx="2808312" cy="2074440"/>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2400" dirty="0"/>
              <a:t>成人</a:t>
            </a:r>
            <a:endParaRPr kumimoji="1" lang="en-US" altLang="ja-JP" sz="2400" dirty="0"/>
          </a:p>
          <a:p>
            <a:pPr algn="ctr"/>
            <a:r>
              <a:rPr lang="ja-JP" altLang="en-US" sz="2400" dirty="0"/>
              <a:t>（</a:t>
            </a:r>
            <a:r>
              <a:rPr lang="en-US" altLang="ja-JP" sz="2400" dirty="0"/>
              <a:t>18</a:t>
            </a:r>
            <a:r>
              <a:rPr lang="ja-JP" altLang="en-US" sz="2400" dirty="0"/>
              <a:t>歳以上）</a:t>
            </a:r>
            <a:endParaRPr kumimoji="1" lang="ja-JP" altLang="en-US" sz="2400" dirty="0"/>
          </a:p>
        </p:txBody>
      </p:sp>
      <p:sp>
        <p:nvSpPr>
          <p:cNvPr id="8" name="テキスト ボックス 7"/>
          <p:cNvSpPr txBox="1"/>
          <p:nvPr/>
        </p:nvSpPr>
        <p:spPr>
          <a:xfrm>
            <a:off x="3517349" y="2653532"/>
            <a:ext cx="2871299" cy="461665"/>
          </a:xfrm>
          <a:prstGeom prst="rect">
            <a:avLst/>
          </a:prstGeom>
          <a:noFill/>
        </p:spPr>
        <p:txBody>
          <a:bodyPr wrap="none" rtlCol="0">
            <a:spAutoFit/>
          </a:bodyPr>
          <a:lstStyle/>
          <a:p>
            <a:r>
              <a:rPr kumimoji="1" lang="ja-JP" altLang="en-US" sz="2400" dirty="0"/>
              <a:t>誤った同値分割の例</a:t>
            </a:r>
          </a:p>
        </p:txBody>
      </p:sp>
      <p:sp>
        <p:nvSpPr>
          <p:cNvPr id="10" name="テキスト ボックス 9"/>
          <p:cNvSpPr txBox="1"/>
          <p:nvPr/>
        </p:nvSpPr>
        <p:spPr>
          <a:xfrm>
            <a:off x="4076798" y="5608315"/>
            <a:ext cx="1752403" cy="400110"/>
          </a:xfrm>
          <a:prstGeom prst="rect">
            <a:avLst/>
          </a:prstGeom>
          <a:noFill/>
          <a:ln>
            <a:solidFill>
              <a:schemeClr val="tx1"/>
            </a:solidFill>
          </a:ln>
        </p:spPr>
        <p:txBody>
          <a:bodyPr wrap="none" rtlCol="0">
            <a:spAutoFit/>
          </a:bodyPr>
          <a:lstStyle/>
          <a:p>
            <a:pPr algn="ctr"/>
            <a:r>
              <a:rPr kumimoji="1" lang="en-US" altLang="ja-JP" sz="2000" dirty="0"/>
              <a:t>18</a:t>
            </a:r>
            <a:r>
              <a:rPr kumimoji="1" lang="ja-JP" altLang="en-US" sz="2000" dirty="0"/>
              <a:t>歳の高校生</a:t>
            </a:r>
          </a:p>
        </p:txBody>
      </p:sp>
      <p:cxnSp>
        <p:nvCxnSpPr>
          <p:cNvPr id="12" name="直線矢印コネクタ 11"/>
          <p:cNvCxnSpPr/>
          <p:nvPr/>
        </p:nvCxnSpPr>
        <p:spPr>
          <a:xfrm flipH="1" flipV="1">
            <a:off x="3512840" y="4725144"/>
            <a:ext cx="1008112" cy="88317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5385048" y="4725144"/>
            <a:ext cx="1076722" cy="88317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テキスト ボックス 14"/>
          <p:cNvSpPr txBox="1"/>
          <p:nvPr/>
        </p:nvSpPr>
        <p:spPr>
          <a:xfrm>
            <a:off x="4076798" y="4941168"/>
            <a:ext cx="1827744" cy="369332"/>
          </a:xfrm>
          <a:prstGeom prst="rect">
            <a:avLst/>
          </a:prstGeom>
          <a:noFill/>
        </p:spPr>
        <p:txBody>
          <a:bodyPr wrap="none" rtlCol="0">
            <a:spAutoFit/>
          </a:bodyPr>
          <a:lstStyle/>
          <a:p>
            <a:r>
              <a:rPr kumimoji="1" lang="ja-JP" altLang="en-US" dirty="0"/>
              <a:t>どちらにも属する</a:t>
            </a:r>
          </a:p>
        </p:txBody>
      </p:sp>
      <p:sp>
        <p:nvSpPr>
          <p:cNvPr id="16" name="テキスト ボックス 15"/>
          <p:cNvSpPr txBox="1"/>
          <p:nvPr/>
        </p:nvSpPr>
        <p:spPr>
          <a:xfrm>
            <a:off x="1016147" y="5608315"/>
            <a:ext cx="1752403" cy="400110"/>
          </a:xfrm>
          <a:prstGeom prst="rect">
            <a:avLst/>
          </a:prstGeom>
          <a:noFill/>
          <a:ln>
            <a:solidFill>
              <a:schemeClr val="tx1"/>
            </a:solidFill>
          </a:ln>
        </p:spPr>
        <p:txBody>
          <a:bodyPr wrap="none" rtlCol="0">
            <a:spAutoFit/>
          </a:bodyPr>
          <a:lstStyle/>
          <a:p>
            <a:pPr algn="ctr"/>
            <a:r>
              <a:rPr kumimoji="1" lang="en-US" altLang="ja-JP" sz="2000" dirty="0"/>
              <a:t>16</a:t>
            </a:r>
            <a:r>
              <a:rPr kumimoji="1" lang="ja-JP" altLang="en-US" sz="2000" dirty="0"/>
              <a:t>歳の社会人</a:t>
            </a:r>
          </a:p>
        </p:txBody>
      </p:sp>
      <p:sp>
        <p:nvSpPr>
          <p:cNvPr id="17" name="テキスト ボックス 16"/>
          <p:cNvSpPr txBox="1"/>
          <p:nvPr/>
        </p:nvSpPr>
        <p:spPr>
          <a:xfrm>
            <a:off x="945125" y="5229200"/>
            <a:ext cx="2010487" cy="369332"/>
          </a:xfrm>
          <a:prstGeom prst="rect">
            <a:avLst/>
          </a:prstGeom>
          <a:noFill/>
        </p:spPr>
        <p:txBody>
          <a:bodyPr wrap="none" rtlCol="0">
            <a:spAutoFit/>
          </a:bodyPr>
          <a:lstStyle/>
          <a:p>
            <a:r>
              <a:rPr kumimoji="1" lang="ja-JP" altLang="en-US" dirty="0"/>
              <a:t>どちらにも属さない</a:t>
            </a:r>
          </a:p>
        </p:txBody>
      </p:sp>
      <p:sp>
        <p:nvSpPr>
          <p:cNvPr id="19" name="フッター プレースホルダ 4">
            <a:extLst>
              <a:ext uri="{FF2B5EF4-FFF2-40B4-BE49-F238E27FC236}">
                <a16:creationId xmlns:a16="http://schemas.microsoft.com/office/drawing/2014/main" id="{51DDBD10-16C9-46D6-8BBE-C649139C6D20}"/>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20" name="テキスト ボックス 69">
            <a:extLst>
              <a:ext uri="{FF2B5EF4-FFF2-40B4-BE49-F238E27FC236}">
                <a16:creationId xmlns:a16="http://schemas.microsoft.com/office/drawing/2014/main" id="{3E4C0DA4-CCC6-45E8-BAAB-FEE40D1E2421}"/>
              </a:ext>
            </a:extLst>
          </p:cNvPr>
          <p:cNvSpPr txBox="1">
            <a:spLocks noChangeArrowheads="1"/>
          </p:cNvSpPr>
          <p:nvPr/>
        </p:nvSpPr>
        <p:spPr bwMode="auto">
          <a:xfrm>
            <a:off x="315913" y="6145559"/>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2008882827"/>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①同値分割法の</a:t>
            </a:r>
            <a:r>
              <a:rPr lang="ja-JP" altLang="en-US" dirty="0"/>
              <a:t>ポイント（続き）</a:t>
            </a:r>
            <a:endParaRPr kumimoji="1" lang="ja-JP" altLang="en-US" dirty="0"/>
          </a:p>
        </p:txBody>
      </p:sp>
      <p:sp>
        <p:nvSpPr>
          <p:cNvPr id="5" name="コンテンツ プレースホルダー 4"/>
          <p:cNvSpPr>
            <a:spLocks noGrp="1"/>
          </p:cNvSpPr>
          <p:nvPr>
            <p:ph idx="1"/>
          </p:nvPr>
        </p:nvSpPr>
        <p:spPr/>
        <p:txBody>
          <a:bodyPr/>
          <a:lstStyle/>
          <a:p>
            <a:r>
              <a:rPr lang="ja-JP" altLang="en-US" dirty="0"/>
              <a:t>無効同値パーティションは、他の無効同値パーティションとは組み合わせずに、単独でテストする。</a:t>
            </a:r>
            <a:endParaRPr kumimoji="1" lang="ja-JP" altLang="en-US" dirty="0"/>
          </a:p>
        </p:txBody>
      </p:sp>
      <p:sp>
        <p:nvSpPr>
          <p:cNvPr id="4" name="スライド番号プレースホルダー 3"/>
          <p:cNvSpPr>
            <a:spLocks noGrp="1"/>
          </p:cNvSpPr>
          <p:nvPr>
            <p:ph type="sldNum" sz="quarter" idx="12"/>
          </p:nvPr>
        </p:nvSpPr>
        <p:spPr>
          <a:xfrm>
            <a:off x="7099300" y="6245225"/>
            <a:ext cx="2311400" cy="476250"/>
          </a:xfrm>
        </p:spPr>
        <p:txBody>
          <a:bodyPr/>
          <a:lstStyle/>
          <a:p>
            <a:pPr>
              <a:defRPr/>
            </a:pPr>
            <a:fld id="{9D07C73B-7C56-487B-BF2A-3CAD5CD819F8}" type="slidenum">
              <a:rPr lang="ja-JP" altLang="en-US" smtClean="0"/>
              <a:pPr>
                <a:defRPr/>
              </a:pPr>
              <a:t>95</a:t>
            </a:fld>
            <a:endParaRPr lang="en-US" altLang="ja-JP"/>
          </a:p>
        </p:txBody>
      </p:sp>
      <p:sp>
        <p:nvSpPr>
          <p:cNvPr id="7" name="正方形/長方形 6"/>
          <p:cNvSpPr/>
          <p:nvPr/>
        </p:nvSpPr>
        <p:spPr>
          <a:xfrm>
            <a:off x="2648744" y="3429148"/>
            <a:ext cx="4608512" cy="2160092"/>
          </a:xfrm>
          <a:prstGeom prst="rect">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8" name="角丸四角形 7"/>
          <p:cNvSpPr/>
          <p:nvPr/>
        </p:nvSpPr>
        <p:spPr>
          <a:xfrm>
            <a:off x="5169024" y="4653284"/>
            <a:ext cx="1080120" cy="432048"/>
          </a:xfrm>
          <a:prstGeom prst="roundRect">
            <a:avLst/>
          </a:prstGeom>
          <a:solidFill>
            <a:schemeClr val="bg1">
              <a:lumMod val="85000"/>
            </a:schemeClr>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dirty="0"/>
              <a:t>計算</a:t>
            </a:r>
          </a:p>
        </p:txBody>
      </p:sp>
      <p:sp>
        <p:nvSpPr>
          <p:cNvPr id="9" name="角丸四角形 8"/>
          <p:cNvSpPr/>
          <p:nvPr/>
        </p:nvSpPr>
        <p:spPr>
          <a:xfrm>
            <a:off x="3680177" y="4673925"/>
            <a:ext cx="1080120" cy="432048"/>
          </a:xfrm>
          <a:prstGeom prst="roundRect">
            <a:avLst/>
          </a:prstGeom>
          <a:solidFill>
            <a:schemeClr val="bg1">
              <a:lumMod val="85000"/>
            </a:schemeClr>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dirty="0"/>
              <a:t>クリア</a:t>
            </a:r>
          </a:p>
        </p:txBody>
      </p:sp>
      <p:sp>
        <p:nvSpPr>
          <p:cNvPr id="10" name="正方形/長方形 9"/>
          <p:cNvSpPr/>
          <p:nvPr/>
        </p:nvSpPr>
        <p:spPr>
          <a:xfrm>
            <a:off x="3152800" y="3861044"/>
            <a:ext cx="707397" cy="504056"/>
          </a:xfrm>
          <a:prstGeom prst="rect">
            <a:avLst/>
          </a:prstGeom>
          <a:solidFill>
            <a:schemeClr val="bg1"/>
          </a:solidFill>
          <a:ln>
            <a:solidFill>
              <a:schemeClr val="bg1">
                <a:lumMod val="50000"/>
              </a:schemeClr>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en-US" altLang="ja-JP" sz="2400" dirty="0">
                <a:solidFill>
                  <a:srgbClr val="FF0000"/>
                </a:solidFill>
                <a:latin typeface="+mn-ea"/>
              </a:rPr>
              <a:t>-5</a:t>
            </a:r>
            <a:endParaRPr kumimoji="1" lang="ja-JP" altLang="en-US" sz="2400" dirty="0">
              <a:solidFill>
                <a:srgbClr val="FF0000"/>
              </a:solidFill>
              <a:latin typeface="+mn-ea"/>
            </a:endParaRPr>
          </a:p>
        </p:txBody>
      </p:sp>
      <p:sp>
        <p:nvSpPr>
          <p:cNvPr id="11" name="テキスト ボックス 10"/>
          <p:cNvSpPr txBox="1"/>
          <p:nvPr/>
        </p:nvSpPr>
        <p:spPr>
          <a:xfrm>
            <a:off x="1626118" y="2823467"/>
            <a:ext cx="6683240" cy="461665"/>
          </a:xfrm>
          <a:prstGeom prst="rect">
            <a:avLst/>
          </a:prstGeom>
          <a:noFill/>
        </p:spPr>
        <p:txBody>
          <a:bodyPr wrap="none" rtlCol="0">
            <a:spAutoFit/>
          </a:bodyPr>
          <a:lstStyle/>
          <a:p>
            <a:r>
              <a:rPr lang="ja-JP" altLang="en-US" sz="2400" dirty="0"/>
              <a:t>（例）１けたの正の整数</a:t>
            </a:r>
            <a:r>
              <a:rPr lang="en-US" altLang="ja-JP" sz="2400" dirty="0"/>
              <a:t>2</a:t>
            </a:r>
            <a:r>
              <a:rPr lang="ja-JP" altLang="en-US" sz="2400" dirty="0"/>
              <a:t>個を足し算するプログラム</a:t>
            </a:r>
          </a:p>
        </p:txBody>
      </p:sp>
      <p:sp>
        <p:nvSpPr>
          <p:cNvPr id="12" name="加算 11"/>
          <p:cNvSpPr/>
          <p:nvPr/>
        </p:nvSpPr>
        <p:spPr>
          <a:xfrm>
            <a:off x="3997871" y="3861244"/>
            <a:ext cx="432000" cy="432000"/>
          </a:xfrm>
          <a:prstGeom prst="mathPlus">
            <a:avLst>
              <a:gd name="adj1" fmla="val 17640"/>
            </a:avLst>
          </a:prstGeom>
          <a:solidFill>
            <a:schemeClr val="tx1"/>
          </a:solid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13" name="正方形/長方形 12"/>
          <p:cNvSpPr/>
          <p:nvPr/>
        </p:nvSpPr>
        <p:spPr>
          <a:xfrm>
            <a:off x="4599300" y="3858839"/>
            <a:ext cx="707397" cy="504056"/>
          </a:xfrm>
          <a:prstGeom prst="rect">
            <a:avLst/>
          </a:prstGeom>
          <a:solidFill>
            <a:schemeClr val="bg1"/>
          </a:solidFill>
          <a:ln>
            <a:solidFill>
              <a:schemeClr val="bg1">
                <a:lumMod val="50000"/>
              </a:schemeClr>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en-US" altLang="ja-JP" sz="2400" dirty="0">
                <a:solidFill>
                  <a:srgbClr val="FF0000"/>
                </a:solidFill>
                <a:latin typeface="+mn-ea"/>
              </a:rPr>
              <a:t>-5</a:t>
            </a:r>
            <a:endParaRPr kumimoji="1" lang="ja-JP" altLang="en-US" dirty="0">
              <a:solidFill>
                <a:srgbClr val="FF0000"/>
              </a:solidFill>
              <a:latin typeface="+mn-ea"/>
            </a:endParaRPr>
          </a:p>
        </p:txBody>
      </p:sp>
      <p:sp>
        <p:nvSpPr>
          <p:cNvPr id="14" name="等号 13"/>
          <p:cNvSpPr/>
          <p:nvPr/>
        </p:nvSpPr>
        <p:spPr>
          <a:xfrm>
            <a:off x="5529112" y="3938186"/>
            <a:ext cx="432000" cy="360000"/>
          </a:xfrm>
          <a:prstGeom prst="mathEqual">
            <a:avLst>
              <a:gd name="adj1" fmla="val 16464"/>
              <a:gd name="adj2" fmla="val 11760"/>
            </a:avLst>
          </a:prstGeom>
          <a:solidFill>
            <a:schemeClr val="tx1"/>
          </a:solidFill>
          <a:ln>
            <a:no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solidFill>
                <a:schemeClr val="tx1"/>
              </a:solidFill>
            </a:endParaRPr>
          </a:p>
        </p:txBody>
      </p:sp>
      <p:sp>
        <p:nvSpPr>
          <p:cNvPr id="15" name="テキスト ボックス 14"/>
          <p:cNvSpPr txBox="1"/>
          <p:nvPr/>
        </p:nvSpPr>
        <p:spPr>
          <a:xfrm>
            <a:off x="6045800" y="3836839"/>
            <a:ext cx="412292" cy="584775"/>
          </a:xfrm>
          <a:prstGeom prst="rect">
            <a:avLst/>
          </a:prstGeom>
          <a:noFill/>
        </p:spPr>
        <p:txBody>
          <a:bodyPr wrap="none" rtlCol="0">
            <a:spAutoFit/>
          </a:bodyPr>
          <a:lstStyle/>
          <a:p>
            <a:r>
              <a:rPr lang="en-US" altLang="ja-JP" sz="3200" dirty="0"/>
              <a:t>0</a:t>
            </a:r>
            <a:endParaRPr kumimoji="1" lang="ja-JP" altLang="en-US" sz="3200" dirty="0"/>
          </a:p>
        </p:txBody>
      </p:sp>
      <p:sp>
        <p:nvSpPr>
          <p:cNvPr id="17" name="角丸四角形吹き出し 16"/>
          <p:cNvSpPr/>
          <p:nvPr/>
        </p:nvSpPr>
        <p:spPr>
          <a:xfrm flipH="1">
            <a:off x="207268" y="4796996"/>
            <a:ext cx="3184877" cy="1165973"/>
          </a:xfrm>
          <a:prstGeom prst="wedgeRoundRectCallout">
            <a:avLst>
              <a:gd name="adj1" fmla="val -42254"/>
              <a:gd name="adj2" fmla="val -76225"/>
              <a:gd name="adj3" fmla="val 16667"/>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vert="horz" rtlCol="0" anchor="t"/>
          <a:lstStyle/>
          <a:p>
            <a:r>
              <a:rPr lang="en-US" altLang="ja-JP" sz="2000" dirty="0"/>
              <a:t>1</a:t>
            </a:r>
            <a:r>
              <a:rPr lang="ja-JP" altLang="en-US" sz="2000" dirty="0"/>
              <a:t>個目の入力が</a:t>
            </a:r>
            <a:r>
              <a:rPr kumimoji="1" lang="ja-JP" altLang="en-US" sz="2000" dirty="0"/>
              <a:t>負の整数のとき、答えが「</a:t>
            </a:r>
            <a:r>
              <a:rPr kumimoji="1" lang="en-US" altLang="ja-JP" sz="2000" dirty="0"/>
              <a:t>0</a:t>
            </a:r>
            <a:r>
              <a:rPr kumimoji="1" lang="ja-JP" altLang="en-US" sz="2000" dirty="0"/>
              <a:t>」になる</a:t>
            </a:r>
            <a:br>
              <a:rPr kumimoji="1" lang="en-US" altLang="ja-JP" sz="2000" dirty="0"/>
            </a:br>
            <a:r>
              <a:rPr kumimoji="1" lang="ja-JP" altLang="en-US" sz="2000" dirty="0"/>
              <a:t>という故障があった。</a:t>
            </a:r>
            <a:endParaRPr kumimoji="1" lang="en-US" altLang="ja-JP" sz="2000" dirty="0"/>
          </a:p>
        </p:txBody>
      </p:sp>
      <p:sp>
        <p:nvSpPr>
          <p:cNvPr id="18" name="角丸四角形吹き出し 17"/>
          <p:cNvSpPr/>
          <p:nvPr/>
        </p:nvSpPr>
        <p:spPr>
          <a:xfrm flipH="1">
            <a:off x="6458092" y="4798581"/>
            <a:ext cx="3267320" cy="1198350"/>
          </a:xfrm>
          <a:prstGeom prst="wedgeRoundRectCallout">
            <a:avLst>
              <a:gd name="adj1" fmla="val 40872"/>
              <a:gd name="adj2" fmla="val -82453"/>
              <a:gd name="adj3" fmla="val 16667"/>
            </a:avLst>
          </a:prstGeom>
          <a:solidFill>
            <a:srgbClr val="FFFF99"/>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vert="horz" rtlCol="0" anchor="t"/>
          <a:lstStyle/>
          <a:p>
            <a:r>
              <a:rPr lang="en-US" altLang="ja-JP" sz="2000" dirty="0"/>
              <a:t>2</a:t>
            </a:r>
            <a:r>
              <a:rPr lang="ja-JP" altLang="en-US" sz="2000" dirty="0"/>
              <a:t>個目の入力が負の整数のとき、別の故障があっても見逃してしまう</a:t>
            </a:r>
            <a:endParaRPr kumimoji="1" lang="en-US" altLang="ja-JP" sz="2000" dirty="0"/>
          </a:p>
        </p:txBody>
      </p:sp>
      <p:sp>
        <p:nvSpPr>
          <p:cNvPr id="20" name="フッター プレースホルダ 4">
            <a:extLst>
              <a:ext uri="{FF2B5EF4-FFF2-40B4-BE49-F238E27FC236}">
                <a16:creationId xmlns:a16="http://schemas.microsoft.com/office/drawing/2014/main" id="{37A1E05F-2CAF-4718-97F5-3CE11B055E2F}"/>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
        <p:nvSpPr>
          <p:cNvPr id="21" name="テキスト ボックス 69">
            <a:extLst>
              <a:ext uri="{FF2B5EF4-FFF2-40B4-BE49-F238E27FC236}">
                <a16:creationId xmlns:a16="http://schemas.microsoft.com/office/drawing/2014/main" id="{DC8BF64A-0EA7-4B87-9A93-03740AC589F0}"/>
              </a:ext>
            </a:extLst>
          </p:cNvPr>
          <p:cNvSpPr txBox="1">
            <a:spLocks noChangeArrowheads="1"/>
          </p:cNvSpPr>
          <p:nvPr/>
        </p:nvSpPr>
        <p:spPr bwMode="auto">
          <a:xfrm>
            <a:off x="315913" y="6145559"/>
            <a:ext cx="9312275" cy="307777"/>
          </a:xfrm>
          <a:prstGeom prst="rect">
            <a:avLst/>
          </a:prstGeom>
          <a:noFill/>
          <a:ln w="9525">
            <a:noFill/>
            <a:miter lim="800000"/>
            <a:headEnd/>
            <a:tailEnd/>
          </a:ln>
        </p:spPr>
        <p:txBody>
          <a:bodyPr>
            <a:spAutoFit/>
          </a:bodyPr>
          <a:lstStyle/>
          <a:p>
            <a:pPr algn="ctr"/>
            <a:r>
              <a:rPr lang="ja-JP" altLang="en-US" sz="1400" dirty="0"/>
              <a:t>出典： </a:t>
            </a:r>
            <a:r>
              <a:rPr lang="en-US" altLang="ja-JP" sz="1400" dirty="0"/>
              <a:t>ISTQB</a:t>
            </a:r>
            <a:r>
              <a:rPr lang="ja-JP" altLang="en-US" sz="1400" dirty="0"/>
              <a:t>テスト技術者資格制度　</a:t>
            </a:r>
            <a:r>
              <a:rPr lang="en-US" altLang="ja-JP" sz="1400" dirty="0"/>
              <a:t>Foundation Level </a:t>
            </a:r>
            <a:r>
              <a:rPr lang="ja-JP" altLang="en-US" sz="1400" dirty="0"/>
              <a:t>シラバス 日本語版 </a:t>
            </a:r>
            <a:r>
              <a:rPr lang="en-US" altLang="ja-JP" sz="1400" dirty="0"/>
              <a:t>Version 2018.J03</a:t>
            </a:r>
            <a:endParaRPr lang="ja-JP" altLang="en-US" sz="1400" dirty="0"/>
          </a:p>
        </p:txBody>
      </p:sp>
    </p:spTree>
    <p:extLst>
      <p:ext uri="{BB962C8B-B14F-4D97-AF65-F5344CB8AC3E}">
        <p14:creationId xmlns:p14="http://schemas.microsoft.com/office/powerpoint/2010/main" val="1169162068"/>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スライド番号プレースホルダ 5"/>
          <p:cNvSpPr>
            <a:spLocks noGrp="1"/>
          </p:cNvSpPr>
          <p:nvPr>
            <p:ph type="sldNum" sz="quarter" idx="12"/>
          </p:nvPr>
        </p:nvSpPr>
        <p:spPr>
          <a:noFill/>
        </p:spPr>
        <p:txBody>
          <a:bodyPr/>
          <a:lstStyle/>
          <a:p>
            <a:fld id="{7E58748A-C93F-4BAC-9E6D-56A42717836C}" type="slidenum">
              <a:rPr lang="ja-JP" altLang="en-US" smtClean="0">
                <a:ea typeface="ＭＳ Ｐゴシック" charset="-128"/>
              </a:rPr>
              <a:pPr/>
              <a:t>96</a:t>
            </a:fld>
            <a:endParaRPr lang="en-US" altLang="ja-JP">
              <a:ea typeface="ＭＳ Ｐゴシック" charset="-128"/>
            </a:endParaRPr>
          </a:p>
        </p:txBody>
      </p:sp>
      <p:sp>
        <p:nvSpPr>
          <p:cNvPr id="65539" name="Rectangle 2"/>
          <p:cNvSpPr>
            <a:spLocks noGrp="1" noChangeArrowheads="1"/>
          </p:cNvSpPr>
          <p:nvPr>
            <p:ph type="title"/>
          </p:nvPr>
        </p:nvSpPr>
        <p:spPr>
          <a:solidFill>
            <a:srgbClr val="C0C0C0"/>
          </a:solidFill>
        </p:spPr>
        <p:txBody>
          <a:bodyPr/>
          <a:lstStyle/>
          <a:p>
            <a:pPr eaLnBrk="1" hangingPunct="1"/>
            <a:r>
              <a:rPr lang="ja-JP" altLang="en-US" dirty="0"/>
              <a:t>演習：同値分割法</a:t>
            </a:r>
          </a:p>
        </p:txBody>
      </p:sp>
      <p:sp>
        <p:nvSpPr>
          <p:cNvPr id="65540" name="Rectangle 3"/>
          <p:cNvSpPr>
            <a:spLocks noGrp="1" noChangeArrowheads="1"/>
          </p:cNvSpPr>
          <p:nvPr>
            <p:ph type="body" idx="1"/>
          </p:nvPr>
        </p:nvSpPr>
        <p:spPr>
          <a:xfrm>
            <a:off x="488950" y="1557338"/>
            <a:ext cx="9066213" cy="4608512"/>
          </a:xfrm>
        </p:spPr>
        <p:txBody>
          <a:bodyPr/>
          <a:lstStyle/>
          <a:p>
            <a:pPr eaLnBrk="1" hangingPunct="1"/>
            <a:r>
              <a:rPr lang="en-US" altLang="ja-JP" dirty="0"/>
              <a:t>JR</a:t>
            </a:r>
            <a:r>
              <a:rPr lang="ja-JP" altLang="en-US" dirty="0"/>
              <a:t>の運賃は以下の区分で決まります。</a:t>
            </a:r>
          </a:p>
          <a:p>
            <a:pPr lvl="1" eaLnBrk="1" hangingPunct="1">
              <a:buFont typeface="Wingdings" panose="05000000000000000000" pitchFamily="2" charset="2"/>
              <a:buChar char="ü"/>
            </a:pPr>
            <a:endParaRPr lang="en-US" altLang="ja-JP" dirty="0"/>
          </a:p>
          <a:p>
            <a:pPr eaLnBrk="1" hangingPunct="1"/>
            <a:endParaRPr lang="en-US" altLang="ja-JP" dirty="0"/>
          </a:p>
          <a:p>
            <a:pPr eaLnBrk="1" hangingPunct="1"/>
            <a:endParaRPr lang="en-US" altLang="ja-JP" dirty="0"/>
          </a:p>
          <a:p>
            <a:pPr eaLnBrk="1" hangingPunct="1"/>
            <a:endParaRPr lang="en-US" altLang="ja-JP" dirty="0"/>
          </a:p>
          <a:p>
            <a:pPr eaLnBrk="1" hangingPunct="1"/>
            <a:r>
              <a:rPr lang="ja-JP" altLang="en-US" dirty="0"/>
              <a:t>同値パーティションを挙げなさい。</a:t>
            </a:r>
          </a:p>
          <a:p>
            <a:pPr eaLnBrk="1" hangingPunct="1"/>
            <a:r>
              <a:rPr lang="ja-JP" altLang="en-US" dirty="0"/>
              <a:t>各同値パーティションの代表値と期待結果（どの区分と判断されるか）を挙げなさい。</a:t>
            </a:r>
          </a:p>
        </p:txBody>
      </p:sp>
      <p:sp>
        <p:nvSpPr>
          <p:cNvPr id="65542" name="フッター プレースホルダ 4"/>
          <p:cNvSpPr>
            <a:spLocks noGrp="1"/>
          </p:cNvSpPr>
          <p:nvPr>
            <p:ph type="ftr" sz="quarter" idx="11"/>
          </p:nvPr>
        </p:nvSpPr>
        <p:spPr>
          <a:noFill/>
        </p:spPr>
        <p:txBody>
          <a:bodyPr/>
          <a:lstStyle/>
          <a:p>
            <a:r>
              <a:rPr lang="en-US" altLang="ja-JP" dirty="0">
                <a:ea typeface="ＭＳ Ｐゴシック" charset="-128"/>
              </a:rPr>
              <a:t>Copyright Association of Software Test Engineering All rights reserved.  V3.1.2</a:t>
            </a:r>
          </a:p>
        </p:txBody>
      </p:sp>
      <p:graphicFrame>
        <p:nvGraphicFramePr>
          <p:cNvPr id="2" name="表 1">
            <a:extLst>
              <a:ext uri="{FF2B5EF4-FFF2-40B4-BE49-F238E27FC236}">
                <a16:creationId xmlns:a16="http://schemas.microsoft.com/office/drawing/2014/main" id="{48A4A802-DC94-40DF-B568-185952084ADF}"/>
              </a:ext>
            </a:extLst>
          </p:cNvPr>
          <p:cNvGraphicFramePr>
            <a:graphicFrameLocks noGrp="1"/>
          </p:cNvGraphicFramePr>
          <p:nvPr>
            <p:extLst>
              <p:ext uri="{D42A27DB-BD31-4B8C-83A1-F6EECF244321}">
                <p14:modId xmlns:p14="http://schemas.microsoft.com/office/powerpoint/2010/main" val="897791370"/>
              </p:ext>
            </p:extLst>
          </p:nvPr>
        </p:nvGraphicFramePr>
        <p:xfrm>
          <a:off x="1028677" y="2306007"/>
          <a:ext cx="7904164" cy="2077720"/>
        </p:xfrm>
        <a:graphic>
          <a:graphicData uri="http://schemas.openxmlformats.org/drawingml/2006/table">
            <a:tbl>
              <a:tblPr firstRow="1" bandRow="1">
                <a:tableStyleId>{5C22544A-7EE6-4342-B048-85BDC9FD1C3A}</a:tableStyleId>
              </a:tblPr>
              <a:tblGrid>
                <a:gridCol w="1501801">
                  <a:extLst>
                    <a:ext uri="{9D8B030D-6E8A-4147-A177-3AD203B41FA5}">
                      <a16:colId xmlns:a16="http://schemas.microsoft.com/office/drawing/2014/main" val="3135706904"/>
                    </a:ext>
                  </a:extLst>
                </a:gridCol>
                <a:gridCol w="6402363">
                  <a:extLst>
                    <a:ext uri="{9D8B030D-6E8A-4147-A177-3AD203B41FA5}">
                      <a16:colId xmlns:a16="http://schemas.microsoft.com/office/drawing/2014/main" val="2192943311"/>
                    </a:ext>
                  </a:extLst>
                </a:gridCol>
              </a:tblGrid>
              <a:tr h="370840">
                <a:tc>
                  <a:txBody>
                    <a:bodyPr/>
                    <a:lstStyle/>
                    <a:p>
                      <a:pPr algn="ctr"/>
                      <a:r>
                        <a:rPr kumimoji="1" lang="ja-JP" altLang="en-US" dirty="0">
                          <a:solidFill>
                            <a:schemeClr val="tx1"/>
                          </a:solidFill>
                        </a:rPr>
                        <a:t>区分</a:t>
                      </a:r>
                    </a:p>
                  </a:txBody>
                  <a:tcPr/>
                </a:tc>
                <a:tc>
                  <a:txBody>
                    <a:bodyPr/>
                    <a:lstStyle/>
                    <a:p>
                      <a:pPr algn="ctr"/>
                      <a:r>
                        <a:rPr kumimoji="1" lang="ja-JP" altLang="en-US" dirty="0">
                          <a:solidFill>
                            <a:schemeClr val="tx1"/>
                          </a:solidFill>
                        </a:rPr>
                        <a:t>説明</a:t>
                      </a:r>
                    </a:p>
                  </a:txBody>
                  <a:tcPr/>
                </a:tc>
                <a:extLst>
                  <a:ext uri="{0D108BD9-81ED-4DB2-BD59-A6C34878D82A}">
                    <a16:rowId xmlns:a16="http://schemas.microsoft.com/office/drawing/2014/main" val="2225501537"/>
                  </a:ext>
                </a:extLst>
              </a:tr>
              <a:tr h="370840">
                <a:tc>
                  <a:txBody>
                    <a:bodyPr/>
                    <a:lstStyle/>
                    <a:p>
                      <a:pPr algn="ctr" fontAlgn="ctr"/>
                      <a:r>
                        <a:rPr lang="ja-JP" altLang="en-US">
                          <a:effectLst/>
                        </a:rPr>
                        <a:t>おとな</a:t>
                      </a:r>
                    </a:p>
                  </a:txBody>
                  <a:tcPr marL="63500" marR="63500" marT="76200" marB="76200" anchor="ctr"/>
                </a:tc>
                <a:tc>
                  <a:txBody>
                    <a:bodyPr/>
                    <a:lstStyle/>
                    <a:p>
                      <a:pPr algn="l" fontAlgn="ctr"/>
                      <a:r>
                        <a:rPr lang="en-US" altLang="ja-JP">
                          <a:effectLst/>
                        </a:rPr>
                        <a:t>12</a:t>
                      </a:r>
                      <a:r>
                        <a:rPr lang="ja-JP" altLang="en-US">
                          <a:effectLst/>
                        </a:rPr>
                        <a:t>歳以上（</a:t>
                      </a:r>
                      <a:r>
                        <a:rPr lang="en-US" altLang="ja-JP">
                          <a:effectLst/>
                        </a:rPr>
                        <a:t>12</a:t>
                      </a:r>
                      <a:r>
                        <a:rPr lang="ja-JP" altLang="en-US">
                          <a:effectLst/>
                        </a:rPr>
                        <a:t>歳でも小学生は「こども」です）</a:t>
                      </a:r>
                    </a:p>
                  </a:txBody>
                  <a:tcPr marL="63500" marR="63500" marT="76200" marB="76200" anchor="ctr"/>
                </a:tc>
                <a:extLst>
                  <a:ext uri="{0D108BD9-81ED-4DB2-BD59-A6C34878D82A}">
                    <a16:rowId xmlns:a16="http://schemas.microsoft.com/office/drawing/2014/main" val="3613583233"/>
                  </a:ext>
                </a:extLst>
              </a:tr>
              <a:tr h="370840">
                <a:tc>
                  <a:txBody>
                    <a:bodyPr/>
                    <a:lstStyle/>
                    <a:p>
                      <a:pPr algn="ctr" fontAlgn="ctr"/>
                      <a:r>
                        <a:rPr lang="ja-JP" altLang="en-US">
                          <a:effectLst/>
                        </a:rPr>
                        <a:t>こども</a:t>
                      </a:r>
                    </a:p>
                  </a:txBody>
                  <a:tcPr marL="63500" marR="63500" marT="76200" marB="76200" anchor="ctr"/>
                </a:tc>
                <a:tc>
                  <a:txBody>
                    <a:bodyPr/>
                    <a:lstStyle/>
                    <a:p>
                      <a:pPr algn="l" fontAlgn="ctr"/>
                      <a:r>
                        <a:rPr lang="en-US" altLang="ja-JP">
                          <a:effectLst/>
                        </a:rPr>
                        <a:t>6</a:t>
                      </a:r>
                      <a:r>
                        <a:rPr lang="ja-JP" altLang="en-US">
                          <a:effectLst/>
                        </a:rPr>
                        <a:t>歳～</a:t>
                      </a:r>
                      <a:r>
                        <a:rPr lang="en-US" altLang="ja-JP">
                          <a:effectLst/>
                        </a:rPr>
                        <a:t>12</a:t>
                      </a:r>
                      <a:r>
                        <a:rPr lang="ja-JP" altLang="en-US">
                          <a:effectLst/>
                        </a:rPr>
                        <a:t>歳未満（</a:t>
                      </a:r>
                      <a:r>
                        <a:rPr lang="en-US" altLang="ja-JP">
                          <a:effectLst/>
                        </a:rPr>
                        <a:t>6</a:t>
                      </a:r>
                      <a:r>
                        <a:rPr lang="ja-JP" altLang="en-US">
                          <a:effectLst/>
                        </a:rPr>
                        <a:t>歳でも小学校入学前は「幼児」です）</a:t>
                      </a:r>
                    </a:p>
                  </a:txBody>
                  <a:tcPr marL="63500" marR="63500" marT="76200" marB="76200" anchor="ctr"/>
                </a:tc>
                <a:extLst>
                  <a:ext uri="{0D108BD9-81ED-4DB2-BD59-A6C34878D82A}">
                    <a16:rowId xmlns:a16="http://schemas.microsoft.com/office/drawing/2014/main" val="2023404542"/>
                  </a:ext>
                </a:extLst>
              </a:tr>
              <a:tr h="370840">
                <a:tc>
                  <a:txBody>
                    <a:bodyPr/>
                    <a:lstStyle/>
                    <a:p>
                      <a:pPr algn="ctr" fontAlgn="ctr"/>
                      <a:r>
                        <a:rPr lang="ja-JP" altLang="en-US">
                          <a:effectLst/>
                        </a:rPr>
                        <a:t>幼児</a:t>
                      </a:r>
                    </a:p>
                  </a:txBody>
                  <a:tcPr marL="63500" marR="63500" marT="76200" marB="76200" anchor="ctr"/>
                </a:tc>
                <a:tc>
                  <a:txBody>
                    <a:bodyPr/>
                    <a:lstStyle/>
                    <a:p>
                      <a:pPr algn="l" fontAlgn="ctr"/>
                      <a:r>
                        <a:rPr lang="en-US" altLang="ja-JP">
                          <a:effectLst/>
                        </a:rPr>
                        <a:t>1</a:t>
                      </a:r>
                      <a:r>
                        <a:rPr lang="ja-JP" altLang="en-US">
                          <a:effectLst/>
                        </a:rPr>
                        <a:t>歳～</a:t>
                      </a:r>
                      <a:r>
                        <a:rPr lang="en-US" altLang="ja-JP">
                          <a:effectLst/>
                        </a:rPr>
                        <a:t>6</a:t>
                      </a:r>
                      <a:r>
                        <a:rPr lang="ja-JP" altLang="en-US">
                          <a:effectLst/>
                        </a:rPr>
                        <a:t>歳未満</a:t>
                      </a:r>
                    </a:p>
                  </a:txBody>
                  <a:tcPr marL="63500" marR="63500" marT="76200" marB="76200" anchor="ctr"/>
                </a:tc>
                <a:extLst>
                  <a:ext uri="{0D108BD9-81ED-4DB2-BD59-A6C34878D82A}">
                    <a16:rowId xmlns:a16="http://schemas.microsoft.com/office/drawing/2014/main" val="1962072587"/>
                  </a:ext>
                </a:extLst>
              </a:tr>
              <a:tr h="370840">
                <a:tc>
                  <a:txBody>
                    <a:bodyPr/>
                    <a:lstStyle/>
                    <a:p>
                      <a:pPr algn="ctr" fontAlgn="ctr"/>
                      <a:r>
                        <a:rPr lang="ja-JP" altLang="en-US">
                          <a:effectLst/>
                        </a:rPr>
                        <a:t>乳児</a:t>
                      </a:r>
                    </a:p>
                  </a:txBody>
                  <a:tcPr marL="63500" marR="63500" marT="76200" marB="76200" anchor="ctr"/>
                </a:tc>
                <a:tc>
                  <a:txBody>
                    <a:bodyPr/>
                    <a:lstStyle/>
                    <a:p>
                      <a:pPr algn="l" fontAlgn="ctr"/>
                      <a:r>
                        <a:rPr lang="en-US" altLang="ja-JP" dirty="0">
                          <a:effectLst/>
                        </a:rPr>
                        <a:t>1</a:t>
                      </a:r>
                      <a:r>
                        <a:rPr lang="ja-JP" altLang="en-US" dirty="0">
                          <a:effectLst/>
                        </a:rPr>
                        <a:t>歳未満</a:t>
                      </a:r>
                    </a:p>
                  </a:txBody>
                  <a:tcPr marL="63500" marR="63500" marT="76200" marB="76200" anchor="ctr"/>
                </a:tc>
                <a:extLst>
                  <a:ext uri="{0D108BD9-81ED-4DB2-BD59-A6C34878D82A}">
                    <a16:rowId xmlns:a16="http://schemas.microsoft.com/office/drawing/2014/main" val="4108568286"/>
                  </a:ext>
                </a:extLst>
              </a:tr>
            </a:tbl>
          </a:graphicData>
        </a:graphic>
      </p:graphicFrame>
    </p:spTree>
    <p:extLst>
      <p:ext uri="{BB962C8B-B14F-4D97-AF65-F5344CB8AC3E}">
        <p14:creationId xmlns:p14="http://schemas.microsoft.com/office/powerpoint/2010/main" val="4137434765"/>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②境界値分析</a:t>
            </a:r>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97</a:t>
            </a:fld>
            <a:endParaRPr lang="en-US" altLang="ja-JP" dirty="0"/>
          </a:p>
        </p:txBody>
      </p:sp>
      <p:sp>
        <p:nvSpPr>
          <p:cNvPr id="23" name="テキスト ボックス 22"/>
          <p:cNvSpPr txBox="1"/>
          <p:nvPr/>
        </p:nvSpPr>
        <p:spPr>
          <a:xfrm>
            <a:off x="2166261" y="5315721"/>
            <a:ext cx="2722220" cy="707886"/>
          </a:xfrm>
          <a:prstGeom prst="rect">
            <a:avLst/>
          </a:prstGeom>
          <a:noFill/>
        </p:spPr>
        <p:txBody>
          <a:bodyPr wrap="none" rtlCol="0">
            <a:spAutoFit/>
          </a:bodyPr>
          <a:lstStyle/>
          <a:p>
            <a:r>
              <a:rPr kumimoji="1" lang="ja-JP" altLang="en-US" sz="2000" dirty="0"/>
              <a:t>有効同値パーティション</a:t>
            </a:r>
            <a:endParaRPr kumimoji="1" lang="en-US" altLang="ja-JP" sz="2000" dirty="0"/>
          </a:p>
          <a:p>
            <a:r>
              <a:rPr kumimoji="1" lang="ja-JP" altLang="en-US" sz="2000" dirty="0"/>
              <a:t>の最小値</a:t>
            </a:r>
          </a:p>
        </p:txBody>
      </p:sp>
      <p:sp>
        <p:nvSpPr>
          <p:cNvPr id="24" name="テキスト ボックス 23"/>
          <p:cNvSpPr txBox="1"/>
          <p:nvPr/>
        </p:nvSpPr>
        <p:spPr>
          <a:xfrm>
            <a:off x="74607" y="4718463"/>
            <a:ext cx="2828071" cy="707886"/>
          </a:xfrm>
          <a:prstGeom prst="rect">
            <a:avLst/>
          </a:prstGeom>
          <a:noFill/>
        </p:spPr>
        <p:txBody>
          <a:bodyPr wrap="square" rtlCol="0">
            <a:spAutoFit/>
          </a:bodyPr>
          <a:lstStyle/>
          <a:p>
            <a:r>
              <a:rPr kumimoji="1" lang="ja-JP" altLang="en-US" sz="2000" dirty="0"/>
              <a:t>無効同値パーティションの最大値</a:t>
            </a:r>
          </a:p>
        </p:txBody>
      </p:sp>
      <p:sp>
        <p:nvSpPr>
          <p:cNvPr id="25" name="テキスト ボックス 24"/>
          <p:cNvSpPr txBox="1"/>
          <p:nvPr/>
        </p:nvSpPr>
        <p:spPr>
          <a:xfrm>
            <a:off x="5100414" y="5313434"/>
            <a:ext cx="2722220" cy="707886"/>
          </a:xfrm>
          <a:prstGeom prst="rect">
            <a:avLst/>
          </a:prstGeom>
          <a:noFill/>
        </p:spPr>
        <p:txBody>
          <a:bodyPr wrap="none" rtlCol="0">
            <a:spAutoFit/>
          </a:bodyPr>
          <a:lstStyle/>
          <a:p>
            <a:r>
              <a:rPr kumimoji="1" lang="ja-JP" altLang="en-US" sz="2000" dirty="0"/>
              <a:t>有効同値パーティション</a:t>
            </a:r>
            <a:endParaRPr kumimoji="1" lang="en-US" altLang="ja-JP" sz="2000" dirty="0"/>
          </a:p>
          <a:p>
            <a:r>
              <a:rPr kumimoji="1" lang="ja-JP" altLang="en-US" sz="2000" dirty="0"/>
              <a:t>の最大値</a:t>
            </a:r>
          </a:p>
        </p:txBody>
      </p:sp>
      <p:sp>
        <p:nvSpPr>
          <p:cNvPr id="26" name="テキスト ボックス 25"/>
          <p:cNvSpPr txBox="1"/>
          <p:nvPr/>
        </p:nvSpPr>
        <p:spPr>
          <a:xfrm>
            <a:off x="7046806" y="4718463"/>
            <a:ext cx="2828071" cy="707886"/>
          </a:xfrm>
          <a:prstGeom prst="rect">
            <a:avLst/>
          </a:prstGeom>
          <a:noFill/>
        </p:spPr>
        <p:txBody>
          <a:bodyPr wrap="square" rtlCol="0">
            <a:spAutoFit/>
          </a:bodyPr>
          <a:lstStyle/>
          <a:p>
            <a:r>
              <a:rPr kumimoji="1" lang="ja-JP" altLang="en-US" sz="2000" dirty="0"/>
              <a:t>無効同値パーティションの最小値</a:t>
            </a:r>
          </a:p>
        </p:txBody>
      </p:sp>
      <p:cxnSp>
        <p:nvCxnSpPr>
          <p:cNvPr id="28" name="直線矢印コネクタ 27"/>
          <p:cNvCxnSpPr/>
          <p:nvPr/>
        </p:nvCxnSpPr>
        <p:spPr>
          <a:xfrm flipH="1" flipV="1">
            <a:off x="6892504" y="4465729"/>
            <a:ext cx="303346" cy="29234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p:cNvCxnSpPr/>
          <p:nvPr/>
        </p:nvCxnSpPr>
        <p:spPr>
          <a:xfrm flipV="1">
            <a:off x="2523906" y="4424746"/>
            <a:ext cx="378772" cy="33333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p:cNvCxnSpPr/>
          <p:nvPr/>
        </p:nvCxnSpPr>
        <p:spPr>
          <a:xfrm flipV="1">
            <a:off x="3006774" y="4483277"/>
            <a:ext cx="242946" cy="77720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p:cNvCxnSpPr/>
          <p:nvPr/>
        </p:nvCxnSpPr>
        <p:spPr>
          <a:xfrm flipV="1">
            <a:off x="5867476" y="4431072"/>
            <a:ext cx="640467" cy="82940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 name="Rectangle 4"/>
          <p:cNvSpPr>
            <a:spLocks noChangeArrowheads="1"/>
          </p:cNvSpPr>
          <p:nvPr/>
        </p:nvSpPr>
        <p:spPr bwMode="auto">
          <a:xfrm>
            <a:off x="495301" y="1484785"/>
            <a:ext cx="8921750" cy="1131330"/>
          </a:xfrm>
          <a:prstGeom prst="rect">
            <a:avLst/>
          </a:prstGeom>
          <a:solidFill>
            <a:schemeClr val="bg1"/>
          </a:solidFill>
          <a:ln w="9525">
            <a:solidFill>
              <a:schemeClr val="bg2"/>
            </a:solidFill>
            <a:miter lim="800000"/>
            <a:headEnd/>
            <a:tailEnd/>
          </a:ln>
        </p:spPr>
        <p:txBody>
          <a:bodyPr wrap="square" anchor="ctr"/>
          <a:lstStyle/>
          <a:p>
            <a:pPr>
              <a:lnSpc>
                <a:spcPct val="120000"/>
              </a:lnSpc>
            </a:pPr>
            <a:r>
              <a:rPr lang="ja-JP" altLang="en-US" sz="2800" dirty="0"/>
              <a:t>同値分割法の拡張で、パーティションの最小値および最大値（または最初の値と最後の値）を選んでテストする。</a:t>
            </a:r>
          </a:p>
        </p:txBody>
      </p:sp>
      <p:cxnSp>
        <p:nvCxnSpPr>
          <p:cNvPr id="33" name="直線コネクタ 32"/>
          <p:cNvCxnSpPr/>
          <p:nvPr/>
        </p:nvCxnSpPr>
        <p:spPr>
          <a:xfrm>
            <a:off x="1136576" y="3837625"/>
            <a:ext cx="77048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楕円 42"/>
          <p:cNvSpPr/>
          <p:nvPr/>
        </p:nvSpPr>
        <p:spPr>
          <a:xfrm>
            <a:off x="3154726" y="3729613"/>
            <a:ext cx="216024" cy="216024"/>
          </a:xfrm>
          <a:prstGeom prst="ellipse">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36" name="楕円 45"/>
          <p:cNvSpPr/>
          <p:nvPr/>
        </p:nvSpPr>
        <p:spPr>
          <a:xfrm>
            <a:off x="6432503" y="3729613"/>
            <a:ext cx="216024" cy="216024"/>
          </a:xfrm>
          <a:prstGeom prst="ellipse">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37" name="テキスト ボックス 36"/>
          <p:cNvSpPr txBox="1"/>
          <p:nvPr/>
        </p:nvSpPr>
        <p:spPr>
          <a:xfrm>
            <a:off x="6321152" y="4004064"/>
            <a:ext cx="356188" cy="461665"/>
          </a:xfrm>
          <a:prstGeom prst="rect">
            <a:avLst/>
          </a:prstGeom>
          <a:noFill/>
        </p:spPr>
        <p:txBody>
          <a:bodyPr wrap="none" rtlCol="0">
            <a:spAutoFit/>
          </a:bodyPr>
          <a:lstStyle/>
          <a:p>
            <a:r>
              <a:rPr kumimoji="1" lang="en-US" altLang="ja-JP" sz="2400" dirty="0"/>
              <a:t>9</a:t>
            </a:r>
            <a:endParaRPr kumimoji="1" lang="ja-JP" altLang="en-US" sz="2400" dirty="0"/>
          </a:p>
        </p:txBody>
      </p:sp>
      <p:sp>
        <p:nvSpPr>
          <p:cNvPr id="38" name="楕円 48"/>
          <p:cNvSpPr/>
          <p:nvPr/>
        </p:nvSpPr>
        <p:spPr>
          <a:xfrm>
            <a:off x="6676480" y="3729613"/>
            <a:ext cx="216024" cy="21602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39" name="楕円 49"/>
          <p:cNvSpPr/>
          <p:nvPr/>
        </p:nvSpPr>
        <p:spPr>
          <a:xfrm>
            <a:off x="2936776" y="3729613"/>
            <a:ext cx="216024" cy="216024"/>
          </a:xfrm>
          <a:prstGeom prst="ellipse">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0" name="テキスト ボックス 39"/>
          <p:cNvSpPr txBox="1"/>
          <p:nvPr/>
        </p:nvSpPr>
        <p:spPr>
          <a:xfrm>
            <a:off x="3557674" y="2852936"/>
            <a:ext cx="2722220" cy="400110"/>
          </a:xfrm>
          <a:prstGeom prst="rect">
            <a:avLst/>
          </a:prstGeom>
          <a:noFill/>
        </p:spPr>
        <p:txBody>
          <a:bodyPr wrap="none" rtlCol="0">
            <a:spAutoFit/>
          </a:bodyPr>
          <a:lstStyle/>
          <a:p>
            <a:pPr algn="ctr"/>
            <a:r>
              <a:rPr lang="ja-JP" altLang="en-US" sz="2000" dirty="0"/>
              <a:t>有効同値パーティション</a:t>
            </a:r>
            <a:endParaRPr lang="en-US" altLang="ja-JP" sz="2000" dirty="0"/>
          </a:p>
        </p:txBody>
      </p:sp>
      <p:sp>
        <p:nvSpPr>
          <p:cNvPr id="41" name="テキスト ボックス 40"/>
          <p:cNvSpPr txBox="1"/>
          <p:nvPr/>
        </p:nvSpPr>
        <p:spPr>
          <a:xfrm>
            <a:off x="6781253" y="2852936"/>
            <a:ext cx="2722219" cy="400110"/>
          </a:xfrm>
          <a:prstGeom prst="rect">
            <a:avLst/>
          </a:prstGeom>
          <a:noFill/>
        </p:spPr>
        <p:txBody>
          <a:bodyPr wrap="none" rtlCol="0">
            <a:spAutoFit/>
          </a:bodyPr>
          <a:lstStyle/>
          <a:p>
            <a:pPr algn="ctr"/>
            <a:r>
              <a:rPr lang="ja-JP" altLang="en-US" sz="2000" dirty="0"/>
              <a:t>無効同値パーティション</a:t>
            </a:r>
            <a:endParaRPr lang="en-US" altLang="ja-JP" sz="2000" dirty="0"/>
          </a:p>
        </p:txBody>
      </p:sp>
      <p:sp>
        <p:nvSpPr>
          <p:cNvPr id="42" name="左右矢印 41"/>
          <p:cNvSpPr/>
          <p:nvPr/>
        </p:nvSpPr>
        <p:spPr>
          <a:xfrm>
            <a:off x="3281318" y="3314684"/>
            <a:ext cx="3240000" cy="237586"/>
          </a:xfrm>
          <a:prstGeom prst="leftRight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3" name="左矢印 42"/>
          <p:cNvSpPr/>
          <p:nvPr/>
        </p:nvSpPr>
        <p:spPr>
          <a:xfrm>
            <a:off x="6609184" y="3314684"/>
            <a:ext cx="2124000" cy="237586"/>
          </a:xfrm>
          <a:prstGeom prst="leftArrow">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4" name="右矢印 43"/>
          <p:cNvSpPr/>
          <p:nvPr/>
        </p:nvSpPr>
        <p:spPr>
          <a:xfrm>
            <a:off x="1316808" y="3314684"/>
            <a:ext cx="1908000" cy="237586"/>
          </a:xfrm>
          <a:prstGeom prst="rightArrow">
            <a:avLst/>
          </a:prstGeom>
          <a:solidFill>
            <a:schemeClr val="bg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45" name="テキスト ボックス 44"/>
          <p:cNvSpPr txBox="1"/>
          <p:nvPr/>
        </p:nvSpPr>
        <p:spPr>
          <a:xfrm>
            <a:off x="402528" y="2852936"/>
            <a:ext cx="2722219" cy="400110"/>
          </a:xfrm>
          <a:prstGeom prst="rect">
            <a:avLst/>
          </a:prstGeom>
          <a:noFill/>
        </p:spPr>
        <p:txBody>
          <a:bodyPr wrap="none" rtlCol="0">
            <a:spAutoFit/>
          </a:bodyPr>
          <a:lstStyle/>
          <a:p>
            <a:pPr algn="ctr"/>
            <a:r>
              <a:rPr lang="ja-JP" altLang="en-US" sz="2000" dirty="0"/>
              <a:t>無効同値パーティション</a:t>
            </a:r>
            <a:endParaRPr lang="en-US" altLang="ja-JP" sz="2000" dirty="0"/>
          </a:p>
        </p:txBody>
      </p:sp>
      <p:cxnSp>
        <p:nvCxnSpPr>
          <p:cNvPr id="46" name="直線コネクタ 45"/>
          <p:cNvCxnSpPr>
            <a:stCxn id="35" idx="0"/>
          </p:cNvCxnSpPr>
          <p:nvPr/>
        </p:nvCxnSpPr>
        <p:spPr>
          <a:xfrm flipV="1">
            <a:off x="3262738" y="2958381"/>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7" name="直線コネクタ 46"/>
          <p:cNvCxnSpPr/>
          <p:nvPr/>
        </p:nvCxnSpPr>
        <p:spPr>
          <a:xfrm flipV="1">
            <a:off x="6551987" y="2989377"/>
            <a:ext cx="0" cy="77123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8" name="テキスト ボックス 47"/>
          <p:cNvSpPr txBox="1"/>
          <p:nvPr/>
        </p:nvSpPr>
        <p:spPr>
          <a:xfrm>
            <a:off x="3084644" y="4019562"/>
            <a:ext cx="356188" cy="461665"/>
          </a:xfrm>
          <a:prstGeom prst="rect">
            <a:avLst/>
          </a:prstGeom>
          <a:noFill/>
        </p:spPr>
        <p:txBody>
          <a:bodyPr wrap="none" rtlCol="0">
            <a:spAutoFit/>
          </a:bodyPr>
          <a:lstStyle/>
          <a:p>
            <a:r>
              <a:rPr kumimoji="1" lang="en-US" altLang="ja-JP" sz="2400" dirty="0"/>
              <a:t>1</a:t>
            </a:r>
            <a:endParaRPr kumimoji="1" lang="ja-JP" altLang="en-US" sz="2400" dirty="0"/>
          </a:p>
        </p:txBody>
      </p:sp>
      <p:sp>
        <p:nvSpPr>
          <p:cNvPr id="49" name="テキスト ボックス 48"/>
          <p:cNvSpPr txBox="1"/>
          <p:nvPr/>
        </p:nvSpPr>
        <p:spPr>
          <a:xfrm>
            <a:off x="6537176" y="4019561"/>
            <a:ext cx="527709" cy="461665"/>
          </a:xfrm>
          <a:prstGeom prst="rect">
            <a:avLst/>
          </a:prstGeom>
          <a:noFill/>
        </p:spPr>
        <p:txBody>
          <a:bodyPr wrap="none" rtlCol="0">
            <a:spAutoFit/>
          </a:bodyPr>
          <a:lstStyle/>
          <a:p>
            <a:r>
              <a:rPr kumimoji="1" lang="en-US" altLang="ja-JP" sz="2400" dirty="0"/>
              <a:t>10</a:t>
            </a:r>
            <a:endParaRPr kumimoji="1" lang="ja-JP" altLang="en-US" sz="2400" dirty="0"/>
          </a:p>
        </p:txBody>
      </p:sp>
      <p:sp>
        <p:nvSpPr>
          <p:cNvPr id="50" name="テキスト ボックス 49"/>
          <p:cNvSpPr txBox="1"/>
          <p:nvPr/>
        </p:nvSpPr>
        <p:spPr>
          <a:xfrm>
            <a:off x="2868620" y="4028580"/>
            <a:ext cx="356188" cy="461665"/>
          </a:xfrm>
          <a:prstGeom prst="rect">
            <a:avLst/>
          </a:prstGeom>
          <a:noFill/>
        </p:spPr>
        <p:txBody>
          <a:bodyPr wrap="none" rtlCol="0">
            <a:spAutoFit/>
          </a:bodyPr>
          <a:lstStyle/>
          <a:p>
            <a:r>
              <a:rPr kumimoji="1" lang="en-US" altLang="ja-JP" sz="2400" dirty="0"/>
              <a:t>0</a:t>
            </a:r>
            <a:endParaRPr kumimoji="1" lang="ja-JP" altLang="en-US" sz="2400" dirty="0"/>
          </a:p>
        </p:txBody>
      </p:sp>
      <p:sp>
        <p:nvSpPr>
          <p:cNvPr id="51" name="フッター プレースホルダ 4">
            <a:extLst>
              <a:ext uri="{FF2B5EF4-FFF2-40B4-BE49-F238E27FC236}">
                <a16:creationId xmlns:a16="http://schemas.microsoft.com/office/drawing/2014/main" id="{F183A802-67B8-404A-B135-47FCB0275296}"/>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2961296137"/>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②境界値分析のポイント</a:t>
            </a:r>
          </a:p>
        </p:txBody>
      </p:sp>
      <p:sp>
        <p:nvSpPr>
          <p:cNvPr id="3" name="コンテンツ プレースホルダー 2"/>
          <p:cNvSpPr>
            <a:spLocks noGrp="1"/>
          </p:cNvSpPr>
          <p:nvPr>
            <p:ph idx="1"/>
          </p:nvPr>
        </p:nvSpPr>
        <p:spPr>
          <a:xfrm>
            <a:off x="495300" y="1600200"/>
            <a:ext cx="9066212" cy="4525963"/>
          </a:xfrm>
        </p:spPr>
        <p:txBody>
          <a:bodyPr/>
          <a:lstStyle/>
          <a:p>
            <a:r>
              <a:rPr lang="ja-JP" altLang="en-US" dirty="0"/>
              <a:t>境界に対する記述ミスや解釈ミスに起因する欠陥をピンポイントで狙う。</a:t>
            </a:r>
          </a:p>
          <a:p>
            <a:pPr marL="457200" lvl="1" indent="0">
              <a:buNone/>
            </a:pPr>
            <a:r>
              <a:rPr lang="ja-JP" altLang="en-US" sz="2400" dirty="0"/>
              <a:t>例）ソースコードでの不等号の実装ミス</a:t>
            </a:r>
            <a:r>
              <a:rPr lang="ja-JP" altLang="en-US" sz="2000" dirty="0"/>
              <a:t>（「＞」と「＞＝」など）</a:t>
            </a:r>
            <a:endParaRPr lang="ja-JP" altLang="en-US" sz="2400" dirty="0"/>
          </a:p>
          <a:p>
            <a:pPr marL="457200" lvl="1" indent="0">
              <a:buNone/>
            </a:pPr>
            <a:r>
              <a:rPr lang="ja-JP" altLang="en-US" sz="2400" dirty="0"/>
              <a:t>例）仕様における境界に関する曖昧な記述</a:t>
            </a:r>
            <a:endParaRPr lang="en-US" altLang="ja-JP" sz="2400" dirty="0"/>
          </a:p>
          <a:p>
            <a:pPr marL="457200" lvl="1" indent="0" defTabSz="625475">
              <a:buNone/>
            </a:pPr>
            <a:r>
              <a:rPr kumimoji="1" lang="en-US" altLang="ja-JP" sz="2000" dirty="0"/>
              <a:t>	</a:t>
            </a:r>
            <a:r>
              <a:rPr lang="en-US" altLang="ja-JP" sz="2000" dirty="0"/>
              <a:t>	</a:t>
            </a:r>
            <a:r>
              <a:rPr kumimoji="1" lang="ja-JP" altLang="en-US" sz="2000" dirty="0"/>
              <a:t>システム稼働時間　</a:t>
            </a:r>
            <a:r>
              <a:rPr kumimoji="1" lang="en-US" altLang="ja-JP" sz="2000" dirty="0"/>
              <a:t>8:00</a:t>
            </a:r>
            <a:r>
              <a:rPr kumimoji="1" lang="ja-JP" altLang="en-US" sz="2000" dirty="0"/>
              <a:t>～</a:t>
            </a:r>
            <a:r>
              <a:rPr kumimoji="1" lang="en-US" altLang="ja-JP" sz="2000" dirty="0"/>
              <a:t>20:00</a:t>
            </a:r>
          </a:p>
          <a:p>
            <a:pPr marL="457200" lvl="1" indent="0" defTabSz="625475">
              <a:buNone/>
            </a:pPr>
            <a:r>
              <a:rPr lang="en-US" altLang="ja-JP" sz="2000" dirty="0"/>
              <a:t>		</a:t>
            </a:r>
            <a:r>
              <a:rPr lang="ja-JP" altLang="en-US" sz="2000" dirty="0"/>
              <a:t>システム停止時間　</a:t>
            </a:r>
            <a:r>
              <a:rPr lang="en-US" altLang="ja-JP" sz="2000" dirty="0"/>
              <a:t>0:00</a:t>
            </a:r>
            <a:r>
              <a:rPr lang="ja-JP" altLang="en-US" sz="2000" dirty="0"/>
              <a:t>～</a:t>
            </a:r>
            <a:r>
              <a:rPr lang="en-US" altLang="ja-JP" sz="2000" dirty="0"/>
              <a:t>8:00</a:t>
            </a:r>
            <a:r>
              <a:rPr lang="ja-JP" altLang="en-US" sz="2000" dirty="0" err="1"/>
              <a:t>、</a:t>
            </a:r>
            <a:r>
              <a:rPr lang="en-US" altLang="ja-JP" sz="2000" dirty="0"/>
              <a:t>20:00</a:t>
            </a:r>
            <a:r>
              <a:rPr lang="ja-JP" altLang="en-US" sz="2000" dirty="0"/>
              <a:t>～</a:t>
            </a:r>
            <a:r>
              <a:rPr lang="en-US" altLang="ja-JP" sz="2000" dirty="0"/>
              <a:t>24:00</a:t>
            </a:r>
          </a:p>
          <a:p>
            <a:pPr marL="457200" lvl="1" indent="0" defTabSz="625475">
              <a:buNone/>
            </a:pPr>
            <a:endParaRPr kumimoji="1" lang="en-US" altLang="ja-JP" sz="1600" dirty="0"/>
          </a:p>
          <a:p>
            <a:pPr marL="457200" lvl="1" indent="0" defTabSz="625475">
              <a:buNone/>
            </a:pPr>
            <a:r>
              <a:rPr lang="ja-JP" altLang="en-US" sz="2400" u="sng" dirty="0"/>
              <a:t>狙う値の例</a:t>
            </a:r>
            <a:endParaRPr kumimoji="1" lang="ja-JP" altLang="en-US" sz="2000" u="sng"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98</a:t>
            </a:fld>
            <a:endParaRPr lang="en-US" altLang="ja-JP" dirty="0"/>
          </a:p>
        </p:txBody>
      </p:sp>
      <p:sp>
        <p:nvSpPr>
          <p:cNvPr id="6" name="テキスト ボックス 5"/>
          <p:cNvSpPr txBox="1"/>
          <p:nvPr/>
        </p:nvSpPr>
        <p:spPr>
          <a:xfrm>
            <a:off x="7844783" y="3509237"/>
            <a:ext cx="1736948" cy="707886"/>
          </a:xfrm>
          <a:prstGeom prst="rect">
            <a:avLst/>
          </a:prstGeom>
          <a:noFill/>
        </p:spPr>
        <p:txBody>
          <a:bodyPr wrap="square" rtlCol="0">
            <a:spAutoFit/>
          </a:bodyPr>
          <a:lstStyle/>
          <a:p>
            <a:r>
              <a:rPr kumimoji="1" lang="en-US" altLang="ja-JP" sz="2000" dirty="0"/>
              <a:t>8:00</a:t>
            </a:r>
            <a:r>
              <a:rPr kumimoji="1" lang="ja-JP" altLang="en-US" sz="2000" dirty="0" err="1"/>
              <a:t>、</a:t>
            </a:r>
            <a:r>
              <a:rPr kumimoji="1" lang="en-US" altLang="ja-JP" sz="2000" dirty="0"/>
              <a:t>20:00</a:t>
            </a:r>
            <a:r>
              <a:rPr lang="ja-JP" altLang="en-US" sz="2000" dirty="0"/>
              <a:t>は稼働？停止？</a:t>
            </a:r>
            <a:endParaRPr kumimoji="1" lang="ja-JP" altLang="en-US" sz="2000" dirty="0"/>
          </a:p>
        </p:txBody>
      </p:sp>
      <p:sp>
        <p:nvSpPr>
          <p:cNvPr id="7" name="下矢印 6"/>
          <p:cNvSpPr/>
          <p:nvPr/>
        </p:nvSpPr>
        <p:spPr>
          <a:xfrm rot="16200000">
            <a:off x="7282034" y="3575181"/>
            <a:ext cx="360000" cy="576000"/>
          </a:xfrm>
          <a:prstGeom prst="downArrow">
            <a:avLst/>
          </a:prstGeom>
          <a:solidFill>
            <a:schemeClr val="tx1"/>
          </a:solidFill>
          <a:ln>
            <a:solidFill>
              <a:schemeClr val="tx1"/>
            </a:solidFill>
          </a:ln>
          <a:effectLst/>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8" name="テキスト ボックス 7"/>
          <p:cNvSpPr txBox="1"/>
          <p:nvPr/>
        </p:nvSpPr>
        <p:spPr>
          <a:xfrm>
            <a:off x="1423988" y="4945974"/>
            <a:ext cx="6890348" cy="1200329"/>
          </a:xfrm>
          <a:prstGeom prst="rect">
            <a:avLst/>
          </a:prstGeom>
          <a:noFill/>
        </p:spPr>
        <p:txBody>
          <a:bodyPr wrap="none" rtlCol="0">
            <a:spAutoFit/>
          </a:bodyPr>
          <a:lstStyle/>
          <a:p>
            <a:pPr marL="176213" lvl="2" indent="-176213" eaLnBrk="1" hangingPunct="1">
              <a:lnSpc>
                <a:spcPct val="120000"/>
              </a:lnSpc>
              <a:buFont typeface="Arial" panose="020B0604020202020204" pitchFamily="34" charset="0"/>
              <a:buChar char="•"/>
            </a:pPr>
            <a:r>
              <a:rPr lang="ja-JP" altLang="en-US" sz="2000" dirty="0">
                <a:latin typeface="+mn-ea"/>
                <a:ea typeface="+mn-ea"/>
              </a:rPr>
              <a:t>入力値の下限</a:t>
            </a:r>
            <a:r>
              <a:rPr lang="en-US" altLang="ja-JP" sz="2000" dirty="0">
                <a:latin typeface="+mn-ea"/>
                <a:ea typeface="+mn-ea"/>
              </a:rPr>
              <a:t>-1</a:t>
            </a:r>
            <a:r>
              <a:rPr lang="ja-JP" altLang="en-US" sz="2000" dirty="0" err="1">
                <a:latin typeface="+mn-ea"/>
                <a:ea typeface="+mn-ea"/>
              </a:rPr>
              <a:t>、</a:t>
            </a:r>
            <a:r>
              <a:rPr lang="ja-JP" altLang="en-US" sz="2000" dirty="0">
                <a:latin typeface="+mn-ea"/>
                <a:ea typeface="+mn-ea"/>
              </a:rPr>
              <a:t>下限、上限、上限</a:t>
            </a:r>
            <a:r>
              <a:rPr lang="en-US" altLang="ja-JP" sz="2000" dirty="0">
                <a:latin typeface="+mn-ea"/>
                <a:ea typeface="+mn-ea"/>
              </a:rPr>
              <a:t>+1</a:t>
            </a:r>
          </a:p>
          <a:p>
            <a:pPr marL="176213" lvl="2" indent="-176213" eaLnBrk="1" hangingPunct="1">
              <a:lnSpc>
                <a:spcPct val="120000"/>
              </a:lnSpc>
              <a:buFont typeface="Arial" panose="020B0604020202020204" pitchFamily="34" charset="0"/>
              <a:buChar char="•"/>
            </a:pPr>
            <a:r>
              <a:rPr lang="ja-JP" altLang="en-US" sz="2000" dirty="0">
                <a:latin typeface="+mn-ea"/>
                <a:ea typeface="+mn-ea"/>
              </a:rPr>
              <a:t>配列の最大長、最大長</a:t>
            </a:r>
            <a:r>
              <a:rPr lang="en-US" altLang="ja-JP" sz="2000" dirty="0">
                <a:latin typeface="+mn-ea"/>
                <a:ea typeface="+mn-ea"/>
              </a:rPr>
              <a:t>+1</a:t>
            </a:r>
          </a:p>
          <a:p>
            <a:pPr marL="176213" lvl="2" indent="-176213" eaLnBrk="1" hangingPunct="1">
              <a:lnSpc>
                <a:spcPct val="120000"/>
              </a:lnSpc>
              <a:buFont typeface="Arial" panose="020B0604020202020204" pitchFamily="34" charset="0"/>
              <a:buChar char="•"/>
            </a:pPr>
            <a:r>
              <a:rPr lang="ja-JP" altLang="en-US" sz="2000" dirty="0">
                <a:latin typeface="+mn-ea"/>
                <a:ea typeface="+mn-ea"/>
              </a:rPr>
              <a:t>条件式（等式・不等式）で指定された値、およびその前後の値</a:t>
            </a:r>
            <a:endParaRPr lang="en-US" altLang="ja-JP" sz="2000" dirty="0">
              <a:latin typeface="+mn-ea"/>
              <a:ea typeface="+mn-ea"/>
            </a:endParaRPr>
          </a:p>
        </p:txBody>
      </p:sp>
      <p:sp>
        <p:nvSpPr>
          <p:cNvPr id="9" name="フッター プレースホルダ 4">
            <a:extLst>
              <a:ext uri="{FF2B5EF4-FFF2-40B4-BE49-F238E27FC236}">
                <a16:creationId xmlns:a16="http://schemas.microsoft.com/office/drawing/2014/main" id="{BE09C356-F7B7-4B8A-8E5A-F2DC6BD30AA1}"/>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4049286100"/>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②境界値分析の</a:t>
            </a:r>
            <a:r>
              <a:rPr lang="ja-JP" altLang="en-US" dirty="0"/>
              <a:t>ポイント（続き）</a:t>
            </a:r>
            <a:endParaRPr kumimoji="1" lang="ja-JP" altLang="en-US" dirty="0"/>
          </a:p>
        </p:txBody>
      </p:sp>
      <p:sp>
        <p:nvSpPr>
          <p:cNvPr id="3" name="コンテンツ プレースホルダー 2"/>
          <p:cNvSpPr>
            <a:spLocks noGrp="1"/>
          </p:cNvSpPr>
          <p:nvPr>
            <p:ph idx="1"/>
          </p:nvPr>
        </p:nvSpPr>
        <p:spPr>
          <a:xfrm>
            <a:off x="495300" y="1600200"/>
            <a:ext cx="9066212" cy="4525963"/>
          </a:xfrm>
        </p:spPr>
        <p:txBody>
          <a:bodyPr/>
          <a:lstStyle/>
          <a:p>
            <a:r>
              <a:rPr lang="ja-JP" altLang="en-US" dirty="0"/>
              <a:t>数値の範囲以外にも適用できる。</a:t>
            </a:r>
            <a:endParaRPr lang="en-US" altLang="ja-JP" dirty="0"/>
          </a:p>
          <a:p>
            <a:pPr marL="457200" lvl="1" indent="0">
              <a:buNone/>
            </a:pPr>
            <a:r>
              <a:rPr lang="ja-JP" altLang="en-US" sz="2400" dirty="0"/>
              <a:t>例）数値属性を持つ非数値変数</a:t>
            </a:r>
            <a:r>
              <a:rPr lang="ja-JP" altLang="en-US" sz="2000" dirty="0"/>
              <a:t>（</a:t>
            </a:r>
            <a:r>
              <a:rPr lang="en-US" altLang="ja-JP" sz="2000" dirty="0"/>
              <a:t>A3</a:t>
            </a:r>
            <a:r>
              <a:rPr lang="ja-JP" altLang="en-US" sz="2000" dirty="0" err="1"/>
              <a:t>、</a:t>
            </a:r>
            <a:r>
              <a:rPr lang="en-US" altLang="ja-JP" sz="2000" dirty="0"/>
              <a:t>B5</a:t>
            </a:r>
            <a:r>
              <a:rPr lang="ja-JP" altLang="en-US" sz="2000" dirty="0"/>
              <a:t>といった用紙サイズなど）</a:t>
            </a:r>
            <a:endParaRPr lang="en-US" altLang="ja-JP" sz="2000" dirty="0"/>
          </a:p>
          <a:p>
            <a:pPr marL="457200" lvl="1" indent="0">
              <a:buNone/>
            </a:pPr>
            <a:r>
              <a:rPr lang="en-US" altLang="ja-JP" sz="2400" dirty="0"/>
              <a:t>	</a:t>
            </a:r>
            <a:r>
              <a:rPr lang="ja-JP" altLang="en-US" sz="2400" dirty="0"/>
              <a:t>ループ</a:t>
            </a:r>
            <a:r>
              <a:rPr lang="ja-JP" altLang="en-US" sz="2000" dirty="0"/>
              <a:t>（ユースケース内のループを含む）</a:t>
            </a:r>
          </a:p>
          <a:p>
            <a:pPr marL="457200" lvl="1" indent="0">
              <a:buNone/>
            </a:pPr>
            <a:r>
              <a:rPr lang="en-US" altLang="ja-JP" sz="2400" dirty="0"/>
              <a:t>	</a:t>
            </a:r>
            <a:r>
              <a:rPr lang="ja-JP" altLang="en-US" sz="2400" dirty="0"/>
              <a:t>格納されているデータ構造</a:t>
            </a:r>
          </a:p>
          <a:p>
            <a:pPr marL="457200" lvl="1" indent="0">
              <a:buNone/>
            </a:pPr>
            <a:r>
              <a:rPr lang="en-US" altLang="ja-JP" sz="2400" dirty="0"/>
              <a:t>	</a:t>
            </a:r>
            <a:r>
              <a:rPr lang="ja-JP" altLang="en-US" sz="2400" dirty="0"/>
              <a:t>物理オブジェクト</a:t>
            </a:r>
            <a:r>
              <a:rPr lang="ja-JP" altLang="en-US" sz="2000" dirty="0"/>
              <a:t>（メモリを含む）</a:t>
            </a:r>
          </a:p>
          <a:p>
            <a:pPr marL="457200" lvl="1" indent="0">
              <a:buNone/>
            </a:pPr>
            <a:r>
              <a:rPr lang="en-US" altLang="ja-JP" sz="2400" dirty="0"/>
              <a:t>	</a:t>
            </a:r>
            <a:r>
              <a:rPr lang="ja-JP" altLang="en-US" sz="2400" dirty="0"/>
              <a:t>時間により判定される活動負荷の耐久性</a:t>
            </a:r>
            <a:endParaRPr lang="en-US" altLang="ja-JP" sz="2400" dirty="0"/>
          </a:p>
          <a:p>
            <a:pPr lvl="3"/>
            <a:endParaRPr lang="en-US" altLang="ja-JP" dirty="0"/>
          </a:p>
          <a:p>
            <a:r>
              <a:rPr lang="ja-JP" altLang="en-US" dirty="0"/>
              <a:t>非機能欠陥を発見する。</a:t>
            </a:r>
            <a:endParaRPr lang="en-US" altLang="ja-JP" dirty="0"/>
          </a:p>
          <a:p>
            <a:pPr marL="457200" lvl="1" indent="0">
              <a:buNone/>
            </a:pPr>
            <a:r>
              <a:rPr lang="ja-JP" altLang="en-US" sz="2400" dirty="0"/>
              <a:t>例）負荷の耐久性</a:t>
            </a:r>
            <a:endParaRPr lang="en-US" altLang="ja-JP" sz="2400" dirty="0"/>
          </a:p>
          <a:p>
            <a:pPr marL="457200" lvl="1" indent="0" defTabSz="625475">
              <a:buNone/>
            </a:pPr>
            <a:r>
              <a:rPr kumimoji="1" lang="en-US" altLang="ja-JP" sz="2000" dirty="0"/>
              <a:t>	</a:t>
            </a:r>
            <a:r>
              <a:rPr lang="en-US" altLang="ja-JP" sz="2000" dirty="0"/>
              <a:t>	</a:t>
            </a:r>
            <a:r>
              <a:rPr kumimoji="1" lang="ja-JP" altLang="en-US" sz="2000" dirty="0"/>
              <a:t>システムは</a:t>
            </a:r>
            <a:r>
              <a:rPr kumimoji="1" lang="en-US" altLang="ja-JP" sz="2000" dirty="0"/>
              <a:t>10,000</a:t>
            </a:r>
            <a:r>
              <a:rPr kumimoji="1" lang="ja-JP" altLang="en-US" sz="2000" dirty="0"/>
              <a:t>人の同時ユーザーをサポートする。</a:t>
            </a:r>
            <a:endParaRPr kumimoji="1" lang="en-US" altLang="ja-JP" sz="2000" dirty="0"/>
          </a:p>
        </p:txBody>
      </p:sp>
      <p:sp>
        <p:nvSpPr>
          <p:cNvPr id="5" name="スライド番号プレースホルダー 4"/>
          <p:cNvSpPr>
            <a:spLocks noGrp="1"/>
          </p:cNvSpPr>
          <p:nvPr>
            <p:ph type="sldNum" sz="quarter" idx="12"/>
          </p:nvPr>
        </p:nvSpPr>
        <p:spPr>
          <a:xfrm>
            <a:off x="7099300" y="6245225"/>
            <a:ext cx="2311400" cy="476250"/>
          </a:xfrm>
        </p:spPr>
        <p:txBody>
          <a:bodyPr/>
          <a:lstStyle/>
          <a:p>
            <a:pPr>
              <a:defRPr/>
            </a:pPr>
            <a:fld id="{0EACA7F8-0222-4301-8C8A-A6573FA3482F}" type="slidenum">
              <a:rPr lang="ja-JP" altLang="en-US" smtClean="0"/>
              <a:pPr>
                <a:defRPr/>
              </a:pPr>
              <a:t>99</a:t>
            </a:fld>
            <a:endParaRPr lang="en-US" altLang="ja-JP" dirty="0"/>
          </a:p>
        </p:txBody>
      </p:sp>
      <p:sp>
        <p:nvSpPr>
          <p:cNvPr id="6" name="フッター プレースホルダ 4">
            <a:extLst>
              <a:ext uri="{FF2B5EF4-FFF2-40B4-BE49-F238E27FC236}">
                <a16:creationId xmlns:a16="http://schemas.microsoft.com/office/drawing/2014/main" id="{D9828494-1334-443E-BEFD-86B27C961406}"/>
              </a:ext>
            </a:extLst>
          </p:cNvPr>
          <p:cNvSpPr>
            <a:spLocks noGrp="1"/>
          </p:cNvSpPr>
          <p:nvPr>
            <p:ph type="ftr" sz="quarter" idx="11"/>
          </p:nvPr>
        </p:nvSpPr>
        <p:spPr>
          <a:xfrm>
            <a:off x="1423988" y="6453188"/>
            <a:ext cx="7200900" cy="268287"/>
          </a:xfrm>
          <a:noFill/>
        </p:spPr>
        <p:txBody>
          <a:bodyPr/>
          <a:lstStyle/>
          <a:p>
            <a:r>
              <a:rPr lang="en-US" altLang="ja-JP" dirty="0">
                <a:ea typeface="ＭＳ Ｐゴシック" charset="-128"/>
              </a:rPr>
              <a:t>Copyright Association of Software Test Engineering All rights reserved.  V3.1.2</a:t>
            </a:r>
          </a:p>
        </p:txBody>
      </p:sp>
    </p:spTree>
    <p:extLst>
      <p:ext uri="{BB962C8B-B14F-4D97-AF65-F5344CB8AC3E}">
        <p14:creationId xmlns:p14="http://schemas.microsoft.com/office/powerpoint/2010/main" val="481932723"/>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nchor="ctr"/>
      <a:lstStyle>
        <a:defPPr algn="ctr">
          <a:defRPr dirty="0"/>
        </a:defPPr>
      </a:lstStyle>
      <a:style>
        <a:lnRef idx="1">
          <a:schemeClr val="accent2"/>
        </a:lnRef>
        <a:fillRef idx="2">
          <a:schemeClr val="accent2"/>
        </a:fillRef>
        <a:effectRef idx="1">
          <a:schemeClr val="accent2"/>
        </a:effectRef>
        <a:fontRef idx="minor">
          <a:schemeClr val="dk1"/>
        </a:fontRef>
      </a:style>
    </a:sp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26516</Words>
  <Application>Microsoft Office PowerPoint</Application>
  <PresentationFormat>A4 210 x 297 mm</PresentationFormat>
  <Paragraphs>3868</Paragraphs>
  <Slides>202</Slides>
  <Notes>134</Notes>
  <HiddenSlides>0</HiddenSlides>
  <MMClips>0</MMClips>
  <ScaleCrop>false</ScaleCrop>
  <HeadingPairs>
    <vt:vector size="8" baseType="variant">
      <vt:variant>
        <vt:lpstr>使用されているフォント</vt:lpstr>
      </vt:variant>
      <vt:variant>
        <vt:i4>11</vt:i4>
      </vt:variant>
      <vt:variant>
        <vt:lpstr>テーマ</vt:lpstr>
      </vt:variant>
      <vt:variant>
        <vt:i4>2</vt:i4>
      </vt:variant>
      <vt:variant>
        <vt:lpstr>埋め込まれた OLE サーバー</vt:lpstr>
      </vt:variant>
      <vt:variant>
        <vt:i4>1</vt:i4>
      </vt:variant>
      <vt:variant>
        <vt:lpstr>スライド タイトル</vt:lpstr>
      </vt:variant>
      <vt:variant>
        <vt:i4>202</vt:i4>
      </vt:variant>
    </vt:vector>
  </HeadingPairs>
  <TitlesOfParts>
    <vt:vector size="216" baseType="lpstr">
      <vt:lpstr>HGP創英角ｺﾞｼｯｸUB</vt:lpstr>
      <vt:lpstr>HGP創英角ﾎﾟｯﾌﾟ体</vt:lpstr>
      <vt:lpstr>ＭＳ Ｐゴシック</vt:lpstr>
      <vt:lpstr>ＭＳＰゴシック</vt:lpstr>
      <vt:lpstr>Arial</vt:lpstr>
      <vt:lpstr>Calibri</vt:lpstr>
      <vt:lpstr>Century</vt:lpstr>
      <vt:lpstr>Tahoma</vt:lpstr>
      <vt:lpstr>Times New Roman</vt:lpstr>
      <vt:lpstr>Verdana</vt:lpstr>
      <vt:lpstr>Wingdings</vt:lpstr>
      <vt:lpstr>標準デザイン</vt:lpstr>
      <vt:lpstr>Office ​​テーマ</vt:lpstr>
      <vt:lpstr>ｸﾘｯﾌﾟ</vt:lpstr>
      <vt:lpstr>ソフトウェアテストセミナー</vt:lpstr>
      <vt:lpstr>当セミナーの特徴</vt:lpstr>
      <vt:lpstr>本セミナーで皆さんにお伝えしたいこと</vt:lpstr>
      <vt:lpstr>目次　（JSTQBⓇ FL 2018に準拠）</vt:lpstr>
      <vt:lpstr>PowerPoint プレゼンテーション</vt:lpstr>
      <vt:lpstr>PowerPoint プレゼンテーション</vt:lpstr>
      <vt:lpstr>なぜテストをするのか</vt:lpstr>
      <vt:lpstr>テストとは？（考え方の変遷）</vt:lpstr>
      <vt:lpstr>テストとは？（続き）</vt:lpstr>
      <vt:lpstr>テストとは？（続き）</vt:lpstr>
      <vt:lpstr>テストの目的の拡大（機能充足→目的達成→価値提供） 品質～Quality～QOL(Quality of Life)へ</vt:lpstr>
      <vt:lpstr>PowerPoint プレゼンテーション</vt:lpstr>
      <vt:lpstr>ISTQBによるテストの目的</vt:lpstr>
      <vt:lpstr>デバッグとテスト</vt:lpstr>
      <vt:lpstr>PowerPoint プレゼンテーション</vt:lpstr>
      <vt:lpstr>ソフトウェア開発を取り巻く状況</vt:lpstr>
      <vt:lpstr>動かないソフトウェア ①</vt:lpstr>
      <vt:lpstr>動かないソフトウェア ②</vt:lpstr>
      <vt:lpstr>動かないソフトウェア ③</vt:lpstr>
      <vt:lpstr>動かないソフトウェア ④</vt:lpstr>
      <vt:lpstr>動かないソフトウェアが引き起こす問題</vt:lpstr>
      <vt:lpstr>品質の定義　その変遷</vt:lpstr>
      <vt:lpstr>品質の定義　その変遷（続き）</vt:lpstr>
      <vt:lpstr>成功に対するテストの貢献</vt:lpstr>
      <vt:lpstr>エラー・欠陥・故障</vt:lpstr>
      <vt:lpstr>エラー（人の誤り）・欠陥（仕様書・コード）・ 故障（顕在化した欠陥←テストで見つける）</vt:lpstr>
      <vt:lpstr>故障・欠陥・エラーへの対応</vt:lpstr>
      <vt:lpstr>PowerPoint プレゼンテーション</vt:lpstr>
      <vt:lpstr>テストの7原則</vt:lpstr>
      <vt:lpstr>テストの7原則</vt:lpstr>
      <vt:lpstr>テストの7原則</vt:lpstr>
      <vt:lpstr>PowerPoint プレゼンテーション</vt:lpstr>
      <vt:lpstr>基本的なテストプロセス</vt:lpstr>
      <vt:lpstr>テスト計画</vt:lpstr>
      <vt:lpstr>テストのモニタリングとコントロール</vt:lpstr>
      <vt:lpstr>テスト分析</vt:lpstr>
      <vt:lpstr>テスト設計</vt:lpstr>
      <vt:lpstr>テスト実装</vt:lpstr>
      <vt:lpstr>テスト実行</vt:lpstr>
      <vt:lpstr>テスト完了</vt:lpstr>
      <vt:lpstr>テスト作業成果物とトレーサビリティ</vt:lpstr>
      <vt:lpstr>PowerPoint プレゼンテーション</vt:lpstr>
      <vt:lpstr>人の心理とテスト、開発者との関係</vt:lpstr>
      <vt:lpstr>PowerPoint プレゼンテーション</vt:lpstr>
      <vt:lpstr>認定されたソフトウェアテスト担当者の 行動規範（1/3）</vt:lpstr>
      <vt:lpstr>認定されたソフトウェアテスト担当者の 行動規範（2/3）</vt:lpstr>
      <vt:lpstr>認定されたソフトウェアテスト担当者の 行動規範（3/3）</vt:lpstr>
      <vt:lpstr>PowerPoint プレゼンテーション</vt:lpstr>
      <vt:lpstr>PowerPoint プレゼンテーション</vt:lpstr>
      <vt:lpstr>ソフトウェア開発における工程別の費用</vt:lpstr>
      <vt:lpstr>テストの前倒し（早期テストの原則）</vt:lpstr>
      <vt:lpstr>PowerPoint プレゼンテーション</vt:lpstr>
      <vt:lpstr>Ｖ字モデルとテストレベル（例）</vt:lpstr>
      <vt:lpstr>Ｖ字モデルとテストレベル</vt:lpstr>
      <vt:lpstr>PowerPoint プレゼンテーション</vt:lpstr>
      <vt:lpstr>テストタイプ</vt:lpstr>
      <vt:lpstr>機能と非機能（品質特性）</vt:lpstr>
      <vt:lpstr>機能テスト</vt:lpstr>
      <vt:lpstr>非機能テスト</vt:lpstr>
      <vt:lpstr>代表的な非機能テスト（1/4）</vt:lpstr>
      <vt:lpstr>代表的な非機能テスト（2/4）</vt:lpstr>
      <vt:lpstr>代表的な非機能テスト（3/4）</vt:lpstr>
      <vt:lpstr>代表的な非機能テスト（4/4）</vt:lpstr>
      <vt:lpstr>ホワイトボックステスト</vt:lpstr>
      <vt:lpstr>変更部分のテスト</vt:lpstr>
      <vt:lpstr>リグレッションテスト</vt:lpstr>
      <vt:lpstr>PowerPoint プレゼンテーション</vt:lpstr>
      <vt:lpstr>メンテナンス（保守）テスト</vt:lpstr>
      <vt:lpstr>影響度分析</vt:lpstr>
      <vt:lpstr>PowerPoint プレゼンテーション</vt:lpstr>
      <vt:lpstr>PowerPoint プレゼンテーション</vt:lpstr>
      <vt:lpstr>静的テストと動的テストの違い</vt:lpstr>
      <vt:lpstr>静的解析の効果と代表的な欠陥</vt:lpstr>
      <vt:lpstr>PowerPoint プレゼンテーション</vt:lpstr>
      <vt:lpstr>レビュープロセス</vt:lpstr>
      <vt:lpstr>レビュータイプ</vt:lpstr>
      <vt:lpstr>レビュー技法の適用</vt:lpstr>
      <vt:lpstr>レビューの成功要因</vt:lpstr>
      <vt:lpstr>PowerPoint プレゼンテーション</vt:lpstr>
      <vt:lpstr>テスト設計（技法）の必要性 （Myersの三角形判定問題）</vt:lpstr>
      <vt:lpstr>テスト設計</vt:lpstr>
      <vt:lpstr>テストの作り方</vt:lpstr>
      <vt:lpstr>PowerPoint プレゼンテーション</vt:lpstr>
      <vt:lpstr>テスト技法の選択</vt:lpstr>
      <vt:lpstr>テスト技法のカテゴリと特徴</vt:lpstr>
      <vt:lpstr>テスト技法のカテゴリと特徴（続き）</vt:lpstr>
      <vt:lpstr>PowerPoint プレゼンテーション</vt:lpstr>
      <vt:lpstr>代表的なブラックボックステスト技法</vt:lpstr>
      <vt:lpstr>①同値分割法</vt:lpstr>
      <vt:lpstr>①同値分割法（続き）</vt:lpstr>
      <vt:lpstr>①同値分割法（続き）</vt:lpstr>
      <vt:lpstr>①同値分割法のポイント</vt:lpstr>
      <vt:lpstr>①同値分割法のポイント（続き）</vt:lpstr>
      <vt:lpstr>①同値分割法のポイント（続き）</vt:lpstr>
      <vt:lpstr>①同値分割法のポイント（続き）</vt:lpstr>
      <vt:lpstr>演習：同値分割法</vt:lpstr>
      <vt:lpstr>②境界値分析</vt:lpstr>
      <vt:lpstr>②境界値分析のポイント</vt:lpstr>
      <vt:lpstr>②境界値分析のポイント（続き）</vt:lpstr>
      <vt:lpstr>②境界値分析のポイント（続き）</vt:lpstr>
      <vt:lpstr>演習：境界値分析</vt:lpstr>
      <vt:lpstr>③　デシジョンテーブル（具体例）</vt:lpstr>
      <vt:lpstr>③　デシジョンテーブルテスト</vt:lpstr>
      <vt:lpstr>③　デシジョンテーブルの記入法</vt:lpstr>
      <vt:lpstr>③　デシジョンテーブルの簡単化</vt:lpstr>
      <vt:lpstr>演習：デシジョンテーブルテスト（１）</vt:lpstr>
      <vt:lpstr>演習：デシジョンテーブルテスト（2）</vt:lpstr>
      <vt:lpstr>④状態遷移テスト</vt:lpstr>
      <vt:lpstr>④状態遷移テスト（続き）</vt:lpstr>
      <vt:lpstr>④状態遷移テスト（続き）</vt:lpstr>
      <vt:lpstr>④状態遷移テスト（続き）</vt:lpstr>
      <vt:lpstr>④状態遷移テストのポイント</vt:lpstr>
      <vt:lpstr>演習：状態遷移図の作成</vt:lpstr>
      <vt:lpstr>⑤ユースケーステスト</vt:lpstr>
      <vt:lpstr>⑤ユースケーステスト</vt:lpstr>
      <vt:lpstr>⑤ユースケーステスト</vt:lpstr>
      <vt:lpstr>⑤ユースケーステスト</vt:lpstr>
      <vt:lpstr>⑤ユースケーステスト</vt:lpstr>
      <vt:lpstr>⑤ユースケーステストのポイント（1/2）</vt:lpstr>
      <vt:lpstr>⑤ユースケーステストのポイント（2/2）</vt:lpstr>
      <vt:lpstr>⑥組み合わせテスト</vt:lpstr>
      <vt:lpstr>⑥組み合わせテスト</vt:lpstr>
      <vt:lpstr>⑥組み合わせテスト</vt:lpstr>
      <vt:lpstr>⑥組み合わせテスト</vt:lpstr>
      <vt:lpstr>⑥組み合わせテスト</vt:lpstr>
      <vt:lpstr>⑥組み合わせテスト</vt:lpstr>
      <vt:lpstr>⑥組み合わせテスト（ペアワイズテスト）</vt:lpstr>
      <vt:lpstr>⑥組み合わせテスト（直交表テスト）</vt:lpstr>
      <vt:lpstr>【参考】直交表</vt:lpstr>
      <vt:lpstr>⑥組み合わせテストのポイント（1/2）</vt:lpstr>
      <vt:lpstr>⑥組み合わせテストのポイント（2/2）</vt:lpstr>
      <vt:lpstr>【参考】バグに関係する要因数の割合</vt:lpstr>
      <vt:lpstr>演習：組み合わせテスト（直交表テスト）</vt:lpstr>
      <vt:lpstr>非機能要件に対するテスト設計</vt:lpstr>
      <vt:lpstr>シナリオテストの設計</vt:lpstr>
      <vt:lpstr>性能テストの設計</vt:lpstr>
      <vt:lpstr>性能テストの設計（続き）</vt:lpstr>
      <vt:lpstr>負荷テストの設計</vt:lpstr>
      <vt:lpstr>リグレッションテストの設計</vt:lpstr>
      <vt:lpstr>PowerPoint プレゼンテーション</vt:lpstr>
      <vt:lpstr>代表的なホワイトボックステスト技法</vt:lpstr>
      <vt:lpstr>制御フローテスト</vt:lpstr>
      <vt:lpstr>制御フローテスト（続き）</vt:lpstr>
      <vt:lpstr>制御フローテスト（続き）</vt:lpstr>
      <vt:lpstr>サイクロマチック数（＝複雑度）の計算例</vt:lpstr>
      <vt:lpstr>演習：制御フローテストのテストケース作成</vt:lpstr>
      <vt:lpstr>②データフローテスト</vt:lpstr>
      <vt:lpstr>②データフローテスト</vt:lpstr>
      <vt:lpstr>PowerPoint プレゼンテーション</vt:lpstr>
      <vt:lpstr>代表的な経験ベースのテスト技法</vt:lpstr>
      <vt:lpstr>PowerPoint プレゼンテーション</vt:lpstr>
      <vt:lpstr>PowerPoint プレゼンテーション</vt:lpstr>
      <vt:lpstr>テストの独立性と開発との関係</vt:lpstr>
      <vt:lpstr>テスト組織</vt:lpstr>
      <vt:lpstr>「テストによる対策」の実施</vt:lpstr>
      <vt:lpstr>試験性（Testability）とは？ 出典：「実践ソフトウェアエンジニアリング」　Pressman著</vt:lpstr>
      <vt:lpstr>システム自体の特性をよくする</vt:lpstr>
      <vt:lpstr>試験性に影響を与える内部特性の例 参考：「ソフトウェア品質評価ガイドブック」　日本規格協会発行</vt:lpstr>
      <vt:lpstr>PowerPoint プレゼンテーション</vt:lpstr>
      <vt:lpstr>テスト計画までの流れ</vt:lpstr>
      <vt:lpstr>テストポリシー・戦略・アプローチ</vt:lpstr>
      <vt:lpstr>テスト工数に影響する要因</vt:lpstr>
      <vt:lpstr>テスト計画書に記載する内容</vt:lpstr>
      <vt:lpstr>テスト計画書のテンプレート</vt:lpstr>
      <vt:lpstr>PowerPoint プレゼンテーション</vt:lpstr>
      <vt:lpstr>テストのモニタリングとコントロール</vt:lpstr>
      <vt:lpstr>メトリクス</vt:lpstr>
      <vt:lpstr>テストで使用する代表的なメトリクス</vt:lpstr>
      <vt:lpstr>典型的な終了基準</vt:lpstr>
      <vt:lpstr>信頼度成長曲線</vt:lpstr>
      <vt:lpstr>テストサマリーレポート</vt:lpstr>
      <vt:lpstr>PowerPoint プレゼンテーション</vt:lpstr>
      <vt:lpstr>構成管理</vt:lpstr>
      <vt:lpstr>テスト関連ドキュメント</vt:lpstr>
      <vt:lpstr>テスト仕様書の構成</vt:lpstr>
      <vt:lpstr>テストケース仕様（詳細）</vt:lpstr>
      <vt:lpstr>PowerPoint プレゼンテーション</vt:lpstr>
      <vt:lpstr>リスク</vt:lpstr>
      <vt:lpstr>リスクベースドテスト</vt:lpstr>
      <vt:lpstr>リスク評価の例</vt:lpstr>
      <vt:lpstr>PowerPoint プレゼンテーション</vt:lpstr>
      <vt:lpstr>不正と欠陥</vt:lpstr>
      <vt:lpstr>欠陥レポートの目的</vt:lpstr>
      <vt:lpstr>欠陥レポート記載事項</vt:lpstr>
      <vt:lpstr>欠陥の分析</vt:lpstr>
      <vt:lpstr>PowerPoint プレゼンテーション</vt:lpstr>
      <vt:lpstr>PowerPoint プレゼンテーション</vt:lpstr>
      <vt:lpstr>テストツールの種類（1/2）</vt:lpstr>
      <vt:lpstr>テストツールの種類（2/2）</vt:lpstr>
      <vt:lpstr>テスト自動化の利点とリスク</vt:lpstr>
      <vt:lpstr>PowerPoint プレゼンテーション</vt:lpstr>
      <vt:lpstr>ツールを選択する際の基本原則</vt:lpstr>
      <vt:lpstr>ツールを組織に導入するための パイロットプロジェクト</vt:lpstr>
      <vt:lpstr>ツール導入の成功要因</vt:lpstr>
      <vt:lpstr>PowerPoint プレゼンテーション</vt:lpstr>
      <vt:lpstr>目次　（振り返りのため再掲）</vt:lpstr>
      <vt:lpstr>本セミナーでお伝えしたいこと（再掲）</vt:lpstr>
      <vt:lpstr>テストエンジニアが目指すゴール</vt:lpstr>
      <vt:lpstr>お疲れさまでした。</vt:lpstr>
      <vt:lpstr>参考文献（本テキストが参照したもの） </vt:lpstr>
      <vt:lpstr>変更履歴</vt:lpstr>
      <vt:lpstr>本テキストの使用条件</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2018-01-24T08:43:59Z</dcterms:created>
  <dcterms:modified xsi:type="dcterms:W3CDTF">2023-02-19T05:44:36Z</dcterms:modified>
</cp:coreProperties>
</file>