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p:sldMasterIdLst>
    <p:sldMasterId id="2147483663" r:id="rId1"/>
  </p:sldMasterIdLst>
  <p:notesMasterIdLst>
    <p:notesMasterId r:id="rId41"/>
  </p:notesMasterIdLst>
  <p:handoutMasterIdLst>
    <p:handoutMasterId r:id="rId42"/>
  </p:handoutMasterIdLst>
  <p:sldIdLst>
    <p:sldId id="415" r:id="rId2"/>
    <p:sldId id="529" r:id="rId3"/>
    <p:sldId id="416" r:id="rId4"/>
    <p:sldId id="531" r:id="rId5"/>
    <p:sldId id="532" r:id="rId6"/>
    <p:sldId id="462" r:id="rId7"/>
    <p:sldId id="463" r:id="rId8"/>
    <p:sldId id="464" r:id="rId9"/>
    <p:sldId id="466" r:id="rId10"/>
    <p:sldId id="467" r:id="rId11"/>
    <p:sldId id="465" r:id="rId12"/>
    <p:sldId id="493" r:id="rId13"/>
    <p:sldId id="494" r:id="rId14"/>
    <p:sldId id="533" r:id="rId15"/>
    <p:sldId id="495" r:id="rId16"/>
    <p:sldId id="508" r:id="rId17"/>
    <p:sldId id="519" r:id="rId18"/>
    <p:sldId id="521" r:id="rId19"/>
    <p:sldId id="524" r:id="rId20"/>
    <p:sldId id="511" r:id="rId21"/>
    <p:sldId id="472" r:id="rId22"/>
    <p:sldId id="497" r:id="rId23"/>
    <p:sldId id="496" r:id="rId24"/>
    <p:sldId id="515" r:id="rId25"/>
    <p:sldId id="516" r:id="rId26"/>
    <p:sldId id="517" r:id="rId27"/>
    <p:sldId id="525" r:id="rId28"/>
    <p:sldId id="526" r:id="rId29"/>
    <p:sldId id="446" r:id="rId30"/>
    <p:sldId id="434" r:id="rId31"/>
    <p:sldId id="480" r:id="rId32"/>
    <p:sldId id="481" r:id="rId33"/>
    <p:sldId id="482" r:id="rId34"/>
    <p:sldId id="479" r:id="rId35"/>
    <p:sldId id="485" r:id="rId36"/>
    <p:sldId id="483" r:id="rId37"/>
    <p:sldId id="484" r:id="rId38"/>
    <p:sldId id="708" r:id="rId39"/>
    <p:sldId id="460" r:id="rId40"/>
  </p:sldIdLst>
  <p:sldSz cx="9906000" cy="6858000" type="A4"/>
  <p:notesSz cx="6807200" cy="9939338"/>
  <p:defaultTextStyle>
    <a:defPPr>
      <a:defRPr lang="en-US"/>
    </a:defPPr>
    <a:lvl1pPr algn="l" rtl="0" fontAlgn="base">
      <a:spcBef>
        <a:spcPct val="0"/>
      </a:spcBef>
      <a:spcAft>
        <a:spcPct val="0"/>
      </a:spcAft>
      <a:defRPr kumimoji="1" kern="1200">
        <a:solidFill>
          <a:schemeClr val="tx1"/>
        </a:solidFill>
        <a:latin typeface="Arial" charset="0"/>
        <a:ea typeface="ＭＳ Ｐゴシック"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charset="-128"/>
        <a:cs typeface="+mn-cs"/>
      </a:defRPr>
    </a:lvl5pPr>
    <a:lvl6pPr marL="2286000" algn="l" defTabSz="914400" rtl="0" eaLnBrk="1" latinLnBrk="0" hangingPunct="1">
      <a:defRPr kumimoji="1" kern="1200">
        <a:solidFill>
          <a:schemeClr val="tx1"/>
        </a:solidFill>
        <a:latin typeface="Arial" charset="0"/>
        <a:ea typeface="ＭＳ Ｐゴシック" charset="-128"/>
        <a:cs typeface="+mn-cs"/>
      </a:defRPr>
    </a:lvl6pPr>
    <a:lvl7pPr marL="2743200" algn="l" defTabSz="914400" rtl="0" eaLnBrk="1" latinLnBrk="0" hangingPunct="1">
      <a:defRPr kumimoji="1" kern="1200">
        <a:solidFill>
          <a:schemeClr val="tx1"/>
        </a:solidFill>
        <a:latin typeface="Arial" charset="0"/>
        <a:ea typeface="ＭＳ Ｐゴシック" charset="-128"/>
        <a:cs typeface="+mn-cs"/>
      </a:defRPr>
    </a:lvl7pPr>
    <a:lvl8pPr marL="3200400" algn="l" defTabSz="914400" rtl="0" eaLnBrk="1" latinLnBrk="0" hangingPunct="1">
      <a:defRPr kumimoji="1" kern="1200">
        <a:solidFill>
          <a:schemeClr val="tx1"/>
        </a:solidFill>
        <a:latin typeface="Arial" charset="0"/>
        <a:ea typeface="ＭＳ Ｐゴシック" charset="-128"/>
        <a:cs typeface="+mn-cs"/>
      </a:defRPr>
    </a:lvl8pPr>
    <a:lvl9pPr marL="3657600" algn="l" defTabSz="914400" rtl="0" eaLnBrk="1" latinLnBrk="0" hangingPunct="1">
      <a:defRPr kumimoji="1" kern="1200">
        <a:solidFill>
          <a:schemeClr val="tx1"/>
        </a:solidFill>
        <a:latin typeface="Arial" charset="0"/>
        <a:ea typeface="ＭＳ Ｐゴシック" charset="-128"/>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FFFF66"/>
    <a:srgbClr val="0000FF"/>
    <a:srgbClr val="CC3300"/>
    <a:srgbClr val="FF9900"/>
    <a:srgbClr val="E6C4D5"/>
    <a:srgbClr val="FFCC00"/>
    <a:srgbClr val="00CC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69" autoAdjust="0"/>
    <p:restoredTop sz="94725" autoAdjust="0"/>
  </p:normalViewPr>
  <p:slideViewPr>
    <p:cSldViewPr>
      <p:cViewPr varScale="1">
        <p:scale>
          <a:sx n="123" d="100"/>
          <a:sy n="123" d="100"/>
        </p:scale>
        <p:origin x="876" y="108"/>
      </p:cViewPr>
      <p:guideLst>
        <p:guide orient="horz" pos="2160"/>
        <p:guide pos="3120"/>
      </p:guideLst>
    </p:cSldViewPr>
  </p:slideViewPr>
  <p:notesTextViewPr>
    <p:cViewPr>
      <p:scale>
        <a:sx n="3" d="2"/>
        <a:sy n="3" d="2"/>
      </p:scale>
      <p:origin x="0" y="0"/>
    </p:cViewPr>
  </p:notesTextViewPr>
  <p:sorterViewPr>
    <p:cViewPr>
      <p:scale>
        <a:sx n="66" d="100"/>
        <a:sy n="66" d="100"/>
      </p:scale>
      <p:origin x="0" y="3134"/>
    </p:cViewPr>
  </p:sorterViewPr>
  <p:notesViewPr>
    <p:cSldViewPr>
      <p:cViewPr varScale="1">
        <p:scale>
          <a:sx n="66" d="100"/>
          <a:sy n="66" d="100"/>
        </p:scale>
        <p:origin x="0" y="0"/>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handoutMaster" Target="handoutMasters/handoutMaster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presProps" Target="pres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ableStyles" Target="tableStyles.xml"/><Relationship Id="rId20" Type="http://schemas.openxmlformats.org/officeDocument/2006/relationships/slide" Target="slides/slide19.xml"/><Relationship Id="rId41"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9458" name="Rectangle 2"/>
          <p:cNvSpPr>
            <a:spLocks noGrp="1" noChangeArrowheads="1"/>
          </p:cNvSpPr>
          <p:nvPr>
            <p:ph type="hdr" sz="quarter"/>
          </p:nvPr>
        </p:nvSpPr>
        <p:spPr bwMode="auto">
          <a:xfrm>
            <a:off x="0" y="0"/>
            <a:ext cx="2949575" cy="496888"/>
          </a:xfrm>
          <a:prstGeom prst="rect">
            <a:avLst/>
          </a:prstGeom>
          <a:noFill/>
          <a:ln w="9525">
            <a:noFill/>
            <a:miter lim="800000"/>
            <a:headEnd/>
            <a:tailEnd/>
          </a:ln>
          <a:effectLst/>
        </p:spPr>
        <p:txBody>
          <a:bodyPr vert="horz" wrap="square" lIns="93029" tIns="46514" rIns="93029" bIns="46514" numCol="1" anchor="t" anchorCtr="0" compatLnSpc="1">
            <a:prstTxWarp prst="textNoShape">
              <a:avLst/>
            </a:prstTxWarp>
          </a:bodyPr>
          <a:lstStyle>
            <a:lvl1pPr defTabSz="930275" eaLnBrk="0" hangingPunct="0">
              <a:defRPr sz="1200">
                <a:latin typeface="Tahoma" pitchFamily="34" charset="0"/>
                <a:ea typeface="ＭＳ Ｐゴシック" pitchFamily="50" charset="-128"/>
              </a:defRPr>
            </a:lvl1pPr>
          </a:lstStyle>
          <a:p>
            <a:pPr>
              <a:defRPr/>
            </a:pPr>
            <a:endParaRPr lang="en-US" altLang="ja-JP"/>
          </a:p>
        </p:txBody>
      </p:sp>
      <p:sp>
        <p:nvSpPr>
          <p:cNvPr id="19459" name="Rectangle 3"/>
          <p:cNvSpPr>
            <a:spLocks noGrp="1" noChangeArrowheads="1"/>
          </p:cNvSpPr>
          <p:nvPr>
            <p:ph type="dt" sz="quarter" idx="1"/>
          </p:nvPr>
        </p:nvSpPr>
        <p:spPr bwMode="auto">
          <a:xfrm>
            <a:off x="3856038" y="0"/>
            <a:ext cx="2949575" cy="496888"/>
          </a:xfrm>
          <a:prstGeom prst="rect">
            <a:avLst/>
          </a:prstGeom>
          <a:noFill/>
          <a:ln w="9525">
            <a:noFill/>
            <a:miter lim="800000"/>
            <a:headEnd/>
            <a:tailEnd/>
          </a:ln>
          <a:effectLst/>
        </p:spPr>
        <p:txBody>
          <a:bodyPr vert="horz" wrap="square" lIns="93029" tIns="46514" rIns="93029" bIns="46514" numCol="1" anchor="t" anchorCtr="0" compatLnSpc="1">
            <a:prstTxWarp prst="textNoShape">
              <a:avLst/>
            </a:prstTxWarp>
          </a:bodyPr>
          <a:lstStyle>
            <a:lvl1pPr algn="r" defTabSz="930275" eaLnBrk="0" hangingPunct="0">
              <a:defRPr sz="1200">
                <a:latin typeface="Tahoma" pitchFamily="34" charset="0"/>
                <a:ea typeface="ＭＳ Ｐゴシック" pitchFamily="50" charset="-128"/>
              </a:defRPr>
            </a:lvl1pPr>
          </a:lstStyle>
          <a:p>
            <a:pPr>
              <a:defRPr/>
            </a:pPr>
            <a:endParaRPr lang="en-US" altLang="ja-JP"/>
          </a:p>
        </p:txBody>
      </p:sp>
      <p:sp>
        <p:nvSpPr>
          <p:cNvPr id="19460" name="Rectangle 4"/>
          <p:cNvSpPr>
            <a:spLocks noGrp="1" noChangeArrowheads="1"/>
          </p:cNvSpPr>
          <p:nvPr>
            <p:ph type="ftr" sz="quarter" idx="2"/>
          </p:nvPr>
        </p:nvSpPr>
        <p:spPr bwMode="auto">
          <a:xfrm>
            <a:off x="0" y="9440863"/>
            <a:ext cx="2949575" cy="496887"/>
          </a:xfrm>
          <a:prstGeom prst="rect">
            <a:avLst/>
          </a:prstGeom>
          <a:noFill/>
          <a:ln w="9525">
            <a:noFill/>
            <a:miter lim="800000"/>
            <a:headEnd/>
            <a:tailEnd/>
          </a:ln>
          <a:effectLst/>
        </p:spPr>
        <p:txBody>
          <a:bodyPr vert="horz" wrap="square" lIns="93029" tIns="46514" rIns="93029" bIns="46514" numCol="1" anchor="b" anchorCtr="0" compatLnSpc="1">
            <a:prstTxWarp prst="textNoShape">
              <a:avLst/>
            </a:prstTxWarp>
          </a:bodyPr>
          <a:lstStyle>
            <a:lvl1pPr defTabSz="930275" eaLnBrk="0" hangingPunct="0">
              <a:defRPr sz="1200">
                <a:latin typeface="Tahoma" pitchFamily="34" charset="0"/>
                <a:ea typeface="ＭＳ Ｐゴシック" pitchFamily="50" charset="-128"/>
              </a:defRPr>
            </a:lvl1pPr>
          </a:lstStyle>
          <a:p>
            <a:pPr>
              <a:defRPr/>
            </a:pPr>
            <a:endParaRPr lang="en-US" altLang="ja-JP"/>
          </a:p>
        </p:txBody>
      </p:sp>
      <p:sp>
        <p:nvSpPr>
          <p:cNvPr id="19461" name="Rectangle 5"/>
          <p:cNvSpPr>
            <a:spLocks noGrp="1" noChangeArrowheads="1"/>
          </p:cNvSpPr>
          <p:nvPr>
            <p:ph type="sldNum" sz="quarter" idx="3"/>
          </p:nvPr>
        </p:nvSpPr>
        <p:spPr bwMode="auto">
          <a:xfrm>
            <a:off x="3856038" y="9440863"/>
            <a:ext cx="2949575" cy="496887"/>
          </a:xfrm>
          <a:prstGeom prst="rect">
            <a:avLst/>
          </a:prstGeom>
          <a:noFill/>
          <a:ln w="9525">
            <a:noFill/>
            <a:miter lim="800000"/>
            <a:headEnd/>
            <a:tailEnd/>
          </a:ln>
          <a:effectLst/>
        </p:spPr>
        <p:txBody>
          <a:bodyPr vert="horz" wrap="square" lIns="93029" tIns="46514" rIns="93029" bIns="46514" numCol="1" anchor="b" anchorCtr="0" compatLnSpc="1">
            <a:prstTxWarp prst="textNoShape">
              <a:avLst/>
            </a:prstTxWarp>
          </a:bodyPr>
          <a:lstStyle>
            <a:lvl1pPr algn="r" defTabSz="930275" eaLnBrk="0" hangingPunct="0">
              <a:defRPr sz="1200">
                <a:latin typeface="Tahoma" pitchFamily="34" charset="0"/>
                <a:ea typeface="ＭＳ Ｐゴシック" pitchFamily="50" charset="-128"/>
              </a:defRPr>
            </a:lvl1pPr>
          </a:lstStyle>
          <a:p>
            <a:pPr>
              <a:defRPr/>
            </a:pPr>
            <a:fld id="{113C08D2-639A-4EA7-BE13-6CE17D8F5B3D}" type="slidenum">
              <a:rPr lang="ja-JP" altLang="en-US"/>
              <a:pPr>
                <a:defRPr/>
              </a:pPr>
              <a:t>‹#›</a:t>
            </a:fld>
            <a:endParaRPr lang="en-US" altLang="ja-JP"/>
          </a:p>
        </p:txBody>
      </p:sp>
    </p:spTree>
    <p:extLst>
      <p:ext uri="{BB962C8B-B14F-4D97-AF65-F5344CB8AC3E}">
        <p14:creationId xmlns:p14="http://schemas.microsoft.com/office/powerpoint/2010/main" val="1234180727"/>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0" y="0"/>
            <a:ext cx="2949575" cy="496888"/>
          </a:xfrm>
          <a:prstGeom prst="rect">
            <a:avLst/>
          </a:prstGeom>
          <a:noFill/>
          <a:ln w="9525">
            <a:noFill/>
            <a:miter lim="800000"/>
            <a:headEnd/>
            <a:tailEnd/>
          </a:ln>
          <a:effectLst/>
        </p:spPr>
        <p:txBody>
          <a:bodyPr vert="horz" wrap="square" lIns="19381" tIns="0" rIns="19381" bIns="0" numCol="1" anchor="t" anchorCtr="0" compatLnSpc="1">
            <a:prstTxWarp prst="textNoShape">
              <a:avLst/>
            </a:prstTxWarp>
          </a:bodyPr>
          <a:lstStyle>
            <a:lvl1pPr defTabSz="930275" eaLnBrk="0" hangingPunct="0">
              <a:defRPr sz="1000" i="1">
                <a:latin typeface="Tahoma" pitchFamily="34" charset="0"/>
                <a:ea typeface="ＭＳ Ｐゴシック" pitchFamily="50" charset="-128"/>
              </a:defRPr>
            </a:lvl1pPr>
          </a:lstStyle>
          <a:p>
            <a:pPr>
              <a:defRPr/>
            </a:pPr>
            <a:r>
              <a:rPr lang="ja-JP" altLang="en-US"/>
              <a:t>*</a:t>
            </a:r>
            <a:endParaRPr lang="ja-JP" altLang="en-US" sz="1200"/>
          </a:p>
        </p:txBody>
      </p:sp>
      <p:sp>
        <p:nvSpPr>
          <p:cNvPr id="2051" name="Rectangle 3"/>
          <p:cNvSpPr>
            <a:spLocks noGrp="1" noChangeArrowheads="1"/>
          </p:cNvSpPr>
          <p:nvPr>
            <p:ph type="dt" idx="1"/>
          </p:nvPr>
        </p:nvSpPr>
        <p:spPr bwMode="auto">
          <a:xfrm>
            <a:off x="3857625" y="0"/>
            <a:ext cx="2949575" cy="496888"/>
          </a:xfrm>
          <a:prstGeom prst="rect">
            <a:avLst/>
          </a:prstGeom>
          <a:noFill/>
          <a:ln w="9525">
            <a:noFill/>
            <a:miter lim="800000"/>
            <a:headEnd/>
            <a:tailEnd/>
          </a:ln>
          <a:effectLst/>
        </p:spPr>
        <p:txBody>
          <a:bodyPr vert="horz" wrap="square" lIns="19381" tIns="0" rIns="19381" bIns="0" numCol="1" anchor="t" anchorCtr="0" compatLnSpc="1">
            <a:prstTxWarp prst="textNoShape">
              <a:avLst/>
            </a:prstTxWarp>
          </a:bodyPr>
          <a:lstStyle>
            <a:lvl1pPr algn="r" defTabSz="930275" eaLnBrk="0" hangingPunct="0">
              <a:defRPr sz="1000" i="1">
                <a:latin typeface="Tahoma" pitchFamily="34" charset="0"/>
                <a:ea typeface="ＭＳ Ｐゴシック" pitchFamily="50" charset="-128"/>
              </a:defRPr>
            </a:lvl1pPr>
          </a:lstStyle>
          <a:p>
            <a:pPr>
              <a:defRPr/>
            </a:pPr>
            <a:r>
              <a:rPr lang="en-US" altLang="ja-JP"/>
              <a:t>07/16/96</a:t>
            </a:r>
            <a:endParaRPr lang="en-US" altLang="ja-JP" sz="1200"/>
          </a:p>
        </p:txBody>
      </p:sp>
      <p:sp>
        <p:nvSpPr>
          <p:cNvPr id="31748" name="Rectangle 4"/>
          <p:cNvSpPr>
            <a:spLocks noGrp="1" noRot="1" noChangeAspect="1" noChangeArrowheads="1"/>
          </p:cNvSpPr>
          <p:nvPr>
            <p:ph type="sldImg" idx="2"/>
          </p:nvPr>
        </p:nvSpPr>
        <p:spPr bwMode="auto">
          <a:xfrm>
            <a:off x="712788" y="746125"/>
            <a:ext cx="5384800" cy="3727450"/>
          </a:xfrm>
          <a:prstGeom prst="rect">
            <a:avLst/>
          </a:prstGeom>
          <a:noFill/>
          <a:ln w="12700" cap="sq">
            <a:solidFill>
              <a:schemeClr val="tx1"/>
            </a:solidFill>
            <a:miter lim="800000"/>
            <a:headEnd/>
            <a:tailEnd/>
          </a:ln>
        </p:spPr>
      </p:sp>
      <p:sp>
        <p:nvSpPr>
          <p:cNvPr id="2053" name="Rectangle 5"/>
          <p:cNvSpPr>
            <a:spLocks noGrp="1" noChangeArrowheads="1"/>
          </p:cNvSpPr>
          <p:nvPr>
            <p:ph type="body" sz="quarter" idx="3"/>
          </p:nvPr>
        </p:nvSpPr>
        <p:spPr bwMode="auto">
          <a:xfrm>
            <a:off x="906463" y="4721225"/>
            <a:ext cx="4994275" cy="4471988"/>
          </a:xfrm>
          <a:prstGeom prst="rect">
            <a:avLst/>
          </a:prstGeom>
          <a:noFill/>
          <a:ln w="9525">
            <a:noFill/>
            <a:miter lim="800000"/>
            <a:headEnd/>
            <a:tailEnd/>
          </a:ln>
          <a:effectLst/>
        </p:spPr>
        <p:txBody>
          <a:bodyPr vert="horz" wrap="square" lIns="93675" tIns="46838" rIns="93675" bIns="46838" numCol="1" anchor="t" anchorCtr="0" compatLnSpc="1">
            <a:prstTxWarp prst="textNoShape">
              <a:avLst/>
            </a:prstTxWarp>
          </a:bodyPr>
          <a:lstStyle/>
          <a:p>
            <a:pPr lvl="0"/>
            <a:r>
              <a:rPr lang="en-US" altLang="ja-JP" noProof="0"/>
              <a:t>Click to edit Master text styles</a:t>
            </a:r>
          </a:p>
          <a:p>
            <a:pPr lvl="1"/>
            <a:r>
              <a:rPr lang="en-US" altLang="ja-JP" noProof="0"/>
              <a:t>Second level</a:t>
            </a:r>
          </a:p>
          <a:p>
            <a:pPr lvl="2"/>
            <a:r>
              <a:rPr lang="en-US" altLang="ja-JP" noProof="0"/>
              <a:t>Third level</a:t>
            </a:r>
          </a:p>
          <a:p>
            <a:pPr lvl="3"/>
            <a:r>
              <a:rPr lang="en-US" altLang="ja-JP" noProof="0"/>
              <a:t>Fourth level</a:t>
            </a:r>
          </a:p>
          <a:p>
            <a:pPr lvl="4"/>
            <a:r>
              <a:rPr lang="en-US" altLang="ja-JP" noProof="0"/>
              <a:t>Fifth level</a:t>
            </a:r>
          </a:p>
        </p:txBody>
      </p:sp>
      <p:sp>
        <p:nvSpPr>
          <p:cNvPr id="2054" name="Rectangle 6"/>
          <p:cNvSpPr>
            <a:spLocks noGrp="1" noChangeArrowheads="1"/>
          </p:cNvSpPr>
          <p:nvPr>
            <p:ph type="ftr" sz="quarter" idx="4"/>
          </p:nvPr>
        </p:nvSpPr>
        <p:spPr bwMode="auto">
          <a:xfrm>
            <a:off x="0" y="9442450"/>
            <a:ext cx="2949575" cy="496888"/>
          </a:xfrm>
          <a:prstGeom prst="rect">
            <a:avLst/>
          </a:prstGeom>
          <a:noFill/>
          <a:ln w="9525">
            <a:noFill/>
            <a:miter lim="800000"/>
            <a:headEnd/>
            <a:tailEnd/>
          </a:ln>
          <a:effectLst/>
        </p:spPr>
        <p:txBody>
          <a:bodyPr vert="horz" wrap="square" lIns="19381" tIns="0" rIns="19381" bIns="0" numCol="1" anchor="b" anchorCtr="0" compatLnSpc="1">
            <a:prstTxWarp prst="textNoShape">
              <a:avLst/>
            </a:prstTxWarp>
          </a:bodyPr>
          <a:lstStyle>
            <a:lvl1pPr defTabSz="930275" eaLnBrk="0" hangingPunct="0">
              <a:defRPr sz="1000" i="1">
                <a:latin typeface="Tahoma" pitchFamily="34" charset="0"/>
                <a:ea typeface="ＭＳ Ｐゴシック" pitchFamily="50" charset="-128"/>
              </a:defRPr>
            </a:lvl1pPr>
          </a:lstStyle>
          <a:p>
            <a:pPr>
              <a:defRPr/>
            </a:pPr>
            <a:r>
              <a:rPr lang="ja-JP" altLang="en-US"/>
              <a:t>*</a:t>
            </a:r>
            <a:endParaRPr lang="ja-JP" altLang="en-US" sz="1200"/>
          </a:p>
        </p:txBody>
      </p:sp>
      <p:sp>
        <p:nvSpPr>
          <p:cNvPr id="2055" name="Rectangle 7"/>
          <p:cNvSpPr>
            <a:spLocks noGrp="1" noChangeArrowheads="1"/>
          </p:cNvSpPr>
          <p:nvPr>
            <p:ph type="sldNum" sz="quarter" idx="5"/>
          </p:nvPr>
        </p:nvSpPr>
        <p:spPr bwMode="auto">
          <a:xfrm>
            <a:off x="3857625" y="9442450"/>
            <a:ext cx="2949575" cy="496888"/>
          </a:xfrm>
          <a:prstGeom prst="rect">
            <a:avLst/>
          </a:prstGeom>
          <a:noFill/>
          <a:ln w="9525">
            <a:noFill/>
            <a:miter lim="800000"/>
            <a:headEnd/>
            <a:tailEnd/>
          </a:ln>
          <a:effectLst/>
        </p:spPr>
        <p:txBody>
          <a:bodyPr vert="horz" wrap="square" lIns="19381" tIns="0" rIns="19381" bIns="0" numCol="1" anchor="b" anchorCtr="0" compatLnSpc="1">
            <a:prstTxWarp prst="textNoShape">
              <a:avLst/>
            </a:prstTxWarp>
          </a:bodyPr>
          <a:lstStyle>
            <a:lvl1pPr algn="r" defTabSz="930275" eaLnBrk="0" hangingPunct="0">
              <a:defRPr sz="1000" i="1">
                <a:latin typeface="Tahoma" pitchFamily="34" charset="0"/>
                <a:ea typeface="ＭＳ Ｐゴシック" pitchFamily="50" charset="-128"/>
              </a:defRPr>
            </a:lvl1pPr>
          </a:lstStyle>
          <a:p>
            <a:pPr>
              <a:defRPr/>
            </a:pPr>
            <a:r>
              <a:rPr lang="en-US" altLang="ja-JP"/>
              <a:t>##</a:t>
            </a:r>
            <a:endParaRPr lang="en-US" altLang="ja-JP" sz="1200"/>
          </a:p>
        </p:txBody>
      </p:sp>
    </p:spTree>
    <p:extLst>
      <p:ext uri="{BB962C8B-B14F-4D97-AF65-F5344CB8AC3E}">
        <p14:creationId xmlns:p14="http://schemas.microsoft.com/office/powerpoint/2010/main" val="1636585595"/>
      </p:ext>
    </p:extLst>
  </p:cSld>
  <p:clrMap bg1="lt1" tx1="dk1" bg2="lt2" tx2="dk2" accent1="accent1" accent2="accent2" accent3="accent3" accent4="accent4" accent5="accent5" accent6="accent6" hlink="hlink" folHlink="folHlink"/>
  <p:hf/>
  <p:notesStyle>
    <a:lvl1pPr algn="l" rtl="0" eaLnBrk="0" fontAlgn="base" hangingPunct="0">
      <a:spcBef>
        <a:spcPct val="30000"/>
      </a:spcBef>
      <a:spcAft>
        <a:spcPct val="0"/>
      </a:spcAft>
      <a:defRPr kumimoji="1" sz="1200" kern="1200">
        <a:solidFill>
          <a:schemeClr val="tx1"/>
        </a:solidFill>
        <a:latin typeface="Tahoma" pitchFamily="34" charset="0"/>
        <a:ea typeface="+mn-ea"/>
        <a:cs typeface="+mn-cs"/>
      </a:defRPr>
    </a:lvl1pPr>
    <a:lvl2pPr marL="457200" algn="l" rtl="0" eaLnBrk="0" fontAlgn="base" hangingPunct="0">
      <a:spcBef>
        <a:spcPct val="30000"/>
      </a:spcBef>
      <a:spcAft>
        <a:spcPct val="0"/>
      </a:spcAft>
      <a:defRPr kumimoji="1" sz="1200" kern="1200">
        <a:solidFill>
          <a:schemeClr val="tx1"/>
        </a:solidFill>
        <a:latin typeface="Tahoma" pitchFamily="34" charset="0"/>
        <a:ea typeface="+mn-ea"/>
        <a:cs typeface="+mn-cs"/>
      </a:defRPr>
    </a:lvl2pPr>
    <a:lvl3pPr marL="914400" algn="l" rtl="0" eaLnBrk="0" fontAlgn="base" hangingPunct="0">
      <a:spcBef>
        <a:spcPct val="30000"/>
      </a:spcBef>
      <a:spcAft>
        <a:spcPct val="0"/>
      </a:spcAft>
      <a:defRPr kumimoji="1" sz="1200" kern="1200">
        <a:solidFill>
          <a:schemeClr val="tx1"/>
        </a:solidFill>
        <a:latin typeface="Tahoma" pitchFamily="34" charset="0"/>
        <a:ea typeface="+mn-ea"/>
        <a:cs typeface="+mn-cs"/>
      </a:defRPr>
    </a:lvl3pPr>
    <a:lvl4pPr marL="1371600" algn="l" rtl="0" eaLnBrk="0" fontAlgn="base" hangingPunct="0">
      <a:spcBef>
        <a:spcPct val="30000"/>
      </a:spcBef>
      <a:spcAft>
        <a:spcPct val="0"/>
      </a:spcAft>
      <a:defRPr kumimoji="1" sz="1200" kern="1200">
        <a:solidFill>
          <a:schemeClr val="tx1"/>
        </a:solidFill>
        <a:latin typeface="Tahoma" pitchFamily="34" charset="0"/>
        <a:ea typeface="+mn-ea"/>
        <a:cs typeface="+mn-cs"/>
      </a:defRPr>
    </a:lvl4pPr>
    <a:lvl5pPr marL="1828800" algn="l" rtl="0" eaLnBrk="0" fontAlgn="base" hangingPunct="0">
      <a:spcBef>
        <a:spcPct val="30000"/>
      </a:spcBef>
      <a:spcAft>
        <a:spcPct val="0"/>
      </a:spcAft>
      <a:defRPr kumimoji="1" sz="1200" kern="1200">
        <a:solidFill>
          <a:schemeClr val="tx1"/>
        </a:solidFill>
        <a:latin typeface="Tahoma" pitchFamily="34" charset="0"/>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p:cNvSpPr>
            <a:spLocks noGrp="1" noChangeArrowheads="1"/>
          </p:cNvSpPr>
          <p:nvPr>
            <p:ph type="sldNum" sz="quarter" idx="5"/>
          </p:nvPr>
        </p:nvSpPr>
        <p:spPr>
          <a:noFill/>
        </p:spPr>
        <p:txBody>
          <a:bodyPr/>
          <a:lstStyle/>
          <a:p>
            <a:fld id="{D2707392-905E-44AD-B1E1-A53F190CF7CB}" type="slidenum">
              <a:rPr lang="en-US" altLang="ja-JP" smtClean="0">
                <a:ea typeface="ＭＳ Ｐゴシック" charset="-128"/>
              </a:rPr>
              <a:pPr/>
              <a:t>1</a:t>
            </a:fld>
            <a:endParaRPr lang="en-US" altLang="ja-JP" dirty="0">
              <a:ea typeface="ＭＳ Ｐゴシック" charset="-128"/>
            </a:endParaRPr>
          </a:p>
        </p:txBody>
      </p:sp>
      <p:sp>
        <p:nvSpPr>
          <p:cNvPr id="33795" name="Rectangle 2"/>
          <p:cNvSpPr>
            <a:spLocks noGrp="1" noRot="1" noChangeAspect="1" noChangeArrowheads="1" noTextEdit="1"/>
          </p:cNvSpPr>
          <p:nvPr>
            <p:ph type="sldImg"/>
          </p:nvPr>
        </p:nvSpPr>
        <p:spPr>
          <a:xfrm>
            <a:off x="712788" y="744538"/>
            <a:ext cx="5386387" cy="3729037"/>
          </a:xfrm>
          <a:ln/>
        </p:spPr>
      </p:sp>
      <p:sp>
        <p:nvSpPr>
          <p:cNvPr id="33796" name="Rectangle 3"/>
          <p:cNvSpPr>
            <a:spLocks noGrp="1" noChangeArrowheads="1"/>
          </p:cNvSpPr>
          <p:nvPr>
            <p:ph type="body" idx="1"/>
          </p:nvPr>
        </p:nvSpPr>
        <p:spPr>
          <a:xfrm>
            <a:off x="908050" y="6334125"/>
            <a:ext cx="2809875" cy="1246188"/>
          </a:xfrm>
          <a:noFill/>
          <a:ln/>
        </p:spPr>
        <p:txBody>
          <a:bodyPr/>
          <a:lstStyle/>
          <a:p>
            <a:endParaRPr lang="ja-JP" altLang="ja-JP" dirty="0"/>
          </a:p>
        </p:txBody>
      </p:sp>
    </p:spTree>
    <p:extLst>
      <p:ext uri="{BB962C8B-B14F-4D97-AF65-F5344CB8AC3E}">
        <p14:creationId xmlns:p14="http://schemas.microsoft.com/office/powerpoint/2010/main" val="188964446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ヘッダー プレースホルダー 3"/>
          <p:cNvSpPr>
            <a:spLocks noGrp="1"/>
          </p:cNvSpPr>
          <p:nvPr>
            <p:ph type="hdr" sz="quarter" idx="10"/>
          </p:nvPr>
        </p:nvSpPr>
        <p:spPr/>
        <p:txBody>
          <a:bodyPr/>
          <a:lstStyle/>
          <a:p>
            <a:pPr>
              <a:defRPr/>
            </a:pPr>
            <a:r>
              <a:rPr lang="ja-JP" altLang="en-US"/>
              <a:t>*</a:t>
            </a:r>
            <a:endParaRPr lang="ja-JP" altLang="en-US" sz="1200"/>
          </a:p>
        </p:txBody>
      </p:sp>
      <p:sp>
        <p:nvSpPr>
          <p:cNvPr id="5" name="日付プレースホルダー 4"/>
          <p:cNvSpPr>
            <a:spLocks noGrp="1"/>
          </p:cNvSpPr>
          <p:nvPr>
            <p:ph type="dt" idx="11"/>
          </p:nvPr>
        </p:nvSpPr>
        <p:spPr/>
        <p:txBody>
          <a:bodyPr/>
          <a:lstStyle/>
          <a:p>
            <a:pPr>
              <a:defRPr/>
            </a:pPr>
            <a:r>
              <a:rPr lang="en-US" altLang="ja-JP"/>
              <a:t>07/16/96</a:t>
            </a:r>
            <a:endParaRPr lang="en-US" altLang="ja-JP" sz="1200"/>
          </a:p>
        </p:txBody>
      </p:sp>
      <p:sp>
        <p:nvSpPr>
          <p:cNvPr id="6" name="フッター プレースホルダー 5"/>
          <p:cNvSpPr>
            <a:spLocks noGrp="1"/>
          </p:cNvSpPr>
          <p:nvPr>
            <p:ph type="ftr" sz="quarter" idx="12"/>
          </p:nvPr>
        </p:nvSpPr>
        <p:spPr/>
        <p:txBody>
          <a:bodyPr/>
          <a:lstStyle/>
          <a:p>
            <a:pPr>
              <a:defRPr/>
            </a:pPr>
            <a:r>
              <a:rPr lang="ja-JP" altLang="en-US"/>
              <a:t>*</a:t>
            </a:r>
            <a:endParaRPr lang="ja-JP" altLang="en-US" sz="1200"/>
          </a:p>
        </p:txBody>
      </p:sp>
      <p:sp>
        <p:nvSpPr>
          <p:cNvPr id="7" name="スライド番号プレースホルダー 6"/>
          <p:cNvSpPr>
            <a:spLocks noGrp="1"/>
          </p:cNvSpPr>
          <p:nvPr>
            <p:ph type="sldNum" sz="quarter" idx="13"/>
          </p:nvPr>
        </p:nvSpPr>
        <p:spPr/>
        <p:txBody>
          <a:bodyPr/>
          <a:lstStyle/>
          <a:p>
            <a:pPr>
              <a:defRPr/>
            </a:pPr>
            <a:r>
              <a:rPr lang="en-US" altLang="ja-JP"/>
              <a:t>##</a:t>
            </a:r>
            <a:endParaRPr lang="en-US" altLang="ja-JP" sz="1200"/>
          </a:p>
        </p:txBody>
      </p:sp>
    </p:spTree>
    <p:extLst>
      <p:ext uri="{BB962C8B-B14F-4D97-AF65-F5344CB8AC3E}">
        <p14:creationId xmlns:p14="http://schemas.microsoft.com/office/powerpoint/2010/main" val="298137878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ヘッダー プレースホルダー 3"/>
          <p:cNvSpPr>
            <a:spLocks noGrp="1"/>
          </p:cNvSpPr>
          <p:nvPr>
            <p:ph type="hdr" sz="quarter" idx="10"/>
          </p:nvPr>
        </p:nvSpPr>
        <p:spPr/>
        <p:txBody>
          <a:bodyPr/>
          <a:lstStyle/>
          <a:p>
            <a:pPr>
              <a:defRPr/>
            </a:pPr>
            <a:r>
              <a:rPr lang="ja-JP" altLang="en-US"/>
              <a:t>*</a:t>
            </a:r>
            <a:endParaRPr lang="ja-JP" altLang="en-US" sz="1200"/>
          </a:p>
        </p:txBody>
      </p:sp>
      <p:sp>
        <p:nvSpPr>
          <p:cNvPr id="5" name="日付プレースホルダー 4"/>
          <p:cNvSpPr>
            <a:spLocks noGrp="1"/>
          </p:cNvSpPr>
          <p:nvPr>
            <p:ph type="dt" idx="11"/>
          </p:nvPr>
        </p:nvSpPr>
        <p:spPr/>
        <p:txBody>
          <a:bodyPr/>
          <a:lstStyle/>
          <a:p>
            <a:pPr>
              <a:defRPr/>
            </a:pPr>
            <a:r>
              <a:rPr lang="en-US" altLang="ja-JP"/>
              <a:t>07/16/96</a:t>
            </a:r>
            <a:endParaRPr lang="en-US" altLang="ja-JP" sz="1200"/>
          </a:p>
        </p:txBody>
      </p:sp>
      <p:sp>
        <p:nvSpPr>
          <p:cNvPr id="6" name="フッター プレースホルダー 5"/>
          <p:cNvSpPr>
            <a:spLocks noGrp="1"/>
          </p:cNvSpPr>
          <p:nvPr>
            <p:ph type="ftr" sz="quarter" idx="12"/>
          </p:nvPr>
        </p:nvSpPr>
        <p:spPr/>
        <p:txBody>
          <a:bodyPr/>
          <a:lstStyle/>
          <a:p>
            <a:pPr>
              <a:defRPr/>
            </a:pPr>
            <a:r>
              <a:rPr lang="ja-JP" altLang="en-US"/>
              <a:t>*</a:t>
            </a:r>
            <a:endParaRPr lang="ja-JP" altLang="en-US" sz="1200"/>
          </a:p>
        </p:txBody>
      </p:sp>
      <p:sp>
        <p:nvSpPr>
          <p:cNvPr id="7" name="スライド番号プレースホルダー 6"/>
          <p:cNvSpPr>
            <a:spLocks noGrp="1"/>
          </p:cNvSpPr>
          <p:nvPr>
            <p:ph type="sldNum" sz="quarter" idx="13"/>
          </p:nvPr>
        </p:nvSpPr>
        <p:spPr/>
        <p:txBody>
          <a:bodyPr/>
          <a:lstStyle/>
          <a:p>
            <a:pPr>
              <a:defRPr/>
            </a:pPr>
            <a:r>
              <a:rPr lang="en-US" altLang="ja-JP"/>
              <a:t>##</a:t>
            </a:r>
            <a:endParaRPr lang="en-US" altLang="ja-JP" sz="1200"/>
          </a:p>
        </p:txBody>
      </p:sp>
    </p:spTree>
    <p:extLst>
      <p:ext uri="{BB962C8B-B14F-4D97-AF65-F5344CB8AC3E}">
        <p14:creationId xmlns:p14="http://schemas.microsoft.com/office/powerpoint/2010/main" val="393875474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33"/>
            <a:ext cx="8420100" cy="1470025"/>
          </a:xfrm>
        </p:spPr>
        <p:txBody>
          <a:bodyPr/>
          <a:lstStyle/>
          <a:p>
            <a:r>
              <a:rPr lang="ja-JP" altLang="en-US"/>
              <a:t>マスタ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 サブタイトルの書式設定</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6" name="Rectangle 6"/>
          <p:cNvSpPr>
            <a:spLocks noGrp="1" noChangeArrowheads="1"/>
          </p:cNvSpPr>
          <p:nvPr>
            <p:ph type="sldNum" sz="quarter" idx="12"/>
          </p:nvPr>
        </p:nvSpPr>
        <p:spPr>
          <a:ln/>
        </p:spPr>
        <p:txBody>
          <a:bodyPr/>
          <a:lstStyle>
            <a:lvl1pPr>
              <a:defRPr/>
            </a:lvl1pPr>
          </a:lstStyle>
          <a:p>
            <a:pPr>
              <a:defRPr/>
            </a:pPr>
            <a:fld id="{EC6765E4-5389-4363-8591-A4E966C02A85}" type="slidenum">
              <a:rPr lang="ja-JP" altLang="en-US"/>
              <a:pPr>
                <a:defRPr/>
              </a:pPr>
              <a:t>‹#›</a:t>
            </a:fld>
            <a:endParaRPr lang="en-US" altLang="ja-JP"/>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6" name="Rectangle 6"/>
          <p:cNvSpPr>
            <a:spLocks noGrp="1" noChangeArrowheads="1"/>
          </p:cNvSpPr>
          <p:nvPr>
            <p:ph type="sldNum" sz="quarter" idx="12"/>
          </p:nvPr>
        </p:nvSpPr>
        <p:spPr>
          <a:ln/>
        </p:spPr>
        <p:txBody>
          <a:bodyPr/>
          <a:lstStyle>
            <a:lvl1pPr>
              <a:defRPr/>
            </a:lvl1pPr>
          </a:lstStyle>
          <a:p>
            <a:pPr>
              <a:defRPr/>
            </a:pPr>
            <a:fld id="{454800C6-6A68-4F3D-A21B-502BDB3F4031}" type="slidenum">
              <a:rPr lang="ja-JP" altLang="en-US"/>
              <a:pPr>
                <a:defRPr/>
              </a:pPr>
              <a:t>‹#›</a:t>
            </a:fld>
            <a:endParaRPr lang="en-US" altLang="ja-JP"/>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46"/>
            <a:ext cx="2228850" cy="5851525"/>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495304" y="274646"/>
            <a:ext cx="6534150" cy="5851525"/>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6" name="Rectangle 6"/>
          <p:cNvSpPr>
            <a:spLocks noGrp="1" noChangeArrowheads="1"/>
          </p:cNvSpPr>
          <p:nvPr>
            <p:ph type="sldNum" sz="quarter" idx="12"/>
          </p:nvPr>
        </p:nvSpPr>
        <p:spPr>
          <a:ln/>
        </p:spPr>
        <p:txBody>
          <a:bodyPr/>
          <a:lstStyle>
            <a:lvl1pPr>
              <a:defRPr/>
            </a:lvl1pPr>
          </a:lstStyle>
          <a:p>
            <a:pPr>
              <a:defRPr/>
            </a:pPr>
            <a:fld id="{E34729B1-8992-4255-AB73-B0F52BE636E4}" type="slidenum">
              <a:rPr lang="ja-JP" altLang="en-US"/>
              <a:pPr>
                <a:defRPr/>
              </a:pPr>
              <a:t>‹#›</a:t>
            </a:fld>
            <a:endParaRPr lang="en-US" altLang="ja-JP"/>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タイトルと表">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p>
            <a:r>
              <a:rPr lang="ja-JP" altLang="en-US"/>
              <a:t>マスタ タイトルの書式設定</a:t>
            </a:r>
          </a:p>
        </p:txBody>
      </p:sp>
      <p:sp>
        <p:nvSpPr>
          <p:cNvPr id="3" name="表プレースホルダ 2"/>
          <p:cNvSpPr>
            <a:spLocks noGrp="1"/>
          </p:cNvSpPr>
          <p:nvPr>
            <p:ph type="tbl" idx="1"/>
          </p:nvPr>
        </p:nvSpPr>
        <p:spPr>
          <a:xfrm>
            <a:off x="495300" y="1600206"/>
            <a:ext cx="8915400" cy="4525963"/>
          </a:xfrm>
        </p:spPr>
        <p:txBody>
          <a:bodyPr/>
          <a:lstStyle/>
          <a:p>
            <a:pPr lvl="0"/>
            <a:endParaRPr lang="ja-JP" alt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6" name="Rectangle 6"/>
          <p:cNvSpPr>
            <a:spLocks noGrp="1" noChangeArrowheads="1"/>
          </p:cNvSpPr>
          <p:nvPr>
            <p:ph type="sldNum" sz="quarter" idx="12"/>
          </p:nvPr>
        </p:nvSpPr>
        <p:spPr>
          <a:ln/>
        </p:spPr>
        <p:txBody>
          <a:bodyPr/>
          <a:lstStyle>
            <a:lvl1pPr>
              <a:defRPr/>
            </a:lvl1pPr>
          </a:lstStyle>
          <a:p>
            <a:pPr>
              <a:defRPr/>
            </a:pPr>
            <a:fld id="{08239970-42D8-4FFC-83B2-5CBFAEFE3DB0}" type="slidenum">
              <a:rPr lang="ja-JP" altLang="en-US"/>
              <a:pPr>
                <a:defRPr/>
              </a:pPr>
              <a:t>‹#›</a:t>
            </a:fld>
            <a:endParaRPr lang="en-US" altLang="ja-JP"/>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xAndTwoObj" preserve="1">
  <p:cSld name="タイトル、テキスト、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p>
            <a:r>
              <a:rPr lang="ja-JP" altLang="en-US"/>
              <a:t>マスタ タイトルの書式設定</a:t>
            </a:r>
          </a:p>
        </p:txBody>
      </p:sp>
      <p:sp>
        <p:nvSpPr>
          <p:cNvPr id="3" name="テキスト プレースホルダ 2"/>
          <p:cNvSpPr>
            <a:spLocks noGrp="1"/>
          </p:cNvSpPr>
          <p:nvPr>
            <p:ph type="body" sz="half" idx="1"/>
          </p:nvPr>
        </p:nvSpPr>
        <p:spPr>
          <a:xfrm>
            <a:off x="495303" y="1600206"/>
            <a:ext cx="4381501" cy="4525963"/>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quarter" idx="2"/>
          </p:nvPr>
        </p:nvSpPr>
        <p:spPr>
          <a:xfrm>
            <a:off x="5029199" y="1600200"/>
            <a:ext cx="4381501" cy="2185988"/>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コンテンツ プレースホルダ 4"/>
          <p:cNvSpPr>
            <a:spLocks noGrp="1"/>
          </p:cNvSpPr>
          <p:nvPr>
            <p:ph sz="quarter" idx="3"/>
          </p:nvPr>
        </p:nvSpPr>
        <p:spPr>
          <a:xfrm>
            <a:off x="5029199" y="3938596"/>
            <a:ext cx="4381501" cy="2187575"/>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6"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7"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8" name="Rectangle 6"/>
          <p:cNvSpPr>
            <a:spLocks noGrp="1" noChangeArrowheads="1"/>
          </p:cNvSpPr>
          <p:nvPr>
            <p:ph type="sldNum" sz="quarter" idx="12"/>
          </p:nvPr>
        </p:nvSpPr>
        <p:spPr>
          <a:ln/>
        </p:spPr>
        <p:txBody>
          <a:bodyPr/>
          <a:lstStyle>
            <a:lvl1pPr>
              <a:defRPr/>
            </a:lvl1pPr>
          </a:lstStyle>
          <a:p>
            <a:pPr>
              <a:defRPr/>
            </a:pPr>
            <a:fld id="{B0DB6763-D870-4D51-9E35-4529FE9FBF38}" type="slidenum">
              <a:rPr lang="ja-JP" altLang="en-US"/>
              <a:pPr>
                <a:defRPr/>
              </a:pPr>
              <a:t>‹#›</a:t>
            </a:fld>
            <a:endParaRPr lang="en-US" altLang="ja-JP"/>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xAndObj">
  <p:cSld name="タイトル、テキスト、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246188" y="44450"/>
            <a:ext cx="8443912" cy="984250"/>
          </a:xfrm>
        </p:spPr>
        <p:txBody>
          <a:bodyPr/>
          <a:lstStyle/>
          <a:p>
            <a:r>
              <a:rPr lang="ja-JP" altLang="en-US"/>
              <a:t>マスタ タイトルの書式設定</a:t>
            </a:r>
          </a:p>
        </p:txBody>
      </p:sp>
      <p:sp>
        <p:nvSpPr>
          <p:cNvPr id="3" name="テキスト プレースホルダ 2"/>
          <p:cNvSpPr>
            <a:spLocks noGrp="1"/>
          </p:cNvSpPr>
          <p:nvPr>
            <p:ph type="body" sz="half" idx="1"/>
          </p:nvPr>
        </p:nvSpPr>
        <p:spPr>
          <a:xfrm>
            <a:off x="1281113" y="1412875"/>
            <a:ext cx="4133850" cy="4752975"/>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5567363" y="1412875"/>
            <a:ext cx="4133850" cy="4752975"/>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フッター プレースホルダ 4"/>
          <p:cNvSpPr>
            <a:spLocks noGrp="1"/>
          </p:cNvSpPr>
          <p:nvPr>
            <p:ph type="ftr" sz="quarter" idx="10"/>
          </p:nvPr>
        </p:nvSpPr>
        <p:spPr>
          <a:xfrm>
            <a:off x="200025" y="6356350"/>
            <a:ext cx="7993063" cy="457200"/>
          </a:xfrm>
        </p:spPr>
        <p:txBody>
          <a:bodyPr/>
          <a:lstStyle>
            <a:lvl1pPr>
              <a:defRPr/>
            </a:lvl1pPr>
          </a:lstStyle>
          <a:p>
            <a:pPr>
              <a:defRPr/>
            </a:pPr>
            <a:r>
              <a:rPr lang="ja-JP" altLang="en-US" dirty="0"/>
              <a:t>Copyright 2007 Association of Software Test Engineering All rights </a:t>
            </a:r>
            <a:r>
              <a:rPr lang="en-US" altLang="ja-JP" dirty="0"/>
              <a:t>reserved V1.1</a:t>
            </a:r>
          </a:p>
        </p:txBody>
      </p:sp>
      <p:sp>
        <p:nvSpPr>
          <p:cNvPr id="6" name="スライド番号プレースホルダ 5"/>
          <p:cNvSpPr>
            <a:spLocks noGrp="1"/>
          </p:cNvSpPr>
          <p:nvPr>
            <p:ph type="sldNum" sz="quarter" idx="11"/>
          </p:nvPr>
        </p:nvSpPr>
        <p:spPr>
          <a:xfrm>
            <a:off x="9129713" y="6356350"/>
            <a:ext cx="719137" cy="457200"/>
          </a:xfrm>
        </p:spPr>
        <p:txBody>
          <a:bodyPr/>
          <a:lstStyle>
            <a:lvl1pPr>
              <a:defRPr/>
            </a:lvl1pPr>
          </a:lstStyle>
          <a:p>
            <a:pPr>
              <a:defRPr/>
            </a:pPr>
            <a:fld id="{D5079745-E8B6-4B89-A218-F46CC616D1E4}" type="slidenum">
              <a:rPr lang="ja-JP" altLang="en-US"/>
              <a:pPr>
                <a:defRPr/>
              </a:pPr>
              <a:t>‹#›</a:t>
            </a:fld>
            <a:endParaRPr lang="en-US" altLang="ja-JP"/>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xAndObj" preserve="1">
  <p:cSld name="1_タイトル、テキスト、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p>
            <a:r>
              <a:rPr lang="ja-JP" altLang="en-US"/>
              <a:t>マスタ タイトルの書式設定</a:t>
            </a:r>
          </a:p>
        </p:txBody>
      </p:sp>
      <p:sp>
        <p:nvSpPr>
          <p:cNvPr id="3" name="テキスト プレースホルダ 2"/>
          <p:cNvSpPr>
            <a:spLocks noGrp="1"/>
          </p:cNvSpPr>
          <p:nvPr>
            <p:ph type="body" sz="half" idx="1"/>
          </p:nvPr>
        </p:nvSpPr>
        <p:spPr>
          <a:xfrm>
            <a:off x="495300" y="1600200"/>
            <a:ext cx="4381500" cy="4525963"/>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5029200" y="1600200"/>
            <a:ext cx="4381500" cy="4525963"/>
          </a:xfrm>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7" name="Rectangle 6"/>
          <p:cNvSpPr>
            <a:spLocks noGrp="1" noChangeArrowheads="1"/>
          </p:cNvSpPr>
          <p:nvPr>
            <p:ph type="sldNum" sz="quarter" idx="12"/>
          </p:nvPr>
        </p:nvSpPr>
        <p:spPr>
          <a:ln/>
        </p:spPr>
        <p:txBody>
          <a:bodyPr/>
          <a:lstStyle>
            <a:lvl1pPr>
              <a:defRPr/>
            </a:lvl1pPr>
          </a:lstStyle>
          <a:p>
            <a:pPr>
              <a:defRPr/>
            </a:pPr>
            <a:fld id="{418C7C2F-1D6C-4204-83C6-2F7ACA4B777E}" type="slidenum">
              <a:rPr lang="ja-JP" altLang="en-US"/>
              <a:pPr>
                <a:defRPr/>
              </a:pPr>
              <a:t>‹#›</a:t>
            </a:fld>
            <a:endParaRPr lang="en-US" altLang="ja-JP"/>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6" name="Rectangle 6"/>
          <p:cNvSpPr>
            <a:spLocks noGrp="1" noChangeArrowheads="1"/>
          </p:cNvSpPr>
          <p:nvPr>
            <p:ph type="sldNum" sz="quarter" idx="12"/>
          </p:nvPr>
        </p:nvSpPr>
        <p:spPr>
          <a:ln/>
        </p:spPr>
        <p:txBody>
          <a:bodyPr/>
          <a:lstStyle>
            <a:lvl1pPr>
              <a:defRPr/>
            </a:lvl1pPr>
          </a:lstStyle>
          <a:p>
            <a:pPr>
              <a:defRPr/>
            </a:pPr>
            <a:fld id="{FA7F1671-120C-445E-9A7F-62C91A9D1A83}" type="slidenum">
              <a:rPr lang="ja-JP" altLang="en-US"/>
              <a:pPr>
                <a:defRPr/>
              </a:pPr>
              <a:t>‹#›</a:t>
            </a:fld>
            <a:endParaRPr lang="en-US" altLang="ja-JP"/>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8"/>
            <a:ext cx="8420100" cy="1362075"/>
          </a:xfrm>
        </p:spPr>
        <p:txBody>
          <a:bodyPr anchor="t"/>
          <a:lstStyle>
            <a:lvl1pPr algn="l">
              <a:defRPr sz="4000" b="1" cap="all"/>
            </a:lvl1pPr>
          </a:lstStyle>
          <a:p>
            <a:r>
              <a:rPr lang="ja-JP" altLang="en-US"/>
              <a:t>マスタ タイトルの書式設定</a:t>
            </a:r>
          </a:p>
        </p:txBody>
      </p:sp>
      <p:sp>
        <p:nvSpPr>
          <p:cNvPr id="3" name="テキスト プレースホルダ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 テキストの書式設定</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6" name="Rectangle 6"/>
          <p:cNvSpPr>
            <a:spLocks noGrp="1" noChangeArrowheads="1"/>
          </p:cNvSpPr>
          <p:nvPr>
            <p:ph type="sldNum" sz="quarter" idx="12"/>
          </p:nvPr>
        </p:nvSpPr>
        <p:spPr>
          <a:ln/>
        </p:spPr>
        <p:txBody>
          <a:bodyPr/>
          <a:lstStyle>
            <a:lvl1pPr>
              <a:defRPr/>
            </a:lvl1pPr>
          </a:lstStyle>
          <a:p>
            <a:pPr>
              <a:defRPr/>
            </a:pPr>
            <a:fld id="{E942BD52-FA01-46D1-966E-12FEA2718867}" type="slidenum">
              <a:rPr lang="ja-JP" altLang="en-US"/>
              <a:pPr>
                <a:defRPr/>
              </a:pPr>
              <a:t>‹#›</a:t>
            </a:fld>
            <a:endParaRPr lang="en-US" altLang="ja-JP"/>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495303" y="1600206"/>
            <a:ext cx="438150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5029199" y="1600206"/>
            <a:ext cx="438150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7" name="Rectangle 6"/>
          <p:cNvSpPr>
            <a:spLocks noGrp="1" noChangeArrowheads="1"/>
          </p:cNvSpPr>
          <p:nvPr>
            <p:ph type="sldNum" sz="quarter" idx="12"/>
          </p:nvPr>
        </p:nvSpPr>
        <p:spPr>
          <a:ln/>
        </p:spPr>
        <p:txBody>
          <a:bodyPr/>
          <a:lstStyle>
            <a:lvl1pPr>
              <a:defRPr/>
            </a:lvl1pPr>
          </a:lstStyle>
          <a:p>
            <a:pPr>
              <a:defRPr/>
            </a:pPr>
            <a:fld id="{54946F2D-565B-4345-8DF9-D532FBC202D0}" type="slidenum">
              <a:rPr lang="ja-JP" altLang="en-US"/>
              <a:pPr>
                <a:defRPr/>
              </a:pPr>
              <a:t>‹#›</a:t>
            </a:fld>
            <a:endParaRPr lang="en-US" altLang="ja-JP"/>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5032380"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5032380"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9" name="Rectangle 6"/>
          <p:cNvSpPr>
            <a:spLocks noGrp="1" noChangeArrowheads="1"/>
          </p:cNvSpPr>
          <p:nvPr>
            <p:ph type="sldNum" sz="quarter" idx="12"/>
          </p:nvPr>
        </p:nvSpPr>
        <p:spPr>
          <a:ln/>
        </p:spPr>
        <p:txBody>
          <a:bodyPr/>
          <a:lstStyle>
            <a:lvl1pPr>
              <a:defRPr/>
            </a:lvl1pPr>
          </a:lstStyle>
          <a:p>
            <a:pPr>
              <a:defRPr/>
            </a:pPr>
            <a:fld id="{CB6D00FF-FCC7-4ED3-8CB1-4BCAAB369D75}" type="slidenum">
              <a:rPr lang="ja-JP" altLang="en-US"/>
              <a:pPr>
                <a:defRPr/>
              </a:pPr>
              <a:t>‹#›</a:t>
            </a:fld>
            <a:endParaRPr lang="en-US" altLang="ja-JP"/>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5" name="Rectangle 6"/>
          <p:cNvSpPr>
            <a:spLocks noGrp="1" noChangeArrowheads="1"/>
          </p:cNvSpPr>
          <p:nvPr>
            <p:ph type="sldNum" sz="quarter" idx="12"/>
          </p:nvPr>
        </p:nvSpPr>
        <p:spPr>
          <a:ln/>
        </p:spPr>
        <p:txBody>
          <a:bodyPr/>
          <a:lstStyle>
            <a:lvl1pPr>
              <a:defRPr/>
            </a:lvl1pPr>
          </a:lstStyle>
          <a:p>
            <a:pPr>
              <a:defRPr/>
            </a:pPr>
            <a:fld id="{C2999EB8-8E81-4C69-A018-FF1DF894C37C}" type="slidenum">
              <a:rPr lang="ja-JP" altLang="en-US"/>
              <a:pPr>
                <a:defRPr/>
              </a:pPr>
              <a:t>‹#›</a:t>
            </a:fld>
            <a:endParaRPr lang="en-US" altLang="ja-JP"/>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4" name="Rectangle 6"/>
          <p:cNvSpPr>
            <a:spLocks noGrp="1" noChangeArrowheads="1"/>
          </p:cNvSpPr>
          <p:nvPr>
            <p:ph type="sldNum" sz="quarter" idx="12"/>
          </p:nvPr>
        </p:nvSpPr>
        <p:spPr>
          <a:ln/>
        </p:spPr>
        <p:txBody>
          <a:bodyPr/>
          <a:lstStyle>
            <a:lvl1pPr>
              <a:defRPr/>
            </a:lvl1pPr>
          </a:lstStyle>
          <a:p>
            <a:pPr>
              <a:defRPr/>
            </a:pPr>
            <a:fld id="{8F2D1514-741F-4378-A4CF-9A31CBAA83DC}" type="slidenum">
              <a:rPr lang="ja-JP" altLang="en-US"/>
              <a:pPr>
                <a:defRPr/>
              </a:pPr>
              <a:t>‹#›</a:t>
            </a:fld>
            <a:endParaRPr lang="en-US" altLang="ja-JP"/>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4" y="273050"/>
            <a:ext cx="3259138" cy="1162050"/>
          </a:xfrm>
        </p:spPr>
        <p:txBody>
          <a:bodyPr anchor="b"/>
          <a:lstStyle>
            <a:lvl1pPr algn="l">
              <a:defRPr sz="2000" b="1"/>
            </a:lvl1pPr>
          </a:lstStyle>
          <a:p>
            <a:r>
              <a:rPr lang="ja-JP" altLang="en-US"/>
              <a:t>マスタ タイトルの書式設定</a:t>
            </a:r>
          </a:p>
        </p:txBody>
      </p:sp>
      <p:sp>
        <p:nvSpPr>
          <p:cNvPr id="3" name="コンテンツ プレースホルダ 2"/>
          <p:cNvSpPr>
            <a:spLocks noGrp="1"/>
          </p:cNvSpPr>
          <p:nvPr>
            <p:ph idx="1"/>
          </p:nvPr>
        </p:nvSpPr>
        <p:spPr>
          <a:xfrm>
            <a:off x="3873499" y="273058"/>
            <a:ext cx="5537201"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495304" y="1435103"/>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7" name="Rectangle 6"/>
          <p:cNvSpPr>
            <a:spLocks noGrp="1" noChangeArrowheads="1"/>
          </p:cNvSpPr>
          <p:nvPr>
            <p:ph type="sldNum" sz="quarter" idx="12"/>
          </p:nvPr>
        </p:nvSpPr>
        <p:spPr>
          <a:ln/>
        </p:spPr>
        <p:txBody>
          <a:bodyPr/>
          <a:lstStyle>
            <a:lvl1pPr>
              <a:defRPr/>
            </a:lvl1pPr>
          </a:lstStyle>
          <a:p>
            <a:pPr>
              <a:defRPr/>
            </a:pPr>
            <a:fld id="{6103A7DA-DA16-4E61-BD2F-BA37A6CAABC0}" type="slidenum">
              <a:rPr lang="ja-JP" altLang="en-US"/>
              <a:pPr>
                <a:defRPr/>
              </a:pPr>
              <a:t>‹#›</a:t>
            </a:fld>
            <a:endParaRPr lang="en-US" altLang="ja-JP"/>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nchor="b"/>
          <a:lstStyle>
            <a:lvl1pPr algn="l">
              <a:defRPr sz="2000" b="1"/>
            </a:lvl1pPr>
          </a:lstStyle>
          <a:p>
            <a:r>
              <a:rPr lang="ja-JP" altLang="en-US"/>
              <a:t>マスタ タイトルの書式設定</a:t>
            </a:r>
          </a:p>
        </p:txBody>
      </p:sp>
      <p:sp>
        <p:nvSpPr>
          <p:cNvPr id="3" name="図プレースホルダ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 テキストの書式設定</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r>
              <a:rPr lang="en-US" altLang="ja-JP" dirty="0"/>
              <a:t>Copyright Association of Software Test Engineering All rights reserved  V3.1.2</a:t>
            </a:r>
          </a:p>
        </p:txBody>
      </p:sp>
      <p:sp>
        <p:nvSpPr>
          <p:cNvPr id="7" name="Rectangle 6"/>
          <p:cNvSpPr>
            <a:spLocks noGrp="1" noChangeArrowheads="1"/>
          </p:cNvSpPr>
          <p:nvPr>
            <p:ph type="sldNum" sz="quarter" idx="12"/>
          </p:nvPr>
        </p:nvSpPr>
        <p:spPr>
          <a:ln/>
        </p:spPr>
        <p:txBody>
          <a:bodyPr/>
          <a:lstStyle>
            <a:lvl1pPr>
              <a:defRPr/>
            </a:lvl1pPr>
          </a:lstStyle>
          <a:p>
            <a:pPr>
              <a:defRPr/>
            </a:pPr>
            <a:fld id="{044559C5-32A2-4554-9569-C96061E55FD7}" type="slidenum">
              <a:rPr lang="ja-JP" altLang="en-US"/>
              <a:pPr>
                <a:defRPr/>
              </a:pPr>
              <a:t>‹#›</a:t>
            </a:fld>
            <a:endParaRPr lang="en-US" altLang="ja-JP"/>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bwMode="auto">
          <a:xfrm>
            <a:off x="495300" y="274638"/>
            <a:ext cx="8915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5123" name="Rectangle 3"/>
          <p:cNvSpPr>
            <a:spLocks noGrp="1" noChangeArrowheads="1"/>
          </p:cNvSpPr>
          <p:nvPr>
            <p:ph type="body" idx="1"/>
          </p:nvPr>
        </p:nvSpPr>
        <p:spPr bwMode="auto">
          <a:xfrm>
            <a:off x="495300" y="1600200"/>
            <a:ext cx="89154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84324" name="Rectangle 4"/>
          <p:cNvSpPr>
            <a:spLocks noGrp="1" noChangeArrowheads="1"/>
          </p:cNvSpPr>
          <p:nvPr>
            <p:ph type="dt" sz="half" idx="2"/>
          </p:nvPr>
        </p:nvSpPr>
        <p:spPr bwMode="auto">
          <a:xfrm>
            <a:off x="495300" y="6245225"/>
            <a:ext cx="23114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ea typeface="ＭＳ Ｐゴシック" pitchFamily="50" charset="-128"/>
              </a:defRPr>
            </a:lvl1pPr>
          </a:lstStyle>
          <a:p>
            <a:pPr>
              <a:defRPr/>
            </a:pPr>
            <a:endParaRPr lang="en-US" altLang="ja-JP"/>
          </a:p>
        </p:txBody>
      </p:sp>
      <p:sp>
        <p:nvSpPr>
          <p:cNvPr id="184325" name="Rectangle 5"/>
          <p:cNvSpPr>
            <a:spLocks noGrp="1" noChangeArrowheads="1"/>
          </p:cNvSpPr>
          <p:nvPr>
            <p:ph type="ftr" sz="quarter" idx="3"/>
          </p:nvPr>
        </p:nvSpPr>
        <p:spPr bwMode="auto">
          <a:xfrm>
            <a:off x="1423988" y="6453188"/>
            <a:ext cx="7200900" cy="268287"/>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ea typeface="ＭＳ Ｐゴシック" pitchFamily="50" charset="-128"/>
              </a:defRPr>
            </a:lvl1pPr>
          </a:lstStyle>
          <a:p>
            <a:pPr>
              <a:defRPr/>
            </a:pPr>
            <a:r>
              <a:rPr lang="en-US" altLang="ja-JP" dirty="0"/>
              <a:t>Copyright Association of Software Test Engineering All rights reserved  V3.1.2</a:t>
            </a:r>
          </a:p>
        </p:txBody>
      </p:sp>
      <p:sp>
        <p:nvSpPr>
          <p:cNvPr id="184326" name="Rectangle 6"/>
          <p:cNvSpPr>
            <a:spLocks noGrp="1" noChangeArrowheads="1"/>
          </p:cNvSpPr>
          <p:nvPr>
            <p:ph type="sldNum" sz="quarter" idx="4"/>
          </p:nvPr>
        </p:nvSpPr>
        <p:spPr bwMode="auto">
          <a:xfrm>
            <a:off x="7099300" y="6245225"/>
            <a:ext cx="23114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ea typeface="ＭＳ Ｐゴシック" pitchFamily="50" charset="-128"/>
              </a:defRPr>
            </a:lvl1pPr>
          </a:lstStyle>
          <a:p>
            <a:pPr>
              <a:defRPr/>
            </a:pPr>
            <a:fld id="{43027A40-91E8-4E5E-BDDC-2DBDDDCD5636}" type="slidenum">
              <a:rPr lang="ja-JP" altLang="en-US"/>
              <a:pPr>
                <a:defRPr/>
              </a:pPr>
              <a:t>‹#›</a:t>
            </a:fld>
            <a:endParaRPr lang="en-US" altLang="ja-JP"/>
          </a:p>
        </p:txBody>
      </p:sp>
    </p:spTree>
  </p:cSld>
  <p:clrMap bg1="lt1" tx1="dk1" bg2="lt2" tx2="dk2" accent1="accent1" accent2="accent2" accent3="accent3" accent4="accent4" accent5="accent5" accent6="accent6" hlink="hlink" folHlink="folHlink"/>
  <p:sldLayoutIdLst>
    <p:sldLayoutId id="2147483933" r:id="rId1"/>
    <p:sldLayoutId id="2147483934" r:id="rId2"/>
    <p:sldLayoutId id="2147483935" r:id="rId3"/>
    <p:sldLayoutId id="2147483936" r:id="rId4"/>
    <p:sldLayoutId id="2147483937" r:id="rId5"/>
    <p:sldLayoutId id="2147483938" r:id="rId6"/>
    <p:sldLayoutId id="2147483939" r:id="rId7"/>
    <p:sldLayoutId id="2147483940" r:id="rId8"/>
    <p:sldLayoutId id="2147483941" r:id="rId9"/>
    <p:sldLayoutId id="2147483942" r:id="rId10"/>
    <p:sldLayoutId id="2147483943" r:id="rId11"/>
    <p:sldLayoutId id="2147483944" r:id="rId12"/>
    <p:sldLayoutId id="2147483945" r:id="rId13"/>
    <p:sldLayoutId id="2147483947" r:id="rId14"/>
    <p:sldLayoutId id="2147483946" r:id="rId15"/>
  </p:sldLayoutIdLst>
  <p:hf hdr="0" dt="0"/>
  <p:txStyles>
    <p:title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en-US" altLang="ja-JP"/>
              <a:t>Myers</a:t>
            </a:r>
            <a:r>
              <a:rPr lang="ja-JP" altLang="en-US" dirty="0"/>
              <a:t>の三角形　解答例</a:t>
            </a:r>
          </a:p>
        </p:txBody>
      </p:sp>
      <p:sp>
        <p:nvSpPr>
          <p:cNvPr id="9224" name="フッター プレースホルダ 4"/>
          <p:cNvSpPr>
            <a:spLocks noGrp="1"/>
          </p:cNvSpPr>
          <p:nvPr>
            <p:ph type="ftr" sz="quarter" idx="11"/>
          </p:nvPr>
        </p:nvSpPr>
        <p:spPr>
          <a:noFill/>
        </p:spPr>
        <p:txBody>
          <a:bodyPr/>
          <a:lstStyle/>
          <a:p>
            <a:r>
              <a:rPr lang="en-US" altLang="ja-JP" dirty="0">
                <a:ea typeface="ＭＳ Ｐゴシック" charset="-128"/>
              </a:rPr>
              <a:t>Copyright Association of Software Test Engineering All rights reserved  V3.1.2</a:t>
            </a:r>
          </a:p>
        </p:txBody>
      </p:sp>
      <p:sp>
        <p:nvSpPr>
          <p:cNvPr id="9219" name="Rectangle 3"/>
          <p:cNvSpPr>
            <a:spLocks noGrp="1" noChangeArrowheads="1"/>
          </p:cNvSpPr>
          <p:nvPr>
            <p:ph idx="4294967295"/>
          </p:nvPr>
        </p:nvSpPr>
        <p:spPr>
          <a:xfrm>
            <a:off x="495300" y="1224756"/>
            <a:ext cx="8420100" cy="4525963"/>
          </a:xfrm>
        </p:spPr>
        <p:txBody>
          <a:bodyPr/>
          <a:lstStyle/>
          <a:p>
            <a:endParaRPr lang="en-US" altLang="ja-JP" sz="2000" dirty="0"/>
          </a:p>
          <a:p>
            <a:endParaRPr lang="en-US" altLang="ja-JP" sz="2000" dirty="0"/>
          </a:p>
          <a:p>
            <a:pPr marL="457200" indent="-457200">
              <a:buFont typeface="+mj-lt"/>
              <a:buAutoNum type="arabicPeriod"/>
            </a:pPr>
            <a:r>
              <a:rPr lang="ja-JP" altLang="en-US" sz="2000" dirty="0"/>
              <a:t>有効な不等辺三角形</a:t>
            </a:r>
          </a:p>
          <a:p>
            <a:pPr marL="457200" indent="-457200">
              <a:buFont typeface="+mj-lt"/>
              <a:buAutoNum type="arabicPeriod"/>
            </a:pPr>
            <a:r>
              <a:rPr lang="ja-JP" altLang="en-US" sz="2000" dirty="0"/>
              <a:t>有効な正三角形</a:t>
            </a:r>
          </a:p>
          <a:p>
            <a:pPr marL="457200" indent="-457200">
              <a:buFont typeface="+mj-lt"/>
              <a:buAutoNum type="arabicPeriod"/>
            </a:pPr>
            <a:r>
              <a:rPr lang="ja-JP" altLang="en-US" sz="2000" dirty="0"/>
              <a:t>有効な二等辺三角形</a:t>
            </a:r>
          </a:p>
          <a:p>
            <a:pPr marL="457200" indent="-457200">
              <a:buFont typeface="+mj-lt"/>
              <a:buAutoNum type="arabicPeriod"/>
            </a:pPr>
            <a:r>
              <a:rPr lang="ja-JP" altLang="en-US" sz="2000" dirty="0"/>
              <a:t>有効な二等辺三角形で</a:t>
            </a:r>
            <a:br>
              <a:rPr lang="ja-JP" altLang="en-US" sz="2000" dirty="0"/>
            </a:br>
            <a:r>
              <a:rPr lang="en-US" altLang="ja-JP" sz="2000" dirty="0"/>
              <a:t>3</a:t>
            </a:r>
            <a:r>
              <a:rPr lang="ja-JP" altLang="en-US" sz="2000" dirty="0"/>
              <a:t>種類の辺の組合せ</a:t>
            </a:r>
          </a:p>
          <a:p>
            <a:pPr marL="457200" indent="-457200">
              <a:buFont typeface="+mj-lt"/>
              <a:buAutoNum type="arabicPeriod"/>
            </a:pPr>
            <a:r>
              <a:rPr lang="en-US" altLang="ja-JP" sz="2000" dirty="0"/>
              <a:t>1</a:t>
            </a:r>
            <a:r>
              <a:rPr lang="ja-JP" altLang="en-US" sz="2000" dirty="0"/>
              <a:t>個の辺の長さが</a:t>
            </a:r>
            <a:r>
              <a:rPr lang="en-US" altLang="ja-JP" sz="2000" dirty="0"/>
              <a:t>0</a:t>
            </a:r>
            <a:endParaRPr lang="ja-JP" altLang="en-US" sz="2000" dirty="0"/>
          </a:p>
          <a:p>
            <a:pPr marL="457200" indent="-457200">
              <a:buFont typeface="+mj-lt"/>
              <a:buAutoNum type="arabicPeriod"/>
            </a:pPr>
            <a:r>
              <a:rPr lang="en-US" altLang="ja-JP" sz="2000" dirty="0"/>
              <a:t>1</a:t>
            </a:r>
            <a:r>
              <a:rPr lang="ja-JP" altLang="en-US" sz="2000" dirty="0"/>
              <a:t>個の辺の長さが負の値</a:t>
            </a:r>
          </a:p>
          <a:p>
            <a:pPr marL="457200" indent="-457200">
              <a:buFont typeface="+mj-lt"/>
              <a:buAutoNum type="arabicPeriod"/>
            </a:pPr>
            <a:r>
              <a:rPr lang="en-US" altLang="ja-JP" sz="2000" dirty="0"/>
              <a:t>2</a:t>
            </a:r>
            <a:r>
              <a:rPr lang="ja-JP" altLang="en-US" sz="2000" dirty="0"/>
              <a:t>辺の和がもう</a:t>
            </a:r>
            <a:r>
              <a:rPr lang="en-US" altLang="ja-JP" sz="2000" dirty="0"/>
              <a:t>1</a:t>
            </a:r>
            <a:r>
              <a:rPr lang="ja-JP" altLang="en-US" sz="2000" dirty="0"/>
              <a:t>辺と等しい</a:t>
            </a:r>
          </a:p>
          <a:p>
            <a:pPr marL="457200" indent="-457200">
              <a:buFont typeface="+mj-lt"/>
              <a:buAutoNum type="arabicPeriod"/>
            </a:pPr>
            <a:r>
              <a:rPr lang="en-US" altLang="ja-JP" sz="2000" dirty="0"/>
              <a:t>2</a:t>
            </a:r>
            <a:r>
              <a:rPr lang="ja-JP" altLang="en-US" sz="2000" dirty="0"/>
              <a:t>辺の和がもう</a:t>
            </a:r>
            <a:r>
              <a:rPr lang="en-US" altLang="ja-JP" sz="2000" dirty="0"/>
              <a:t>1</a:t>
            </a:r>
            <a:r>
              <a:rPr lang="ja-JP" altLang="en-US" sz="2000" dirty="0"/>
              <a:t>辺と等しい際の</a:t>
            </a:r>
            <a:br>
              <a:rPr lang="en-US" altLang="ja-JP" sz="2000" dirty="0"/>
            </a:br>
            <a:r>
              <a:rPr lang="en-US" altLang="ja-JP" sz="2000" dirty="0"/>
              <a:t>3</a:t>
            </a:r>
            <a:r>
              <a:rPr lang="ja-JP" altLang="en-US" sz="2000" dirty="0"/>
              <a:t>種類の辺の組合せ</a:t>
            </a:r>
          </a:p>
          <a:p>
            <a:endParaRPr lang="en-US" altLang="ja-JP" sz="2000" dirty="0"/>
          </a:p>
        </p:txBody>
      </p:sp>
      <p:sp>
        <p:nvSpPr>
          <p:cNvPr id="9222" name="Text Box 6"/>
          <p:cNvSpPr txBox="1">
            <a:spLocks noChangeArrowheads="1"/>
          </p:cNvSpPr>
          <p:nvPr/>
        </p:nvSpPr>
        <p:spPr bwMode="auto">
          <a:xfrm>
            <a:off x="5889105" y="5164450"/>
            <a:ext cx="3521595" cy="784830"/>
          </a:xfrm>
          <a:prstGeom prst="rect">
            <a:avLst/>
          </a:prstGeom>
          <a:noFill/>
          <a:ln w="28575">
            <a:solidFill>
              <a:schemeClr val="tx1"/>
            </a:solidFill>
            <a:miter lim="800000"/>
            <a:headEnd/>
            <a:tailEnd/>
          </a:ln>
        </p:spPr>
        <p:txBody>
          <a:bodyPr wrap="square" anchor="ctr">
            <a:spAutoFit/>
          </a:bodyPr>
          <a:lstStyle/>
          <a:p>
            <a:pPr>
              <a:spcBef>
                <a:spcPct val="50000"/>
              </a:spcBef>
            </a:pPr>
            <a:r>
              <a:rPr lang="ja-JP" altLang="en-US" dirty="0">
                <a:latin typeface="Tahoma" pitchFamily="34" charset="0"/>
              </a:rPr>
              <a:t>（参考）１項目１点として、</a:t>
            </a:r>
          </a:p>
          <a:p>
            <a:pPr>
              <a:spcBef>
                <a:spcPct val="50000"/>
              </a:spcBef>
            </a:pPr>
            <a:r>
              <a:rPr lang="ja-JP" altLang="en-US" dirty="0">
                <a:latin typeface="Tahoma" pitchFamily="34" charset="0"/>
              </a:rPr>
              <a:t>　　　　平均的なプログラマは</a:t>
            </a:r>
            <a:r>
              <a:rPr lang="en-US" altLang="ja-JP" dirty="0">
                <a:latin typeface="Tahoma" pitchFamily="34" charset="0"/>
              </a:rPr>
              <a:t>7.8</a:t>
            </a:r>
            <a:r>
              <a:rPr lang="ja-JP" altLang="en-US" dirty="0">
                <a:latin typeface="Tahoma" pitchFamily="34" charset="0"/>
              </a:rPr>
              <a:t>点</a:t>
            </a:r>
          </a:p>
        </p:txBody>
      </p:sp>
      <p:sp>
        <p:nvSpPr>
          <p:cNvPr id="9223" name="スライド番号プレースホルダ 5"/>
          <p:cNvSpPr txBox="1">
            <a:spLocks noGrp="1"/>
          </p:cNvSpPr>
          <p:nvPr/>
        </p:nvSpPr>
        <p:spPr bwMode="auto">
          <a:xfrm>
            <a:off x="7099300" y="6245225"/>
            <a:ext cx="2311400" cy="476250"/>
          </a:xfrm>
          <a:prstGeom prst="rect">
            <a:avLst/>
          </a:prstGeom>
          <a:noFill/>
          <a:ln w="9525">
            <a:noFill/>
            <a:miter lim="800000"/>
            <a:headEnd/>
            <a:tailEnd/>
          </a:ln>
        </p:spPr>
        <p:txBody>
          <a:bodyPr/>
          <a:lstStyle/>
          <a:p>
            <a:pPr algn="r"/>
            <a:fld id="{F7105C41-2A64-41D0-B492-DB1ECED9AED3}" type="slidenum">
              <a:rPr lang="ja-JP" altLang="en-US" sz="1400"/>
              <a:pPr algn="r"/>
              <a:t>1</a:t>
            </a:fld>
            <a:endParaRPr lang="en-US" altLang="ja-JP" sz="1400" dirty="0"/>
          </a:p>
        </p:txBody>
      </p:sp>
      <p:sp>
        <p:nvSpPr>
          <p:cNvPr id="9220" name="Rectangle 4"/>
          <p:cNvSpPr>
            <a:spLocks noGrp="1" noChangeArrowheads="1"/>
          </p:cNvSpPr>
          <p:nvPr>
            <p:ph type="body" sz="half" idx="4294967295"/>
          </p:nvPr>
        </p:nvSpPr>
        <p:spPr>
          <a:xfrm>
            <a:off x="4664968" y="1124744"/>
            <a:ext cx="5241032" cy="4724400"/>
          </a:xfrm>
        </p:spPr>
        <p:txBody>
          <a:bodyPr/>
          <a:lstStyle/>
          <a:p>
            <a:pPr marL="457200" indent="-457200">
              <a:buFont typeface="+mj-lt"/>
              <a:buAutoNum type="arabicPeriod" startAt="9"/>
            </a:pPr>
            <a:endParaRPr lang="en-US" altLang="ja-JP" sz="2000" dirty="0"/>
          </a:p>
          <a:p>
            <a:pPr marL="457200" indent="-457200">
              <a:buFont typeface="+mj-lt"/>
              <a:buAutoNum type="arabicPeriod" startAt="9"/>
            </a:pPr>
            <a:endParaRPr lang="en-US" altLang="ja-JP" sz="2000" dirty="0"/>
          </a:p>
          <a:p>
            <a:pPr marL="457200" indent="-457200">
              <a:buFont typeface="+mj-lt"/>
              <a:buAutoNum type="arabicPeriod" startAt="9"/>
            </a:pPr>
            <a:r>
              <a:rPr lang="en-US" altLang="ja-JP" sz="2000" dirty="0"/>
              <a:t>2</a:t>
            </a:r>
            <a:r>
              <a:rPr lang="ja-JP" altLang="en-US" sz="2000" dirty="0"/>
              <a:t>辺の和がもう</a:t>
            </a:r>
            <a:r>
              <a:rPr lang="en-US" altLang="ja-JP" sz="2000" dirty="0"/>
              <a:t>1</a:t>
            </a:r>
            <a:r>
              <a:rPr lang="ja-JP" altLang="en-US" sz="2000" dirty="0"/>
              <a:t>辺より小さい</a:t>
            </a:r>
          </a:p>
          <a:p>
            <a:pPr marL="457200" indent="-457200">
              <a:buFont typeface="+mj-lt"/>
              <a:buAutoNum type="arabicPeriod" startAt="9"/>
            </a:pPr>
            <a:r>
              <a:rPr lang="en-US" altLang="ja-JP" sz="2000" dirty="0"/>
              <a:t>2</a:t>
            </a:r>
            <a:r>
              <a:rPr lang="ja-JP" altLang="en-US" sz="2000" dirty="0"/>
              <a:t>辺の和がもう</a:t>
            </a:r>
            <a:r>
              <a:rPr lang="en-US" altLang="ja-JP" sz="2000" dirty="0"/>
              <a:t>1</a:t>
            </a:r>
            <a:r>
              <a:rPr lang="ja-JP" altLang="en-US" sz="2000" dirty="0"/>
              <a:t>辺より小さい際の</a:t>
            </a:r>
            <a:br>
              <a:rPr lang="en-US" altLang="ja-JP" sz="2000" dirty="0"/>
            </a:br>
            <a:r>
              <a:rPr lang="en-US" altLang="ja-JP" sz="2000" dirty="0"/>
              <a:t>3</a:t>
            </a:r>
            <a:r>
              <a:rPr lang="ja-JP" altLang="en-US" sz="2000" dirty="0"/>
              <a:t>種類の辺の組合せ</a:t>
            </a:r>
          </a:p>
          <a:p>
            <a:pPr marL="457200" indent="-457200">
              <a:buFont typeface="+mj-lt"/>
              <a:buAutoNum type="arabicPeriod" startAt="9"/>
            </a:pPr>
            <a:r>
              <a:rPr lang="en-US" altLang="ja-JP" sz="2000" dirty="0"/>
              <a:t>3</a:t>
            </a:r>
            <a:r>
              <a:rPr lang="ja-JP" altLang="en-US" sz="2000" dirty="0"/>
              <a:t>個の辺の長さがすべて</a:t>
            </a:r>
            <a:r>
              <a:rPr lang="en-US" altLang="ja-JP" sz="2000" dirty="0"/>
              <a:t>0</a:t>
            </a:r>
            <a:endParaRPr lang="ja-JP" altLang="en-US" sz="2000" dirty="0"/>
          </a:p>
          <a:p>
            <a:pPr marL="457200" indent="-457200">
              <a:buFont typeface="+mj-lt"/>
              <a:buAutoNum type="arabicPeriod" startAt="9"/>
            </a:pPr>
            <a:r>
              <a:rPr lang="ja-JP" altLang="en-US" sz="2000" dirty="0"/>
              <a:t>整数でない辺</a:t>
            </a:r>
          </a:p>
          <a:p>
            <a:pPr marL="457200" indent="-457200">
              <a:buFont typeface="+mj-lt"/>
              <a:buAutoNum type="arabicPeriod" startAt="9"/>
            </a:pPr>
            <a:r>
              <a:rPr lang="ja-JP" altLang="en-US" sz="2000" dirty="0"/>
              <a:t>辺の数が</a:t>
            </a:r>
            <a:r>
              <a:rPr lang="en-US" altLang="ja-JP" sz="2000" dirty="0"/>
              <a:t>3</a:t>
            </a:r>
            <a:r>
              <a:rPr lang="ja-JP" altLang="en-US" sz="2000" dirty="0"/>
              <a:t>以外</a:t>
            </a:r>
          </a:p>
          <a:p>
            <a:pPr marL="457200" indent="-457200">
              <a:buFont typeface="+mj-lt"/>
              <a:buAutoNum type="arabicPeriod" startAt="9"/>
            </a:pPr>
            <a:r>
              <a:rPr lang="ja-JP" altLang="en-US" sz="2000" dirty="0"/>
              <a:t>期待結果を示してある</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解答例 </a:t>
            </a:r>
            <a:r>
              <a:rPr lang="en-US" altLang="ja-JP" sz="3200" dirty="0"/>
              <a:t>1</a:t>
            </a:r>
            <a:r>
              <a:rPr lang="ja-JP" altLang="en-US" sz="3200" dirty="0"/>
              <a:t>（</a:t>
            </a:r>
            <a:r>
              <a:rPr lang="en-US" altLang="ja-JP" sz="3200" dirty="0"/>
              <a:t>2/2</a:t>
            </a:r>
            <a:r>
              <a:rPr lang="ja-JP" altLang="en-US" sz="3200"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startAt="2"/>
            </a:pPr>
            <a:r>
              <a:rPr lang="ja-JP" altLang="en-US" dirty="0"/>
              <a:t>デシジョンテーブルから作成されるテストケース</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10</a:t>
            </a:fld>
            <a:endParaRPr lang="en-US" altLang="ja-JP" dirty="0"/>
          </a:p>
        </p:txBody>
      </p:sp>
      <p:graphicFrame>
        <p:nvGraphicFramePr>
          <p:cNvPr id="7" name="Group 52"/>
          <p:cNvGraphicFramePr>
            <a:graphicFrameLocks/>
          </p:cNvGraphicFramePr>
          <p:nvPr>
            <p:extLst>
              <p:ext uri="{D42A27DB-BD31-4B8C-83A1-F6EECF244321}">
                <p14:modId xmlns:p14="http://schemas.microsoft.com/office/powerpoint/2010/main" val="3331485665"/>
              </p:ext>
            </p:extLst>
          </p:nvPr>
        </p:nvGraphicFramePr>
        <p:xfrm>
          <a:off x="322355" y="2971543"/>
          <a:ext cx="9270765" cy="2019500"/>
        </p:xfrm>
        <a:graphic>
          <a:graphicData uri="http://schemas.openxmlformats.org/drawingml/2006/table">
            <a:tbl>
              <a:tblPr/>
              <a:tblGrid>
                <a:gridCol w="774765">
                  <a:extLst>
                    <a:ext uri="{9D8B030D-6E8A-4147-A177-3AD203B41FA5}">
                      <a16:colId xmlns:a16="http://schemas.microsoft.com/office/drawing/2014/main" val="20000"/>
                    </a:ext>
                  </a:extLst>
                </a:gridCol>
                <a:gridCol w="1296000">
                  <a:extLst>
                    <a:ext uri="{9D8B030D-6E8A-4147-A177-3AD203B41FA5}">
                      <a16:colId xmlns:a16="http://schemas.microsoft.com/office/drawing/2014/main" val="20002"/>
                    </a:ext>
                  </a:extLst>
                </a:gridCol>
                <a:gridCol w="1440000">
                  <a:extLst>
                    <a:ext uri="{9D8B030D-6E8A-4147-A177-3AD203B41FA5}">
                      <a16:colId xmlns:a16="http://schemas.microsoft.com/office/drawing/2014/main" val="20003"/>
                    </a:ext>
                  </a:extLst>
                </a:gridCol>
                <a:gridCol w="5760000">
                  <a:extLst>
                    <a:ext uri="{9D8B030D-6E8A-4147-A177-3AD203B41FA5}">
                      <a16:colId xmlns:a16="http://schemas.microsoft.com/office/drawing/2014/main" val="33386056"/>
                    </a:ext>
                  </a:extLst>
                </a:gridCol>
              </a:tblGrid>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No</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説明</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2000</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うるう年</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100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400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でも割り切れる</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148065900"/>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2100</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平年</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100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でも割り切れるが、</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400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で割り切れない</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70144955"/>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3</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2020</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うるう年</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で割り切れるが、</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100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と</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400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では割り切れない</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32000">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2019</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平年</a:t>
                      </a: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4</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100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a:t>
                      </a:r>
                      <a:r>
                        <a:rPr kumimoji="0" lang="en-US" altLang="ja-JP" sz="2000" b="0" i="0" u="none" strike="noStrike" cap="none" normalizeH="0" baseline="0" dirty="0">
                          <a:ln>
                            <a:noFill/>
                          </a:ln>
                          <a:solidFill>
                            <a:schemeClr val="tx2"/>
                          </a:solidFill>
                          <a:effectLst/>
                          <a:latin typeface="Tahoma" pitchFamily="34" charset="0"/>
                          <a:ea typeface="ＭＳ Ｐゴシック" charset="-128"/>
                        </a:rPr>
                        <a:t>400</a:t>
                      </a:r>
                      <a:r>
                        <a:rPr kumimoji="0" lang="ja-JP" altLang="en-US" sz="2000" b="0" i="0" u="none" strike="noStrike" cap="none" normalizeH="0" baseline="0" dirty="0">
                          <a:ln>
                            <a:noFill/>
                          </a:ln>
                          <a:solidFill>
                            <a:schemeClr val="tx2"/>
                          </a:solidFill>
                          <a:effectLst/>
                          <a:latin typeface="Tahoma" pitchFamily="34" charset="0"/>
                          <a:ea typeface="ＭＳ Ｐゴシック" charset="-128"/>
                        </a:rPr>
                        <a:t>でも割り切れない</a:t>
                      </a:r>
                    </a:p>
                  </a:txBody>
                  <a:tcPr marL="91002" marR="91002" marT="45713" marB="45713"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bl>
          </a:graphicData>
        </a:graphic>
      </p:graphicFrame>
      <p:sp>
        <p:nvSpPr>
          <p:cNvPr id="6" name="フッター プレースホルダ 4">
            <a:extLst>
              <a:ext uri="{FF2B5EF4-FFF2-40B4-BE49-F238E27FC236}">
                <a16:creationId xmlns:a16="http://schemas.microsoft.com/office/drawing/2014/main" id="{CD9E2618-84D6-4E2B-B2DE-8598B6054E2A}"/>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37230145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解説 （</a:t>
            </a:r>
            <a:r>
              <a:rPr lang="en-US" altLang="ja-JP" sz="3200" dirty="0"/>
              <a:t>1/3</a:t>
            </a:r>
            <a:r>
              <a:rPr lang="ja-JP" altLang="en-US" sz="3200" dirty="0"/>
              <a:t>）</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11</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219216575"/>
              </p:ext>
            </p:extLst>
          </p:nvPr>
        </p:nvGraphicFramePr>
        <p:xfrm>
          <a:off x="881062" y="2913893"/>
          <a:ext cx="8143877" cy="2437806"/>
        </p:xfrm>
        <a:graphic>
          <a:graphicData uri="http://schemas.openxmlformats.org/drawingml/2006/table">
            <a:tbl>
              <a:tblPr/>
              <a:tblGrid>
                <a:gridCol w="2879725">
                  <a:extLst>
                    <a:ext uri="{9D8B030D-6E8A-4147-A177-3AD203B41FA5}">
                      <a16:colId xmlns:a16="http://schemas.microsoft.com/office/drawing/2014/main" val="20000"/>
                    </a:ext>
                  </a:extLst>
                </a:gridCol>
                <a:gridCol w="658019">
                  <a:extLst>
                    <a:ext uri="{9D8B030D-6E8A-4147-A177-3AD203B41FA5}">
                      <a16:colId xmlns:a16="http://schemas.microsoft.com/office/drawing/2014/main" val="20001"/>
                    </a:ext>
                  </a:extLst>
                </a:gridCol>
                <a:gridCol w="658019">
                  <a:extLst>
                    <a:ext uri="{9D8B030D-6E8A-4147-A177-3AD203B41FA5}">
                      <a16:colId xmlns:a16="http://schemas.microsoft.com/office/drawing/2014/main" val="20002"/>
                    </a:ext>
                  </a:extLst>
                </a:gridCol>
                <a:gridCol w="658019">
                  <a:extLst>
                    <a:ext uri="{9D8B030D-6E8A-4147-A177-3AD203B41FA5}">
                      <a16:colId xmlns:a16="http://schemas.microsoft.com/office/drawing/2014/main" val="20003"/>
                    </a:ext>
                  </a:extLst>
                </a:gridCol>
                <a:gridCol w="658019">
                  <a:extLst>
                    <a:ext uri="{9D8B030D-6E8A-4147-A177-3AD203B41FA5}">
                      <a16:colId xmlns:a16="http://schemas.microsoft.com/office/drawing/2014/main" val="20004"/>
                    </a:ext>
                  </a:extLst>
                </a:gridCol>
                <a:gridCol w="658019">
                  <a:extLst>
                    <a:ext uri="{9D8B030D-6E8A-4147-A177-3AD203B41FA5}">
                      <a16:colId xmlns:a16="http://schemas.microsoft.com/office/drawing/2014/main" val="20005"/>
                    </a:ext>
                  </a:extLst>
                </a:gridCol>
                <a:gridCol w="658019">
                  <a:extLst>
                    <a:ext uri="{9D8B030D-6E8A-4147-A177-3AD203B41FA5}">
                      <a16:colId xmlns:a16="http://schemas.microsoft.com/office/drawing/2014/main" val="20006"/>
                    </a:ext>
                  </a:extLst>
                </a:gridCol>
                <a:gridCol w="658019">
                  <a:extLst>
                    <a:ext uri="{9D8B030D-6E8A-4147-A177-3AD203B41FA5}">
                      <a16:colId xmlns:a16="http://schemas.microsoft.com/office/drawing/2014/main" val="20007"/>
                    </a:ext>
                  </a:extLst>
                </a:gridCol>
                <a:gridCol w="658019">
                  <a:extLst>
                    <a:ext uri="{9D8B030D-6E8A-4147-A177-3AD203B41FA5}">
                      <a16:colId xmlns:a16="http://schemas.microsoft.com/office/drawing/2014/main" val="20008"/>
                    </a:ext>
                  </a:extLst>
                </a:gridCol>
              </a:tblGrid>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5</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6</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8</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0"/>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r>
                        <a:rPr kumimoji="1" lang="ja-JP" altLang="en-US" sz="1800" b="0" i="0" u="none" strike="noStrike" cap="none" normalizeH="0" baseline="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100</a:t>
                      </a:r>
                      <a:r>
                        <a:rPr kumimoji="1" lang="ja-JP" altLang="en-US" sz="1800" b="0" i="0" u="none" strike="noStrike" cap="none" normalizeH="0" baseline="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400</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うるう年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r h="406301">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平年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2735517661"/>
                  </a:ext>
                </a:extLst>
              </a:tr>
            </a:tbl>
          </a:graphicData>
        </a:graphic>
      </p:graphicFrame>
      <p:sp>
        <p:nvSpPr>
          <p:cNvPr id="8" name="下矢印 7"/>
          <p:cNvSpPr/>
          <p:nvPr/>
        </p:nvSpPr>
        <p:spPr>
          <a:xfrm rot="10800000">
            <a:off x="6617243" y="5445224"/>
            <a:ext cx="216000" cy="288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9" name="下矢印 8"/>
          <p:cNvSpPr/>
          <p:nvPr/>
        </p:nvSpPr>
        <p:spPr>
          <a:xfrm rot="10800000">
            <a:off x="7276055" y="5445224"/>
            <a:ext cx="216000" cy="288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1" name="下矢印 10"/>
          <p:cNvSpPr/>
          <p:nvPr/>
        </p:nvSpPr>
        <p:spPr>
          <a:xfrm rot="10800000">
            <a:off x="7934867" y="5445224"/>
            <a:ext cx="216000" cy="288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2" name="下矢印 11"/>
          <p:cNvSpPr/>
          <p:nvPr/>
        </p:nvSpPr>
        <p:spPr>
          <a:xfrm rot="10800000">
            <a:off x="5299619" y="5445224"/>
            <a:ext cx="216000" cy="288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 name="コンテンツ プレースホルダー 3">
            <a:extLst>
              <a:ext uri="{FF2B5EF4-FFF2-40B4-BE49-F238E27FC236}">
                <a16:creationId xmlns:a16="http://schemas.microsoft.com/office/drawing/2014/main" id="{97268804-5C99-40A8-98FF-C053D95B8A2F}"/>
              </a:ext>
            </a:extLst>
          </p:cNvPr>
          <p:cNvSpPr>
            <a:spLocks noGrp="1"/>
          </p:cNvSpPr>
          <p:nvPr>
            <p:ph idx="1"/>
          </p:nvPr>
        </p:nvSpPr>
        <p:spPr/>
        <p:txBody>
          <a:bodyPr/>
          <a:lstStyle/>
          <a:p>
            <a:r>
              <a:rPr kumimoji="1" lang="ja-JP" altLang="en-US" dirty="0"/>
              <a:t>全ての組合せを作成したのち、あり得ない組合せを削除する。</a:t>
            </a:r>
          </a:p>
        </p:txBody>
      </p:sp>
      <p:sp>
        <p:nvSpPr>
          <p:cNvPr id="19" name="フッター プレースホルダ 4">
            <a:extLst>
              <a:ext uri="{FF2B5EF4-FFF2-40B4-BE49-F238E27FC236}">
                <a16:creationId xmlns:a16="http://schemas.microsoft.com/office/drawing/2014/main" id="{2D81DD98-335F-47C0-B12B-46077D9FEC0B}"/>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
        <p:nvSpPr>
          <p:cNvPr id="7" name="テキスト ボックス 6"/>
          <p:cNvSpPr txBox="1"/>
          <p:nvPr/>
        </p:nvSpPr>
        <p:spPr>
          <a:xfrm>
            <a:off x="4448944" y="5844517"/>
            <a:ext cx="3914854" cy="461665"/>
          </a:xfrm>
          <a:prstGeom prst="rect">
            <a:avLst/>
          </a:prstGeom>
          <a:noFill/>
        </p:spPr>
        <p:txBody>
          <a:bodyPr wrap="none" rtlCol="0">
            <a:spAutoFit/>
          </a:bodyPr>
          <a:lstStyle/>
          <a:p>
            <a:r>
              <a:rPr lang="ja-JP" altLang="en-US" sz="2400" dirty="0"/>
              <a:t>ありえない組合せを削除する</a:t>
            </a:r>
            <a:endParaRPr kumimoji="1" lang="ja-JP" altLang="en-US" sz="2400" dirty="0"/>
          </a:p>
        </p:txBody>
      </p:sp>
    </p:spTree>
    <p:extLst>
      <p:ext uri="{BB962C8B-B14F-4D97-AF65-F5344CB8AC3E}">
        <p14:creationId xmlns:p14="http://schemas.microsoft.com/office/powerpoint/2010/main" val="169267173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解説 （</a:t>
            </a:r>
            <a:r>
              <a:rPr lang="en-US" altLang="ja-JP" sz="3200" dirty="0"/>
              <a:t>2/3</a:t>
            </a:r>
            <a:r>
              <a:rPr lang="ja-JP" altLang="en-US" sz="3200" dirty="0"/>
              <a:t>）</a:t>
            </a:r>
          </a:p>
        </p:txBody>
      </p:sp>
      <p:sp>
        <p:nvSpPr>
          <p:cNvPr id="3" name="コンテンツ プレースホルダー 2"/>
          <p:cNvSpPr>
            <a:spLocks noGrp="1"/>
          </p:cNvSpPr>
          <p:nvPr>
            <p:ph idx="1"/>
          </p:nvPr>
        </p:nvSpPr>
        <p:spPr/>
        <p:txBody>
          <a:bodyPr/>
          <a:lstStyle/>
          <a:p>
            <a:pPr>
              <a:buFont typeface="Arial" panose="020B0604020202020204" pitchFamily="34" charset="0"/>
              <a:buChar char="•"/>
            </a:pPr>
            <a:r>
              <a:rPr kumimoji="1" lang="ja-JP" altLang="en-US" dirty="0"/>
              <a:t>プログラムにおけるうるう年の判定が以下のような順序で行われていたとする。</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12</a:t>
            </a:fld>
            <a:endParaRPr lang="en-US" altLang="ja-JP" dirty="0"/>
          </a:p>
        </p:txBody>
      </p:sp>
      <p:sp>
        <p:nvSpPr>
          <p:cNvPr id="41" name="円/楕円 5"/>
          <p:cNvSpPr/>
          <p:nvPr/>
        </p:nvSpPr>
        <p:spPr>
          <a:xfrm>
            <a:off x="642874" y="3258503"/>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4</a:t>
            </a:r>
            <a:r>
              <a:rPr lang="ja-JP" altLang="en-US" sz="2000" dirty="0">
                <a:solidFill>
                  <a:schemeClr val="tx1"/>
                </a:solidFill>
              </a:rPr>
              <a:t>で</a:t>
            </a:r>
            <a:br>
              <a:rPr lang="en-US" altLang="ja-JP" sz="2000" dirty="0">
                <a:solidFill>
                  <a:schemeClr val="tx1"/>
                </a:solidFill>
              </a:rPr>
            </a:br>
            <a:r>
              <a:rPr lang="ja-JP" altLang="en-US" sz="2000" dirty="0">
                <a:solidFill>
                  <a:schemeClr val="tx1"/>
                </a:solidFill>
              </a:rPr>
              <a:t>割り切れる</a:t>
            </a:r>
          </a:p>
        </p:txBody>
      </p:sp>
      <p:sp>
        <p:nvSpPr>
          <p:cNvPr id="42" name="円/楕円 5"/>
          <p:cNvSpPr/>
          <p:nvPr/>
        </p:nvSpPr>
        <p:spPr>
          <a:xfrm>
            <a:off x="3077215" y="4029379"/>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100</a:t>
            </a:r>
            <a:r>
              <a:rPr lang="ja-JP" altLang="en-US" sz="2000" dirty="0">
                <a:solidFill>
                  <a:schemeClr val="tx1"/>
                </a:solidFill>
              </a:rPr>
              <a:t>で</a:t>
            </a:r>
            <a:br>
              <a:rPr lang="en-US" altLang="ja-JP" sz="2000" dirty="0">
                <a:solidFill>
                  <a:schemeClr val="tx1"/>
                </a:solidFill>
              </a:rPr>
            </a:br>
            <a:r>
              <a:rPr lang="ja-JP" altLang="en-US" sz="2000" dirty="0">
                <a:solidFill>
                  <a:schemeClr val="tx1"/>
                </a:solidFill>
              </a:rPr>
              <a:t>割り切れる</a:t>
            </a:r>
          </a:p>
        </p:txBody>
      </p:sp>
      <p:sp>
        <p:nvSpPr>
          <p:cNvPr id="43" name="円/楕円 5"/>
          <p:cNvSpPr/>
          <p:nvPr/>
        </p:nvSpPr>
        <p:spPr>
          <a:xfrm>
            <a:off x="5639430" y="4813777"/>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400</a:t>
            </a:r>
            <a:r>
              <a:rPr lang="ja-JP" altLang="en-US" sz="2000" dirty="0">
                <a:solidFill>
                  <a:schemeClr val="tx1"/>
                </a:solidFill>
              </a:rPr>
              <a:t>で</a:t>
            </a:r>
            <a:br>
              <a:rPr lang="en-US" altLang="ja-JP" sz="2000" dirty="0">
                <a:solidFill>
                  <a:schemeClr val="tx1"/>
                </a:solidFill>
              </a:rPr>
            </a:br>
            <a:r>
              <a:rPr lang="ja-JP" altLang="en-US" sz="2000" dirty="0">
                <a:solidFill>
                  <a:schemeClr val="tx1"/>
                </a:solidFill>
              </a:rPr>
              <a:t>割り切れる</a:t>
            </a:r>
          </a:p>
        </p:txBody>
      </p:sp>
      <p:cxnSp>
        <p:nvCxnSpPr>
          <p:cNvPr id="44" name="直線矢印コネクタ 43"/>
          <p:cNvCxnSpPr>
            <a:stCxn id="41" idx="5"/>
            <a:endCxn id="42" idx="2"/>
          </p:cNvCxnSpPr>
          <p:nvPr/>
        </p:nvCxnSpPr>
        <p:spPr>
          <a:xfrm>
            <a:off x="2117814" y="4057429"/>
            <a:ext cx="959401" cy="439950"/>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cxnSp>
        <p:nvCxnSpPr>
          <p:cNvPr id="47" name="直線矢印コネクタ 46"/>
          <p:cNvCxnSpPr>
            <a:stCxn id="42" idx="5"/>
            <a:endCxn id="43" idx="2"/>
          </p:cNvCxnSpPr>
          <p:nvPr/>
        </p:nvCxnSpPr>
        <p:spPr>
          <a:xfrm>
            <a:off x="4552155" y="4828305"/>
            <a:ext cx="1087275" cy="453472"/>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51" name="テキスト ボックス 50"/>
          <p:cNvSpPr txBox="1"/>
          <p:nvPr/>
        </p:nvSpPr>
        <p:spPr>
          <a:xfrm>
            <a:off x="3032207" y="2767955"/>
            <a:ext cx="800219" cy="461665"/>
          </a:xfrm>
          <a:prstGeom prst="rect">
            <a:avLst/>
          </a:prstGeom>
          <a:noFill/>
        </p:spPr>
        <p:txBody>
          <a:bodyPr wrap="none" rtlCol="0">
            <a:spAutoFit/>
          </a:bodyPr>
          <a:lstStyle/>
          <a:p>
            <a:r>
              <a:rPr lang="ja-JP" altLang="en-US" sz="2400" dirty="0"/>
              <a:t>平年</a:t>
            </a:r>
            <a:endParaRPr kumimoji="1" lang="ja-JP" altLang="en-US" sz="2400" dirty="0"/>
          </a:p>
        </p:txBody>
      </p:sp>
      <p:cxnSp>
        <p:nvCxnSpPr>
          <p:cNvPr id="52" name="直線矢印コネクタ 51"/>
          <p:cNvCxnSpPr>
            <a:stCxn id="41" idx="7"/>
            <a:endCxn id="51" idx="1"/>
          </p:cNvCxnSpPr>
          <p:nvPr/>
        </p:nvCxnSpPr>
        <p:spPr>
          <a:xfrm flipV="1">
            <a:off x="2117814" y="2998788"/>
            <a:ext cx="914393" cy="396789"/>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61" name="テキスト ボックス 60"/>
          <p:cNvSpPr txBox="1"/>
          <p:nvPr/>
        </p:nvSpPr>
        <p:spPr>
          <a:xfrm>
            <a:off x="5569434" y="3520239"/>
            <a:ext cx="1194558" cy="461665"/>
          </a:xfrm>
          <a:prstGeom prst="rect">
            <a:avLst/>
          </a:prstGeom>
          <a:noFill/>
        </p:spPr>
        <p:txBody>
          <a:bodyPr wrap="none" rtlCol="0">
            <a:spAutoFit/>
          </a:bodyPr>
          <a:lstStyle/>
          <a:p>
            <a:r>
              <a:rPr lang="ja-JP" altLang="en-US" sz="2400" dirty="0"/>
              <a:t>うるう年</a:t>
            </a:r>
            <a:endParaRPr kumimoji="1" lang="ja-JP" altLang="en-US" sz="2400" dirty="0"/>
          </a:p>
        </p:txBody>
      </p:sp>
      <p:cxnSp>
        <p:nvCxnSpPr>
          <p:cNvPr id="62" name="直線矢印コネクタ 61"/>
          <p:cNvCxnSpPr>
            <a:stCxn id="42" idx="7"/>
            <a:endCxn id="61" idx="1"/>
          </p:cNvCxnSpPr>
          <p:nvPr/>
        </p:nvCxnSpPr>
        <p:spPr>
          <a:xfrm flipV="1">
            <a:off x="4552155" y="3751072"/>
            <a:ext cx="1017279" cy="415381"/>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66" name="テキスト ボックス 65"/>
          <p:cNvSpPr txBox="1"/>
          <p:nvPr/>
        </p:nvSpPr>
        <p:spPr>
          <a:xfrm>
            <a:off x="2035643" y="2851639"/>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69" name="テキスト ボックス 68"/>
          <p:cNvSpPr txBox="1"/>
          <p:nvPr/>
        </p:nvSpPr>
        <p:spPr>
          <a:xfrm>
            <a:off x="2052989" y="4197321"/>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70" name="テキスト ボックス 69"/>
          <p:cNvSpPr txBox="1"/>
          <p:nvPr/>
        </p:nvSpPr>
        <p:spPr>
          <a:xfrm>
            <a:off x="4552155" y="4980493"/>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71" name="テキスト ボックス 70"/>
          <p:cNvSpPr txBox="1"/>
          <p:nvPr/>
        </p:nvSpPr>
        <p:spPr>
          <a:xfrm>
            <a:off x="4582175" y="3632010"/>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72" name="テキスト ボックス 71"/>
          <p:cNvSpPr txBox="1"/>
          <p:nvPr/>
        </p:nvSpPr>
        <p:spPr>
          <a:xfrm>
            <a:off x="8263974" y="5783131"/>
            <a:ext cx="1194558" cy="461665"/>
          </a:xfrm>
          <a:prstGeom prst="rect">
            <a:avLst/>
          </a:prstGeom>
          <a:noFill/>
        </p:spPr>
        <p:txBody>
          <a:bodyPr wrap="none" rtlCol="0">
            <a:spAutoFit/>
          </a:bodyPr>
          <a:lstStyle/>
          <a:p>
            <a:r>
              <a:rPr lang="ja-JP" altLang="en-US" sz="2400" dirty="0"/>
              <a:t>うるう年</a:t>
            </a:r>
            <a:endParaRPr kumimoji="1" lang="ja-JP" altLang="en-US" sz="2400" dirty="0"/>
          </a:p>
        </p:txBody>
      </p:sp>
      <p:cxnSp>
        <p:nvCxnSpPr>
          <p:cNvPr id="73" name="直線矢印コネクタ 72"/>
          <p:cNvCxnSpPr>
            <a:stCxn id="43" idx="5"/>
            <a:endCxn id="72" idx="1"/>
          </p:cNvCxnSpPr>
          <p:nvPr/>
        </p:nvCxnSpPr>
        <p:spPr>
          <a:xfrm>
            <a:off x="7114370" y="5612703"/>
            <a:ext cx="1149604" cy="401261"/>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76" name="テキスト ボックス 75"/>
          <p:cNvSpPr txBox="1"/>
          <p:nvPr/>
        </p:nvSpPr>
        <p:spPr>
          <a:xfrm>
            <a:off x="8224778" y="4293096"/>
            <a:ext cx="800219" cy="461665"/>
          </a:xfrm>
          <a:prstGeom prst="rect">
            <a:avLst/>
          </a:prstGeom>
          <a:noFill/>
        </p:spPr>
        <p:txBody>
          <a:bodyPr wrap="none" rtlCol="0">
            <a:spAutoFit/>
          </a:bodyPr>
          <a:lstStyle/>
          <a:p>
            <a:r>
              <a:rPr lang="ja-JP" altLang="en-US" sz="2400" dirty="0"/>
              <a:t>平年</a:t>
            </a:r>
            <a:endParaRPr kumimoji="1" lang="ja-JP" altLang="en-US" sz="2400" dirty="0"/>
          </a:p>
        </p:txBody>
      </p:sp>
      <p:cxnSp>
        <p:nvCxnSpPr>
          <p:cNvPr id="77" name="直線矢印コネクタ 76"/>
          <p:cNvCxnSpPr>
            <a:stCxn id="43" idx="7"/>
            <a:endCxn id="76" idx="1"/>
          </p:cNvCxnSpPr>
          <p:nvPr/>
        </p:nvCxnSpPr>
        <p:spPr>
          <a:xfrm flipV="1">
            <a:off x="7114370" y="4523929"/>
            <a:ext cx="1110408" cy="426922"/>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80" name="テキスト ボックス 79"/>
          <p:cNvSpPr txBox="1"/>
          <p:nvPr/>
        </p:nvSpPr>
        <p:spPr>
          <a:xfrm>
            <a:off x="7201823" y="4437112"/>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81" name="テキスト ボックス 80"/>
          <p:cNvSpPr txBox="1"/>
          <p:nvPr/>
        </p:nvSpPr>
        <p:spPr>
          <a:xfrm>
            <a:off x="7216249" y="5822246"/>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24" name="フッター プレースホルダ 4">
            <a:extLst>
              <a:ext uri="{FF2B5EF4-FFF2-40B4-BE49-F238E27FC236}">
                <a16:creationId xmlns:a16="http://schemas.microsoft.com/office/drawing/2014/main" id="{307C236B-B335-4B46-8DD7-0963015356B3}"/>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21216119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解説 （</a:t>
            </a:r>
            <a:r>
              <a:rPr lang="en-US" altLang="ja-JP" sz="3200" dirty="0"/>
              <a:t>3/3</a:t>
            </a:r>
            <a:r>
              <a:rPr lang="ja-JP" altLang="en-US" sz="3200" dirty="0"/>
              <a:t>）</a:t>
            </a:r>
          </a:p>
        </p:txBody>
      </p:sp>
      <p:sp>
        <p:nvSpPr>
          <p:cNvPr id="3" name="コンテンツ プレースホルダー 2"/>
          <p:cNvSpPr>
            <a:spLocks noGrp="1"/>
          </p:cNvSpPr>
          <p:nvPr>
            <p:ph idx="1"/>
          </p:nvPr>
        </p:nvSpPr>
        <p:spPr/>
        <p:txBody>
          <a:bodyPr/>
          <a:lstStyle/>
          <a:p>
            <a:pPr>
              <a:buFont typeface="Arial" panose="020B0604020202020204" pitchFamily="34" charset="0"/>
              <a:buChar char="•"/>
            </a:pPr>
            <a:r>
              <a:rPr kumimoji="1" lang="ja-JP" altLang="en-US" dirty="0"/>
              <a:t>うるう年は</a:t>
            </a:r>
            <a:r>
              <a:rPr kumimoji="1" lang="en-US" altLang="ja-JP" dirty="0"/>
              <a:t>4</a:t>
            </a:r>
            <a:r>
              <a:rPr kumimoji="1" lang="ja-JP" altLang="en-US" dirty="0"/>
              <a:t>個の規則（ルール）で判定される。</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13</a:t>
            </a:fld>
            <a:endParaRPr lang="en-US" altLang="ja-JP" dirty="0"/>
          </a:p>
        </p:txBody>
      </p:sp>
      <p:sp>
        <p:nvSpPr>
          <p:cNvPr id="41" name="円/楕円 5"/>
          <p:cNvSpPr/>
          <p:nvPr/>
        </p:nvSpPr>
        <p:spPr>
          <a:xfrm>
            <a:off x="642874" y="3258503"/>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4</a:t>
            </a:r>
            <a:r>
              <a:rPr lang="ja-JP" altLang="en-US" sz="2000" dirty="0">
                <a:solidFill>
                  <a:schemeClr val="tx1"/>
                </a:solidFill>
              </a:rPr>
              <a:t>で</a:t>
            </a:r>
            <a:br>
              <a:rPr lang="en-US" altLang="ja-JP" sz="2000" dirty="0">
                <a:solidFill>
                  <a:schemeClr val="tx1"/>
                </a:solidFill>
              </a:rPr>
            </a:br>
            <a:r>
              <a:rPr lang="ja-JP" altLang="en-US" sz="2000" dirty="0">
                <a:solidFill>
                  <a:schemeClr val="tx1"/>
                </a:solidFill>
              </a:rPr>
              <a:t>割り切れる</a:t>
            </a:r>
          </a:p>
        </p:txBody>
      </p:sp>
      <p:sp>
        <p:nvSpPr>
          <p:cNvPr id="42" name="円/楕円 5"/>
          <p:cNvSpPr/>
          <p:nvPr/>
        </p:nvSpPr>
        <p:spPr>
          <a:xfrm>
            <a:off x="3077215" y="4029379"/>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100</a:t>
            </a:r>
            <a:r>
              <a:rPr lang="ja-JP" altLang="en-US" sz="2000" dirty="0">
                <a:solidFill>
                  <a:schemeClr val="tx1"/>
                </a:solidFill>
              </a:rPr>
              <a:t>で</a:t>
            </a:r>
            <a:br>
              <a:rPr lang="en-US" altLang="ja-JP" sz="2000" dirty="0">
                <a:solidFill>
                  <a:schemeClr val="tx1"/>
                </a:solidFill>
              </a:rPr>
            </a:br>
            <a:r>
              <a:rPr lang="ja-JP" altLang="en-US" sz="2000" dirty="0">
                <a:solidFill>
                  <a:schemeClr val="tx1"/>
                </a:solidFill>
              </a:rPr>
              <a:t>割り切れる</a:t>
            </a:r>
          </a:p>
        </p:txBody>
      </p:sp>
      <p:sp>
        <p:nvSpPr>
          <p:cNvPr id="43" name="円/楕円 5"/>
          <p:cNvSpPr/>
          <p:nvPr/>
        </p:nvSpPr>
        <p:spPr>
          <a:xfrm>
            <a:off x="5639430" y="4813777"/>
            <a:ext cx="1728000" cy="9360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defRPr/>
            </a:pPr>
            <a:r>
              <a:rPr lang="en-US" altLang="ja-JP" sz="2000" dirty="0">
                <a:solidFill>
                  <a:schemeClr val="tx1"/>
                </a:solidFill>
              </a:rPr>
              <a:t>400</a:t>
            </a:r>
            <a:r>
              <a:rPr lang="ja-JP" altLang="en-US" sz="2000" dirty="0">
                <a:solidFill>
                  <a:schemeClr val="tx1"/>
                </a:solidFill>
              </a:rPr>
              <a:t>で</a:t>
            </a:r>
            <a:br>
              <a:rPr lang="en-US" altLang="ja-JP" sz="2000" dirty="0">
                <a:solidFill>
                  <a:schemeClr val="tx1"/>
                </a:solidFill>
              </a:rPr>
            </a:br>
            <a:r>
              <a:rPr lang="ja-JP" altLang="en-US" sz="2000" dirty="0">
                <a:solidFill>
                  <a:schemeClr val="tx1"/>
                </a:solidFill>
              </a:rPr>
              <a:t>割り切れる</a:t>
            </a:r>
          </a:p>
        </p:txBody>
      </p:sp>
      <p:cxnSp>
        <p:nvCxnSpPr>
          <p:cNvPr id="44" name="直線矢印コネクタ 43"/>
          <p:cNvCxnSpPr>
            <a:stCxn id="41" idx="5"/>
            <a:endCxn id="42" idx="2"/>
          </p:cNvCxnSpPr>
          <p:nvPr/>
        </p:nvCxnSpPr>
        <p:spPr>
          <a:xfrm>
            <a:off x="2117814" y="4057429"/>
            <a:ext cx="959401" cy="439950"/>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cxnSp>
        <p:nvCxnSpPr>
          <p:cNvPr id="47" name="直線矢印コネクタ 46"/>
          <p:cNvCxnSpPr>
            <a:stCxn id="42" idx="5"/>
            <a:endCxn id="43" idx="2"/>
          </p:cNvCxnSpPr>
          <p:nvPr/>
        </p:nvCxnSpPr>
        <p:spPr>
          <a:xfrm>
            <a:off x="4552155" y="4828305"/>
            <a:ext cx="1087275" cy="453472"/>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51" name="テキスト ボックス 50"/>
          <p:cNvSpPr txBox="1"/>
          <p:nvPr/>
        </p:nvSpPr>
        <p:spPr>
          <a:xfrm>
            <a:off x="3032207" y="2767955"/>
            <a:ext cx="800219" cy="461665"/>
          </a:xfrm>
          <a:prstGeom prst="rect">
            <a:avLst/>
          </a:prstGeom>
          <a:noFill/>
        </p:spPr>
        <p:txBody>
          <a:bodyPr wrap="none" rtlCol="0">
            <a:spAutoFit/>
          </a:bodyPr>
          <a:lstStyle/>
          <a:p>
            <a:r>
              <a:rPr lang="ja-JP" altLang="en-US" sz="2400" dirty="0"/>
              <a:t>平年</a:t>
            </a:r>
            <a:endParaRPr kumimoji="1" lang="ja-JP" altLang="en-US" sz="2400" dirty="0"/>
          </a:p>
        </p:txBody>
      </p:sp>
      <p:cxnSp>
        <p:nvCxnSpPr>
          <p:cNvPr id="52" name="直線矢印コネクタ 51"/>
          <p:cNvCxnSpPr>
            <a:stCxn id="41" idx="7"/>
            <a:endCxn id="51" idx="1"/>
          </p:cNvCxnSpPr>
          <p:nvPr/>
        </p:nvCxnSpPr>
        <p:spPr>
          <a:xfrm flipV="1">
            <a:off x="2117814" y="2998788"/>
            <a:ext cx="914393" cy="396789"/>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61" name="テキスト ボックス 60"/>
          <p:cNvSpPr txBox="1"/>
          <p:nvPr/>
        </p:nvSpPr>
        <p:spPr>
          <a:xfrm>
            <a:off x="5569434" y="3520239"/>
            <a:ext cx="1194558" cy="461665"/>
          </a:xfrm>
          <a:prstGeom prst="rect">
            <a:avLst/>
          </a:prstGeom>
          <a:noFill/>
        </p:spPr>
        <p:txBody>
          <a:bodyPr wrap="none" rtlCol="0">
            <a:spAutoFit/>
          </a:bodyPr>
          <a:lstStyle/>
          <a:p>
            <a:r>
              <a:rPr lang="ja-JP" altLang="en-US" sz="2400" dirty="0"/>
              <a:t>うるう年</a:t>
            </a:r>
            <a:endParaRPr kumimoji="1" lang="ja-JP" altLang="en-US" sz="2400" dirty="0"/>
          </a:p>
        </p:txBody>
      </p:sp>
      <p:cxnSp>
        <p:nvCxnSpPr>
          <p:cNvPr id="62" name="直線矢印コネクタ 61"/>
          <p:cNvCxnSpPr>
            <a:stCxn id="42" idx="7"/>
            <a:endCxn id="61" idx="1"/>
          </p:cNvCxnSpPr>
          <p:nvPr/>
        </p:nvCxnSpPr>
        <p:spPr>
          <a:xfrm flipV="1">
            <a:off x="4552155" y="3751072"/>
            <a:ext cx="1017279" cy="415381"/>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66" name="テキスト ボックス 65"/>
          <p:cNvSpPr txBox="1"/>
          <p:nvPr/>
        </p:nvSpPr>
        <p:spPr>
          <a:xfrm>
            <a:off x="2035643" y="2851639"/>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69" name="テキスト ボックス 68"/>
          <p:cNvSpPr txBox="1"/>
          <p:nvPr/>
        </p:nvSpPr>
        <p:spPr>
          <a:xfrm>
            <a:off x="2052989" y="4197321"/>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70" name="テキスト ボックス 69"/>
          <p:cNvSpPr txBox="1"/>
          <p:nvPr/>
        </p:nvSpPr>
        <p:spPr>
          <a:xfrm>
            <a:off x="4552155" y="4980493"/>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sp>
        <p:nvSpPr>
          <p:cNvPr id="71" name="テキスト ボックス 70"/>
          <p:cNvSpPr txBox="1"/>
          <p:nvPr/>
        </p:nvSpPr>
        <p:spPr>
          <a:xfrm>
            <a:off x="4582175" y="3632010"/>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72" name="テキスト ボックス 71"/>
          <p:cNvSpPr txBox="1"/>
          <p:nvPr/>
        </p:nvSpPr>
        <p:spPr>
          <a:xfrm>
            <a:off x="8263974" y="5783131"/>
            <a:ext cx="1194558" cy="461665"/>
          </a:xfrm>
          <a:prstGeom prst="rect">
            <a:avLst/>
          </a:prstGeom>
          <a:noFill/>
        </p:spPr>
        <p:txBody>
          <a:bodyPr wrap="none" rtlCol="0">
            <a:spAutoFit/>
          </a:bodyPr>
          <a:lstStyle/>
          <a:p>
            <a:r>
              <a:rPr lang="ja-JP" altLang="en-US" sz="2400" dirty="0"/>
              <a:t>うるう年</a:t>
            </a:r>
            <a:endParaRPr kumimoji="1" lang="ja-JP" altLang="en-US" sz="2400" dirty="0"/>
          </a:p>
        </p:txBody>
      </p:sp>
      <p:cxnSp>
        <p:nvCxnSpPr>
          <p:cNvPr id="73" name="直線矢印コネクタ 72"/>
          <p:cNvCxnSpPr>
            <a:stCxn id="43" idx="5"/>
            <a:endCxn id="72" idx="1"/>
          </p:cNvCxnSpPr>
          <p:nvPr/>
        </p:nvCxnSpPr>
        <p:spPr>
          <a:xfrm>
            <a:off x="7114370" y="5612703"/>
            <a:ext cx="1149604" cy="401261"/>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76" name="テキスト ボックス 75"/>
          <p:cNvSpPr txBox="1"/>
          <p:nvPr/>
        </p:nvSpPr>
        <p:spPr>
          <a:xfrm>
            <a:off x="8224778" y="4293096"/>
            <a:ext cx="800219" cy="461665"/>
          </a:xfrm>
          <a:prstGeom prst="rect">
            <a:avLst/>
          </a:prstGeom>
          <a:noFill/>
        </p:spPr>
        <p:txBody>
          <a:bodyPr wrap="none" rtlCol="0">
            <a:spAutoFit/>
          </a:bodyPr>
          <a:lstStyle/>
          <a:p>
            <a:r>
              <a:rPr lang="ja-JP" altLang="en-US" sz="2400" dirty="0"/>
              <a:t>平年</a:t>
            </a:r>
            <a:endParaRPr kumimoji="1" lang="ja-JP" altLang="en-US" sz="2400" dirty="0"/>
          </a:p>
        </p:txBody>
      </p:sp>
      <p:cxnSp>
        <p:nvCxnSpPr>
          <p:cNvPr id="77" name="直線矢印コネクタ 76"/>
          <p:cNvCxnSpPr>
            <a:stCxn id="43" idx="7"/>
            <a:endCxn id="76" idx="1"/>
          </p:cNvCxnSpPr>
          <p:nvPr/>
        </p:nvCxnSpPr>
        <p:spPr>
          <a:xfrm flipV="1">
            <a:off x="7114370" y="4523929"/>
            <a:ext cx="1110408" cy="426922"/>
          </a:xfrm>
          <a:prstGeom prst="straightConnector1">
            <a:avLst/>
          </a:prstGeom>
          <a:ln w="38100">
            <a:solidFill>
              <a:schemeClr val="tx1"/>
            </a:solidFill>
            <a:tailEnd type="triangle" w="lg" len="med"/>
          </a:ln>
        </p:spPr>
        <p:style>
          <a:lnRef idx="1">
            <a:schemeClr val="accent1"/>
          </a:lnRef>
          <a:fillRef idx="0">
            <a:schemeClr val="accent1"/>
          </a:fillRef>
          <a:effectRef idx="0">
            <a:schemeClr val="accent1"/>
          </a:effectRef>
          <a:fontRef idx="minor">
            <a:schemeClr val="tx1"/>
          </a:fontRef>
        </p:style>
      </p:cxnSp>
      <p:sp>
        <p:nvSpPr>
          <p:cNvPr id="80" name="テキスト ボックス 79"/>
          <p:cNvSpPr txBox="1"/>
          <p:nvPr/>
        </p:nvSpPr>
        <p:spPr>
          <a:xfrm>
            <a:off x="7201823" y="4437112"/>
            <a:ext cx="370614" cy="400110"/>
          </a:xfrm>
          <a:prstGeom prst="rect">
            <a:avLst/>
          </a:prstGeom>
          <a:noFill/>
        </p:spPr>
        <p:txBody>
          <a:bodyPr wrap="none" rtlCol="0">
            <a:spAutoFit/>
          </a:bodyPr>
          <a:lstStyle/>
          <a:p>
            <a:r>
              <a:rPr kumimoji="1" lang="en-US" altLang="ja-JP" sz="2000" dirty="0"/>
              <a:t>N</a:t>
            </a:r>
            <a:endParaRPr kumimoji="1" lang="ja-JP" altLang="en-US" sz="2000" dirty="0"/>
          </a:p>
        </p:txBody>
      </p:sp>
      <p:sp>
        <p:nvSpPr>
          <p:cNvPr id="81" name="テキスト ボックス 80"/>
          <p:cNvSpPr txBox="1"/>
          <p:nvPr/>
        </p:nvSpPr>
        <p:spPr>
          <a:xfrm>
            <a:off x="7216249" y="5822246"/>
            <a:ext cx="356188" cy="400110"/>
          </a:xfrm>
          <a:prstGeom prst="rect">
            <a:avLst/>
          </a:prstGeom>
          <a:noFill/>
        </p:spPr>
        <p:txBody>
          <a:bodyPr wrap="none" rtlCol="0">
            <a:spAutoFit/>
          </a:bodyPr>
          <a:lstStyle/>
          <a:p>
            <a:r>
              <a:rPr kumimoji="1" lang="en-US" altLang="ja-JP" sz="2000" dirty="0"/>
              <a:t>Y</a:t>
            </a:r>
            <a:endParaRPr kumimoji="1" lang="ja-JP" altLang="en-US" sz="2000" dirty="0"/>
          </a:p>
        </p:txBody>
      </p:sp>
      <p:cxnSp>
        <p:nvCxnSpPr>
          <p:cNvPr id="110" name="直線矢印コネクタ 109"/>
          <p:cNvCxnSpPr/>
          <p:nvPr/>
        </p:nvCxnSpPr>
        <p:spPr>
          <a:xfrm flipV="1">
            <a:off x="2220950" y="3226726"/>
            <a:ext cx="860808" cy="365270"/>
          </a:xfrm>
          <a:prstGeom prst="straightConnector1">
            <a:avLst/>
          </a:prstGeom>
          <a:ln w="38100">
            <a:solidFill>
              <a:srgbClr val="FF0000"/>
            </a:solidFill>
            <a:tailEnd type="triangle" w="lg" len="med"/>
          </a:ln>
        </p:spPr>
        <p:style>
          <a:lnRef idx="1">
            <a:schemeClr val="accent1"/>
          </a:lnRef>
          <a:fillRef idx="0">
            <a:schemeClr val="accent1"/>
          </a:fillRef>
          <a:effectRef idx="0">
            <a:schemeClr val="accent1"/>
          </a:effectRef>
          <a:fontRef idx="minor">
            <a:schemeClr val="tx1"/>
          </a:fontRef>
        </p:style>
      </p:cxnSp>
      <p:sp>
        <p:nvSpPr>
          <p:cNvPr id="111" name="テキスト ボックス 110"/>
          <p:cNvSpPr txBox="1"/>
          <p:nvPr/>
        </p:nvSpPr>
        <p:spPr>
          <a:xfrm>
            <a:off x="3080792" y="3157593"/>
            <a:ext cx="415498" cy="369332"/>
          </a:xfrm>
          <a:prstGeom prst="rect">
            <a:avLst/>
          </a:prstGeom>
          <a:noFill/>
        </p:spPr>
        <p:txBody>
          <a:bodyPr wrap="none" rtlCol="0">
            <a:spAutoFit/>
          </a:bodyPr>
          <a:lstStyle/>
          <a:p>
            <a:r>
              <a:rPr kumimoji="1" lang="ja-JP" altLang="en-US" dirty="0"/>
              <a:t>④</a:t>
            </a:r>
          </a:p>
        </p:txBody>
      </p:sp>
      <p:cxnSp>
        <p:nvCxnSpPr>
          <p:cNvPr id="112" name="直線矢印コネクタ 111"/>
          <p:cNvCxnSpPr/>
          <p:nvPr/>
        </p:nvCxnSpPr>
        <p:spPr>
          <a:xfrm flipV="1">
            <a:off x="3550390" y="3327421"/>
            <a:ext cx="1907601" cy="851574"/>
          </a:xfrm>
          <a:prstGeom prst="straightConnector1">
            <a:avLst/>
          </a:prstGeom>
          <a:ln w="38100">
            <a:solidFill>
              <a:srgbClr val="FF0000"/>
            </a:solidFill>
            <a:tailEnd type="triangle" w="lg" len="med"/>
          </a:ln>
        </p:spPr>
        <p:style>
          <a:lnRef idx="1">
            <a:schemeClr val="accent1"/>
          </a:lnRef>
          <a:fillRef idx="0">
            <a:schemeClr val="accent1"/>
          </a:fillRef>
          <a:effectRef idx="0">
            <a:schemeClr val="accent1"/>
          </a:effectRef>
          <a:fontRef idx="minor">
            <a:schemeClr val="tx1"/>
          </a:fontRef>
        </p:style>
      </p:cxnSp>
      <p:cxnSp>
        <p:nvCxnSpPr>
          <p:cNvPr id="116" name="直線コネクタ 115"/>
          <p:cNvCxnSpPr/>
          <p:nvPr/>
        </p:nvCxnSpPr>
        <p:spPr>
          <a:xfrm>
            <a:off x="2217780" y="3758279"/>
            <a:ext cx="1332610" cy="420716"/>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19" name="直線コネクタ 118"/>
          <p:cNvCxnSpPr/>
          <p:nvPr/>
        </p:nvCxnSpPr>
        <p:spPr>
          <a:xfrm>
            <a:off x="2146909" y="3931753"/>
            <a:ext cx="3688587" cy="1275826"/>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120" name="直線矢印コネクタ 119"/>
          <p:cNvCxnSpPr/>
          <p:nvPr/>
        </p:nvCxnSpPr>
        <p:spPr>
          <a:xfrm flipV="1">
            <a:off x="5807194" y="4252041"/>
            <a:ext cx="2153197" cy="955538"/>
          </a:xfrm>
          <a:prstGeom prst="straightConnector1">
            <a:avLst/>
          </a:prstGeom>
          <a:ln w="38100">
            <a:solidFill>
              <a:srgbClr val="FF0000"/>
            </a:solidFill>
            <a:tailEnd type="triangle" w="lg" len="med"/>
          </a:ln>
        </p:spPr>
        <p:style>
          <a:lnRef idx="1">
            <a:schemeClr val="accent1"/>
          </a:lnRef>
          <a:fillRef idx="0">
            <a:schemeClr val="accent1"/>
          </a:fillRef>
          <a:effectRef idx="0">
            <a:schemeClr val="accent1"/>
          </a:effectRef>
          <a:fontRef idx="minor">
            <a:schemeClr val="tx1"/>
          </a:fontRef>
        </p:style>
      </p:cxnSp>
      <p:cxnSp>
        <p:nvCxnSpPr>
          <p:cNvPr id="125" name="直線矢印コネクタ 124"/>
          <p:cNvCxnSpPr/>
          <p:nvPr/>
        </p:nvCxnSpPr>
        <p:spPr>
          <a:xfrm>
            <a:off x="1497279" y="4352019"/>
            <a:ext cx="6595305" cy="1997536"/>
          </a:xfrm>
          <a:prstGeom prst="straightConnector1">
            <a:avLst/>
          </a:prstGeom>
          <a:ln w="38100">
            <a:solidFill>
              <a:srgbClr val="FF0000"/>
            </a:solidFill>
            <a:tailEnd type="triangle" w="lg" len="med"/>
          </a:ln>
        </p:spPr>
        <p:style>
          <a:lnRef idx="1">
            <a:schemeClr val="accent1"/>
          </a:lnRef>
          <a:fillRef idx="0">
            <a:schemeClr val="accent1"/>
          </a:fillRef>
          <a:effectRef idx="0">
            <a:schemeClr val="accent1"/>
          </a:effectRef>
          <a:fontRef idx="minor">
            <a:schemeClr val="tx1"/>
          </a:fontRef>
        </p:style>
      </p:cxnSp>
      <p:sp>
        <p:nvSpPr>
          <p:cNvPr id="139" name="テキスト ボックス 138"/>
          <p:cNvSpPr txBox="1"/>
          <p:nvPr/>
        </p:nvSpPr>
        <p:spPr>
          <a:xfrm>
            <a:off x="5455397" y="3174550"/>
            <a:ext cx="415498" cy="369332"/>
          </a:xfrm>
          <a:prstGeom prst="rect">
            <a:avLst/>
          </a:prstGeom>
          <a:noFill/>
        </p:spPr>
        <p:txBody>
          <a:bodyPr wrap="none" rtlCol="0">
            <a:spAutoFit/>
          </a:bodyPr>
          <a:lstStyle/>
          <a:p>
            <a:r>
              <a:rPr kumimoji="1" lang="en-US" altLang="ja-JP" dirty="0"/>
              <a:t>③</a:t>
            </a:r>
            <a:endParaRPr kumimoji="1" lang="ja-JP" altLang="en-US" dirty="0"/>
          </a:p>
        </p:txBody>
      </p:sp>
      <p:sp>
        <p:nvSpPr>
          <p:cNvPr id="140" name="テキスト ボックス 139"/>
          <p:cNvSpPr txBox="1"/>
          <p:nvPr/>
        </p:nvSpPr>
        <p:spPr>
          <a:xfrm>
            <a:off x="7944167" y="4050964"/>
            <a:ext cx="415498" cy="369332"/>
          </a:xfrm>
          <a:prstGeom prst="rect">
            <a:avLst/>
          </a:prstGeom>
          <a:noFill/>
        </p:spPr>
        <p:txBody>
          <a:bodyPr wrap="none" rtlCol="0">
            <a:spAutoFit/>
          </a:bodyPr>
          <a:lstStyle/>
          <a:p>
            <a:r>
              <a:rPr kumimoji="1" lang="en-US" altLang="ja-JP" dirty="0"/>
              <a:t>②</a:t>
            </a:r>
            <a:endParaRPr kumimoji="1" lang="ja-JP" altLang="en-US" dirty="0"/>
          </a:p>
        </p:txBody>
      </p:sp>
      <p:sp>
        <p:nvSpPr>
          <p:cNvPr id="141" name="テキスト ボックス 140"/>
          <p:cNvSpPr txBox="1"/>
          <p:nvPr/>
        </p:nvSpPr>
        <p:spPr>
          <a:xfrm>
            <a:off x="8144908" y="6202294"/>
            <a:ext cx="415498" cy="369332"/>
          </a:xfrm>
          <a:prstGeom prst="rect">
            <a:avLst/>
          </a:prstGeom>
          <a:noFill/>
        </p:spPr>
        <p:txBody>
          <a:bodyPr wrap="none" rtlCol="0">
            <a:spAutoFit/>
          </a:bodyPr>
          <a:lstStyle/>
          <a:p>
            <a:r>
              <a:rPr kumimoji="1" lang="en-US" altLang="ja-JP"/>
              <a:t>①</a:t>
            </a:r>
            <a:endParaRPr kumimoji="1" lang="ja-JP" altLang="en-US" dirty="0"/>
          </a:p>
        </p:txBody>
      </p:sp>
      <p:sp>
        <p:nvSpPr>
          <p:cNvPr id="34" name="フッター プレースホルダ 4">
            <a:extLst>
              <a:ext uri="{FF2B5EF4-FFF2-40B4-BE49-F238E27FC236}">
                <a16:creationId xmlns:a16="http://schemas.microsoft.com/office/drawing/2014/main" id="{92AC7B80-8351-403E-A82A-DBAAE1A5D043}"/>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378554260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解答例</a:t>
            </a:r>
            <a:r>
              <a:rPr lang="en-US" altLang="ja-JP" sz="3200" dirty="0"/>
              <a:t>2</a:t>
            </a:r>
            <a:endParaRPr lang="ja-JP" altLang="en-US" sz="3200" dirty="0"/>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デシジョンテーブル（簡単化）</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14</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561243539"/>
              </p:ext>
            </p:extLst>
          </p:nvPr>
        </p:nvGraphicFramePr>
        <p:xfrm>
          <a:off x="2197099" y="2396800"/>
          <a:ext cx="5511801" cy="3000378"/>
        </p:xfrm>
        <a:graphic>
          <a:graphicData uri="http://schemas.openxmlformats.org/drawingml/2006/table">
            <a:tbl>
              <a:tblPr/>
              <a:tblGrid>
                <a:gridCol w="2879725">
                  <a:extLst>
                    <a:ext uri="{9D8B030D-6E8A-4147-A177-3AD203B41FA5}">
                      <a16:colId xmlns:a16="http://schemas.microsoft.com/office/drawing/2014/main" val="20000"/>
                    </a:ext>
                  </a:extLst>
                </a:gridCol>
                <a:gridCol w="658019">
                  <a:extLst>
                    <a:ext uri="{9D8B030D-6E8A-4147-A177-3AD203B41FA5}">
                      <a16:colId xmlns:a16="http://schemas.microsoft.com/office/drawing/2014/main" val="20001"/>
                    </a:ext>
                  </a:extLst>
                </a:gridCol>
                <a:gridCol w="658019">
                  <a:extLst>
                    <a:ext uri="{9D8B030D-6E8A-4147-A177-3AD203B41FA5}">
                      <a16:colId xmlns:a16="http://schemas.microsoft.com/office/drawing/2014/main" val="20002"/>
                    </a:ext>
                  </a:extLst>
                </a:gridCol>
                <a:gridCol w="658019">
                  <a:extLst>
                    <a:ext uri="{9D8B030D-6E8A-4147-A177-3AD203B41FA5}">
                      <a16:colId xmlns:a16="http://schemas.microsoft.com/office/drawing/2014/main" val="20005"/>
                    </a:ext>
                  </a:extLst>
                </a:gridCol>
                <a:gridCol w="658019">
                  <a:extLst>
                    <a:ext uri="{9D8B030D-6E8A-4147-A177-3AD203B41FA5}">
                      <a16:colId xmlns:a16="http://schemas.microsoft.com/office/drawing/2014/main"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100</a:t>
                      </a:r>
                      <a:r>
                        <a:rPr kumimoji="1" lang="ja-JP" altLang="en-US" sz="1800" b="0" i="0" u="none" strike="noStrike" cap="none" normalizeH="0" baseline="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kern="1200" cap="none" spc="0" normalizeH="0" baseline="0" noProof="0">
                          <a:ln>
                            <a:noFill/>
                          </a:ln>
                          <a:solidFill>
                            <a:srgbClr val="000000"/>
                          </a:solidFill>
                          <a:effectLst/>
                          <a:uLnTx/>
                          <a:uFillTx/>
                          <a:latin typeface="Arial" charset="0"/>
                          <a:ea typeface="ＭＳ Ｐゴシック" pitchFamily="50" charset="-128"/>
                          <a:cs typeface="+mn-cs"/>
                        </a:rPr>
                        <a:t>-</a:t>
                      </a:r>
                      <a:endParaRPr kumimoji="1" lang="ja-JP" altLang="en-US" sz="1800" b="0" i="0" u="none" strike="noStrike" kern="1200" cap="none" spc="0" normalizeH="0" baseline="0" noProof="0" dirty="0">
                        <a:ln>
                          <a:noFill/>
                        </a:ln>
                        <a:solidFill>
                          <a:srgbClr val="000000"/>
                        </a:solidFill>
                        <a:effectLst/>
                        <a:uLnTx/>
                        <a:uFillTx/>
                        <a:latin typeface="Arial" charset="0"/>
                        <a:ea typeface="ＭＳ Ｐゴシック" pitchFamily="50" charset="-128"/>
                        <a:cs typeface="+mn-cs"/>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400</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kern="1200" cap="none" spc="0" normalizeH="0" baseline="0" noProof="0">
                          <a:ln>
                            <a:noFill/>
                          </a:ln>
                          <a:solidFill>
                            <a:srgbClr val="000000"/>
                          </a:solidFill>
                          <a:effectLst/>
                          <a:uLnTx/>
                          <a:uFillTx/>
                          <a:latin typeface="Arial" charset="0"/>
                          <a:ea typeface="ＭＳ Ｐゴシック" pitchFamily="50" charset="-128"/>
                          <a:cs typeface="+mn-cs"/>
                        </a:rPr>
                        <a:t>-</a:t>
                      </a:r>
                      <a:endParaRPr kumimoji="1" lang="ja-JP" altLang="en-US" sz="1800" b="0" i="0" u="none" strike="noStrike" kern="1200" cap="none" spc="0" normalizeH="0" baseline="0" noProof="0" dirty="0">
                        <a:ln>
                          <a:noFill/>
                        </a:ln>
                        <a:solidFill>
                          <a:srgbClr val="000000"/>
                        </a:solidFill>
                        <a:effectLst/>
                        <a:uLnTx/>
                        <a:uFillTx/>
                        <a:latin typeface="Arial" charset="0"/>
                        <a:ea typeface="ＭＳ Ｐゴシック" pitchFamily="50" charset="-128"/>
                        <a:cs typeface="+mn-cs"/>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kern="1200" cap="none" spc="0" normalizeH="0" baseline="0" noProof="0" dirty="0">
                          <a:ln>
                            <a:noFill/>
                          </a:ln>
                          <a:solidFill>
                            <a:srgbClr val="000000"/>
                          </a:solidFill>
                          <a:effectLst/>
                          <a:uLnTx/>
                          <a:uFillTx/>
                          <a:latin typeface="Arial" charset="0"/>
                          <a:ea typeface="ＭＳ Ｐゴシック" pitchFamily="50" charset="-128"/>
                          <a:cs typeface="+mn-cs"/>
                        </a:rPr>
                        <a:t>-</a:t>
                      </a:r>
                      <a:endParaRPr kumimoji="1" lang="ja-JP" altLang="en-US" sz="1800" b="0" i="0" u="none" strike="noStrike" kern="1200" cap="none" spc="0" normalizeH="0" baseline="0" noProof="0" dirty="0">
                        <a:ln>
                          <a:noFill/>
                        </a:ln>
                        <a:solidFill>
                          <a:srgbClr val="000000"/>
                        </a:solidFill>
                        <a:effectLst/>
                        <a:uLnTx/>
                        <a:uFillTx/>
                        <a:latin typeface="Arial" charset="0"/>
                        <a:ea typeface="ＭＳ Ｐゴシック" pitchFamily="50" charset="-128"/>
                        <a:cs typeface="+mn-cs"/>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うるう年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平年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3784060126"/>
                  </a:ext>
                </a:extLst>
              </a:tr>
            </a:tbl>
          </a:graphicData>
        </a:graphic>
      </p:graphicFrame>
      <p:sp>
        <p:nvSpPr>
          <p:cNvPr id="7" name="フッター プレースホルダ 4">
            <a:extLst>
              <a:ext uri="{FF2B5EF4-FFF2-40B4-BE49-F238E27FC236}">
                <a16:creationId xmlns:a16="http://schemas.microsoft.com/office/drawing/2014/main" id="{506C1B07-F947-4A3C-A9BC-08B6229A744E}"/>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83550687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デシジョンテーブル</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15</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243322441"/>
              </p:ext>
            </p:extLst>
          </p:nvPr>
        </p:nvGraphicFramePr>
        <p:xfrm>
          <a:off x="881062" y="2913893"/>
          <a:ext cx="8143877" cy="2500315"/>
        </p:xfrm>
        <a:graphic>
          <a:graphicData uri="http://schemas.openxmlformats.org/drawingml/2006/table">
            <a:tbl>
              <a:tblPr/>
              <a:tblGrid>
                <a:gridCol w="2879725">
                  <a:extLst>
                    <a:ext uri="{9D8B030D-6E8A-4147-A177-3AD203B41FA5}">
                      <a16:colId xmlns:a16="http://schemas.microsoft.com/office/drawing/2014/main" val="20000"/>
                    </a:ext>
                  </a:extLst>
                </a:gridCol>
                <a:gridCol w="658019">
                  <a:extLst>
                    <a:ext uri="{9D8B030D-6E8A-4147-A177-3AD203B41FA5}">
                      <a16:colId xmlns:a16="http://schemas.microsoft.com/office/drawing/2014/main" val="20001"/>
                    </a:ext>
                  </a:extLst>
                </a:gridCol>
                <a:gridCol w="658019">
                  <a:extLst>
                    <a:ext uri="{9D8B030D-6E8A-4147-A177-3AD203B41FA5}">
                      <a16:colId xmlns:a16="http://schemas.microsoft.com/office/drawing/2014/main" val="20002"/>
                    </a:ext>
                  </a:extLst>
                </a:gridCol>
                <a:gridCol w="658019">
                  <a:extLst>
                    <a:ext uri="{9D8B030D-6E8A-4147-A177-3AD203B41FA5}">
                      <a16:colId xmlns:a16="http://schemas.microsoft.com/office/drawing/2014/main" val="20003"/>
                    </a:ext>
                  </a:extLst>
                </a:gridCol>
                <a:gridCol w="658019">
                  <a:extLst>
                    <a:ext uri="{9D8B030D-6E8A-4147-A177-3AD203B41FA5}">
                      <a16:colId xmlns:a16="http://schemas.microsoft.com/office/drawing/2014/main" val="20004"/>
                    </a:ext>
                  </a:extLst>
                </a:gridCol>
                <a:gridCol w="658019">
                  <a:extLst>
                    <a:ext uri="{9D8B030D-6E8A-4147-A177-3AD203B41FA5}">
                      <a16:colId xmlns:a16="http://schemas.microsoft.com/office/drawing/2014/main" val="20005"/>
                    </a:ext>
                  </a:extLst>
                </a:gridCol>
                <a:gridCol w="658019">
                  <a:extLst>
                    <a:ext uri="{9D8B030D-6E8A-4147-A177-3AD203B41FA5}">
                      <a16:colId xmlns:a16="http://schemas.microsoft.com/office/drawing/2014/main" val="20006"/>
                    </a:ext>
                  </a:extLst>
                </a:gridCol>
                <a:gridCol w="658019">
                  <a:extLst>
                    <a:ext uri="{9D8B030D-6E8A-4147-A177-3AD203B41FA5}">
                      <a16:colId xmlns:a16="http://schemas.microsoft.com/office/drawing/2014/main" val="20007"/>
                    </a:ext>
                  </a:extLst>
                </a:gridCol>
                <a:gridCol w="658019">
                  <a:extLst>
                    <a:ext uri="{9D8B030D-6E8A-4147-A177-3AD203B41FA5}">
                      <a16:colId xmlns:a16="http://schemas.microsoft.com/office/drawing/2014/main"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5</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6</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8</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bl>
          </a:graphicData>
        </a:graphic>
      </p:graphicFrame>
      <p:sp>
        <p:nvSpPr>
          <p:cNvPr id="7" name="フッター プレースホルダ 4">
            <a:extLst>
              <a:ext uri="{FF2B5EF4-FFF2-40B4-BE49-F238E27FC236}">
                <a16:creationId xmlns:a16="http://schemas.microsoft.com/office/drawing/2014/main" id="{619FB2E0-75DF-47A2-AE0D-367D3EBF6D17}"/>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59731588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p:txBody>
          <a:bodyPr/>
          <a:lstStyle/>
          <a:p>
            <a:pPr marL="514350" indent="-514350">
              <a:buFont typeface="+mj-ea"/>
              <a:buAutoNum type="circleNumDbPlain" startAt="2"/>
            </a:pPr>
            <a:r>
              <a:rPr lang="ja-JP" altLang="en-US" dirty="0"/>
              <a:t>簡単化したデシジョンテーブル</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16</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734290629"/>
              </p:ext>
            </p:extLst>
          </p:nvPr>
        </p:nvGraphicFramePr>
        <p:xfrm>
          <a:off x="881359" y="2924944"/>
          <a:ext cx="5511801" cy="2500315"/>
        </p:xfrm>
        <a:graphic>
          <a:graphicData uri="http://schemas.openxmlformats.org/drawingml/2006/table">
            <a:tbl>
              <a:tblPr/>
              <a:tblGrid>
                <a:gridCol w="2879725">
                  <a:extLst>
                    <a:ext uri="{9D8B030D-6E8A-4147-A177-3AD203B41FA5}">
                      <a16:colId xmlns:a16="http://schemas.microsoft.com/office/drawing/2014/main" val="20000"/>
                    </a:ext>
                  </a:extLst>
                </a:gridCol>
                <a:gridCol w="658019">
                  <a:extLst>
                    <a:ext uri="{9D8B030D-6E8A-4147-A177-3AD203B41FA5}">
                      <a16:colId xmlns:a16="http://schemas.microsoft.com/office/drawing/2014/main" val="20001"/>
                    </a:ext>
                  </a:extLst>
                </a:gridCol>
                <a:gridCol w="658019">
                  <a:extLst>
                    <a:ext uri="{9D8B030D-6E8A-4147-A177-3AD203B41FA5}">
                      <a16:colId xmlns:a16="http://schemas.microsoft.com/office/drawing/2014/main" val="20002"/>
                    </a:ext>
                  </a:extLst>
                </a:gridCol>
                <a:gridCol w="658019">
                  <a:extLst>
                    <a:ext uri="{9D8B030D-6E8A-4147-A177-3AD203B41FA5}">
                      <a16:colId xmlns:a16="http://schemas.microsoft.com/office/drawing/2014/main" val="20003"/>
                    </a:ext>
                  </a:extLst>
                </a:gridCol>
                <a:gridCol w="658019">
                  <a:extLst>
                    <a:ext uri="{9D8B030D-6E8A-4147-A177-3AD203B41FA5}">
                      <a16:colId xmlns:a16="http://schemas.microsoft.com/office/drawing/2014/main" val="20004"/>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bl>
          </a:graphicData>
        </a:graphic>
      </p:graphicFrame>
      <p:sp>
        <p:nvSpPr>
          <p:cNvPr id="10" name="フッター プレースホルダ 4">
            <a:extLst>
              <a:ext uri="{FF2B5EF4-FFF2-40B4-BE49-F238E27FC236}">
                <a16:creationId xmlns:a16="http://schemas.microsoft.com/office/drawing/2014/main" id="{F4B90B19-D195-4E44-9A9E-B51D58E916F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353899708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a:xfrm>
            <a:off x="495299" y="1600200"/>
            <a:ext cx="9066211" cy="4525963"/>
          </a:xfrm>
        </p:spPr>
        <p:txBody>
          <a:bodyPr/>
          <a:lstStyle/>
          <a:p>
            <a:pPr marL="514350" indent="-514350">
              <a:buFont typeface="+mj-ea"/>
              <a:buAutoNum type="circleNumDbPlain" startAt="3"/>
            </a:pPr>
            <a:r>
              <a:rPr kumimoji="1" lang="ja-JP" altLang="en-US" sz="2800" dirty="0"/>
              <a:t>テストケース</a:t>
            </a:r>
            <a:r>
              <a:rPr lang="ja-JP" altLang="en-US" sz="2800" dirty="0"/>
              <a:t>（１／２）</a:t>
            </a:r>
            <a:endParaRPr kumimoji="1" lang="ja-JP" altLang="en-US" sz="2800"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17</a:t>
            </a:fld>
            <a:endParaRPr lang="en-US" altLang="ja-JP" dirty="0"/>
          </a:p>
        </p:txBody>
      </p:sp>
      <p:graphicFrame>
        <p:nvGraphicFramePr>
          <p:cNvPr id="46" name="Group 52"/>
          <p:cNvGraphicFramePr>
            <a:graphicFrameLocks/>
          </p:cNvGraphicFramePr>
          <p:nvPr>
            <p:extLst>
              <p:ext uri="{D42A27DB-BD31-4B8C-83A1-F6EECF244321}">
                <p14:modId xmlns:p14="http://schemas.microsoft.com/office/powerpoint/2010/main" val="1689650285"/>
              </p:ext>
            </p:extLst>
          </p:nvPr>
        </p:nvGraphicFramePr>
        <p:xfrm>
          <a:off x="661985" y="2109329"/>
          <a:ext cx="8748715" cy="4016837"/>
        </p:xfrm>
        <a:graphic>
          <a:graphicData uri="http://schemas.openxmlformats.org/drawingml/2006/table">
            <a:tbl>
              <a:tblPr/>
              <a:tblGrid>
                <a:gridCol w="1187876">
                  <a:extLst>
                    <a:ext uri="{9D8B030D-6E8A-4147-A177-3AD203B41FA5}">
                      <a16:colId xmlns:a16="http://schemas.microsoft.com/office/drawing/2014/main" val="20000"/>
                    </a:ext>
                  </a:extLst>
                </a:gridCol>
                <a:gridCol w="1518963">
                  <a:extLst>
                    <a:ext uri="{9D8B030D-6E8A-4147-A177-3AD203B41FA5}">
                      <a16:colId xmlns:a16="http://schemas.microsoft.com/office/drawing/2014/main" val="20002"/>
                    </a:ext>
                  </a:extLst>
                </a:gridCol>
                <a:gridCol w="2232248">
                  <a:extLst>
                    <a:ext uri="{9D8B030D-6E8A-4147-A177-3AD203B41FA5}">
                      <a16:colId xmlns:a16="http://schemas.microsoft.com/office/drawing/2014/main" val="2626546550"/>
                    </a:ext>
                  </a:extLst>
                </a:gridCol>
                <a:gridCol w="2369469">
                  <a:extLst>
                    <a:ext uri="{9D8B030D-6E8A-4147-A177-3AD203B41FA5}">
                      <a16:colId xmlns:a16="http://schemas.microsoft.com/office/drawing/2014/main" val="4253684385"/>
                    </a:ext>
                  </a:extLst>
                </a:gridCol>
                <a:gridCol w="1440159">
                  <a:extLst>
                    <a:ext uri="{9D8B030D-6E8A-4147-A177-3AD203B41FA5}">
                      <a16:colId xmlns:a16="http://schemas.microsoft.com/office/drawing/2014/main" val="2295370878"/>
                    </a:ext>
                  </a:extLst>
                </a:gridCol>
              </a:tblGrid>
              <a:tr h="365167">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No.</a:t>
                      </a:r>
                    </a:p>
                  </a:txBody>
                  <a:tcPr marL="91002" marR="91002" marT="10800" marB="1080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kumimoji="1" lang="ja-JP" altLang="en-US"/>
                    </a:p>
                  </a:txBody>
                  <a:tcPr/>
                </a:tc>
                <a:tc hMerge="1">
                  <a:txBody>
                    <a:bodyPr/>
                    <a:lstStyle/>
                    <a:p>
                      <a:endParaRPr kumimoji="1" lang="ja-JP" altLang="en-US"/>
                    </a:p>
                  </a:txBody>
                  <a:tcPr/>
                </a:tc>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10800" marB="1080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65167">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年齢</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現住所</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学生証</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041926927"/>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学生料金</a:t>
                      </a: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45463732"/>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2</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学生料金</a:t>
                      </a: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3</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学生料金</a:t>
                      </a: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4</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495018523"/>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5</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7</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941518882"/>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8</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9"/>
                  </a:ext>
                </a:extLst>
              </a:tr>
              <a:tr h="365167">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9</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0"/>
                  </a:ext>
                </a:extLst>
              </a:tr>
            </a:tbl>
          </a:graphicData>
        </a:graphic>
      </p:graphicFrame>
      <p:sp>
        <p:nvSpPr>
          <p:cNvPr id="6" name="フッター プレースホルダ 4">
            <a:extLst>
              <a:ext uri="{FF2B5EF4-FFF2-40B4-BE49-F238E27FC236}">
                <a16:creationId xmlns:a16="http://schemas.microsoft.com/office/drawing/2014/main" id="{8C7B0D50-4BE0-402F-A527-4B9B1BCD557A}"/>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66530418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a:xfrm>
            <a:off x="495299" y="1600200"/>
            <a:ext cx="9066211" cy="4525963"/>
          </a:xfrm>
        </p:spPr>
        <p:txBody>
          <a:bodyPr/>
          <a:lstStyle/>
          <a:p>
            <a:pPr marL="514350" indent="-514350">
              <a:buFont typeface="+mj-ea"/>
              <a:buAutoNum type="circleNumDbPlain" startAt="3"/>
            </a:pPr>
            <a:r>
              <a:rPr kumimoji="1" lang="ja-JP" altLang="en-US" sz="2800" dirty="0"/>
              <a:t>テストケース</a:t>
            </a:r>
            <a:r>
              <a:rPr lang="ja-JP" altLang="en-US" sz="2800" dirty="0"/>
              <a:t>（２／２）</a:t>
            </a:r>
            <a:endParaRPr kumimoji="1" lang="ja-JP" altLang="en-US" sz="2800"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18</a:t>
            </a:fld>
            <a:endParaRPr lang="en-US" altLang="ja-JP" dirty="0"/>
          </a:p>
        </p:txBody>
      </p:sp>
      <p:graphicFrame>
        <p:nvGraphicFramePr>
          <p:cNvPr id="46" name="Group 52"/>
          <p:cNvGraphicFramePr>
            <a:graphicFrameLocks/>
          </p:cNvGraphicFramePr>
          <p:nvPr>
            <p:extLst>
              <p:ext uri="{D42A27DB-BD31-4B8C-83A1-F6EECF244321}">
                <p14:modId xmlns:p14="http://schemas.microsoft.com/office/powerpoint/2010/main" val="3473786067"/>
              </p:ext>
            </p:extLst>
          </p:nvPr>
        </p:nvGraphicFramePr>
        <p:xfrm>
          <a:off x="661985" y="2109328"/>
          <a:ext cx="8748715" cy="3695940"/>
        </p:xfrm>
        <a:graphic>
          <a:graphicData uri="http://schemas.openxmlformats.org/drawingml/2006/table">
            <a:tbl>
              <a:tblPr/>
              <a:tblGrid>
                <a:gridCol w="1187876">
                  <a:extLst>
                    <a:ext uri="{9D8B030D-6E8A-4147-A177-3AD203B41FA5}">
                      <a16:colId xmlns:a16="http://schemas.microsoft.com/office/drawing/2014/main" val="20000"/>
                    </a:ext>
                  </a:extLst>
                </a:gridCol>
                <a:gridCol w="1518963">
                  <a:extLst>
                    <a:ext uri="{9D8B030D-6E8A-4147-A177-3AD203B41FA5}">
                      <a16:colId xmlns:a16="http://schemas.microsoft.com/office/drawing/2014/main" val="20002"/>
                    </a:ext>
                  </a:extLst>
                </a:gridCol>
                <a:gridCol w="2232248">
                  <a:extLst>
                    <a:ext uri="{9D8B030D-6E8A-4147-A177-3AD203B41FA5}">
                      <a16:colId xmlns:a16="http://schemas.microsoft.com/office/drawing/2014/main" val="2626546550"/>
                    </a:ext>
                  </a:extLst>
                </a:gridCol>
                <a:gridCol w="2369469">
                  <a:extLst>
                    <a:ext uri="{9D8B030D-6E8A-4147-A177-3AD203B41FA5}">
                      <a16:colId xmlns:a16="http://schemas.microsoft.com/office/drawing/2014/main" val="4253684385"/>
                    </a:ext>
                  </a:extLst>
                </a:gridCol>
                <a:gridCol w="1440159">
                  <a:extLst>
                    <a:ext uri="{9D8B030D-6E8A-4147-A177-3AD203B41FA5}">
                      <a16:colId xmlns:a16="http://schemas.microsoft.com/office/drawing/2014/main" val="2295370878"/>
                    </a:ext>
                  </a:extLst>
                </a:gridCol>
              </a:tblGrid>
              <a:tr h="369594">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No.</a:t>
                      </a:r>
                    </a:p>
                  </a:txBody>
                  <a:tcPr marL="91002" marR="91002" marT="10800" marB="1080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kumimoji="1" lang="ja-JP" altLang="en-US"/>
                    </a:p>
                  </a:txBody>
                  <a:tcPr/>
                </a:tc>
                <a:tc hMerge="1">
                  <a:txBody>
                    <a:bodyPr/>
                    <a:lstStyle/>
                    <a:p>
                      <a:endParaRPr kumimoji="1" lang="ja-JP" altLang="en-US"/>
                    </a:p>
                  </a:txBody>
                  <a:tcPr/>
                </a:tc>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10800" marB="1080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69594">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年齢</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現住所</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学生証</a:t>
                      </a:r>
                    </a:p>
                  </a:txBody>
                  <a:tcPr marL="91002" marR="91002" marT="10800" marB="1080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041926927"/>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45463732"/>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11</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12</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3</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13</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5</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495018523"/>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14</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19</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15</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50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16</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MAX</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941518882"/>
                  </a:ext>
                </a:extLst>
              </a:tr>
              <a:tr h="369594">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17</a:t>
                      </a:r>
                    </a:p>
                  </a:txBody>
                  <a:tcPr marL="91002" marR="91002" marT="0" marB="0"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MAX+1</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0" marB="0"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9"/>
                  </a:ext>
                </a:extLst>
              </a:tr>
            </a:tbl>
          </a:graphicData>
        </a:graphic>
      </p:graphicFrame>
      <p:sp>
        <p:nvSpPr>
          <p:cNvPr id="6" name="フッター プレースホルダ 4">
            <a:extLst>
              <a:ext uri="{FF2B5EF4-FFF2-40B4-BE49-F238E27FC236}">
                <a16:creationId xmlns:a16="http://schemas.microsoft.com/office/drawing/2014/main" id="{08C366A2-02E2-4C7B-86BA-935BA04B1355}"/>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364583085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解答例</a:t>
            </a:r>
          </a:p>
        </p:txBody>
      </p:sp>
      <p:sp>
        <p:nvSpPr>
          <p:cNvPr id="3" name="コンテンツ プレースホルダー 2"/>
          <p:cNvSpPr>
            <a:spLocks noGrp="1"/>
          </p:cNvSpPr>
          <p:nvPr>
            <p:ph idx="1"/>
          </p:nvPr>
        </p:nvSpPr>
        <p:spPr/>
        <p:txBody>
          <a:bodyPr/>
          <a:lstStyle/>
          <a:p>
            <a:pPr marL="514350" indent="-514350">
              <a:buFont typeface="+mj-ea"/>
              <a:buAutoNum type="circleNumDbPlain" startAt="4"/>
            </a:pPr>
            <a:r>
              <a:rPr lang="ja-JP" altLang="en-US" dirty="0"/>
              <a:t>仕様の不備として考えられること</a:t>
            </a:r>
            <a:endParaRPr lang="en-US" altLang="ja-JP" dirty="0"/>
          </a:p>
          <a:p>
            <a:pPr lvl="1"/>
            <a:r>
              <a:rPr kumimoji="1" lang="en-US" altLang="ja-JP" dirty="0"/>
              <a:t>5</a:t>
            </a:r>
            <a:r>
              <a:rPr kumimoji="1" lang="ja-JP" altLang="en-US" dirty="0"/>
              <a:t>歳以下が一般料金になってしまう。</a:t>
            </a:r>
            <a:endParaRPr kumimoji="1" lang="en-US" altLang="ja-JP" dirty="0"/>
          </a:p>
          <a:p>
            <a:pPr lvl="1"/>
            <a:r>
              <a:rPr lang="ja-JP" altLang="en-US" dirty="0"/>
              <a:t>年齢の最大値が定義されていない。</a:t>
            </a:r>
            <a:endParaRPr lang="en-US" altLang="ja-JP" dirty="0"/>
          </a:p>
          <a:p>
            <a:pPr lvl="1"/>
            <a:r>
              <a:rPr lang="ja-JP" altLang="en-US" dirty="0"/>
              <a:t>年齢の最大値があった場合に、最大値より大きい値が入力可能か分からない。</a:t>
            </a:r>
            <a:endParaRPr lang="en-US" altLang="ja-JP" dirty="0"/>
          </a:p>
          <a:p>
            <a:pPr lvl="1"/>
            <a:r>
              <a:rPr lang="en-US" altLang="ja-JP" dirty="0"/>
              <a:t>0</a:t>
            </a:r>
            <a:r>
              <a:rPr lang="ja-JP" altLang="en-US" dirty="0"/>
              <a:t>歳未満（負の値）の年齢が入力可能か分からない。</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19</a:t>
            </a:fld>
            <a:endParaRPr lang="en-US" altLang="ja-JP" dirty="0"/>
          </a:p>
        </p:txBody>
      </p:sp>
      <p:sp>
        <p:nvSpPr>
          <p:cNvPr id="6" name="フッター プレースホルダ 4">
            <a:extLst>
              <a:ext uri="{FF2B5EF4-FFF2-40B4-BE49-F238E27FC236}">
                <a16:creationId xmlns:a16="http://schemas.microsoft.com/office/drawing/2014/main" id="{2A7C0DC9-2A86-4F30-8D06-9F447114C9B1}"/>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417421139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演習：同値分割法　解答例</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同値パーティションは以下の</a:t>
            </a:r>
            <a:r>
              <a:rPr lang="en-US" altLang="ja-JP" dirty="0"/>
              <a:t>7</a:t>
            </a:r>
            <a:r>
              <a:rPr lang="ja-JP" altLang="en-US" dirty="0"/>
              <a:t>個</a:t>
            </a:r>
            <a:endParaRPr lang="en-US" altLang="ja-JP" dirty="0"/>
          </a:p>
          <a:p>
            <a:pPr marL="914400" lvl="1" indent="-514350">
              <a:buFont typeface="Arial" panose="020B0604020202020204" pitchFamily="34" charset="0"/>
              <a:buChar char="•"/>
            </a:pPr>
            <a:r>
              <a:rPr lang="en-US" altLang="ja-JP" dirty="0"/>
              <a:t>12</a:t>
            </a:r>
            <a:r>
              <a:rPr lang="ja-JP" altLang="en-US" dirty="0"/>
              <a:t>歳以上 かつ 小学校卒業後</a:t>
            </a:r>
            <a:endParaRPr lang="en-US" altLang="ja-JP" dirty="0"/>
          </a:p>
          <a:p>
            <a:pPr marL="914400" lvl="1" indent="-514350">
              <a:buFont typeface="Arial" panose="020B0604020202020204" pitchFamily="34" charset="0"/>
              <a:buChar char="•"/>
            </a:pPr>
            <a:r>
              <a:rPr lang="en-US" altLang="ja-JP" dirty="0"/>
              <a:t>12</a:t>
            </a:r>
            <a:r>
              <a:rPr lang="ja-JP" altLang="en-US" dirty="0"/>
              <a:t>歳以上 かつ 小学校在学中</a:t>
            </a:r>
            <a:endParaRPr lang="en-US" altLang="ja-JP" dirty="0"/>
          </a:p>
          <a:p>
            <a:pPr marL="914400" lvl="1" indent="-514350">
              <a:buFont typeface="Arial" panose="020B0604020202020204" pitchFamily="34" charset="0"/>
              <a:buChar char="•"/>
            </a:pPr>
            <a:r>
              <a:rPr lang="en-US" altLang="ja-JP" dirty="0"/>
              <a:t>12</a:t>
            </a:r>
            <a:r>
              <a:rPr lang="ja-JP" altLang="en-US" dirty="0"/>
              <a:t>歳以上 かつ 小学校入学前</a:t>
            </a:r>
            <a:endParaRPr lang="en-US" altLang="ja-JP" dirty="0"/>
          </a:p>
          <a:p>
            <a:pPr marL="914400" lvl="1" indent="-514350">
              <a:buFont typeface="Arial" panose="020B0604020202020204" pitchFamily="34" charset="0"/>
              <a:buChar char="•"/>
            </a:pPr>
            <a:r>
              <a:rPr lang="en-US" altLang="ja-JP" dirty="0"/>
              <a:t>6</a:t>
            </a:r>
            <a:r>
              <a:rPr lang="ja-JP" altLang="en-US" dirty="0"/>
              <a:t>歳以上</a:t>
            </a:r>
            <a:r>
              <a:rPr lang="en-US" altLang="ja-JP" dirty="0"/>
              <a:t>12</a:t>
            </a:r>
            <a:r>
              <a:rPr lang="ja-JP" altLang="en-US" dirty="0"/>
              <a:t>歳未満 かつ 小学校在学中</a:t>
            </a:r>
            <a:endParaRPr lang="en-US" altLang="ja-JP" dirty="0"/>
          </a:p>
          <a:p>
            <a:pPr marL="914400" lvl="1" indent="-514350">
              <a:buFont typeface="Arial" panose="020B0604020202020204" pitchFamily="34" charset="0"/>
              <a:buChar char="•"/>
            </a:pPr>
            <a:r>
              <a:rPr lang="en-US" altLang="ja-JP" dirty="0"/>
              <a:t>6</a:t>
            </a:r>
            <a:r>
              <a:rPr lang="ja-JP" altLang="en-US" dirty="0"/>
              <a:t>歳以上</a:t>
            </a:r>
            <a:r>
              <a:rPr lang="en-US" altLang="ja-JP" dirty="0"/>
              <a:t>12</a:t>
            </a:r>
            <a:r>
              <a:rPr lang="ja-JP" altLang="en-US" dirty="0"/>
              <a:t>歳未満 かつ 小学校入学前</a:t>
            </a:r>
            <a:endParaRPr lang="en-US" altLang="ja-JP" dirty="0"/>
          </a:p>
          <a:p>
            <a:pPr marL="914400" lvl="1" indent="-514350">
              <a:buFont typeface="Arial" panose="020B0604020202020204" pitchFamily="34" charset="0"/>
              <a:buChar char="•"/>
            </a:pPr>
            <a:r>
              <a:rPr lang="en-US" altLang="ja-JP" dirty="0"/>
              <a:t>1</a:t>
            </a:r>
            <a:r>
              <a:rPr lang="ja-JP" altLang="en-US" dirty="0"/>
              <a:t>歳以上</a:t>
            </a:r>
            <a:r>
              <a:rPr lang="en-US" altLang="ja-JP" dirty="0"/>
              <a:t>6</a:t>
            </a:r>
            <a:r>
              <a:rPr lang="ja-JP" altLang="en-US" dirty="0"/>
              <a:t>歳未満</a:t>
            </a:r>
            <a:endParaRPr lang="en-US" altLang="ja-JP" dirty="0"/>
          </a:p>
          <a:p>
            <a:pPr marL="914400" lvl="1" indent="-514350">
              <a:buFont typeface="Arial" panose="020B0604020202020204" pitchFamily="34" charset="0"/>
              <a:buChar char="•"/>
            </a:pPr>
            <a:r>
              <a:rPr lang="en-US" altLang="ja-JP" dirty="0"/>
              <a:t>1</a:t>
            </a:r>
            <a:r>
              <a:rPr lang="ja-JP" altLang="en-US" dirty="0"/>
              <a:t>歳未満</a:t>
            </a:r>
            <a:endParaRPr lang="en-US" altLang="ja-JP" dirty="0"/>
          </a:p>
          <a:p>
            <a:endParaRPr kumimoji="1" lang="ja-JP" altLang="en-US" dirty="0"/>
          </a:p>
        </p:txBody>
      </p:sp>
      <p:sp>
        <p:nvSpPr>
          <p:cNvPr id="4" name="スライド番号プレースホルダー 3"/>
          <p:cNvSpPr>
            <a:spLocks noGrp="1"/>
          </p:cNvSpPr>
          <p:nvPr>
            <p:ph type="sldNum" sz="quarter" idx="12"/>
          </p:nvPr>
        </p:nvSpPr>
        <p:spPr/>
        <p:txBody>
          <a:bodyPr/>
          <a:lstStyle/>
          <a:p>
            <a:pPr>
              <a:defRPr/>
            </a:pPr>
            <a:fld id="{0EACA7F8-0222-4301-8C8A-A6573FA3482F}" type="slidenum">
              <a:rPr lang="ja-JP" altLang="en-US" smtClean="0"/>
              <a:pPr>
                <a:defRPr/>
              </a:pPr>
              <a:t>2</a:t>
            </a:fld>
            <a:endParaRPr lang="en-US" altLang="ja-JP" dirty="0"/>
          </a:p>
        </p:txBody>
      </p:sp>
      <p:sp>
        <p:nvSpPr>
          <p:cNvPr id="5" name="テキスト ボックス 4"/>
          <p:cNvSpPr txBox="1"/>
          <p:nvPr/>
        </p:nvSpPr>
        <p:spPr>
          <a:xfrm>
            <a:off x="1433624" y="5859469"/>
            <a:ext cx="7941598" cy="400110"/>
          </a:xfrm>
          <a:prstGeom prst="rect">
            <a:avLst/>
          </a:prstGeom>
          <a:noFill/>
        </p:spPr>
        <p:txBody>
          <a:bodyPr wrap="none" rtlCol="0">
            <a:spAutoFit/>
          </a:bodyPr>
          <a:lstStyle/>
          <a:p>
            <a:r>
              <a:rPr lang="en-US" altLang="ja-JP" sz="2000" dirty="0"/>
              <a:t>※</a:t>
            </a:r>
            <a:r>
              <a:rPr lang="ja-JP" altLang="en-US" sz="2000" dirty="0"/>
              <a:t>年齢の上限や負の値を考慮した同値パーティションを追加してもよい。</a:t>
            </a:r>
            <a:endParaRPr kumimoji="1" lang="ja-JP" altLang="en-US" sz="2000" dirty="0"/>
          </a:p>
        </p:txBody>
      </p:sp>
      <p:sp>
        <p:nvSpPr>
          <p:cNvPr id="6" name="フッター プレースホルダ 4">
            <a:extLst>
              <a:ext uri="{FF2B5EF4-FFF2-40B4-BE49-F238E27FC236}">
                <a16:creationId xmlns:a16="http://schemas.microsoft.com/office/drawing/2014/main" id="{D8EC074F-404F-4010-BCD1-05601410F36C}"/>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295633221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デシジョンテーブル</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20</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2935659848"/>
              </p:ext>
            </p:extLst>
          </p:nvPr>
        </p:nvGraphicFramePr>
        <p:xfrm>
          <a:off x="881062" y="2913893"/>
          <a:ext cx="8143877" cy="2500315"/>
        </p:xfrm>
        <a:graphic>
          <a:graphicData uri="http://schemas.openxmlformats.org/drawingml/2006/table">
            <a:tbl>
              <a:tblPr/>
              <a:tblGrid>
                <a:gridCol w="2879725">
                  <a:extLst>
                    <a:ext uri="{9D8B030D-6E8A-4147-A177-3AD203B41FA5}">
                      <a16:colId xmlns:a16="http://schemas.microsoft.com/office/drawing/2014/main" val="20000"/>
                    </a:ext>
                  </a:extLst>
                </a:gridCol>
                <a:gridCol w="658019">
                  <a:extLst>
                    <a:ext uri="{9D8B030D-6E8A-4147-A177-3AD203B41FA5}">
                      <a16:colId xmlns:a16="http://schemas.microsoft.com/office/drawing/2014/main" val="20001"/>
                    </a:ext>
                  </a:extLst>
                </a:gridCol>
                <a:gridCol w="658019">
                  <a:extLst>
                    <a:ext uri="{9D8B030D-6E8A-4147-A177-3AD203B41FA5}">
                      <a16:colId xmlns:a16="http://schemas.microsoft.com/office/drawing/2014/main" val="20002"/>
                    </a:ext>
                  </a:extLst>
                </a:gridCol>
                <a:gridCol w="658019">
                  <a:extLst>
                    <a:ext uri="{9D8B030D-6E8A-4147-A177-3AD203B41FA5}">
                      <a16:colId xmlns:a16="http://schemas.microsoft.com/office/drawing/2014/main" val="20003"/>
                    </a:ext>
                  </a:extLst>
                </a:gridCol>
                <a:gridCol w="658019">
                  <a:extLst>
                    <a:ext uri="{9D8B030D-6E8A-4147-A177-3AD203B41FA5}">
                      <a16:colId xmlns:a16="http://schemas.microsoft.com/office/drawing/2014/main" val="20004"/>
                    </a:ext>
                  </a:extLst>
                </a:gridCol>
                <a:gridCol w="658019">
                  <a:extLst>
                    <a:ext uri="{9D8B030D-6E8A-4147-A177-3AD203B41FA5}">
                      <a16:colId xmlns:a16="http://schemas.microsoft.com/office/drawing/2014/main" val="20005"/>
                    </a:ext>
                  </a:extLst>
                </a:gridCol>
                <a:gridCol w="658019">
                  <a:extLst>
                    <a:ext uri="{9D8B030D-6E8A-4147-A177-3AD203B41FA5}">
                      <a16:colId xmlns:a16="http://schemas.microsoft.com/office/drawing/2014/main" val="20006"/>
                    </a:ext>
                  </a:extLst>
                </a:gridCol>
                <a:gridCol w="658019">
                  <a:extLst>
                    <a:ext uri="{9D8B030D-6E8A-4147-A177-3AD203B41FA5}">
                      <a16:colId xmlns:a16="http://schemas.microsoft.com/office/drawing/2014/main" val="20007"/>
                    </a:ext>
                  </a:extLst>
                </a:gridCol>
                <a:gridCol w="658019">
                  <a:extLst>
                    <a:ext uri="{9D8B030D-6E8A-4147-A177-3AD203B41FA5}">
                      <a16:colId xmlns:a16="http://schemas.microsoft.com/office/drawing/2014/main"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5</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6</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8</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bl>
          </a:graphicData>
        </a:graphic>
      </p:graphicFrame>
      <p:sp>
        <p:nvSpPr>
          <p:cNvPr id="7" name="テキスト ボックス 6"/>
          <p:cNvSpPr txBox="1"/>
          <p:nvPr/>
        </p:nvSpPr>
        <p:spPr>
          <a:xfrm>
            <a:off x="881062" y="2333166"/>
            <a:ext cx="7858241" cy="461665"/>
          </a:xfrm>
          <a:prstGeom prst="rect">
            <a:avLst/>
          </a:prstGeom>
          <a:noFill/>
        </p:spPr>
        <p:txBody>
          <a:bodyPr wrap="none" rtlCol="0">
            <a:spAutoFit/>
          </a:bodyPr>
          <a:lstStyle/>
          <a:p>
            <a:r>
              <a:rPr lang="ja-JP" altLang="en-US" sz="2400" dirty="0"/>
              <a:t>仕様に書かれた条件をすべて組み合わせ結果を入力する。</a:t>
            </a:r>
            <a:endParaRPr kumimoji="1" lang="ja-JP" altLang="en-US" sz="2400" dirty="0"/>
          </a:p>
        </p:txBody>
      </p:sp>
      <p:sp>
        <p:nvSpPr>
          <p:cNvPr id="8" name="フッター プレースホルダ 4">
            <a:extLst>
              <a:ext uri="{FF2B5EF4-FFF2-40B4-BE49-F238E27FC236}">
                <a16:creationId xmlns:a16="http://schemas.microsoft.com/office/drawing/2014/main" id="{E5950C36-7037-4305-8F3D-3D32A8DB2B81}"/>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216475871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2"/>
            </a:pPr>
            <a:r>
              <a:rPr lang="ja-JP" altLang="en-US" dirty="0"/>
              <a:t>デシジョンテーブルの簡単化</a:t>
            </a:r>
            <a:r>
              <a:rPr lang="ja-JP" altLang="en-US" sz="2800" dirty="0"/>
              <a:t>＜</a:t>
            </a:r>
            <a:r>
              <a:rPr lang="en-US" altLang="ja-JP" sz="2800" dirty="0"/>
              <a:t>Step1</a:t>
            </a:r>
            <a:r>
              <a:rPr lang="ja-JP" altLang="en-US" sz="2800" dirty="0"/>
              <a:t>＞</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21</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876932367"/>
              </p:ext>
            </p:extLst>
          </p:nvPr>
        </p:nvGraphicFramePr>
        <p:xfrm>
          <a:off x="881062" y="2492896"/>
          <a:ext cx="8143877" cy="2500315"/>
        </p:xfrm>
        <a:graphic>
          <a:graphicData uri="http://schemas.openxmlformats.org/drawingml/2006/table">
            <a:tbl>
              <a:tblPr/>
              <a:tblGrid>
                <a:gridCol w="2879725">
                  <a:extLst>
                    <a:ext uri="{9D8B030D-6E8A-4147-A177-3AD203B41FA5}">
                      <a16:colId xmlns:a16="http://schemas.microsoft.com/office/drawing/2014/main" val="20000"/>
                    </a:ext>
                  </a:extLst>
                </a:gridCol>
                <a:gridCol w="658019">
                  <a:extLst>
                    <a:ext uri="{9D8B030D-6E8A-4147-A177-3AD203B41FA5}">
                      <a16:colId xmlns:a16="http://schemas.microsoft.com/office/drawing/2014/main" val="20001"/>
                    </a:ext>
                  </a:extLst>
                </a:gridCol>
                <a:gridCol w="658019">
                  <a:extLst>
                    <a:ext uri="{9D8B030D-6E8A-4147-A177-3AD203B41FA5}">
                      <a16:colId xmlns:a16="http://schemas.microsoft.com/office/drawing/2014/main" val="20002"/>
                    </a:ext>
                  </a:extLst>
                </a:gridCol>
                <a:gridCol w="658019">
                  <a:extLst>
                    <a:ext uri="{9D8B030D-6E8A-4147-A177-3AD203B41FA5}">
                      <a16:colId xmlns:a16="http://schemas.microsoft.com/office/drawing/2014/main" val="20003"/>
                    </a:ext>
                  </a:extLst>
                </a:gridCol>
                <a:gridCol w="658019">
                  <a:extLst>
                    <a:ext uri="{9D8B030D-6E8A-4147-A177-3AD203B41FA5}">
                      <a16:colId xmlns:a16="http://schemas.microsoft.com/office/drawing/2014/main" val="20004"/>
                    </a:ext>
                  </a:extLst>
                </a:gridCol>
                <a:gridCol w="658019">
                  <a:extLst>
                    <a:ext uri="{9D8B030D-6E8A-4147-A177-3AD203B41FA5}">
                      <a16:colId xmlns:a16="http://schemas.microsoft.com/office/drawing/2014/main" val="20005"/>
                    </a:ext>
                  </a:extLst>
                </a:gridCol>
                <a:gridCol w="658019">
                  <a:extLst>
                    <a:ext uri="{9D8B030D-6E8A-4147-A177-3AD203B41FA5}">
                      <a16:colId xmlns:a16="http://schemas.microsoft.com/office/drawing/2014/main" val="20006"/>
                    </a:ext>
                  </a:extLst>
                </a:gridCol>
                <a:gridCol w="658019">
                  <a:extLst>
                    <a:ext uri="{9D8B030D-6E8A-4147-A177-3AD203B41FA5}">
                      <a16:colId xmlns:a16="http://schemas.microsoft.com/office/drawing/2014/main" val="20007"/>
                    </a:ext>
                  </a:extLst>
                </a:gridCol>
                <a:gridCol w="658019">
                  <a:extLst>
                    <a:ext uri="{9D8B030D-6E8A-4147-A177-3AD203B41FA5}">
                      <a16:colId xmlns:a16="http://schemas.microsoft.com/office/drawing/2014/main"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5</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6</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8</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bl>
          </a:graphicData>
        </a:graphic>
      </p:graphicFrame>
      <p:sp>
        <p:nvSpPr>
          <p:cNvPr id="7" name="正方形/長方形 6"/>
          <p:cNvSpPr/>
          <p:nvPr/>
        </p:nvSpPr>
        <p:spPr>
          <a:xfrm>
            <a:off x="5097016"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8" name="正方形/長方形 7"/>
          <p:cNvSpPr/>
          <p:nvPr/>
        </p:nvSpPr>
        <p:spPr>
          <a:xfrm>
            <a:off x="5770810"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9" name="正方形/長方形 8"/>
          <p:cNvSpPr/>
          <p:nvPr/>
        </p:nvSpPr>
        <p:spPr>
          <a:xfrm>
            <a:off x="6436048"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0" name="正方形/長方形 9"/>
          <p:cNvSpPr/>
          <p:nvPr/>
        </p:nvSpPr>
        <p:spPr>
          <a:xfrm>
            <a:off x="7109842"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1" name="正方形/長方形 10"/>
          <p:cNvSpPr/>
          <p:nvPr/>
        </p:nvSpPr>
        <p:spPr>
          <a:xfrm>
            <a:off x="7742714"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2" name="正方形/長方形 11"/>
          <p:cNvSpPr/>
          <p:nvPr/>
        </p:nvSpPr>
        <p:spPr>
          <a:xfrm>
            <a:off x="8402860"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4" name="カギ線コネクタ 13"/>
          <p:cNvCxnSpPr>
            <a:stCxn id="7" idx="2"/>
            <a:endCxn id="8" idx="2"/>
          </p:cNvCxnSpPr>
          <p:nvPr/>
        </p:nvCxnSpPr>
        <p:spPr>
          <a:xfrm rot="16200000" flipH="1">
            <a:off x="5721945" y="4656314"/>
            <a:ext cx="12700" cy="673794"/>
          </a:xfrm>
          <a:prstGeom prst="bentConnector3">
            <a:avLst>
              <a:gd name="adj1" fmla="val 3304480"/>
            </a:avLst>
          </a:prstGeom>
          <a:ln>
            <a:solidFill>
              <a:schemeClr val="tx1"/>
            </a:solidFill>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16" name="カギ線コネクタ 15"/>
          <p:cNvCxnSpPr>
            <a:stCxn id="9" idx="2"/>
            <a:endCxn id="10" idx="2"/>
          </p:cNvCxnSpPr>
          <p:nvPr/>
        </p:nvCxnSpPr>
        <p:spPr>
          <a:xfrm rot="16200000" flipH="1">
            <a:off x="7060977" y="4656314"/>
            <a:ext cx="12700" cy="673794"/>
          </a:xfrm>
          <a:prstGeom prst="bentConnector3">
            <a:avLst>
              <a:gd name="adj1" fmla="val 3519402"/>
            </a:avLst>
          </a:prstGeom>
          <a:ln>
            <a:solidFill>
              <a:schemeClr val="tx1"/>
            </a:solidFill>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20" name="カギ線コネクタ 19"/>
          <p:cNvCxnSpPr>
            <a:stCxn id="11" idx="2"/>
            <a:endCxn id="12" idx="2"/>
          </p:cNvCxnSpPr>
          <p:nvPr/>
        </p:nvCxnSpPr>
        <p:spPr>
          <a:xfrm rot="16200000" flipH="1">
            <a:off x="8360819" y="4663138"/>
            <a:ext cx="12700" cy="660146"/>
          </a:xfrm>
          <a:prstGeom prst="bentConnector3">
            <a:avLst>
              <a:gd name="adj1" fmla="val 3304480"/>
            </a:avLst>
          </a:prstGeom>
          <a:ln>
            <a:solidFill>
              <a:schemeClr val="tx1"/>
            </a:solidFill>
            <a:headEnd type="triangle"/>
            <a:tailEnd type="triangle"/>
          </a:ln>
        </p:spPr>
        <p:style>
          <a:lnRef idx="1">
            <a:schemeClr val="accent1"/>
          </a:lnRef>
          <a:fillRef idx="0">
            <a:schemeClr val="accent1"/>
          </a:fillRef>
          <a:effectRef idx="0">
            <a:schemeClr val="accent1"/>
          </a:effectRef>
          <a:fontRef idx="minor">
            <a:schemeClr val="tx1"/>
          </a:fontRef>
        </p:style>
      </p:cxnSp>
      <p:sp>
        <p:nvSpPr>
          <p:cNvPr id="24" name="テキスト ボックス 23"/>
          <p:cNvSpPr txBox="1"/>
          <p:nvPr/>
        </p:nvSpPr>
        <p:spPr>
          <a:xfrm>
            <a:off x="3944888" y="5601355"/>
            <a:ext cx="5827545" cy="461665"/>
          </a:xfrm>
          <a:prstGeom prst="rect">
            <a:avLst/>
          </a:prstGeom>
          <a:noFill/>
        </p:spPr>
        <p:txBody>
          <a:bodyPr wrap="square" rtlCol="0">
            <a:spAutoFit/>
          </a:bodyPr>
          <a:lstStyle/>
          <a:p>
            <a:r>
              <a:rPr kumimoji="1" lang="ja-JP" altLang="en-US" sz="2400" dirty="0"/>
              <a:t>「学生証の提示」は動作に影響していない。</a:t>
            </a:r>
          </a:p>
        </p:txBody>
      </p:sp>
      <p:sp>
        <p:nvSpPr>
          <p:cNvPr id="17" name="フッター プレースホルダ 4">
            <a:extLst>
              <a:ext uri="{FF2B5EF4-FFF2-40B4-BE49-F238E27FC236}">
                <a16:creationId xmlns:a16="http://schemas.microsoft.com/office/drawing/2014/main" id="{CF7ADFE4-225C-4E71-B8AA-8512B90B821C}"/>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205576498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2"/>
            </a:pPr>
            <a:r>
              <a:rPr lang="ja-JP" altLang="en-US" dirty="0"/>
              <a:t>デシジョンテーブルの簡単化</a:t>
            </a:r>
            <a:r>
              <a:rPr lang="ja-JP" altLang="en-US" sz="2800" dirty="0"/>
              <a:t>＜</a:t>
            </a:r>
            <a:r>
              <a:rPr lang="en-US" altLang="ja-JP" sz="2800" dirty="0"/>
              <a:t>Step2</a:t>
            </a:r>
            <a:r>
              <a:rPr lang="ja-JP" altLang="en-US" sz="2800" dirty="0"/>
              <a:t>＞</a:t>
            </a:r>
            <a:endParaRPr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22</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1624760218"/>
              </p:ext>
            </p:extLst>
          </p:nvPr>
        </p:nvGraphicFramePr>
        <p:xfrm>
          <a:off x="881062" y="2492896"/>
          <a:ext cx="6169820" cy="2500315"/>
        </p:xfrm>
        <a:graphic>
          <a:graphicData uri="http://schemas.openxmlformats.org/drawingml/2006/table">
            <a:tbl>
              <a:tblPr/>
              <a:tblGrid>
                <a:gridCol w="2879725">
                  <a:extLst>
                    <a:ext uri="{9D8B030D-6E8A-4147-A177-3AD203B41FA5}">
                      <a16:colId xmlns:a16="http://schemas.microsoft.com/office/drawing/2014/main" val="20000"/>
                    </a:ext>
                  </a:extLst>
                </a:gridCol>
                <a:gridCol w="658019">
                  <a:extLst>
                    <a:ext uri="{9D8B030D-6E8A-4147-A177-3AD203B41FA5}">
                      <a16:colId xmlns:a16="http://schemas.microsoft.com/office/drawing/2014/main" val="20001"/>
                    </a:ext>
                  </a:extLst>
                </a:gridCol>
                <a:gridCol w="658019">
                  <a:extLst>
                    <a:ext uri="{9D8B030D-6E8A-4147-A177-3AD203B41FA5}">
                      <a16:colId xmlns:a16="http://schemas.microsoft.com/office/drawing/2014/main" val="20002"/>
                    </a:ext>
                  </a:extLst>
                </a:gridCol>
                <a:gridCol w="658019">
                  <a:extLst>
                    <a:ext uri="{9D8B030D-6E8A-4147-A177-3AD203B41FA5}">
                      <a16:colId xmlns:a16="http://schemas.microsoft.com/office/drawing/2014/main" val="20003"/>
                    </a:ext>
                  </a:extLst>
                </a:gridCol>
                <a:gridCol w="658019">
                  <a:extLst>
                    <a:ext uri="{9D8B030D-6E8A-4147-A177-3AD203B41FA5}">
                      <a16:colId xmlns:a16="http://schemas.microsoft.com/office/drawing/2014/main" val="20004"/>
                    </a:ext>
                  </a:extLst>
                </a:gridCol>
                <a:gridCol w="658019">
                  <a:extLst>
                    <a:ext uri="{9D8B030D-6E8A-4147-A177-3AD203B41FA5}">
                      <a16:colId xmlns:a16="http://schemas.microsoft.com/office/drawing/2014/main" val="20007"/>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7</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bl>
          </a:graphicData>
        </a:graphic>
      </p:graphicFrame>
      <p:sp>
        <p:nvSpPr>
          <p:cNvPr id="7" name="正方形/長方形 6"/>
          <p:cNvSpPr/>
          <p:nvPr/>
        </p:nvSpPr>
        <p:spPr>
          <a:xfrm>
            <a:off x="5097016"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8" name="正方形/長方形 7"/>
          <p:cNvSpPr/>
          <p:nvPr/>
        </p:nvSpPr>
        <p:spPr>
          <a:xfrm>
            <a:off x="5770810"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9" name="正方形/長方形 8"/>
          <p:cNvSpPr/>
          <p:nvPr/>
        </p:nvSpPr>
        <p:spPr>
          <a:xfrm>
            <a:off x="6436048" y="4448163"/>
            <a:ext cx="576064" cy="545048"/>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4" name="カギ線コネクタ 13"/>
          <p:cNvCxnSpPr>
            <a:stCxn id="8" idx="2"/>
            <a:endCxn id="9" idx="2"/>
          </p:cNvCxnSpPr>
          <p:nvPr/>
        </p:nvCxnSpPr>
        <p:spPr>
          <a:xfrm rot="16200000" flipH="1">
            <a:off x="6391461" y="4660592"/>
            <a:ext cx="12700" cy="665238"/>
          </a:xfrm>
          <a:prstGeom prst="bentConnector3">
            <a:avLst>
              <a:gd name="adj1" fmla="val 3734339"/>
            </a:avLst>
          </a:prstGeom>
          <a:ln>
            <a:solidFill>
              <a:schemeClr val="tx1"/>
            </a:solidFill>
            <a:headEnd type="triangle"/>
            <a:tailEnd type="triangle"/>
          </a:ln>
        </p:spPr>
        <p:style>
          <a:lnRef idx="1">
            <a:schemeClr val="accent1"/>
          </a:lnRef>
          <a:fillRef idx="0">
            <a:schemeClr val="accent1"/>
          </a:fillRef>
          <a:effectRef idx="0">
            <a:schemeClr val="accent1"/>
          </a:effectRef>
          <a:fontRef idx="minor">
            <a:schemeClr val="tx1"/>
          </a:fontRef>
        </p:style>
      </p:cxnSp>
      <p:sp>
        <p:nvSpPr>
          <p:cNvPr id="24" name="テキスト ボックス 23"/>
          <p:cNvSpPr txBox="1"/>
          <p:nvPr/>
        </p:nvSpPr>
        <p:spPr>
          <a:xfrm>
            <a:off x="2864769" y="5561200"/>
            <a:ext cx="6505968" cy="461665"/>
          </a:xfrm>
          <a:prstGeom prst="rect">
            <a:avLst/>
          </a:prstGeom>
          <a:noFill/>
        </p:spPr>
        <p:txBody>
          <a:bodyPr wrap="square" rtlCol="0">
            <a:spAutoFit/>
          </a:bodyPr>
          <a:lstStyle/>
          <a:p>
            <a:r>
              <a:rPr kumimoji="1" lang="ja-JP" altLang="en-US" sz="2400" dirty="0"/>
              <a:t>「</a:t>
            </a:r>
            <a:r>
              <a:rPr lang="ja-JP" altLang="en-US" sz="2400" dirty="0"/>
              <a:t>現住所が埼玉県</a:t>
            </a:r>
            <a:r>
              <a:rPr kumimoji="1" lang="ja-JP" altLang="en-US" sz="2400" dirty="0"/>
              <a:t>」は判定に影響していない。</a:t>
            </a:r>
          </a:p>
        </p:txBody>
      </p:sp>
      <p:sp>
        <p:nvSpPr>
          <p:cNvPr id="11" name="フッター プレースホルダ 4">
            <a:extLst>
              <a:ext uri="{FF2B5EF4-FFF2-40B4-BE49-F238E27FC236}">
                <a16:creationId xmlns:a16="http://schemas.microsoft.com/office/drawing/2014/main" id="{91F8B11E-DBF1-4438-8951-1C8DCD7244B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398916017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3"/>
            </a:pPr>
            <a:r>
              <a:rPr lang="ja-JP" altLang="en-US" dirty="0"/>
              <a:t>それぞれの条件に対して同値分割法・境界値分析を適用する。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23</a:t>
            </a:fld>
            <a:endParaRPr lang="en-US" altLang="ja-JP" dirty="0"/>
          </a:p>
        </p:txBody>
      </p:sp>
      <p:graphicFrame>
        <p:nvGraphicFramePr>
          <p:cNvPr id="17" name="Group 239"/>
          <p:cNvGraphicFramePr>
            <a:graphicFrameLocks noGrp="1"/>
          </p:cNvGraphicFramePr>
          <p:nvPr>
            <p:extLst>
              <p:ext uri="{D42A27DB-BD31-4B8C-83A1-F6EECF244321}">
                <p14:modId xmlns:p14="http://schemas.microsoft.com/office/powerpoint/2010/main" val="118761547"/>
              </p:ext>
            </p:extLst>
          </p:nvPr>
        </p:nvGraphicFramePr>
        <p:xfrm>
          <a:off x="454361" y="2924944"/>
          <a:ext cx="5511801" cy="2500315"/>
        </p:xfrm>
        <a:graphic>
          <a:graphicData uri="http://schemas.openxmlformats.org/drawingml/2006/table">
            <a:tbl>
              <a:tblPr/>
              <a:tblGrid>
                <a:gridCol w="2879725">
                  <a:extLst>
                    <a:ext uri="{9D8B030D-6E8A-4147-A177-3AD203B41FA5}">
                      <a16:colId xmlns:a16="http://schemas.microsoft.com/office/drawing/2014/main" val="20000"/>
                    </a:ext>
                  </a:extLst>
                </a:gridCol>
                <a:gridCol w="658019">
                  <a:extLst>
                    <a:ext uri="{9D8B030D-6E8A-4147-A177-3AD203B41FA5}">
                      <a16:colId xmlns:a16="http://schemas.microsoft.com/office/drawing/2014/main" val="20001"/>
                    </a:ext>
                  </a:extLst>
                </a:gridCol>
                <a:gridCol w="658019">
                  <a:extLst>
                    <a:ext uri="{9D8B030D-6E8A-4147-A177-3AD203B41FA5}">
                      <a16:colId xmlns:a16="http://schemas.microsoft.com/office/drawing/2014/main" val="20002"/>
                    </a:ext>
                  </a:extLst>
                </a:gridCol>
                <a:gridCol w="658019">
                  <a:extLst>
                    <a:ext uri="{9D8B030D-6E8A-4147-A177-3AD203B41FA5}">
                      <a16:colId xmlns:a16="http://schemas.microsoft.com/office/drawing/2014/main" val="20003"/>
                    </a:ext>
                  </a:extLst>
                </a:gridCol>
                <a:gridCol w="658019">
                  <a:extLst>
                    <a:ext uri="{9D8B030D-6E8A-4147-A177-3AD203B41FA5}">
                      <a16:colId xmlns:a16="http://schemas.microsoft.com/office/drawing/2014/main" val="20004"/>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年齢が</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6</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歳以上</a:t>
                      </a:r>
                      <a:r>
                        <a:rPr kumimoji="1" lang="en-US" altLang="ja-JP" sz="1800" b="0" i="0" u="none" strike="noStrike" cap="none" normalizeH="0" baseline="0" dirty="0">
                          <a:ln>
                            <a:noFill/>
                          </a:ln>
                          <a:solidFill>
                            <a:schemeClr val="tx1"/>
                          </a:solidFill>
                          <a:effectLst/>
                          <a:latin typeface="Arial" charset="0"/>
                          <a:ea typeface="ＭＳ Ｐゴシック" pitchFamily="50" charset="-128"/>
                        </a:rPr>
                        <a:t>18</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歳以下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現住所が埼玉県</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学生証の提示</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学生料金</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bl>
          </a:graphicData>
        </a:graphic>
      </p:graphicFrame>
      <p:sp>
        <p:nvSpPr>
          <p:cNvPr id="21" name="下矢印 20"/>
          <p:cNvSpPr/>
          <p:nvPr/>
        </p:nvSpPr>
        <p:spPr>
          <a:xfrm rot="16200000">
            <a:off x="6213136" y="3464020"/>
            <a:ext cx="288000" cy="360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a:p>
        </p:txBody>
      </p:sp>
      <p:sp>
        <p:nvSpPr>
          <p:cNvPr id="22" name="下矢印 21"/>
          <p:cNvSpPr/>
          <p:nvPr/>
        </p:nvSpPr>
        <p:spPr>
          <a:xfrm rot="16200000">
            <a:off x="6213136" y="3995101"/>
            <a:ext cx="288000" cy="360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a:p>
        </p:txBody>
      </p:sp>
      <p:sp>
        <p:nvSpPr>
          <p:cNvPr id="23" name="下矢印 22"/>
          <p:cNvSpPr/>
          <p:nvPr/>
        </p:nvSpPr>
        <p:spPr>
          <a:xfrm rot="16200000">
            <a:off x="6213136" y="4475947"/>
            <a:ext cx="288000" cy="360000"/>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a:p>
        </p:txBody>
      </p:sp>
      <p:sp>
        <p:nvSpPr>
          <p:cNvPr id="15" name="テキスト ボックス 14"/>
          <p:cNvSpPr txBox="1"/>
          <p:nvPr/>
        </p:nvSpPr>
        <p:spPr>
          <a:xfrm>
            <a:off x="6539600" y="3964945"/>
            <a:ext cx="2946640" cy="400110"/>
          </a:xfrm>
          <a:prstGeom prst="rect">
            <a:avLst/>
          </a:prstGeom>
          <a:noFill/>
        </p:spPr>
        <p:txBody>
          <a:bodyPr wrap="none" rtlCol="0">
            <a:spAutoFit/>
          </a:bodyPr>
          <a:lstStyle/>
          <a:p>
            <a:r>
              <a:rPr kumimoji="1" lang="ja-JP" altLang="en-US" sz="2000" dirty="0"/>
              <a:t>「埼玉県」と「埼玉県以外」</a:t>
            </a:r>
          </a:p>
        </p:txBody>
      </p:sp>
      <p:sp>
        <p:nvSpPr>
          <p:cNvPr id="25" name="テキスト ボックス 24"/>
          <p:cNvSpPr txBox="1"/>
          <p:nvPr/>
        </p:nvSpPr>
        <p:spPr>
          <a:xfrm>
            <a:off x="6539600" y="4484117"/>
            <a:ext cx="2781531" cy="400110"/>
          </a:xfrm>
          <a:prstGeom prst="rect">
            <a:avLst/>
          </a:prstGeom>
          <a:noFill/>
        </p:spPr>
        <p:txBody>
          <a:bodyPr wrap="none" rtlCol="0">
            <a:spAutoFit/>
          </a:bodyPr>
          <a:lstStyle/>
          <a:p>
            <a:r>
              <a:rPr kumimoji="1" lang="ja-JP" altLang="en-US" sz="2000" dirty="0"/>
              <a:t>「提示あり」と「提示なし」</a:t>
            </a:r>
          </a:p>
        </p:txBody>
      </p:sp>
      <p:sp>
        <p:nvSpPr>
          <p:cNvPr id="26" name="テキスト ボックス 25"/>
          <p:cNvSpPr txBox="1"/>
          <p:nvPr/>
        </p:nvSpPr>
        <p:spPr>
          <a:xfrm>
            <a:off x="6574668" y="3414749"/>
            <a:ext cx="1996059" cy="400110"/>
          </a:xfrm>
          <a:prstGeom prst="rect">
            <a:avLst/>
          </a:prstGeom>
          <a:noFill/>
        </p:spPr>
        <p:txBody>
          <a:bodyPr wrap="none" rtlCol="0">
            <a:spAutoFit/>
          </a:bodyPr>
          <a:lstStyle/>
          <a:p>
            <a:r>
              <a:rPr kumimoji="1" lang="ja-JP" altLang="en-US" sz="2000" dirty="0"/>
              <a:t>次ページで詳しく</a:t>
            </a:r>
          </a:p>
        </p:txBody>
      </p:sp>
      <p:sp>
        <p:nvSpPr>
          <p:cNvPr id="13" name="フッター プレースホルダ 4">
            <a:extLst>
              <a:ext uri="{FF2B5EF4-FFF2-40B4-BE49-F238E27FC236}">
                <a16:creationId xmlns:a16="http://schemas.microsoft.com/office/drawing/2014/main" id="{1EDFB33F-1212-4381-8165-D5050538435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65476379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3"/>
            </a:pPr>
            <a:r>
              <a:rPr lang="ja-JP" altLang="en-US" dirty="0"/>
              <a:t>「年齢が</a:t>
            </a:r>
            <a:r>
              <a:rPr lang="en-US" altLang="ja-JP" dirty="0"/>
              <a:t>6</a:t>
            </a:r>
            <a:r>
              <a:rPr lang="ja-JP" altLang="en-US" dirty="0"/>
              <a:t>歳以上</a:t>
            </a:r>
            <a:r>
              <a:rPr lang="en-US" altLang="ja-JP" dirty="0"/>
              <a:t>18</a:t>
            </a:r>
            <a:r>
              <a:rPr lang="ja-JP" altLang="en-US" dirty="0"/>
              <a:t>歳以下」という仕様に対して同値分割法・境界値分析を適用する。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24</a:t>
            </a:fld>
            <a:endParaRPr lang="en-US" altLang="ja-JP" dirty="0"/>
          </a:p>
        </p:txBody>
      </p:sp>
      <p:cxnSp>
        <p:nvCxnSpPr>
          <p:cNvPr id="14" name="直線コネクタ 13"/>
          <p:cNvCxnSpPr/>
          <p:nvPr/>
        </p:nvCxnSpPr>
        <p:spPr>
          <a:xfrm>
            <a:off x="1136576" y="4038923"/>
            <a:ext cx="770485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6" name="楕円 42"/>
          <p:cNvSpPr/>
          <p:nvPr/>
        </p:nvSpPr>
        <p:spPr>
          <a:xfrm>
            <a:off x="3154726" y="3930911"/>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9" name="楕円 45"/>
          <p:cNvSpPr/>
          <p:nvPr/>
        </p:nvSpPr>
        <p:spPr>
          <a:xfrm>
            <a:off x="6432503" y="3930911"/>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0" name="テキスト ボックス 19"/>
          <p:cNvSpPr txBox="1"/>
          <p:nvPr/>
        </p:nvSpPr>
        <p:spPr>
          <a:xfrm>
            <a:off x="6177136" y="4217620"/>
            <a:ext cx="527709" cy="461665"/>
          </a:xfrm>
          <a:prstGeom prst="rect">
            <a:avLst/>
          </a:prstGeom>
          <a:noFill/>
        </p:spPr>
        <p:txBody>
          <a:bodyPr wrap="none" rtlCol="0">
            <a:spAutoFit/>
          </a:bodyPr>
          <a:lstStyle/>
          <a:p>
            <a:r>
              <a:rPr kumimoji="1" lang="en-US" altLang="ja-JP" sz="2400" dirty="0"/>
              <a:t>18</a:t>
            </a:r>
            <a:endParaRPr kumimoji="1" lang="ja-JP" altLang="en-US" sz="2400" dirty="0"/>
          </a:p>
        </p:txBody>
      </p:sp>
      <p:sp>
        <p:nvSpPr>
          <p:cNvPr id="24" name="楕円 48"/>
          <p:cNvSpPr/>
          <p:nvPr/>
        </p:nvSpPr>
        <p:spPr>
          <a:xfrm>
            <a:off x="6676480" y="3930911"/>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7" name="楕円 49"/>
          <p:cNvSpPr/>
          <p:nvPr/>
        </p:nvSpPr>
        <p:spPr>
          <a:xfrm>
            <a:off x="2936776" y="3930911"/>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8" name="テキスト ボックス 27"/>
          <p:cNvSpPr txBox="1"/>
          <p:nvPr/>
        </p:nvSpPr>
        <p:spPr>
          <a:xfrm>
            <a:off x="3481266" y="2780928"/>
            <a:ext cx="2722220" cy="400110"/>
          </a:xfrm>
          <a:prstGeom prst="rect">
            <a:avLst/>
          </a:prstGeom>
          <a:noFill/>
        </p:spPr>
        <p:txBody>
          <a:bodyPr wrap="none" rtlCol="0">
            <a:spAutoFit/>
          </a:bodyPr>
          <a:lstStyle/>
          <a:p>
            <a:pPr algn="ctr"/>
            <a:r>
              <a:rPr lang="ja-JP" altLang="en-US" sz="2000" dirty="0"/>
              <a:t>有効同値パーティション</a:t>
            </a:r>
            <a:endParaRPr lang="en-US" altLang="ja-JP" sz="2000" dirty="0"/>
          </a:p>
        </p:txBody>
      </p:sp>
      <p:sp>
        <p:nvSpPr>
          <p:cNvPr id="29" name="テキスト ボックス 28"/>
          <p:cNvSpPr txBox="1"/>
          <p:nvPr/>
        </p:nvSpPr>
        <p:spPr>
          <a:xfrm>
            <a:off x="6704845" y="2780928"/>
            <a:ext cx="2722219" cy="400110"/>
          </a:xfrm>
          <a:prstGeom prst="rect">
            <a:avLst/>
          </a:prstGeom>
          <a:noFill/>
        </p:spPr>
        <p:txBody>
          <a:bodyPr wrap="none" rtlCol="0">
            <a:spAutoFit/>
          </a:bodyPr>
          <a:lstStyle/>
          <a:p>
            <a:pPr algn="ctr"/>
            <a:r>
              <a:rPr lang="ja-JP" altLang="en-US" sz="2000" dirty="0"/>
              <a:t>無効同値パーティション</a:t>
            </a:r>
            <a:endParaRPr lang="en-US" altLang="ja-JP" sz="2000" dirty="0"/>
          </a:p>
        </p:txBody>
      </p:sp>
      <p:sp>
        <p:nvSpPr>
          <p:cNvPr id="30" name="左右矢印 29"/>
          <p:cNvSpPr/>
          <p:nvPr/>
        </p:nvSpPr>
        <p:spPr>
          <a:xfrm>
            <a:off x="3281318" y="3515982"/>
            <a:ext cx="3240000" cy="237586"/>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1" name="左右矢印 30"/>
          <p:cNvSpPr/>
          <p:nvPr/>
        </p:nvSpPr>
        <p:spPr>
          <a:xfrm>
            <a:off x="6609184" y="3515982"/>
            <a:ext cx="2124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2" name="左右矢印 31"/>
          <p:cNvSpPr/>
          <p:nvPr/>
        </p:nvSpPr>
        <p:spPr>
          <a:xfrm>
            <a:off x="1316808" y="3515982"/>
            <a:ext cx="1908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3" name="テキスト ボックス 32"/>
          <p:cNvSpPr txBox="1"/>
          <p:nvPr/>
        </p:nvSpPr>
        <p:spPr>
          <a:xfrm>
            <a:off x="326120" y="2780928"/>
            <a:ext cx="2722219" cy="400110"/>
          </a:xfrm>
          <a:prstGeom prst="rect">
            <a:avLst/>
          </a:prstGeom>
          <a:noFill/>
        </p:spPr>
        <p:txBody>
          <a:bodyPr wrap="none" rtlCol="0">
            <a:spAutoFit/>
          </a:bodyPr>
          <a:lstStyle/>
          <a:p>
            <a:pPr algn="ctr"/>
            <a:r>
              <a:rPr lang="ja-JP" altLang="en-US" sz="2000" dirty="0"/>
              <a:t>無効同値パーティション</a:t>
            </a:r>
            <a:endParaRPr lang="en-US" altLang="ja-JP" sz="2000" dirty="0"/>
          </a:p>
        </p:txBody>
      </p:sp>
      <p:cxnSp>
        <p:nvCxnSpPr>
          <p:cNvPr id="34" name="直線コネクタ 33"/>
          <p:cNvCxnSpPr>
            <a:stCxn id="16" idx="0"/>
          </p:cNvCxnSpPr>
          <p:nvPr/>
        </p:nvCxnSpPr>
        <p:spPr>
          <a:xfrm flipV="1">
            <a:off x="3262738" y="3159679"/>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35" name="直線コネクタ 34"/>
          <p:cNvCxnSpPr/>
          <p:nvPr/>
        </p:nvCxnSpPr>
        <p:spPr>
          <a:xfrm flipV="1">
            <a:off x="6551987" y="3190675"/>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6" name="テキスト ボックス 35"/>
          <p:cNvSpPr txBox="1"/>
          <p:nvPr/>
        </p:nvSpPr>
        <p:spPr>
          <a:xfrm>
            <a:off x="3084644" y="4217620"/>
            <a:ext cx="356188" cy="461665"/>
          </a:xfrm>
          <a:prstGeom prst="rect">
            <a:avLst/>
          </a:prstGeom>
          <a:noFill/>
        </p:spPr>
        <p:txBody>
          <a:bodyPr wrap="none" rtlCol="0">
            <a:spAutoFit/>
          </a:bodyPr>
          <a:lstStyle/>
          <a:p>
            <a:r>
              <a:rPr lang="en-US" altLang="ja-JP" sz="2400" dirty="0"/>
              <a:t>6</a:t>
            </a:r>
            <a:endParaRPr kumimoji="1" lang="ja-JP" altLang="en-US" sz="2400" dirty="0"/>
          </a:p>
        </p:txBody>
      </p:sp>
      <p:sp>
        <p:nvSpPr>
          <p:cNvPr id="37" name="テキスト ボックス 36"/>
          <p:cNvSpPr txBox="1"/>
          <p:nvPr/>
        </p:nvSpPr>
        <p:spPr>
          <a:xfrm>
            <a:off x="6537176" y="4217620"/>
            <a:ext cx="527709" cy="461665"/>
          </a:xfrm>
          <a:prstGeom prst="rect">
            <a:avLst/>
          </a:prstGeom>
          <a:noFill/>
        </p:spPr>
        <p:txBody>
          <a:bodyPr wrap="none" rtlCol="0">
            <a:spAutoFit/>
          </a:bodyPr>
          <a:lstStyle/>
          <a:p>
            <a:r>
              <a:rPr kumimoji="1" lang="en-US" altLang="ja-JP" sz="2400" dirty="0"/>
              <a:t>19</a:t>
            </a:r>
            <a:endParaRPr kumimoji="1" lang="ja-JP" altLang="en-US" sz="2400" dirty="0"/>
          </a:p>
        </p:txBody>
      </p:sp>
      <p:sp>
        <p:nvSpPr>
          <p:cNvPr id="38" name="テキスト ボックス 37"/>
          <p:cNvSpPr txBox="1"/>
          <p:nvPr/>
        </p:nvSpPr>
        <p:spPr>
          <a:xfrm>
            <a:off x="2868620" y="4217620"/>
            <a:ext cx="356188" cy="461665"/>
          </a:xfrm>
          <a:prstGeom prst="rect">
            <a:avLst/>
          </a:prstGeom>
          <a:noFill/>
        </p:spPr>
        <p:txBody>
          <a:bodyPr wrap="none" rtlCol="0">
            <a:spAutoFit/>
          </a:bodyPr>
          <a:lstStyle/>
          <a:p>
            <a:r>
              <a:rPr kumimoji="1" lang="en-US" altLang="ja-JP" sz="2400" dirty="0"/>
              <a:t>5</a:t>
            </a:r>
            <a:endParaRPr kumimoji="1" lang="ja-JP" altLang="en-US" sz="2400" dirty="0"/>
          </a:p>
        </p:txBody>
      </p:sp>
      <p:sp>
        <p:nvSpPr>
          <p:cNvPr id="6" name="テキスト ボックス 5"/>
          <p:cNvSpPr txBox="1"/>
          <p:nvPr/>
        </p:nvSpPr>
        <p:spPr>
          <a:xfrm>
            <a:off x="2670810" y="4664716"/>
            <a:ext cx="1107996" cy="461665"/>
          </a:xfrm>
          <a:prstGeom prst="rect">
            <a:avLst/>
          </a:prstGeom>
          <a:noFill/>
        </p:spPr>
        <p:txBody>
          <a:bodyPr wrap="none" rtlCol="0">
            <a:spAutoFit/>
          </a:bodyPr>
          <a:lstStyle/>
          <a:p>
            <a:r>
              <a:rPr lang="ja-JP" altLang="en-US" sz="2400" dirty="0"/>
              <a:t>境界値</a:t>
            </a:r>
            <a:endParaRPr kumimoji="1" lang="ja-JP" altLang="en-US" sz="2400" dirty="0"/>
          </a:p>
        </p:txBody>
      </p:sp>
      <p:sp>
        <p:nvSpPr>
          <p:cNvPr id="39" name="テキスト ボックス 38"/>
          <p:cNvSpPr txBox="1"/>
          <p:nvPr/>
        </p:nvSpPr>
        <p:spPr>
          <a:xfrm>
            <a:off x="6122482" y="4664716"/>
            <a:ext cx="1107996" cy="461665"/>
          </a:xfrm>
          <a:prstGeom prst="rect">
            <a:avLst/>
          </a:prstGeom>
          <a:noFill/>
        </p:spPr>
        <p:txBody>
          <a:bodyPr wrap="none" rtlCol="0">
            <a:spAutoFit/>
          </a:bodyPr>
          <a:lstStyle/>
          <a:p>
            <a:r>
              <a:rPr lang="ja-JP" altLang="en-US" sz="2400" dirty="0"/>
              <a:t>境界値</a:t>
            </a:r>
            <a:endParaRPr kumimoji="1" lang="ja-JP" altLang="en-US" sz="2400" dirty="0"/>
          </a:p>
        </p:txBody>
      </p:sp>
      <p:sp>
        <p:nvSpPr>
          <p:cNvPr id="40" name="楕円 42"/>
          <p:cNvSpPr/>
          <p:nvPr/>
        </p:nvSpPr>
        <p:spPr>
          <a:xfrm>
            <a:off x="8657038" y="3959022"/>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41" name="直線コネクタ 40"/>
          <p:cNvCxnSpPr>
            <a:stCxn id="40" idx="0"/>
          </p:cNvCxnSpPr>
          <p:nvPr/>
        </p:nvCxnSpPr>
        <p:spPr>
          <a:xfrm flipV="1">
            <a:off x="8765050" y="3187790"/>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42" name="楕円 42"/>
          <p:cNvSpPr/>
          <p:nvPr/>
        </p:nvSpPr>
        <p:spPr>
          <a:xfrm>
            <a:off x="1174168" y="3950775"/>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43" name="直線コネクタ 42"/>
          <p:cNvCxnSpPr>
            <a:stCxn id="42" idx="0"/>
          </p:cNvCxnSpPr>
          <p:nvPr/>
        </p:nvCxnSpPr>
        <p:spPr>
          <a:xfrm flipV="1">
            <a:off x="1282180" y="3179543"/>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44" name="楕円 49"/>
          <p:cNvSpPr/>
          <p:nvPr/>
        </p:nvSpPr>
        <p:spPr>
          <a:xfrm>
            <a:off x="942489" y="3935292"/>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5" name="楕円 49"/>
          <p:cNvSpPr/>
          <p:nvPr/>
        </p:nvSpPr>
        <p:spPr>
          <a:xfrm>
            <a:off x="8889542" y="3959022"/>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6" name="テキスト ボックス 45"/>
          <p:cNvSpPr txBox="1"/>
          <p:nvPr/>
        </p:nvSpPr>
        <p:spPr>
          <a:xfrm>
            <a:off x="8160991" y="4235139"/>
            <a:ext cx="740908" cy="400110"/>
          </a:xfrm>
          <a:prstGeom prst="rect">
            <a:avLst/>
          </a:prstGeom>
          <a:noFill/>
        </p:spPr>
        <p:txBody>
          <a:bodyPr wrap="none" rtlCol="0">
            <a:spAutoFit/>
          </a:bodyPr>
          <a:lstStyle/>
          <a:p>
            <a:r>
              <a:rPr kumimoji="1" lang="en-US" altLang="ja-JP" sz="2000" dirty="0"/>
              <a:t>MAX</a:t>
            </a:r>
            <a:endParaRPr kumimoji="1" lang="ja-JP" altLang="en-US" sz="2000" dirty="0"/>
          </a:p>
        </p:txBody>
      </p:sp>
      <p:sp>
        <p:nvSpPr>
          <p:cNvPr id="47" name="テキスト ボックス 46"/>
          <p:cNvSpPr txBox="1"/>
          <p:nvPr/>
        </p:nvSpPr>
        <p:spPr>
          <a:xfrm>
            <a:off x="8841432" y="4230848"/>
            <a:ext cx="1032655" cy="400110"/>
          </a:xfrm>
          <a:prstGeom prst="rect">
            <a:avLst/>
          </a:prstGeom>
          <a:noFill/>
        </p:spPr>
        <p:txBody>
          <a:bodyPr wrap="none" rtlCol="0">
            <a:spAutoFit/>
          </a:bodyPr>
          <a:lstStyle/>
          <a:p>
            <a:r>
              <a:rPr kumimoji="1" lang="en-US" altLang="ja-JP" sz="2000" dirty="0"/>
              <a:t>MAX+1</a:t>
            </a:r>
            <a:endParaRPr kumimoji="1" lang="ja-JP" altLang="en-US" sz="2000" dirty="0"/>
          </a:p>
        </p:txBody>
      </p:sp>
      <p:sp>
        <p:nvSpPr>
          <p:cNvPr id="48" name="テキスト ボックス 47"/>
          <p:cNvSpPr txBox="1"/>
          <p:nvPr/>
        </p:nvSpPr>
        <p:spPr>
          <a:xfrm>
            <a:off x="1136576" y="4218780"/>
            <a:ext cx="356188" cy="461665"/>
          </a:xfrm>
          <a:prstGeom prst="rect">
            <a:avLst/>
          </a:prstGeom>
          <a:noFill/>
        </p:spPr>
        <p:txBody>
          <a:bodyPr wrap="none" rtlCol="0">
            <a:spAutoFit/>
          </a:bodyPr>
          <a:lstStyle/>
          <a:p>
            <a:r>
              <a:rPr lang="en-US" altLang="ja-JP" sz="2400" dirty="0"/>
              <a:t>0</a:t>
            </a:r>
            <a:endParaRPr kumimoji="1" lang="ja-JP" altLang="en-US" sz="2400" dirty="0"/>
          </a:p>
        </p:txBody>
      </p:sp>
      <p:sp>
        <p:nvSpPr>
          <p:cNvPr id="49" name="テキスト ボックス 48"/>
          <p:cNvSpPr txBox="1"/>
          <p:nvPr/>
        </p:nvSpPr>
        <p:spPr>
          <a:xfrm>
            <a:off x="776536" y="4218780"/>
            <a:ext cx="458780" cy="461665"/>
          </a:xfrm>
          <a:prstGeom prst="rect">
            <a:avLst/>
          </a:prstGeom>
          <a:noFill/>
        </p:spPr>
        <p:txBody>
          <a:bodyPr wrap="none" rtlCol="0">
            <a:spAutoFit/>
          </a:bodyPr>
          <a:lstStyle/>
          <a:p>
            <a:r>
              <a:rPr kumimoji="1" lang="en-US" altLang="ja-JP" sz="2400" dirty="0"/>
              <a:t>-1</a:t>
            </a:r>
            <a:endParaRPr kumimoji="1" lang="ja-JP" altLang="en-US" sz="2400" dirty="0"/>
          </a:p>
        </p:txBody>
      </p:sp>
      <p:sp>
        <p:nvSpPr>
          <p:cNvPr id="50" name="テキスト ボックス 49"/>
          <p:cNvSpPr txBox="1"/>
          <p:nvPr/>
        </p:nvSpPr>
        <p:spPr>
          <a:xfrm>
            <a:off x="604515" y="4664716"/>
            <a:ext cx="1107996" cy="461665"/>
          </a:xfrm>
          <a:prstGeom prst="rect">
            <a:avLst/>
          </a:prstGeom>
          <a:noFill/>
        </p:spPr>
        <p:txBody>
          <a:bodyPr wrap="none" rtlCol="0">
            <a:spAutoFit/>
          </a:bodyPr>
          <a:lstStyle/>
          <a:p>
            <a:r>
              <a:rPr lang="ja-JP" altLang="en-US" sz="2400" dirty="0"/>
              <a:t>境界値</a:t>
            </a:r>
            <a:endParaRPr kumimoji="1" lang="ja-JP" altLang="en-US" sz="2400" dirty="0"/>
          </a:p>
        </p:txBody>
      </p:sp>
      <p:sp>
        <p:nvSpPr>
          <p:cNvPr id="51" name="テキスト ボックス 50"/>
          <p:cNvSpPr txBox="1"/>
          <p:nvPr/>
        </p:nvSpPr>
        <p:spPr>
          <a:xfrm>
            <a:off x="8302704" y="4664716"/>
            <a:ext cx="1107996" cy="461665"/>
          </a:xfrm>
          <a:prstGeom prst="rect">
            <a:avLst/>
          </a:prstGeom>
          <a:noFill/>
        </p:spPr>
        <p:txBody>
          <a:bodyPr wrap="none" rtlCol="0">
            <a:spAutoFit/>
          </a:bodyPr>
          <a:lstStyle/>
          <a:p>
            <a:r>
              <a:rPr lang="ja-JP" altLang="en-US" sz="2400" dirty="0"/>
              <a:t>境界値</a:t>
            </a:r>
            <a:endParaRPr kumimoji="1" lang="ja-JP" altLang="en-US" sz="2400" dirty="0"/>
          </a:p>
        </p:txBody>
      </p:sp>
      <p:sp>
        <p:nvSpPr>
          <p:cNvPr id="52" name="テキスト ボックス 51"/>
          <p:cNvSpPr txBox="1"/>
          <p:nvPr/>
        </p:nvSpPr>
        <p:spPr>
          <a:xfrm>
            <a:off x="4268636" y="4054839"/>
            <a:ext cx="1107996" cy="830997"/>
          </a:xfrm>
          <a:prstGeom prst="rect">
            <a:avLst/>
          </a:prstGeom>
          <a:noFill/>
        </p:spPr>
        <p:txBody>
          <a:bodyPr wrap="none" rtlCol="0">
            <a:spAutoFit/>
          </a:bodyPr>
          <a:lstStyle/>
          <a:p>
            <a:pPr algn="ctr"/>
            <a:r>
              <a:rPr lang="en-US" altLang="ja-JP" sz="2400" dirty="0"/>
              <a:t>10</a:t>
            </a:r>
          </a:p>
          <a:p>
            <a:pPr algn="ctr"/>
            <a:r>
              <a:rPr lang="ja-JP" altLang="en-US" sz="2400" dirty="0"/>
              <a:t>代表値</a:t>
            </a:r>
            <a:endParaRPr kumimoji="1" lang="ja-JP" altLang="en-US" sz="2400" dirty="0"/>
          </a:p>
        </p:txBody>
      </p:sp>
      <p:sp>
        <p:nvSpPr>
          <p:cNvPr id="53" name="テキスト ボックス 52"/>
          <p:cNvSpPr txBox="1"/>
          <p:nvPr/>
        </p:nvSpPr>
        <p:spPr>
          <a:xfrm>
            <a:off x="7185383" y="4054839"/>
            <a:ext cx="1107996" cy="830997"/>
          </a:xfrm>
          <a:prstGeom prst="rect">
            <a:avLst/>
          </a:prstGeom>
          <a:noFill/>
        </p:spPr>
        <p:txBody>
          <a:bodyPr wrap="none" rtlCol="0">
            <a:spAutoFit/>
          </a:bodyPr>
          <a:lstStyle/>
          <a:p>
            <a:pPr algn="ctr"/>
            <a:r>
              <a:rPr lang="en-US" altLang="ja-JP" sz="2400" dirty="0"/>
              <a:t>50</a:t>
            </a:r>
          </a:p>
          <a:p>
            <a:pPr algn="ctr"/>
            <a:r>
              <a:rPr lang="ja-JP" altLang="en-US" sz="2400" dirty="0"/>
              <a:t>代表値</a:t>
            </a:r>
            <a:endParaRPr kumimoji="1" lang="ja-JP" altLang="en-US" sz="2400" dirty="0"/>
          </a:p>
        </p:txBody>
      </p:sp>
      <p:sp>
        <p:nvSpPr>
          <p:cNvPr id="54" name="テキスト ボックス 53"/>
          <p:cNvSpPr txBox="1"/>
          <p:nvPr/>
        </p:nvSpPr>
        <p:spPr>
          <a:xfrm>
            <a:off x="1689915" y="4054839"/>
            <a:ext cx="1107996" cy="830997"/>
          </a:xfrm>
          <a:prstGeom prst="rect">
            <a:avLst/>
          </a:prstGeom>
          <a:noFill/>
        </p:spPr>
        <p:txBody>
          <a:bodyPr wrap="none" rtlCol="0">
            <a:spAutoFit/>
          </a:bodyPr>
          <a:lstStyle/>
          <a:p>
            <a:pPr algn="ctr"/>
            <a:r>
              <a:rPr lang="en-US" altLang="ja-JP" sz="2400" dirty="0"/>
              <a:t>3</a:t>
            </a:r>
          </a:p>
          <a:p>
            <a:pPr algn="ctr"/>
            <a:r>
              <a:rPr lang="ja-JP" altLang="en-US" sz="2400" dirty="0"/>
              <a:t>代表値</a:t>
            </a:r>
            <a:endParaRPr kumimoji="1" lang="ja-JP" altLang="en-US" sz="2400" dirty="0"/>
          </a:p>
        </p:txBody>
      </p:sp>
      <p:sp>
        <p:nvSpPr>
          <p:cNvPr id="7" name="テキスト ボックス 6"/>
          <p:cNvSpPr txBox="1"/>
          <p:nvPr/>
        </p:nvSpPr>
        <p:spPr>
          <a:xfrm>
            <a:off x="707231" y="5224065"/>
            <a:ext cx="8650528" cy="1200329"/>
          </a:xfrm>
          <a:prstGeom prst="rect">
            <a:avLst/>
          </a:prstGeom>
          <a:noFill/>
        </p:spPr>
        <p:txBody>
          <a:bodyPr wrap="square" rtlCol="0">
            <a:spAutoFit/>
          </a:bodyPr>
          <a:lstStyle/>
          <a:p>
            <a:pPr marL="355600" indent="-355600">
              <a:buFont typeface="Arial" panose="020B0604020202020204" pitchFamily="34" charset="0"/>
              <a:buChar char="•"/>
            </a:pPr>
            <a:r>
              <a:rPr lang="en-US" altLang="ja-JP" sz="2400" dirty="0"/>
              <a:t>3</a:t>
            </a:r>
            <a:r>
              <a:rPr lang="ja-JP" altLang="en-US" sz="2400" dirty="0"/>
              <a:t>個の境界値を識別する方法を使ってもよい。</a:t>
            </a:r>
            <a:endParaRPr lang="en-US" altLang="ja-JP" sz="2400" dirty="0"/>
          </a:p>
          <a:p>
            <a:pPr marL="355600" indent="-355600">
              <a:buFont typeface="Arial" panose="020B0604020202020204" pitchFamily="34" charset="0"/>
              <a:buChar char="•"/>
            </a:pPr>
            <a:r>
              <a:rPr kumimoji="1" lang="ja-JP" altLang="en-US" sz="2400" dirty="0"/>
              <a:t>「</a:t>
            </a:r>
            <a:r>
              <a:rPr kumimoji="1" lang="en-US" altLang="ja-JP" sz="2400" dirty="0"/>
              <a:t>-1</a:t>
            </a:r>
            <a:r>
              <a:rPr kumimoji="1" lang="ja-JP" altLang="en-US" sz="2400" dirty="0"/>
              <a:t>以下」「</a:t>
            </a:r>
            <a:r>
              <a:rPr kumimoji="1" lang="en-US" altLang="ja-JP" sz="2400" dirty="0"/>
              <a:t>MAX+1</a:t>
            </a:r>
            <a:r>
              <a:rPr kumimoji="1" lang="ja-JP" altLang="en-US" sz="2400" dirty="0"/>
              <a:t>以上」の無効同値パーティションの代表値を考慮してもよい。</a:t>
            </a:r>
          </a:p>
        </p:txBody>
      </p:sp>
      <p:sp>
        <p:nvSpPr>
          <p:cNvPr id="55" name="フッター プレースホルダ 4">
            <a:extLst>
              <a:ext uri="{FF2B5EF4-FFF2-40B4-BE49-F238E27FC236}">
                <a16:creationId xmlns:a16="http://schemas.microsoft.com/office/drawing/2014/main" id="{5CE78E12-3265-458A-A01A-305C3F936A17}"/>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217126845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3"/>
            </a:pPr>
            <a:r>
              <a:rPr lang="ja-JP" altLang="en-US" dirty="0"/>
              <a:t>「年齢が</a:t>
            </a:r>
            <a:r>
              <a:rPr lang="en-US" altLang="ja-JP" dirty="0"/>
              <a:t>6</a:t>
            </a:r>
            <a:r>
              <a:rPr lang="ja-JP" altLang="en-US" dirty="0"/>
              <a:t>歳以上</a:t>
            </a:r>
            <a:r>
              <a:rPr lang="en-US" altLang="ja-JP" dirty="0"/>
              <a:t>18</a:t>
            </a:r>
            <a:r>
              <a:rPr lang="ja-JP" altLang="en-US" dirty="0"/>
              <a:t>歳以下」という仕様に対して同値分割法・境界値分析を適用する。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25</a:t>
            </a:fld>
            <a:endParaRPr lang="en-US" altLang="ja-JP" dirty="0"/>
          </a:p>
        </p:txBody>
      </p:sp>
      <p:cxnSp>
        <p:nvCxnSpPr>
          <p:cNvPr id="14" name="直線コネクタ 13"/>
          <p:cNvCxnSpPr/>
          <p:nvPr/>
        </p:nvCxnSpPr>
        <p:spPr>
          <a:xfrm>
            <a:off x="1136576" y="4038923"/>
            <a:ext cx="770485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6" name="楕円 42"/>
          <p:cNvSpPr/>
          <p:nvPr/>
        </p:nvSpPr>
        <p:spPr>
          <a:xfrm>
            <a:off x="3154726" y="3930911"/>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9" name="楕円 45"/>
          <p:cNvSpPr/>
          <p:nvPr/>
        </p:nvSpPr>
        <p:spPr>
          <a:xfrm>
            <a:off x="6432503" y="3930911"/>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0" name="テキスト ボックス 19"/>
          <p:cNvSpPr txBox="1"/>
          <p:nvPr/>
        </p:nvSpPr>
        <p:spPr>
          <a:xfrm>
            <a:off x="6177136" y="4217620"/>
            <a:ext cx="527709" cy="461665"/>
          </a:xfrm>
          <a:prstGeom prst="rect">
            <a:avLst/>
          </a:prstGeom>
          <a:noFill/>
        </p:spPr>
        <p:txBody>
          <a:bodyPr wrap="none" rtlCol="0">
            <a:spAutoFit/>
          </a:bodyPr>
          <a:lstStyle/>
          <a:p>
            <a:r>
              <a:rPr kumimoji="1" lang="en-US" altLang="ja-JP" sz="2400" dirty="0"/>
              <a:t>18</a:t>
            </a:r>
            <a:endParaRPr kumimoji="1" lang="ja-JP" altLang="en-US" sz="2400" dirty="0"/>
          </a:p>
        </p:txBody>
      </p:sp>
      <p:sp>
        <p:nvSpPr>
          <p:cNvPr id="24" name="楕円 48"/>
          <p:cNvSpPr/>
          <p:nvPr/>
        </p:nvSpPr>
        <p:spPr>
          <a:xfrm>
            <a:off x="6676480" y="3930911"/>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7" name="楕円 49"/>
          <p:cNvSpPr/>
          <p:nvPr/>
        </p:nvSpPr>
        <p:spPr>
          <a:xfrm>
            <a:off x="2936776" y="3930911"/>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0" name="左右矢印 29"/>
          <p:cNvSpPr/>
          <p:nvPr/>
        </p:nvSpPr>
        <p:spPr>
          <a:xfrm>
            <a:off x="3281318" y="3515982"/>
            <a:ext cx="3240000" cy="237586"/>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1" name="左右矢印 30"/>
          <p:cNvSpPr/>
          <p:nvPr/>
        </p:nvSpPr>
        <p:spPr>
          <a:xfrm>
            <a:off x="6609184" y="3515982"/>
            <a:ext cx="2124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2" name="左右矢印 31"/>
          <p:cNvSpPr/>
          <p:nvPr/>
        </p:nvSpPr>
        <p:spPr>
          <a:xfrm>
            <a:off x="1316808" y="3515982"/>
            <a:ext cx="1908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34" name="直線コネクタ 33"/>
          <p:cNvCxnSpPr>
            <a:stCxn id="16" idx="0"/>
          </p:cNvCxnSpPr>
          <p:nvPr/>
        </p:nvCxnSpPr>
        <p:spPr>
          <a:xfrm flipV="1">
            <a:off x="3262738" y="3159679"/>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35" name="直線コネクタ 34"/>
          <p:cNvCxnSpPr/>
          <p:nvPr/>
        </p:nvCxnSpPr>
        <p:spPr>
          <a:xfrm flipV="1">
            <a:off x="6551987" y="3190675"/>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6" name="テキスト ボックス 35"/>
          <p:cNvSpPr txBox="1"/>
          <p:nvPr/>
        </p:nvSpPr>
        <p:spPr>
          <a:xfrm>
            <a:off x="3084644" y="4217620"/>
            <a:ext cx="356188" cy="461665"/>
          </a:xfrm>
          <a:prstGeom prst="rect">
            <a:avLst/>
          </a:prstGeom>
          <a:noFill/>
        </p:spPr>
        <p:txBody>
          <a:bodyPr wrap="none" rtlCol="0">
            <a:spAutoFit/>
          </a:bodyPr>
          <a:lstStyle/>
          <a:p>
            <a:r>
              <a:rPr lang="en-US" altLang="ja-JP" sz="2400" dirty="0"/>
              <a:t>6</a:t>
            </a:r>
            <a:endParaRPr kumimoji="1" lang="ja-JP" altLang="en-US" sz="2400" dirty="0"/>
          </a:p>
        </p:txBody>
      </p:sp>
      <p:sp>
        <p:nvSpPr>
          <p:cNvPr id="37" name="テキスト ボックス 36"/>
          <p:cNvSpPr txBox="1"/>
          <p:nvPr/>
        </p:nvSpPr>
        <p:spPr>
          <a:xfrm>
            <a:off x="6537176" y="4217620"/>
            <a:ext cx="527709" cy="461665"/>
          </a:xfrm>
          <a:prstGeom prst="rect">
            <a:avLst/>
          </a:prstGeom>
          <a:noFill/>
        </p:spPr>
        <p:txBody>
          <a:bodyPr wrap="none" rtlCol="0">
            <a:spAutoFit/>
          </a:bodyPr>
          <a:lstStyle/>
          <a:p>
            <a:r>
              <a:rPr kumimoji="1" lang="en-US" altLang="ja-JP" sz="2400" dirty="0"/>
              <a:t>19</a:t>
            </a:r>
            <a:endParaRPr kumimoji="1" lang="ja-JP" altLang="en-US" sz="2400" dirty="0"/>
          </a:p>
        </p:txBody>
      </p:sp>
      <p:sp>
        <p:nvSpPr>
          <p:cNvPr id="38" name="テキスト ボックス 37"/>
          <p:cNvSpPr txBox="1"/>
          <p:nvPr/>
        </p:nvSpPr>
        <p:spPr>
          <a:xfrm>
            <a:off x="2868620" y="4217620"/>
            <a:ext cx="356188" cy="461665"/>
          </a:xfrm>
          <a:prstGeom prst="rect">
            <a:avLst/>
          </a:prstGeom>
          <a:noFill/>
        </p:spPr>
        <p:txBody>
          <a:bodyPr wrap="none" rtlCol="0">
            <a:spAutoFit/>
          </a:bodyPr>
          <a:lstStyle/>
          <a:p>
            <a:r>
              <a:rPr kumimoji="1" lang="en-US" altLang="ja-JP" sz="2400" dirty="0"/>
              <a:t>5</a:t>
            </a:r>
            <a:endParaRPr kumimoji="1" lang="ja-JP" altLang="en-US" sz="2400" dirty="0"/>
          </a:p>
        </p:txBody>
      </p:sp>
      <p:sp>
        <p:nvSpPr>
          <p:cNvPr id="40" name="楕円 42"/>
          <p:cNvSpPr/>
          <p:nvPr/>
        </p:nvSpPr>
        <p:spPr>
          <a:xfrm>
            <a:off x="8657038" y="3959022"/>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41" name="直線コネクタ 40"/>
          <p:cNvCxnSpPr>
            <a:stCxn id="40" idx="0"/>
          </p:cNvCxnSpPr>
          <p:nvPr/>
        </p:nvCxnSpPr>
        <p:spPr>
          <a:xfrm flipV="1">
            <a:off x="8765050" y="3187790"/>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42" name="楕円 42"/>
          <p:cNvSpPr/>
          <p:nvPr/>
        </p:nvSpPr>
        <p:spPr>
          <a:xfrm>
            <a:off x="1174168" y="3950775"/>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43" name="直線コネクタ 42"/>
          <p:cNvCxnSpPr>
            <a:stCxn id="42" idx="0"/>
          </p:cNvCxnSpPr>
          <p:nvPr/>
        </p:nvCxnSpPr>
        <p:spPr>
          <a:xfrm flipV="1">
            <a:off x="1282180" y="3179543"/>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44" name="楕円 49"/>
          <p:cNvSpPr/>
          <p:nvPr/>
        </p:nvSpPr>
        <p:spPr>
          <a:xfrm>
            <a:off x="942489" y="3935292"/>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5" name="楕円 49"/>
          <p:cNvSpPr/>
          <p:nvPr/>
        </p:nvSpPr>
        <p:spPr>
          <a:xfrm>
            <a:off x="8889542" y="3959022"/>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6" name="テキスト ボックス 45"/>
          <p:cNvSpPr txBox="1"/>
          <p:nvPr/>
        </p:nvSpPr>
        <p:spPr>
          <a:xfrm>
            <a:off x="8160991" y="4235139"/>
            <a:ext cx="740908" cy="400110"/>
          </a:xfrm>
          <a:prstGeom prst="rect">
            <a:avLst/>
          </a:prstGeom>
          <a:noFill/>
        </p:spPr>
        <p:txBody>
          <a:bodyPr wrap="none" rtlCol="0">
            <a:spAutoFit/>
          </a:bodyPr>
          <a:lstStyle/>
          <a:p>
            <a:r>
              <a:rPr kumimoji="1" lang="en-US" altLang="ja-JP" sz="2000" dirty="0"/>
              <a:t>MAX</a:t>
            </a:r>
            <a:endParaRPr kumimoji="1" lang="ja-JP" altLang="en-US" sz="2000" dirty="0"/>
          </a:p>
        </p:txBody>
      </p:sp>
      <p:sp>
        <p:nvSpPr>
          <p:cNvPr id="47" name="テキスト ボックス 46"/>
          <p:cNvSpPr txBox="1"/>
          <p:nvPr/>
        </p:nvSpPr>
        <p:spPr>
          <a:xfrm>
            <a:off x="8841432" y="4230848"/>
            <a:ext cx="1032655" cy="400110"/>
          </a:xfrm>
          <a:prstGeom prst="rect">
            <a:avLst/>
          </a:prstGeom>
          <a:noFill/>
        </p:spPr>
        <p:txBody>
          <a:bodyPr wrap="none" rtlCol="0">
            <a:spAutoFit/>
          </a:bodyPr>
          <a:lstStyle/>
          <a:p>
            <a:r>
              <a:rPr kumimoji="1" lang="en-US" altLang="ja-JP" sz="2000" dirty="0"/>
              <a:t>MAX+1</a:t>
            </a:r>
            <a:endParaRPr kumimoji="1" lang="ja-JP" altLang="en-US" sz="2000" dirty="0"/>
          </a:p>
        </p:txBody>
      </p:sp>
      <p:sp>
        <p:nvSpPr>
          <p:cNvPr id="48" name="テキスト ボックス 47"/>
          <p:cNvSpPr txBox="1"/>
          <p:nvPr/>
        </p:nvSpPr>
        <p:spPr>
          <a:xfrm>
            <a:off x="1136576" y="4218780"/>
            <a:ext cx="356188" cy="461665"/>
          </a:xfrm>
          <a:prstGeom prst="rect">
            <a:avLst/>
          </a:prstGeom>
          <a:noFill/>
        </p:spPr>
        <p:txBody>
          <a:bodyPr wrap="none" rtlCol="0">
            <a:spAutoFit/>
          </a:bodyPr>
          <a:lstStyle/>
          <a:p>
            <a:r>
              <a:rPr lang="en-US" altLang="ja-JP" sz="2400" dirty="0"/>
              <a:t>0</a:t>
            </a:r>
            <a:endParaRPr kumimoji="1" lang="ja-JP" altLang="en-US" sz="2400" dirty="0"/>
          </a:p>
        </p:txBody>
      </p:sp>
      <p:sp>
        <p:nvSpPr>
          <p:cNvPr id="49" name="テキスト ボックス 48"/>
          <p:cNvSpPr txBox="1"/>
          <p:nvPr/>
        </p:nvSpPr>
        <p:spPr>
          <a:xfrm>
            <a:off x="776536" y="4218780"/>
            <a:ext cx="458780" cy="461665"/>
          </a:xfrm>
          <a:prstGeom prst="rect">
            <a:avLst/>
          </a:prstGeom>
          <a:noFill/>
        </p:spPr>
        <p:txBody>
          <a:bodyPr wrap="none" rtlCol="0">
            <a:spAutoFit/>
          </a:bodyPr>
          <a:lstStyle/>
          <a:p>
            <a:r>
              <a:rPr kumimoji="1" lang="en-US" altLang="ja-JP" sz="2400" dirty="0"/>
              <a:t>-1</a:t>
            </a:r>
            <a:endParaRPr kumimoji="1" lang="ja-JP" altLang="en-US" sz="2400" dirty="0"/>
          </a:p>
        </p:txBody>
      </p:sp>
      <p:sp>
        <p:nvSpPr>
          <p:cNvPr id="52" name="テキスト ボックス 51"/>
          <p:cNvSpPr txBox="1"/>
          <p:nvPr/>
        </p:nvSpPr>
        <p:spPr>
          <a:xfrm>
            <a:off x="4558779" y="4054839"/>
            <a:ext cx="527709" cy="461665"/>
          </a:xfrm>
          <a:prstGeom prst="rect">
            <a:avLst/>
          </a:prstGeom>
          <a:noFill/>
        </p:spPr>
        <p:txBody>
          <a:bodyPr wrap="none" rtlCol="0">
            <a:spAutoFit/>
          </a:bodyPr>
          <a:lstStyle/>
          <a:p>
            <a:pPr algn="ctr"/>
            <a:r>
              <a:rPr lang="en-US" altLang="ja-JP" sz="2400" dirty="0"/>
              <a:t>10</a:t>
            </a:r>
          </a:p>
        </p:txBody>
      </p:sp>
      <p:sp>
        <p:nvSpPr>
          <p:cNvPr id="53" name="テキスト ボックス 52"/>
          <p:cNvSpPr txBox="1"/>
          <p:nvPr/>
        </p:nvSpPr>
        <p:spPr>
          <a:xfrm>
            <a:off x="7475526" y="4054839"/>
            <a:ext cx="527709" cy="461665"/>
          </a:xfrm>
          <a:prstGeom prst="rect">
            <a:avLst/>
          </a:prstGeom>
          <a:noFill/>
        </p:spPr>
        <p:txBody>
          <a:bodyPr wrap="none" rtlCol="0">
            <a:spAutoFit/>
          </a:bodyPr>
          <a:lstStyle/>
          <a:p>
            <a:pPr algn="ctr"/>
            <a:r>
              <a:rPr lang="en-US" altLang="ja-JP" sz="2400" dirty="0"/>
              <a:t>50</a:t>
            </a:r>
          </a:p>
        </p:txBody>
      </p:sp>
      <p:sp>
        <p:nvSpPr>
          <p:cNvPr id="54" name="テキスト ボックス 53"/>
          <p:cNvSpPr txBox="1"/>
          <p:nvPr/>
        </p:nvSpPr>
        <p:spPr>
          <a:xfrm>
            <a:off x="2065819" y="4054839"/>
            <a:ext cx="356187" cy="461665"/>
          </a:xfrm>
          <a:prstGeom prst="rect">
            <a:avLst/>
          </a:prstGeom>
          <a:noFill/>
        </p:spPr>
        <p:txBody>
          <a:bodyPr wrap="none" rtlCol="0">
            <a:spAutoFit/>
          </a:bodyPr>
          <a:lstStyle/>
          <a:p>
            <a:pPr algn="ctr"/>
            <a:r>
              <a:rPr lang="en-US" altLang="ja-JP" sz="2400" dirty="0"/>
              <a:t>3</a:t>
            </a:r>
          </a:p>
        </p:txBody>
      </p:sp>
      <p:sp>
        <p:nvSpPr>
          <p:cNvPr id="8" name="右中かっこ 7"/>
          <p:cNvSpPr/>
          <p:nvPr/>
        </p:nvSpPr>
        <p:spPr>
          <a:xfrm rot="5400000">
            <a:off x="4706459" y="3151935"/>
            <a:ext cx="370568" cy="3434881"/>
          </a:xfrm>
          <a:prstGeom prst="rightBrace">
            <a:avLst>
              <a:gd name="adj1" fmla="val 33321"/>
              <a:gd name="adj2"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55" name="右中かっこ 54"/>
          <p:cNvSpPr/>
          <p:nvPr/>
        </p:nvSpPr>
        <p:spPr>
          <a:xfrm rot="5400000">
            <a:off x="7689542" y="3638639"/>
            <a:ext cx="367901" cy="2464145"/>
          </a:xfrm>
          <a:prstGeom prst="rightBrace">
            <a:avLst>
              <a:gd name="adj1" fmla="val 33321"/>
              <a:gd name="adj2"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56" name="右中かっこ 55"/>
          <p:cNvSpPr/>
          <p:nvPr/>
        </p:nvSpPr>
        <p:spPr>
          <a:xfrm rot="5400000">
            <a:off x="1880327" y="3776804"/>
            <a:ext cx="340018" cy="2215695"/>
          </a:xfrm>
          <a:prstGeom prst="rightBrace">
            <a:avLst>
              <a:gd name="adj1" fmla="val 33321"/>
              <a:gd name="adj2"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9" name="テキスト ボックス 8"/>
          <p:cNvSpPr txBox="1"/>
          <p:nvPr/>
        </p:nvSpPr>
        <p:spPr>
          <a:xfrm>
            <a:off x="3507543" y="5191408"/>
            <a:ext cx="2885617" cy="830997"/>
          </a:xfrm>
          <a:prstGeom prst="rect">
            <a:avLst/>
          </a:prstGeom>
          <a:noFill/>
        </p:spPr>
        <p:txBody>
          <a:bodyPr wrap="square" rtlCol="0">
            <a:spAutoFit/>
          </a:bodyPr>
          <a:lstStyle/>
          <a:p>
            <a:r>
              <a:rPr kumimoji="1" lang="ja-JP" altLang="en-US" sz="2400" dirty="0"/>
              <a:t>「</a:t>
            </a:r>
            <a:r>
              <a:rPr lang="en-US" altLang="ja-JP" sz="2400" dirty="0"/>
              <a:t>6</a:t>
            </a:r>
            <a:r>
              <a:rPr lang="ja-JP" altLang="en-US" sz="2400" dirty="0"/>
              <a:t>歳以上</a:t>
            </a:r>
            <a:r>
              <a:rPr lang="en-US" altLang="ja-JP" sz="2400" dirty="0"/>
              <a:t>18</a:t>
            </a:r>
            <a:r>
              <a:rPr lang="ja-JP" altLang="en-US" sz="2400" dirty="0"/>
              <a:t>歳以下」が「</a:t>
            </a:r>
            <a:r>
              <a:rPr lang="en-US" altLang="ja-JP" sz="2400" dirty="0"/>
              <a:t>Y</a:t>
            </a:r>
            <a:r>
              <a:rPr lang="ja-JP" altLang="en-US" sz="2400" dirty="0"/>
              <a:t>」の場合</a:t>
            </a:r>
            <a:endParaRPr kumimoji="1" lang="ja-JP" altLang="en-US" sz="2400" dirty="0"/>
          </a:p>
        </p:txBody>
      </p:sp>
      <p:sp>
        <p:nvSpPr>
          <p:cNvPr id="57" name="テキスト ボックス 56"/>
          <p:cNvSpPr txBox="1"/>
          <p:nvPr/>
        </p:nvSpPr>
        <p:spPr>
          <a:xfrm>
            <a:off x="6609184" y="5191408"/>
            <a:ext cx="2885617" cy="830997"/>
          </a:xfrm>
          <a:prstGeom prst="rect">
            <a:avLst/>
          </a:prstGeom>
          <a:noFill/>
        </p:spPr>
        <p:txBody>
          <a:bodyPr wrap="square" rtlCol="0">
            <a:spAutoFit/>
          </a:bodyPr>
          <a:lstStyle/>
          <a:p>
            <a:r>
              <a:rPr kumimoji="1" lang="ja-JP" altLang="en-US" sz="2400" dirty="0"/>
              <a:t>「</a:t>
            </a:r>
            <a:r>
              <a:rPr lang="en-US" altLang="ja-JP" sz="2400" dirty="0"/>
              <a:t>6</a:t>
            </a:r>
            <a:r>
              <a:rPr lang="ja-JP" altLang="en-US" sz="2400" dirty="0"/>
              <a:t>歳以上</a:t>
            </a:r>
            <a:r>
              <a:rPr lang="en-US" altLang="ja-JP" sz="2400" dirty="0"/>
              <a:t>18</a:t>
            </a:r>
            <a:r>
              <a:rPr lang="ja-JP" altLang="en-US" sz="2400" dirty="0"/>
              <a:t>歳以下」が「</a:t>
            </a:r>
            <a:r>
              <a:rPr lang="en-US" altLang="ja-JP" sz="2400" dirty="0"/>
              <a:t>N</a:t>
            </a:r>
            <a:r>
              <a:rPr lang="ja-JP" altLang="en-US" sz="2400" dirty="0"/>
              <a:t>」の場合</a:t>
            </a:r>
            <a:endParaRPr kumimoji="1" lang="ja-JP" altLang="en-US" sz="2400" dirty="0"/>
          </a:p>
        </p:txBody>
      </p:sp>
      <p:sp>
        <p:nvSpPr>
          <p:cNvPr id="58" name="テキスト ボックス 57"/>
          <p:cNvSpPr txBox="1"/>
          <p:nvPr/>
        </p:nvSpPr>
        <p:spPr>
          <a:xfrm>
            <a:off x="580453" y="5191408"/>
            <a:ext cx="2885617" cy="830997"/>
          </a:xfrm>
          <a:prstGeom prst="rect">
            <a:avLst/>
          </a:prstGeom>
          <a:noFill/>
        </p:spPr>
        <p:txBody>
          <a:bodyPr wrap="square" rtlCol="0">
            <a:spAutoFit/>
          </a:bodyPr>
          <a:lstStyle/>
          <a:p>
            <a:r>
              <a:rPr kumimoji="1" lang="ja-JP" altLang="en-US" sz="2400" dirty="0"/>
              <a:t>「</a:t>
            </a:r>
            <a:r>
              <a:rPr lang="en-US" altLang="ja-JP" sz="2400" dirty="0"/>
              <a:t>6</a:t>
            </a:r>
            <a:r>
              <a:rPr lang="ja-JP" altLang="en-US" sz="2400" dirty="0"/>
              <a:t>歳以上</a:t>
            </a:r>
            <a:r>
              <a:rPr lang="en-US" altLang="ja-JP" sz="2400" dirty="0"/>
              <a:t>18</a:t>
            </a:r>
            <a:r>
              <a:rPr lang="ja-JP" altLang="en-US" sz="2400" dirty="0"/>
              <a:t>歳以下」が「</a:t>
            </a:r>
            <a:r>
              <a:rPr lang="en-US" altLang="ja-JP" sz="2400" dirty="0"/>
              <a:t>N</a:t>
            </a:r>
            <a:r>
              <a:rPr lang="ja-JP" altLang="en-US" sz="2400" dirty="0"/>
              <a:t>」の場合</a:t>
            </a:r>
            <a:endParaRPr kumimoji="1" lang="ja-JP" altLang="en-US" sz="2400" dirty="0"/>
          </a:p>
        </p:txBody>
      </p:sp>
      <p:sp>
        <p:nvSpPr>
          <p:cNvPr id="39" name="フッター プレースホルダ 4">
            <a:extLst>
              <a:ext uri="{FF2B5EF4-FFF2-40B4-BE49-F238E27FC236}">
                <a16:creationId xmlns:a16="http://schemas.microsoft.com/office/drawing/2014/main" id="{14354ADD-DD3F-4BF2-A551-32FAE7CFAEA4}"/>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247170783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a:xfrm>
            <a:off x="495299" y="1600200"/>
            <a:ext cx="9066211" cy="4525963"/>
          </a:xfrm>
        </p:spPr>
        <p:txBody>
          <a:bodyPr/>
          <a:lstStyle/>
          <a:p>
            <a:pPr marL="514350" indent="-514350">
              <a:buFont typeface="+mj-ea"/>
              <a:buAutoNum type="circleNumDbPlain" startAt="3"/>
            </a:pPr>
            <a:r>
              <a:rPr kumimoji="1" lang="ja-JP" altLang="en-US" dirty="0"/>
              <a:t>簡単化されたデシジョンテーブルの各列に、同値分割法、境界値分析で決定した値を当てはめる。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26</a:t>
            </a:fld>
            <a:endParaRPr lang="en-US" altLang="ja-JP" dirty="0"/>
          </a:p>
        </p:txBody>
      </p:sp>
      <p:graphicFrame>
        <p:nvGraphicFramePr>
          <p:cNvPr id="46" name="Group 52"/>
          <p:cNvGraphicFramePr>
            <a:graphicFrameLocks/>
          </p:cNvGraphicFramePr>
          <p:nvPr>
            <p:extLst>
              <p:ext uri="{D42A27DB-BD31-4B8C-83A1-F6EECF244321}">
                <p14:modId xmlns:p14="http://schemas.microsoft.com/office/powerpoint/2010/main" val="19055474"/>
              </p:ext>
            </p:extLst>
          </p:nvPr>
        </p:nvGraphicFramePr>
        <p:xfrm>
          <a:off x="661985" y="2852936"/>
          <a:ext cx="8748715" cy="3019397"/>
        </p:xfrm>
        <a:graphic>
          <a:graphicData uri="http://schemas.openxmlformats.org/drawingml/2006/table">
            <a:tbl>
              <a:tblPr/>
              <a:tblGrid>
                <a:gridCol w="1187876">
                  <a:extLst>
                    <a:ext uri="{9D8B030D-6E8A-4147-A177-3AD203B41FA5}">
                      <a16:colId xmlns:a16="http://schemas.microsoft.com/office/drawing/2014/main" val="20000"/>
                    </a:ext>
                  </a:extLst>
                </a:gridCol>
                <a:gridCol w="2376264">
                  <a:extLst>
                    <a:ext uri="{9D8B030D-6E8A-4147-A177-3AD203B41FA5}">
                      <a16:colId xmlns:a16="http://schemas.microsoft.com/office/drawing/2014/main" val="20002"/>
                    </a:ext>
                  </a:extLst>
                </a:gridCol>
                <a:gridCol w="1872208">
                  <a:extLst>
                    <a:ext uri="{9D8B030D-6E8A-4147-A177-3AD203B41FA5}">
                      <a16:colId xmlns:a16="http://schemas.microsoft.com/office/drawing/2014/main" val="2626546550"/>
                    </a:ext>
                  </a:extLst>
                </a:gridCol>
                <a:gridCol w="1872208">
                  <a:extLst>
                    <a:ext uri="{9D8B030D-6E8A-4147-A177-3AD203B41FA5}">
                      <a16:colId xmlns:a16="http://schemas.microsoft.com/office/drawing/2014/main" val="4253684385"/>
                    </a:ext>
                  </a:extLst>
                </a:gridCol>
                <a:gridCol w="1440159">
                  <a:extLst>
                    <a:ext uri="{9D8B030D-6E8A-4147-A177-3AD203B41FA5}">
                      <a16:colId xmlns:a16="http://schemas.microsoft.com/office/drawing/2014/main" val="2295370878"/>
                    </a:ext>
                  </a:extLst>
                </a:gridCol>
              </a:tblGrid>
              <a:tr h="396875">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デシジョンテーブルの列番号</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kumimoji="1" lang="ja-JP" altLang="en-US"/>
                    </a:p>
                  </a:txBody>
                  <a:tcPr/>
                </a:tc>
                <a:tc hMerge="1">
                  <a:txBody>
                    <a:bodyPr/>
                    <a:lstStyle/>
                    <a:p>
                      <a:endParaRPr kumimoji="1" lang="ja-JP" altLang="en-US"/>
                    </a:p>
                  </a:txBody>
                  <a:tcPr/>
                </a:tc>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96875">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年齢</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現住所</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学生証</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041926927"/>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提示あり</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学生料金</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45463732"/>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2</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提示なし</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495018523"/>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3</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6</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10</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r>
                        <a:rPr kumimoji="0" lang="en-US" altLang="ja-JP" sz="1800" b="0" i="0" u="none" strike="noStrike" cap="none" normalizeH="0" baseline="0" dirty="0">
                          <a:ln>
                            <a:noFill/>
                          </a:ln>
                          <a:solidFill>
                            <a:schemeClr val="tx2"/>
                          </a:solidFill>
                          <a:effectLst/>
                          <a:latin typeface="Tahoma" pitchFamily="34" charset="0"/>
                          <a:ea typeface="ＭＳ Ｐゴシック" charset="-128"/>
                        </a:rPr>
                        <a:t>18</a:t>
                      </a:r>
                      <a:r>
                        <a:rPr kumimoji="0" lang="ja-JP" altLang="en-US" sz="1800" b="0" i="0" u="none" strike="noStrike" cap="none" normalizeH="0" baseline="0" dirty="0">
                          <a:ln>
                            <a:noFill/>
                          </a:ln>
                          <a:solidFill>
                            <a:schemeClr val="tx2"/>
                          </a:solidFill>
                          <a:effectLst/>
                          <a:latin typeface="Tahoma" pitchFamily="34" charset="0"/>
                          <a:ea typeface="ＭＳ Ｐゴシック" charset="-128"/>
                        </a:rPr>
                        <a:t>歳</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埼玉県以外</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（どちらでもよい）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941518882"/>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4</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rgbClr val="99CC00"/>
                        </a:buClr>
                        <a:buSzPct val="60000"/>
                        <a:buFont typeface="Wingdings" pitchFamily="2" charset="2"/>
                        <a:buNone/>
                        <a:tabLst/>
                        <a:defRPr/>
                      </a:pP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-1</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0</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3</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5</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19</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50</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MAX</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MAX+1</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endPar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defRPr/>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（どこでもよい）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（どちらでもよい）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926267865"/>
                  </a:ext>
                </a:extLst>
              </a:tr>
            </a:tbl>
          </a:graphicData>
        </a:graphic>
      </p:graphicFrame>
      <p:sp>
        <p:nvSpPr>
          <p:cNvPr id="6" name="フッター プレースホルダ 4">
            <a:extLst>
              <a:ext uri="{FF2B5EF4-FFF2-40B4-BE49-F238E27FC236}">
                <a16:creationId xmlns:a16="http://schemas.microsoft.com/office/drawing/2014/main" id="{4184757C-1C4C-47EF-8F03-C65602C5674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98412592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4"/>
            </a:pPr>
            <a:r>
              <a:rPr kumimoji="1" lang="ja-JP" altLang="en-US" dirty="0"/>
              <a:t>デシジョンテーブルで整理したルールに同値分割法・境界値分析を使って具体的な値を考えることで、仕様の不備が見つかった。</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27</a:t>
            </a:fld>
            <a:endParaRPr lang="en-US" altLang="ja-JP" dirty="0"/>
          </a:p>
        </p:txBody>
      </p:sp>
      <p:graphicFrame>
        <p:nvGraphicFramePr>
          <p:cNvPr id="6" name="Group 52"/>
          <p:cNvGraphicFramePr>
            <a:graphicFrameLocks/>
          </p:cNvGraphicFramePr>
          <p:nvPr/>
        </p:nvGraphicFramePr>
        <p:xfrm>
          <a:off x="661985" y="3501008"/>
          <a:ext cx="8748715" cy="1828772"/>
        </p:xfrm>
        <a:graphic>
          <a:graphicData uri="http://schemas.openxmlformats.org/drawingml/2006/table">
            <a:tbl>
              <a:tblPr/>
              <a:tblGrid>
                <a:gridCol w="1187876">
                  <a:extLst>
                    <a:ext uri="{9D8B030D-6E8A-4147-A177-3AD203B41FA5}">
                      <a16:colId xmlns:a16="http://schemas.microsoft.com/office/drawing/2014/main" val="20000"/>
                    </a:ext>
                  </a:extLst>
                </a:gridCol>
                <a:gridCol w="2376264">
                  <a:extLst>
                    <a:ext uri="{9D8B030D-6E8A-4147-A177-3AD203B41FA5}">
                      <a16:colId xmlns:a16="http://schemas.microsoft.com/office/drawing/2014/main" val="20002"/>
                    </a:ext>
                  </a:extLst>
                </a:gridCol>
                <a:gridCol w="1872208">
                  <a:extLst>
                    <a:ext uri="{9D8B030D-6E8A-4147-A177-3AD203B41FA5}">
                      <a16:colId xmlns:a16="http://schemas.microsoft.com/office/drawing/2014/main" val="2626546550"/>
                    </a:ext>
                  </a:extLst>
                </a:gridCol>
                <a:gridCol w="1872208">
                  <a:extLst>
                    <a:ext uri="{9D8B030D-6E8A-4147-A177-3AD203B41FA5}">
                      <a16:colId xmlns:a16="http://schemas.microsoft.com/office/drawing/2014/main" val="4253684385"/>
                    </a:ext>
                  </a:extLst>
                </a:gridCol>
                <a:gridCol w="1440159">
                  <a:extLst>
                    <a:ext uri="{9D8B030D-6E8A-4147-A177-3AD203B41FA5}">
                      <a16:colId xmlns:a16="http://schemas.microsoft.com/office/drawing/2014/main" val="2295370878"/>
                    </a:ext>
                  </a:extLst>
                </a:gridCol>
              </a:tblGrid>
              <a:tr h="396875">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デシジョンテーブルの列番号</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kumimoji="1" lang="ja-JP" altLang="en-US"/>
                    </a:p>
                  </a:txBody>
                  <a:tcPr/>
                </a:tc>
                <a:tc hMerge="1">
                  <a:txBody>
                    <a:bodyPr/>
                    <a:lstStyle/>
                    <a:p>
                      <a:endParaRPr kumimoji="1" lang="ja-JP" altLang="en-US"/>
                    </a:p>
                  </a:txBody>
                  <a:tcPr/>
                </a:tc>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期待結果</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96875">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年齢</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現住所</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学生証</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041926927"/>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1800" b="0" i="0" u="none" strike="noStrike" cap="none" normalizeH="0" baseline="0" dirty="0">
                          <a:ln>
                            <a:noFill/>
                          </a:ln>
                          <a:solidFill>
                            <a:schemeClr val="tx2"/>
                          </a:solidFill>
                          <a:effectLst/>
                          <a:latin typeface="Tahoma" pitchFamily="34" charset="0"/>
                          <a:ea typeface="ＭＳ Ｐゴシック" charset="-128"/>
                        </a:rPr>
                        <a:t>4</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rgbClr val="99CC00"/>
                        </a:buClr>
                        <a:buSzPct val="60000"/>
                        <a:buFont typeface="Wingdings" pitchFamily="2" charset="2"/>
                        <a:buNone/>
                        <a:tabLst/>
                        <a:defRPr/>
                      </a:pP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-1</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0</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3</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5</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19</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50</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MAX</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r>
                        <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MAX+1</a:t>
                      </a:r>
                      <a:r>
                        <a:rPr kumimoji="0" lang="ja-JP" altLang="en-US"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rPr>
                        <a:t>歳</a:t>
                      </a:r>
                      <a:endParaRPr kumimoji="0" lang="en-US" altLang="ja-JP" sz="1800" b="0" i="0" u="none" strike="noStrike" kern="1200" cap="none" spc="0" normalizeH="0" baseline="0" noProof="0" dirty="0">
                        <a:ln>
                          <a:noFill/>
                        </a:ln>
                        <a:solidFill>
                          <a:srgbClr val="000000"/>
                        </a:solidFill>
                        <a:effectLst/>
                        <a:uLnTx/>
                        <a:uFillTx/>
                        <a:latin typeface="Tahoma" pitchFamily="34" charset="0"/>
                        <a:ea typeface="ＭＳ Ｐゴシック" charset="-128"/>
                        <a:cs typeface="+mn-cs"/>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defRPr/>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（どこでもよい）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（どちらでもよい）</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1800" b="0" i="0" u="none" strike="noStrike" cap="none" normalizeH="0" baseline="0" dirty="0">
                          <a:ln>
                            <a:noFill/>
                          </a:ln>
                          <a:solidFill>
                            <a:schemeClr val="tx2"/>
                          </a:solidFill>
                          <a:effectLst/>
                          <a:latin typeface="Tahoma" pitchFamily="34" charset="0"/>
                          <a:ea typeface="ＭＳ Ｐゴシック" charset="-128"/>
                        </a:rPr>
                        <a:t>一般料金</a:t>
                      </a:r>
                      <a:endParaRPr kumimoji="0" lang="en-US" altLang="ja-JP" sz="18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926267865"/>
                  </a:ext>
                </a:extLst>
              </a:tr>
            </a:tbl>
          </a:graphicData>
        </a:graphic>
      </p:graphicFrame>
      <p:sp>
        <p:nvSpPr>
          <p:cNvPr id="7" name="角丸四角形 6"/>
          <p:cNvSpPr/>
          <p:nvPr/>
        </p:nvSpPr>
        <p:spPr>
          <a:xfrm>
            <a:off x="2504728" y="4365103"/>
            <a:ext cx="1584176" cy="432049"/>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8" name="角丸四角形吹き出し 7"/>
          <p:cNvSpPr/>
          <p:nvPr/>
        </p:nvSpPr>
        <p:spPr>
          <a:xfrm flipH="1">
            <a:off x="2936776" y="5185918"/>
            <a:ext cx="2808312" cy="803265"/>
          </a:xfrm>
          <a:prstGeom prst="wedgeRoundRectCallout">
            <a:avLst>
              <a:gd name="adj1" fmla="val 36302"/>
              <a:gd name="adj2" fmla="val -95216"/>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en-US" altLang="ja-JP" sz="2000" dirty="0"/>
              <a:t>5</a:t>
            </a:r>
            <a:r>
              <a:rPr lang="ja-JP" altLang="en-US" sz="2000" dirty="0"/>
              <a:t>歳以下が一般料金になってしまう。</a:t>
            </a:r>
            <a:endParaRPr lang="en-US" altLang="ja-JP" sz="2000" dirty="0"/>
          </a:p>
        </p:txBody>
      </p:sp>
      <p:sp>
        <p:nvSpPr>
          <p:cNvPr id="9" name="フッター プレースホルダ 4">
            <a:extLst>
              <a:ext uri="{FF2B5EF4-FFF2-40B4-BE49-F238E27FC236}">
                <a16:creationId xmlns:a16="http://schemas.microsoft.com/office/drawing/2014/main" id="{12DD86AC-42A5-4DC4-80C9-006DC42B4F98}"/>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43599574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2</a:t>
            </a:r>
            <a:r>
              <a:rPr lang="ja-JP" altLang="en-US" sz="3200" dirty="0"/>
              <a:t>）</a:t>
            </a:r>
            <a:r>
              <a:rPr lang="en-US" altLang="ja-JP" sz="3200" dirty="0"/>
              <a:t> </a:t>
            </a:r>
            <a:r>
              <a:rPr lang="ja-JP" altLang="en-US" sz="3200" dirty="0"/>
              <a:t>解説</a:t>
            </a:r>
          </a:p>
        </p:txBody>
      </p:sp>
      <p:sp>
        <p:nvSpPr>
          <p:cNvPr id="3" name="コンテンツ プレースホルダー 2"/>
          <p:cNvSpPr>
            <a:spLocks noGrp="1"/>
          </p:cNvSpPr>
          <p:nvPr>
            <p:ph idx="1"/>
          </p:nvPr>
        </p:nvSpPr>
        <p:spPr/>
        <p:txBody>
          <a:bodyPr/>
          <a:lstStyle/>
          <a:p>
            <a:pPr marL="514350" indent="-514350">
              <a:buFont typeface="+mj-ea"/>
              <a:buAutoNum type="circleNumDbPlain" startAt="4"/>
            </a:pPr>
            <a:r>
              <a:rPr kumimoji="1" lang="ja-JP" altLang="en-US" dirty="0"/>
              <a:t>年齢に対して境界値分析を使って具体的な値を考えることで、仕様の不備が見つかった。</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28</a:t>
            </a:fld>
            <a:endParaRPr lang="en-US" altLang="ja-JP" dirty="0"/>
          </a:p>
        </p:txBody>
      </p:sp>
      <p:cxnSp>
        <p:nvCxnSpPr>
          <p:cNvPr id="9" name="直線コネクタ 8"/>
          <p:cNvCxnSpPr/>
          <p:nvPr/>
        </p:nvCxnSpPr>
        <p:spPr>
          <a:xfrm>
            <a:off x="1136576" y="4218067"/>
            <a:ext cx="770485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0" name="楕円 42"/>
          <p:cNvSpPr/>
          <p:nvPr/>
        </p:nvSpPr>
        <p:spPr>
          <a:xfrm>
            <a:off x="3154726" y="4110055"/>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1" name="楕円 45"/>
          <p:cNvSpPr/>
          <p:nvPr/>
        </p:nvSpPr>
        <p:spPr>
          <a:xfrm>
            <a:off x="6432503" y="4110055"/>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3" name="楕円 48"/>
          <p:cNvSpPr/>
          <p:nvPr/>
        </p:nvSpPr>
        <p:spPr>
          <a:xfrm>
            <a:off x="6676480" y="4110055"/>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4" name="楕円 49"/>
          <p:cNvSpPr/>
          <p:nvPr/>
        </p:nvSpPr>
        <p:spPr>
          <a:xfrm>
            <a:off x="2936776" y="4110055"/>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5" name="テキスト ボックス 14"/>
          <p:cNvSpPr txBox="1"/>
          <p:nvPr/>
        </p:nvSpPr>
        <p:spPr>
          <a:xfrm>
            <a:off x="3481266" y="2924944"/>
            <a:ext cx="2722220" cy="400110"/>
          </a:xfrm>
          <a:prstGeom prst="rect">
            <a:avLst/>
          </a:prstGeom>
          <a:noFill/>
        </p:spPr>
        <p:txBody>
          <a:bodyPr wrap="none" rtlCol="0">
            <a:spAutoFit/>
          </a:bodyPr>
          <a:lstStyle/>
          <a:p>
            <a:pPr algn="ctr"/>
            <a:r>
              <a:rPr lang="ja-JP" altLang="en-US" sz="2000" dirty="0"/>
              <a:t>有効同値パーティション</a:t>
            </a:r>
            <a:endParaRPr lang="en-US" altLang="ja-JP" sz="2000" dirty="0"/>
          </a:p>
        </p:txBody>
      </p:sp>
      <p:sp>
        <p:nvSpPr>
          <p:cNvPr id="16" name="テキスト ボックス 15"/>
          <p:cNvSpPr txBox="1"/>
          <p:nvPr/>
        </p:nvSpPr>
        <p:spPr>
          <a:xfrm>
            <a:off x="6704845" y="2924944"/>
            <a:ext cx="2722219" cy="400110"/>
          </a:xfrm>
          <a:prstGeom prst="rect">
            <a:avLst/>
          </a:prstGeom>
          <a:noFill/>
        </p:spPr>
        <p:txBody>
          <a:bodyPr wrap="none" rtlCol="0">
            <a:spAutoFit/>
          </a:bodyPr>
          <a:lstStyle/>
          <a:p>
            <a:pPr algn="ctr"/>
            <a:r>
              <a:rPr lang="ja-JP" altLang="en-US" sz="2000" dirty="0"/>
              <a:t>無効同値パーティション</a:t>
            </a:r>
            <a:endParaRPr lang="en-US" altLang="ja-JP" sz="2000" dirty="0"/>
          </a:p>
        </p:txBody>
      </p:sp>
      <p:sp>
        <p:nvSpPr>
          <p:cNvPr id="17" name="左右矢印 16"/>
          <p:cNvSpPr/>
          <p:nvPr/>
        </p:nvSpPr>
        <p:spPr>
          <a:xfrm>
            <a:off x="3281318" y="3695126"/>
            <a:ext cx="3240000" cy="237586"/>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8" name="左右矢印 17"/>
          <p:cNvSpPr/>
          <p:nvPr/>
        </p:nvSpPr>
        <p:spPr>
          <a:xfrm>
            <a:off x="6609184" y="3695126"/>
            <a:ext cx="2124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9" name="左右矢印 18"/>
          <p:cNvSpPr/>
          <p:nvPr/>
        </p:nvSpPr>
        <p:spPr>
          <a:xfrm>
            <a:off x="1316808" y="3695126"/>
            <a:ext cx="1908000" cy="237586"/>
          </a:xfrm>
          <a:prstGeom prst="leftRightArrow">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0" name="テキスト ボックス 19"/>
          <p:cNvSpPr txBox="1"/>
          <p:nvPr/>
        </p:nvSpPr>
        <p:spPr>
          <a:xfrm>
            <a:off x="326120" y="2924944"/>
            <a:ext cx="2722219" cy="400110"/>
          </a:xfrm>
          <a:prstGeom prst="rect">
            <a:avLst/>
          </a:prstGeom>
          <a:noFill/>
        </p:spPr>
        <p:txBody>
          <a:bodyPr wrap="none" rtlCol="0">
            <a:spAutoFit/>
          </a:bodyPr>
          <a:lstStyle/>
          <a:p>
            <a:pPr algn="ctr"/>
            <a:r>
              <a:rPr lang="ja-JP" altLang="en-US" sz="2000" dirty="0"/>
              <a:t>無効同値パーティション</a:t>
            </a:r>
            <a:endParaRPr lang="en-US" altLang="ja-JP" sz="2000" dirty="0"/>
          </a:p>
        </p:txBody>
      </p:sp>
      <p:cxnSp>
        <p:nvCxnSpPr>
          <p:cNvPr id="21" name="直線コネクタ 20"/>
          <p:cNvCxnSpPr>
            <a:stCxn id="10" idx="0"/>
          </p:cNvCxnSpPr>
          <p:nvPr/>
        </p:nvCxnSpPr>
        <p:spPr>
          <a:xfrm flipV="1">
            <a:off x="3262738" y="3338823"/>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22" name="直線コネクタ 21"/>
          <p:cNvCxnSpPr/>
          <p:nvPr/>
        </p:nvCxnSpPr>
        <p:spPr>
          <a:xfrm flipV="1">
            <a:off x="6551987" y="3369819"/>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28" name="楕円 42"/>
          <p:cNvSpPr/>
          <p:nvPr/>
        </p:nvSpPr>
        <p:spPr>
          <a:xfrm>
            <a:off x="8657038" y="4138166"/>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29" name="直線コネクタ 28"/>
          <p:cNvCxnSpPr>
            <a:stCxn id="28" idx="0"/>
          </p:cNvCxnSpPr>
          <p:nvPr/>
        </p:nvCxnSpPr>
        <p:spPr>
          <a:xfrm flipV="1">
            <a:off x="8765050" y="3366934"/>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0" name="楕円 42"/>
          <p:cNvSpPr/>
          <p:nvPr/>
        </p:nvSpPr>
        <p:spPr>
          <a:xfrm>
            <a:off x="1174168" y="4129919"/>
            <a:ext cx="216024" cy="216024"/>
          </a:xfrm>
          <a:prstGeom prst="ellipse">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31" name="直線コネクタ 30"/>
          <p:cNvCxnSpPr>
            <a:stCxn id="30" idx="0"/>
          </p:cNvCxnSpPr>
          <p:nvPr/>
        </p:nvCxnSpPr>
        <p:spPr>
          <a:xfrm flipV="1">
            <a:off x="1282180" y="3358687"/>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2" name="楕円 49"/>
          <p:cNvSpPr/>
          <p:nvPr/>
        </p:nvSpPr>
        <p:spPr>
          <a:xfrm>
            <a:off x="942489" y="4114436"/>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3" name="楕円 49"/>
          <p:cNvSpPr/>
          <p:nvPr/>
        </p:nvSpPr>
        <p:spPr>
          <a:xfrm>
            <a:off x="8889542" y="4138166"/>
            <a:ext cx="216024" cy="216024"/>
          </a:xfrm>
          <a:prstGeom prst="ellipse">
            <a:avLst/>
          </a:prstGeom>
          <a:solidFill>
            <a:schemeClr val="bg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4" name="テキスト ボックス 33"/>
          <p:cNvSpPr txBox="1"/>
          <p:nvPr/>
        </p:nvSpPr>
        <p:spPr>
          <a:xfrm>
            <a:off x="8160991" y="4414283"/>
            <a:ext cx="740908" cy="400110"/>
          </a:xfrm>
          <a:prstGeom prst="rect">
            <a:avLst/>
          </a:prstGeom>
          <a:noFill/>
        </p:spPr>
        <p:txBody>
          <a:bodyPr wrap="none" rtlCol="0">
            <a:spAutoFit/>
          </a:bodyPr>
          <a:lstStyle/>
          <a:p>
            <a:r>
              <a:rPr kumimoji="1" lang="en-US" altLang="ja-JP" sz="2000" dirty="0"/>
              <a:t>MAX</a:t>
            </a:r>
            <a:endParaRPr kumimoji="1" lang="ja-JP" altLang="en-US" sz="2000" dirty="0"/>
          </a:p>
        </p:txBody>
      </p:sp>
      <p:sp>
        <p:nvSpPr>
          <p:cNvPr id="35" name="テキスト ボックス 34"/>
          <p:cNvSpPr txBox="1"/>
          <p:nvPr/>
        </p:nvSpPr>
        <p:spPr>
          <a:xfrm>
            <a:off x="8841432" y="4409992"/>
            <a:ext cx="1032655" cy="400110"/>
          </a:xfrm>
          <a:prstGeom prst="rect">
            <a:avLst/>
          </a:prstGeom>
          <a:noFill/>
        </p:spPr>
        <p:txBody>
          <a:bodyPr wrap="none" rtlCol="0">
            <a:spAutoFit/>
          </a:bodyPr>
          <a:lstStyle/>
          <a:p>
            <a:r>
              <a:rPr kumimoji="1" lang="en-US" altLang="ja-JP" sz="2000" dirty="0"/>
              <a:t>MAX+1</a:t>
            </a:r>
            <a:endParaRPr kumimoji="1" lang="ja-JP" altLang="en-US" sz="2000" dirty="0"/>
          </a:p>
        </p:txBody>
      </p:sp>
      <p:sp>
        <p:nvSpPr>
          <p:cNvPr id="36" name="テキスト ボックス 35"/>
          <p:cNvSpPr txBox="1"/>
          <p:nvPr/>
        </p:nvSpPr>
        <p:spPr>
          <a:xfrm>
            <a:off x="1136576" y="4397924"/>
            <a:ext cx="356188" cy="461665"/>
          </a:xfrm>
          <a:prstGeom prst="rect">
            <a:avLst/>
          </a:prstGeom>
          <a:noFill/>
        </p:spPr>
        <p:txBody>
          <a:bodyPr wrap="none" rtlCol="0">
            <a:spAutoFit/>
          </a:bodyPr>
          <a:lstStyle/>
          <a:p>
            <a:r>
              <a:rPr lang="en-US" altLang="ja-JP" sz="2400" dirty="0"/>
              <a:t>0</a:t>
            </a:r>
            <a:endParaRPr kumimoji="1" lang="ja-JP" altLang="en-US" sz="2400" dirty="0"/>
          </a:p>
        </p:txBody>
      </p:sp>
      <p:sp>
        <p:nvSpPr>
          <p:cNvPr id="37" name="テキスト ボックス 36"/>
          <p:cNvSpPr txBox="1"/>
          <p:nvPr/>
        </p:nvSpPr>
        <p:spPr>
          <a:xfrm>
            <a:off x="776536" y="4397924"/>
            <a:ext cx="458780" cy="461665"/>
          </a:xfrm>
          <a:prstGeom prst="rect">
            <a:avLst/>
          </a:prstGeom>
          <a:noFill/>
        </p:spPr>
        <p:txBody>
          <a:bodyPr wrap="none" rtlCol="0">
            <a:spAutoFit/>
          </a:bodyPr>
          <a:lstStyle/>
          <a:p>
            <a:r>
              <a:rPr kumimoji="1" lang="en-US" altLang="ja-JP" sz="2400" dirty="0"/>
              <a:t>-1</a:t>
            </a:r>
            <a:endParaRPr kumimoji="1" lang="ja-JP" altLang="en-US" sz="2400" dirty="0"/>
          </a:p>
        </p:txBody>
      </p:sp>
      <p:sp>
        <p:nvSpPr>
          <p:cNvPr id="43" name="角丸四角形吹き出し 42"/>
          <p:cNvSpPr/>
          <p:nvPr/>
        </p:nvSpPr>
        <p:spPr>
          <a:xfrm flipH="1">
            <a:off x="607590" y="5177406"/>
            <a:ext cx="3326435" cy="803265"/>
          </a:xfrm>
          <a:prstGeom prst="wedgeRoundRectCallout">
            <a:avLst>
              <a:gd name="adj1" fmla="val 36302"/>
              <a:gd name="adj2" fmla="val -95216"/>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en-US" altLang="ja-JP" sz="2000" dirty="0"/>
              <a:t>0</a:t>
            </a:r>
            <a:r>
              <a:rPr lang="ja-JP" altLang="en-US" sz="2000" dirty="0"/>
              <a:t>歳未満（負の値）の年齢が入力可能か分からない。</a:t>
            </a:r>
          </a:p>
        </p:txBody>
      </p:sp>
      <p:sp>
        <p:nvSpPr>
          <p:cNvPr id="44" name="角丸四角形 43"/>
          <p:cNvSpPr/>
          <p:nvPr/>
        </p:nvSpPr>
        <p:spPr>
          <a:xfrm>
            <a:off x="662703" y="4426380"/>
            <a:ext cx="518411" cy="417480"/>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5" name="角丸四角形 44"/>
          <p:cNvSpPr/>
          <p:nvPr/>
        </p:nvSpPr>
        <p:spPr>
          <a:xfrm>
            <a:off x="8214773" y="4412828"/>
            <a:ext cx="610295" cy="397274"/>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6" name="角丸四角形 45"/>
          <p:cNvSpPr/>
          <p:nvPr/>
        </p:nvSpPr>
        <p:spPr>
          <a:xfrm>
            <a:off x="8898980" y="4412828"/>
            <a:ext cx="955478" cy="397274"/>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7" name="角丸四角形吹き出し 46"/>
          <p:cNvSpPr/>
          <p:nvPr/>
        </p:nvSpPr>
        <p:spPr>
          <a:xfrm flipH="1">
            <a:off x="3965465" y="4556007"/>
            <a:ext cx="4015678" cy="482071"/>
          </a:xfrm>
          <a:prstGeom prst="wedgeRoundRectCallout">
            <a:avLst>
              <a:gd name="adj1" fmla="val -56026"/>
              <a:gd name="adj2" fmla="val -41983"/>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sz="2000" dirty="0"/>
              <a:t>年齢の最大値が定義されていない。</a:t>
            </a:r>
          </a:p>
        </p:txBody>
      </p:sp>
      <p:sp>
        <p:nvSpPr>
          <p:cNvPr id="48" name="角丸四角形吹き出し 47"/>
          <p:cNvSpPr/>
          <p:nvPr/>
        </p:nvSpPr>
        <p:spPr>
          <a:xfrm flipH="1">
            <a:off x="6639966" y="5135458"/>
            <a:ext cx="3149613" cy="1069916"/>
          </a:xfrm>
          <a:prstGeom prst="wedgeRoundRectCallout">
            <a:avLst>
              <a:gd name="adj1" fmla="val -33895"/>
              <a:gd name="adj2" fmla="val -74806"/>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sz="2000" dirty="0"/>
              <a:t>年齢の最大値があった場合に、最大値より大きい値が入力可能か分からない。</a:t>
            </a:r>
          </a:p>
        </p:txBody>
      </p:sp>
      <p:sp>
        <p:nvSpPr>
          <p:cNvPr id="38" name="フッター プレースホルダ 4">
            <a:extLst>
              <a:ext uri="{FF2B5EF4-FFF2-40B4-BE49-F238E27FC236}">
                <a16:creationId xmlns:a16="http://schemas.microsoft.com/office/drawing/2014/main" id="{AC859BD9-D386-470C-BFA0-E0599DABDD88}"/>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59804789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Grp="1" noChangeArrowheads="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演習：状態遷移テスト 解答例</a:t>
            </a:r>
          </a:p>
        </p:txBody>
      </p:sp>
      <p:sp>
        <p:nvSpPr>
          <p:cNvPr id="27674" name="フッター プレースホルダ 4"/>
          <p:cNvSpPr>
            <a:spLocks noGrp="1"/>
          </p:cNvSpPr>
          <p:nvPr>
            <p:ph type="ftr" sz="quarter" idx="11"/>
          </p:nvPr>
        </p:nvSpPr>
        <p:spPr>
          <a:noFill/>
        </p:spPr>
        <p:txBody>
          <a:bodyPr/>
          <a:lstStyle/>
          <a:p>
            <a:r>
              <a:rPr lang="en-US" altLang="ja-JP" dirty="0">
                <a:ea typeface="ＭＳ Ｐゴシック" charset="-128"/>
              </a:rPr>
              <a:t>Copyright Association of Software Test Engineering All rights reserved  V3.1.2</a:t>
            </a:r>
          </a:p>
        </p:txBody>
      </p:sp>
      <p:sp>
        <p:nvSpPr>
          <p:cNvPr id="27673" name="スライド番号プレースホルダ 5"/>
          <p:cNvSpPr txBox="1">
            <a:spLocks noGrp="1"/>
          </p:cNvSpPr>
          <p:nvPr/>
        </p:nvSpPr>
        <p:spPr bwMode="auto">
          <a:xfrm>
            <a:off x="7099300" y="6245225"/>
            <a:ext cx="2311400" cy="476250"/>
          </a:xfrm>
          <a:prstGeom prst="rect">
            <a:avLst/>
          </a:prstGeom>
          <a:noFill/>
          <a:ln w="9525">
            <a:noFill/>
            <a:miter lim="800000"/>
            <a:headEnd/>
            <a:tailEnd/>
          </a:ln>
        </p:spPr>
        <p:txBody>
          <a:bodyPr/>
          <a:lstStyle/>
          <a:p>
            <a:pPr algn="r"/>
            <a:fld id="{F06903CA-90A6-46FA-8CF9-41DF789B8BDC}" type="slidenum">
              <a:rPr lang="ja-JP" altLang="en-US" sz="1400"/>
              <a:pPr algn="r"/>
              <a:t>29</a:t>
            </a:fld>
            <a:endParaRPr lang="en-US" altLang="ja-JP" sz="1400"/>
          </a:p>
        </p:txBody>
      </p:sp>
      <p:sp>
        <p:nvSpPr>
          <p:cNvPr id="27" name="コンテンツ プレースホルダー 2">
            <a:extLst>
              <a:ext uri="{FF2B5EF4-FFF2-40B4-BE49-F238E27FC236}">
                <a16:creationId xmlns:a16="http://schemas.microsoft.com/office/drawing/2014/main" id="{9ED46F91-6AD9-42E1-BF64-CB0EAF2E1668}"/>
              </a:ext>
            </a:extLst>
          </p:cNvPr>
          <p:cNvSpPr txBox="1">
            <a:spLocks/>
          </p:cNvSpPr>
          <p:nvPr/>
        </p:nvSpPr>
        <p:spPr>
          <a:xfrm>
            <a:off x="495300" y="1600200"/>
            <a:ext cx="8915400" cy="4525963"/>
          </a:xfrm>
          <a:prstGeom prst="rect">
            <a:avLst/>
          </a:prstGeom>
        </p:spPr>
        <p:txBody>
          <a:bodyPr/>
          <a:lst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a:lstStyle>
          <a:p>
            <a:pPr marL="514350" indent="-514350">
              <a:buFont typeface="+mj-ea"/>
              <a:buAutoNum type="circleNumDbPlain"/>
            </a:pPr>
            <a:r>
              <a:rPr lang="ja-JP" altLang="en-US" kern="0"/>
              <a:t>状態遷移図</a:t>
            </a:r>
            <a:endParaRPr lang="ja-JP" altLang="en-US" kern="0" dirty="0"/>
          </a:p>
        </p:txBody>
      </p:sp>
      <p:sp>
        <p:nvSpPr>
          <p:cNvPr id="28" name="Oval 3">
            <a:extLst>
              <a:ext uri="{FF2B5EF4-FFF2-40B4-BE49-F238E27FC236}">
                <a16:creationId xmlns:a16="http://schemas.microsoft.com/office/drawing/2014/main" id="{87D53360-0131-4848-B6F1-D145797FE899}"/>
              </a:ext>
            </a:extLst>
          </p:cNvPr>
          <p:cNvSpPr>
            <a:spLocks noChangeArrowheads="1"/>
          </p:cNvSpPr>
          <p:nvPr/>
        </p:nvSpPr>
        <p:spPr bwMode="auto">
          <a:xfrm>
            <a:off x="1423988" y="4150172"/>
            <a:ext cx="1171575" cy="864000"/>
          </a:xfrm>
          <a:prstGeom prst="ellipse">
            <a:avLst/>
          </a:prstGeom>
          <a:solidFill>
            <a:schemeClr val="bg1"/>
          </a:solidFill>
          <a:ln w="9525">
            <a:solidFill>
              <a:schemeClr val="tx1"/>
            </a:solidFill>
            <a:round/>
            <a:headEnd/>
            <a:tailEnd/>
          </a:ln>
        </p:spPr>
        <p:txBody>
          <a:bodyPr wrap="none" anchor="ctr"/>
          <a:lstStyle/>
          <a:p>
            <a:pPr algn="ctr"/>
            <a:r>
              <a:rPr lang="en-US" altLang="ja-JP" sz="2400" dirty="0"/>
              <a:t>0</a:t>
            </a:r>
            <a:r>
              <a:rPr lang="ja-JP" altLang="en-US" sz="2400" dirty="0"/>
              <a:t>円</a:t>
            </a:r>
          </a:p>
        </p:txBody>
      </p:sp>
      <p:sp>
        <p:nvSpPr>
          <p:cNvPr id="29" name="Oval 4">
            <a:extLst>
              <a:ext uri="{FF2B5EF4-FFF2-40B4-BE49-F238E27FC236}">
                <a16:creationId xmlns:a16="http://schemas.microsoft.com/office/drawing/2014/main" id="{D8B70774-04EF-4570-A893-3442B4BBA67F}"/>
              </a:ext>
            </a:extLst>
          </p:cNvPr>
          <p:cNvSpPr>
            <a:spLocks noChangeArrowheads="1"/>
          </p:cNvSpPr>
          <p:nvPr/>
        </p:nvSpPr>
        <p:spPr bwMode="auto">
          <a:xfrm>
            <a:off x="4329113" y="4150172"/>
            <a:ext cx="1171575" cy="864000"/>
          </a:xfrm>
          <a:prstGeom prst="ellipse">
            <a:avLst/>
          </a:prstGeom>
          <a:solidFill>
            <a:schemeClr val="bg1"/>
          </a:solidFill>
          <a:ln w="9525">
            <a:solidFill>
              <a:schemeClr val="tx1"/>
            </a:solidFill>
            <a:round/>
            <a:headEnd/>
            <a:tailEnd/>
          </a:ln>
        </p:spPr>
        <p:txBody>
          <a:bodyPr wrap="none" anchor="ctr"/>
          <a:lstStyle/>
          <a:p>
            <a:pPr algn="ctr"/>
            <a:r>
              <a:rPr lang="en-US" altLang="ja-JP" sz="2400" dirty="0"/>
              <a:t>100</a:t>
            </a:r>
            <a:r>
              <a:rPr lang="ja-JP" altLang="en-US" sz="2400" dirty="0"/>
              <a:t>円</a:t>
            </a:r>
          </a:p>
        </p:txBody>
      </p:sp>
      <p:sp>
        <p:nvSpPr>
          <p:cNvPr id="30" name="Oval 5">
            <a:extLst>
              <a:ext uri="{FF2B5EF4-FFF2-40B4-BE49-F238E27FC236}">
                <a16:creationId xmlns:a16="http://schemas.microsoft.com/office/drawing/2014/main" id="{062B8A13-1FEB-4886-913A-2F81E99967A1}"/>
              </a:ext>
            </a:extLst>
          </p:cNvPr>
          <p:cNvSpPr>
            <a:spLocks noChangeArrowheads="1"/>
          </p:cNvSpPr>
          <p:nvPr/>
        </p:nvSpPr>
        <p:spPr bwMode="auto">
          <a:xfrm>
            <a:off x="7370763" y="4150172"/>
            <a:ext cx="1171575" cy="864000"/>
          </a:xfrm>
          <a:prstGeom prst="ellipse">
            <a:avLst/>
          </a:prstGeom>
          <a:solidFill>
            <a:schemeClr val="bg1"/>
          </a:solidFill>
          <a:ln w="9525">
            <a:solidFill>
              <a:schemeClr val="tx1"/>
            </a:solidFill>
            <a:round/>
            <a:headEnd/>
            <a:tailEnd/>
          </a:ln>
        </p:spPr>
        <p:txBody>
          <a:bodyPr wrap="none" anchor="ctr"/>
          <a:lstStyle/>
          <a:p>
            <a:pPr algn="ctr"/>
            <a:r>
              <a:rPr lang="en-US" altLang="ja-JP" sz="2400" dirty="0"/>
              <a:t>200</a:t>
            </a:r>
            <a:r>
              <a:rPr lang="ja-JP" altLang="en-US" sz="2400" dirty="0"/>
              <a:t>円</a:t>
            </a:r>
          </a:p>
        </p:txBody>
      </p:sp>
      <p:cxnSp>
        <p:nvCxnSpPr>
          <p:cNvPr id="31" name="AutoShape 6">
            <a:extLst>
              <a:ext uri="{FF2B5EF4-FFF2-40B4-BE49-F238E27FC236}">
                <a16:creationId xmlns:a16="http://schemas.microsoft.com/office/drawing/2014/main" id="{7F77159C-B503-48F1-98B4-F0A85BC99CE4}"/>
              </a:ext>
            </a:extLst>
          </p:cNvPr>
          <p:cNvCxnSpPr>
            <a:cxnSpLocks noChangeShapeType="1"/>
            <a:stCxn id="28" idx="6"/>
            <a:endCxn id="29" idx="2"/>
          </p:cNvCxnSpPr>
          <p:nvPr/>
        </p:nvCxnSpPr>
        <p:spPr bwMode="auto">
          <a:xfrm>
            <a:off x="2595563" y="4582172"/>
            <a:ext cx="1733550" cy="0"/>
          </a:xfrm>
          <a:prstGeom prst="straightConnector1">
            <a:avLst/>
          </a:prstGeom>
          <a:noFill/>
          <a:ln w="9525">
            <a:solidFill>
              <a:schemeClr val="tx1"/>
            </a:solidFill>
            <a:round/>
            <a:headEnd type="none" w="med" len="med"/>
            <a:tailEnd type="arrow" w="med" len="med"/>
          </a:ln>
        </p:spPr>
      </p:cxnSp>
      <p:sp>
        <p:nvSpPr>
          <p:cNvPr id="32" name="Text Box 7">
            <a:extLst>
              <a:ext uri="{FF2B5EF4-FFF2-40B4-BE49-F238E27FC236}">
                <a16:creationId xmlns:a16="http://schemas.microsoft.com/office/drawing/2014/main" id="{57550759-FC0B-45BE-AE22-83FFCA717C39}"/>
              </a:ext>
            </a:extLst>
          </p:cNvPr>
          <p:cNvSpPr txBox="1">
            <a:spLocks noChangeArrowheads="1"/>
          </p:cNvSpPr>
          <p:nvPr/>
        </p:nvSpPr>
        <p:spPr bwMode="auto">
          <a:xfrm>
            <a:off x="2791619" y="4291460"/>
            <a:ext cx="1498600" cy="369332"/>
          </a:xfrm>
          <a:prstGeom prst="rect">
            <a:avLst/>
          </a:prstGeom>
          <a:noFill/>
          <a:ln w="9525">
            <a:noFill/>
            <a:miter lim="800000"/>
            <a:headEnd/>
            <a:tailEnd/>
          </a:ln>
        </p:spPr>
        <p:txBody>
          <a:bodyPr wrap="square">
            <a:spAutoFit/>
          </a:bodyPr>
          <a:lstStyle/>
          <a:p>
            <a:pPr>
              <a:spcBef>
                <a:spcPct val="50000"/>
              </a:spcBef>
            </a:pPr>
            <a:r>
              <a:rPr lang="en-US" altLang="ja-JP" dirty="0"/>
              <a:t>100</a:t>
            </a:r>
            <a:r>
              <a:rPr lang="ja-JP" altLang="en-US" dirty="0"/>
              <a:t>円投入</a:t>
            </a:r>
          </a:p>
        </p:txBody>
      </p:sp>
      <p:cxnSp>
        <p:nvCxnSpPr>
          <p:cNvPr id="33" name="AutoShape 8">
            <a:extLst>
              <a:ext uri="{FF2B5EF4-FFF2-40B4-BE49-F238E27FC236}">
                <a16:creationId xmlns:a16="http://schemas.microsoft.com/office/drawing/2014/main" id="{4E0A166B-4F36-42AF-BDFB-7E33FEFE42FD}"/>
              </a:ext>
            </a:extLst>
          </p:cNvPr>
          <p:cNvCxnSpPr>
            <a:cxnSpLocks noChangeShapeType="1"/>
            <a:stCxn id="29" idx="6"/>
            <a:endCxn id="30" idx="2"/>
          </p:cNvCxnSpPr>
          <p:nvPr/>
        </p:nvCxnSpPr>
        <p:spPr bwMode="auto">
          <a:xfrm>
            <a:off x="5500688" y="4582172"/>
            <a:ext cx="1870075" cy="0"/>
          </a:xfrm>
          <a:prstGeom prst="straightConnector1">
            <a:avLst/>
          </a:prstGeom>
          <a:noFill/>
          <a:ln w="9525">
            <a:solidFill>
              <a:schemeClr val="tx1"/>
            </a:solidFill>
            <a:round/>
            <a:headEnd type="none" w="med" len="med"/>
            <a:tailEnd type="arrow" w="med" len="med"/>
          </a:ln>
        </p:spPr>
      </p:cxnSp>
      <p:sp>
        <p:nvSpPr>
          <p:cNvPr id="34" name="Text Box 9">
            <a:extLst>
              <a:ext uri="{FF2B5EF4-FFF2-40B4-BE49-F238E27FC236}">
                <a16:creationId xmlns:a16="http://schemas.microsoft.com/office/drawing/2014/main" id="{04F002E9-510C-4191-8F4E-09774AF6050C}"/>
              </a:ext>
            </a:extLst>
          </p:cNvPr>
          <p:cNvSpPr txBox="1">
            <a:spLocks noChangeArrowheads="1"/>
          </p:cNvSpPr>
          <p:nvPr/>
        </p:nvSpPr>
        <p:spPr bwMode="auto">
          <a:xfrm>
            <a:off x="5726907" y="4290826"/>
            <a:ext cx="1287462" cy="369332"/>
          </a:xfrm>
          <a:prstGeom prst="rect">
            <a:avLst/>
          </a:prstGeom>
          <a:noFill/>
          <a:ln w="9525">
            <a:noFill/>
            <a:miter lim="800000"/>
            <a:headEnd/>
            <a:tailEnd/>
          </a:ln>
        </p:spPr>
        <p:txBody>
          <a:bodyPr wrap="square">
            <a:spAutoFit/>
          </a:bodyPr>
          <a:lstStyle/>
          <a:p>
            <a:pPr>
              <a:spcBef>
                <a:spcPct val="50000"/>
              </a:spcBef>
            </a:pPr>
            <a:r>
              <a:rPr lang="en-US" altLang="ja-JP" dirty="0"/>
              <a:t>100</a:t>
            </a:r>
            <a:r>
              <a:rPr lang="ja-JP" altLang="en-US" dirty="0"/>
              <a:t>円投入</a:t>
            </a:r>
          </a:p>
        </p:txBody>
      </p:sp>
      <p:cxnSp>
        <p:nvCxnSpPr>
          <p:cNvPr id="35" name="AutoShape 10">
            <a:extLst>
              <a:ext uri="{FF2B5EF4-FFF2-40B4-BE49-F238E27FC236}">
                <a16:creationId xmlns:a16="http://schemas.microsoft.com/office/drawing/2014/main" id="{06761FAE-FE0C-43CF-ADDF-FDBE54C75738}"/>
              </a:ext>
            </a:extLst>
          </p:cNvPr>
          <p:cNvCxnSpPr>
            <a:cxnSpLocks noChangeShapeType="1"/>
            <a:stCxn id="30" idx="4"/>
            <a:endCxn id="28" idx="4"/>
          </p:cNvCxnSpPr>
          <p:nvPr/>
        </p:nvCxnSpPr>
        <p:spPr bwMode="auto">
          <a:xfrm rot="5400000">
            <a:off x="4983164" y="2040785"/>
            <a:ext cx="12700" cy="5946775"/>
          </a:xfrm>
          <a:prstGeom prst="curvedConnector3">
            <a:avLst>
              <a:gd name="adj1" fmla="val 7560016"/>
            </a:avLst>
          </a:prstGeom>
          <a:noFill/>
          <a:ln w="9525">
            <a:solidFill>
              <a:schemeClr val="tx1"/>
            </a:solidFill>
            <a:round/>
            <a:headEnd type="none" w="med" len="med"/>
            <a:tailEnd type="arrow" w="med" len="med"/>
          </a:ln>
        </p:spPr>
      </p:cxnSp>
      <p:cxnSp>
        <p:nvCxnSpPr>
          <p:cNvPr id="36" name="AutoShape 11">
            <a:extLst>
              <a:ext uri="{FF2B5EF4-FFF2-40B4-BE49-F238E27FC236}">
                <a16:creationId xmlns:a16="http://schemas.microsoft.com/office/drawing/2014/main" id="{5E0B76A9-5470-4D17-8A0A-8EC769A5190F}"/>
              </a:ext>
            </a:extLst>
          </p:cNvPr>
          <p:cNvCxnSpPr>
            <a:cxnSpLocks noChangeShapeType="1"/>
            <a:stCxn id="29" idx="1"/>
            <a:endCxn id="28" idx="7"/>
          </p:cNvCxnSpPr>
          <p:nvPr/>
        </p:nvCxnSpPr>
        <p:spPr bwMode="auto">
          <a:xfrm rot="16200000" flipV="1">
            <a:off x="3462338" y="3238354"/>
            <a:ext cx="12700" cy="2076696"/>
          </a:xfrm>
          <a:prstGeom prst="curvedConnector3">
            <a:avLst>
              <a:gd name="adj1" fmla="val 2796299"/>
            </a:avLst>
          </a:prstGeom>
          <a:noFill/>
          <a:ln w="9525">
            <a:solidFill>
              <a:schemeClr val="tx1"/>
            </a:solidFill>
            <a:round/>
            <a:headEnd type="none" w="med" len="med"/>
            <a:tailEnd type="arrow" w="med" len="med"/>
          </a:ln>
        </p:spPr>
      </p:cxnSp>
      <p:cxnSp>
        <p:nvCxnSpPr>
          <p:cNvPr id="37" name="AutoShape 12">
            <a:extLst>
              <a:ext uri="{FF2B5EF4-FFF2-40B4-BE49-F238E27FC236}">
                <a16:creationId xmlns:a16="http://schemas.microsoft.com/office/drawing/2014/main" id="{F378882D-AF5F-4EE5-8D81-AB59FF83B392}"/>
              </a:ext>
            </a:extLst>
          </p:cNvPr>
          <p:cNvCxnSpPr>
            <a:cxnSpLocks noChangeShapeType="1"/>
            <a:stCxn id="29" idx="3"/>
            <a:endCxn id="28" idx="5"/>
          </p:cNvCxnSpPr>
          <p:nvPr/>
        </p:nvCxnSpPr>
        <p:spPr bwMode="auto">
          <a:xfrm rot="5400000">
            <a:off x="3462338" y="3849294"/>
            <a:ext cx="12700" cy="2076696"/>
          </a:xfrm>
          <a:prstGeom prst="curvedConnector3">
            <a:avLst>
              <a:gd name="adj1" fmla="val 3870921"/>
            </a:avLst>
          </a:prstGeom>
          <a:noFill/>
          <a:ln w="9525">
            <a:solidFill>
              <a:schemeClr val="tx1"/>
            </a:solidFill>
            <a:round/>
            <a:headEnd type="none" w="med" len="med"/>
            <a:tailEnd type="arrow" w="med" len="med"/>
          </a:ln>
        </p:spPr>
      </p:cxnSp>
      <p:sp>
        <p:nvSpPr>
          <p:cNvPr id="38" name="Text Box 13">
            <a:extLst>
              <a:ext uri="{FF2B5EF4-FFF2-40B4-BE49-F238E27FC236}">
                <a16:creationId xmlns:a16="http://schemas.microsoft.com/office/drawing/2014/main" id="{D4DECA55-8F12-4AC8-8F5B-B416783CCD10}"/>
              </a:ext>
            </a:extLst>
          </p:cNvPr>
          <p:cNvSpPr txBox="1">
            <a:spLocks noChangeArrowheads="1"/>
          </p:cNvSpPr>
          <p:nvPr/>
        </p:nvSpPr>
        <p:spPr bwMode="auto">
          <a:xfrm>
            <a:off x="2819402" y="4691006"/>
            <a:ext cx="1726528" cy="646331"/>
          </a:xfrm>
          <a:prstGeom prst="rect">
            <a:avLst/>
          </a:prstGeom>
          <a:noFill/>
          <a:ln w="9525">
            <a:noFill/>
            <a:miter lim="800000"/>
            <a:headEnd/>
            <a:tailEnd/>
          </a:ln>
        </p:spPr>
        <p:txBody>
          <a:bodyPr wrap="square">
            <a:spAutoFit/>
          </a:bodyPr>
          <a:lstStyle/>
          <a:p>
            <a:pPr>
              <a:spcBef>
                <a:spcPct val="50000"/>
              </a:spcBef>
            </a:pPr>
            <a:r>
              <a:rPr lang="ja-JP" altLang="en-US" dirty="0"/>
              <a:t>コイン返却</a:t>
            </a:r>
            <a:br>
              <a:rPr lang="en-US" altLang="ja-JP" dirty="0"/>
            </a:br>
            <a:r>
              <a:rPr lang="ja-JP" altLang="en-US" dirty="0"/>
              <a:t>ボタン押下</a:t>
            </a:r>
          </a:p>
        </p:txBody>
      </p:sp>
      <p:sp>
        <p:nvSpPr>
          <p:cNvPr id="39" name="Text Box 14">
            <a:extLst>
              <a:ext uri="{FF2B5EF4-FFF2-40B4-BE49-F238E27FC236}">
                <a16:creationId xmlns:a16="http://schemas.microsoft.com/office/drawing/2014/main" id="{63864789-FECD-4D6E-8CEB-1E195394858F}"/>
              </a:ext>
            </a:extLst>
          </p:cNvPr>
          <p:cNvSpPr txBox="1">
            <a:spLocks noChangeArrowheads="1"/>
          </p:cNvSpPr>
          <p:nvPr/>
        </p:nvSpPr>
        <p:spPr bwMode="auto">
          <a:xfrm>
            <a:off x="2854324" y="3618164"/>
            <a:ext cx="2372520" cy="369332"/>
          </a:xfrm>
          <a:prstGeom prst="rect">
            <a:avLst/>
          </a:prstGeom>
          <a:noFill/>
          <a:ln w="9525">
            <a:noFill/>
            <a:miter lim="800000"/>
            <a:headEnd/>
            <a:tailEnd/>
          </a:ln>
        </p:spPr>
        <p:txBody>
          <a:bodyPr wrap="square">
            <a:spAutoFit/>
          </a:bodyPr>
          <a:lstStyle/>
          <a:p>
            <a:pPr>
              <a:spcBef>
                <a:spcPct val="50000"/>
              </a:spcBef>
            </a:pPr>
            <a:r>
              <a:rPr lang="en-US" altLang="ja-JP" dirty="0"/>
              <a:t>100</a:t>
            </a:r>
            <a:r>
              <a:rPr lang="ja-JP" altLang="en-US" dirty="0"/>
              <a:t>円ジュースボタン</a:t>
            </a:r>
          </a:p>
        </p:txBody>
      </p:sp>
      <p:sp>
        <p:nvSpPr>
          <p:cNvPr id="40" name="Text Box 15">
            <a:extLst>
              <a:ext uri="{FF2B5EF4-FFF2-40B4-BE49-F238E27FC236}">
                <a16:creationId xmlns:a16="http://schemas.microsoft.com/office/drawing/2014/main" id="{7A70B88E-7E03-4454-8276-6B09A45F537B}"/>
              </a:ext>
            </a:extLst>
          </p:cNvPr>
          <p:cNvSpPr txBox="1">
            <a:spLocks noChangeArrowheads="1"/>
          </p:cNvSpPr>
          <p:nvPr/>
        </p:nvSpPr>
        <p:spPr bwMode="auto">
          <a:xfrm>
            <a:off x="3987453" y="5604816"/>
            <a:ext cx="2448272" cy="369332"/>
          </a:xfrm>
          <a:prstGeom prst="rect">
            <a:avLst/>
          </a:prstGeom>
          <a:noFill/>
          <a:ln w="9525">
            <a:noFill/>
            <a:miter lim="800000"/>
            <a:headEnd/>
            <a:tailEnd/>
          </a:ln>
        </p:spPr>
        <p:txBody>
          <a:bodyPr wrap="square">
            <a:spAutoFit/>
          </a:bodyPr>
          <a:lstStyle/>
          <a:p>
            <a:pPr>
              <a:spcBef>
                <a:spcPct val="50000"/>
              </a:spcBef>
            </a:pPr>
            <a:r>
              <a:rPr lang="ja-JP" altLang="en-US" dirty="0"/>
              <a:t>コイン返却ボタン押下</a:t>
            </a:r>
          </a:p>
        </p:txBody>
      </p:sp>
      <p:cxnSp>
        <p:nvCxnSpPr>
          <p:cNvPr id="41" name="AutoShape 19">
            <a:extLst>
              <a:ext uri="{FF2B5EF4-FFF2-40B4-BE49-F238E27FC236}">
                <a16:creationId xmlns:a16="http://schemas.microsoft.com/office/drawing/2014/main" id="{76C351AB-8B9F-4B8F-BCB1-5B11E04640D3}"/>
              </a:ext>
            </a:extLst>
          </p:cNvPr>
          <p:cNvCxnSpPr>
            <a:cxnSpLocks noChangeShapeType="1"/>
            <a:stCxn id="30" idx="1"/>
            <a:endCxn id="28" idx="0"/>
          </p:cNvCxnSpPr>
          <p:nvPr/>
        </p:nvCxnSpPr>
        <p:spPr bwMode="auto">
          <a:xfrm rot="16200000" flipV="1">
            <a:off x="4712791" y="1447157"/>
            <a:ext cx="126530" cy="5532560"/>
          </a:xfrm>
          <a:prstGeom prst="curvedConnector3">
            <a:avLst>
              <a:gd name="adj1" fmla="val 806250"/>
            </a:avLst>
          </a:prstGeom>
          <a:noFill/>
          <a:ln w="9525">
            <a:solidFill>
              <a:schemeClr val="tx1"/>
            </a:solidFill>
            <a:round/>
            <a:headEnd type="none" w="med" len="med"/>
            <a:tailEnd type="arrow" w="med" len="med"/>
          </a:ln>
        </p:spPr>
      </p:cxnSp>
      <p:sp>
        <p:nvSpPr>
          <p:cNvPr id="42" name="Text Box 20">
            <a:extLst>
              <a:ext uri="{FF2B5EF4-FFF2-40B4-BE49-F238E27FC236}">
                <a16:creationId xmlns:a16="http://schemas.microsoft.com/office/drawing/2014/main" id="{28E70159-F32C-4812-86BE-E6E8368B3385}"/>
              </a:ext>
            </a:extLst>
          </p:cNvPr>
          <p:cNvSpPr txBox="1">
            <a:spLocks noChangeArrowheads="1"/>
          </p:cNvSpPr>
          <p:nvPr/>
        </p:nvSpPr>
        <p:spPr bwMode="auto">
          <a:xfrm>
            <a:off x="3569748" y="2926175"/>
            <a:ext cx="2690303" cy="369332"/>
          </a:xfrm>
          <a:prstGeom prst="rect">
            <a:avLst/>
          </a:prstGeom>
          <a:noFill/>
          <a:ln w="9525">
            <a:noFill/>
            <a:miter lim="800000"/>
            <a:headEnd/>
            <a:tailEnd/>
          </a:ln>
        </p:spPr>
        <p:txBody>
          <a:bodyPr wrap="square">
            <a:spAutoFit/>
          </a:bodyPr>
          <a:lstStyle/>
          <a:p>
            <a:pPr>
              <a:spcBef>
                <a:spcPct val="50000"/>
              </a:spcBef>
            </a:pPr>
            <a:r>
              <a:rPr lang="en-US" altLang="ja-JP" dirty="0"/>
              <a:t>100</a:t>
            </a:r>
            <a:r>
              <a:rPr lang="ja-JP" altLang="en-US" dirty="0"/>
              <a:t>円ジュースボタン押下</a:t>
            </a:r>
          </a:p>
        </p:txBody>
      </p:sp>
      <p:cxnSp>
        <p:nvCxnSpPr>
          <p:cNvPr id="43" name="AutoShape 22">
            <a:extLst>
              <a:ext uri="{FF2B5EF4-FFF2-40B4-BE49-F238E27FC236}">
                <a16:creationId xmlns:a16="http://schemas.microsoft.com/office/drawing/2014/main" id="{55AAA314-FA16-415B-A86B-B0BF7A53FFC5}"/>
              </a:ext>
            </a:extLst>
          </p:cNvPr>
          <p:cNvCxnSpPr>
            <a:cxnSpLocks noChangeShapeType="1"/>
            <a:stCxn id="30" idx="0"/>
            <a:endCxn id="28" idx="1"/>
          </p:cNvCxnSpPr>
          <p:nvPr/>
        </p:nvCxnSpPr>
        <p:spPr bwMode="auto">
          <a:xfrm rot="16200000" flipH="1" flipV="1">
            <a:off x="4712791" y="1032942"/>
            <a:ext cx="126530" cy="6360990"/>
          </a:xfrm>
          <a:prstGeom prst="curvedConnector3">
            <a:avLst>
              <a:gd name="adj1" fmla="val -1152995"/>
            </a:avLst>
          </a:prstGeom>
          <a:noFill/>
          <a:ln w="9525">
            <a:solidFill>
              <a:schemeClr val="tx1"/>
            </a:solidFill>
            <a:round/>
            <a:headEnd type="none" w="med" len="med"/>
            <a:tailEnd type="arrow" w="med" len="med"/>
          </a:ln>
        </p:spPr>
      </p:cxnSp>
      <p:sp>
        <p:nvSpPr>
          <p:cNvPr id="44" name="Text Box 23">
            <a:extLst>
              <a:ext uri="{FF2B5EF4-FFF2-40B4-BE49-F238E27FC236}">
                <a16:creationId xmlns:a16="http://schemas.microsoft.com/office/drawing/2014/main" id="{349B539B-EE77-4333-9132-17F5485A368E}"/>
              </a:ext>
            </a:extLst>
          </p:cNvPr>
          <p:cNvSpPr txBox="1">
            <a:spLocks noChangeArrowheads="1"/>
          </p:cNvSpPr>
          <p:nvPr/>
        </p:nvSpPr>
        <p:spPr bwMode="auto">
          <a:xfrm>
            <a:off x="3559981" y="2348880"/>
            <a:ext cx="2689163" cy="369332"/>
          </a:xfrm>
          <a:prstGeom prst="rect">
            <a:avLst/>
          </a:prstGeom>
          <a:noFill/>
          <a:ln w="9525">
            <a:noFill/>
            <a:miter lim="800000"/>
            <a:headEnd/>
            <a:tailEnd/>
          </a:ln>
        </p:spPr>
        <p:txBody>
          <a:bodyPr wrap="square">
            <a:spAutoFit/>
          </a:bodyPr>
          <a:lstStyle/>
          <a:p>
            <a:pPr>
              <a:spcBef>
                <a:spcPct val="50000"/>
              </a:spcBef>
            </a:pPr>
            <a:r>
              <a:rPr lang="en-US" altLang="ja-JP" dirty="0"/>
              <a:t>150</a:t>
            </a:r>
            <a:r>
              <a:rPr lang="ja-JP" altLang="en-US" dirty="0"/>
              <a:t>円ジュースボタン押下</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zh-TW" altLang="en-US" dirty="0"/>
              <a:t>演習：同値分割法　解答例</a:t>
            </a:r>
            <a:endParaRPr lang="ja-JP" altLang="en-US" dirty="0"/>
          </a:p>
        </p:txBody>
      </p:sp>
      <p:sp>
        <p:nvSpPr>
          <p:cNvPr id="11286" name="フッター プレースホルダ 4"/>
          <p:cNvSpPr>
            <a:spLocks noGrp="1"/>
          </p:cNvSpPr>
          <p:nvPr>
            <p:ph type="ftr" sz="quarter" idx="11"/>
          </p:nvPr>
        </p:nvSpPr>
        <p:spPr>
          <a:noFill/>
        </p:spPr>
        <p:txBody>
          <a:bodyPr/>
          <a:lstStyle/>
          <a:p>
            <a:r>
              <a:rPr lang="en-US" altLang="ja-JP" dirty="0">
                <a:ea typeface="ＭＳ Ｐゴシック" charset="-128"/>
              </a:rPr>
              <a:t>Copyright Association of Software Test Engineering All rights reserved  V3.1.2</a:t>
            </a:r>
          </a:p>
        </p:txBody>
      </p:sp>
      <p:sp>
        <p:nvSpPr>
          <p:cNvPr id="11267" name="スライド番号プレースホルダ 4"/>
          <p:cNvSpPr>
            <a:spLocks noGrp="1"/>
          </p:cNvSpPr>
          <p:nvPr>
            <p:ph type="sldNum" sz="quarter" idx="12"/>
          </p:nvPr>
        </p:nvSpPr>
        <p:spPr>
          <a:noFill/>
        </p:spPr>
        <p:txBody>
          <a:bodyPr/>
          <a:lstStyle/>
          <a:p>
            <a:fld id="{2DD288C6-BBE4-4BE1-BF93-74058B33FC90}" type="slidenum">
              <a:rPr lang="ja-JP" altLang="en-US" smtClean="0">
                <a:ea typeface="ＭＳ Ｐゴシック" charset="-128"/>
              </a:rPr>
              <a:pPr/>
              <a:t>3</a:t>
            </a:fld>
            <a:endParaRPr lang="en-US" altLang="ja-JP" dirty="0">
              <a:ea typeface="ＭＳ Ｐゴシック" charset="-128"/>
            </a:endParaRPr>
          </a:p>
        </p:txBody>
      </p:sp>
      <p:sp>
        <p:nvSpPr>
          <p:cNvPr id="6" name="Rectangle 3"/>
          <p:cNvSpPr txBox="1">
            <a:spLocks noChangeArrowheads="1"/>
          </p:cNvSpPr>
          <p:nvPr/>
        </p:nvSpPr>
        <p:spPr bwMode="auto">
          <a:xfrm>
            <a:off x="666750" y="1571625"/>
            <a:ext cx="8643938" cy="4681538"/>
          </a:xfrm>
          <a:prstGeom prst="rect">
            <a:avLst/>
          </a:prstGeom>
          <a:noFill/>
          <a:ln w="9525">
            <a:noFill/>
            <a:miter lim="800000"/>
            <a:headEnd/>
            <a:tailEnd/>
          </a:ln>
        </p:spPr>
        <p:txBody>
          <a:bodyPr/>
          <a:lstStyle/>
          <a:p>
            <a:pPr marL="514350" indent="-514350" eaLnBrk="0" hangingPunct="0">
              <a:spcBef>
                <a:spcPct val="20000"/>
              </a:spcBef>
              <a:buFont typeface="+mj-ea"/>
              <a:buAutoNum type="circleNumDbPlain" startAt="2"/>
              <a:defRPr/>
            </a:pPr>
            <a:r>
              <a:rPr lang="ja-JP" altLang="en-US" sz="2800" kern="0" dirty="0">
                <a:latin typeface="+mn-lt"/>
              </a:rPr>
              <a:t>同値パーティションと代表値と期待結果</a:t>
            </a:r>
          </a:p>
        </p:txBody>
      </p:sp>
      <p:graphicFrame>
        <p:nvGraphicFramePr>
          <p:cNvPr id="8" name="表 7">
            <a:extLst>
              <a:ext uri="{FF2B5EF4-FFF2-40B4-BE49-F238E27FC236}">
                <a16:creationId xmlns:a16="http://schemas.microsoft.com/office/drawing/2014/main" id="{0E5CBD45-6EB3-4D3A-9156-4CF30E7B9911}"/>
              </a:ext>
            </a:extLst>
          </p:cNvPr>
          <p:cNvGraphicFramePr>
            <a:graphicFrameLocks noGrp="1"/>
          </p:cNvGraphicFramePr>
          <p:nvPr>
            <p:extLst>
              <p:ext uri="{D42A27DB-BD31-4B8C-83A1-F6EECF244321}">
                <p14:modId xmlns:p14="http://schemas.microsoft.com/office/powerpoint/2010/main" val="4217537273"/>
              </p:ext>
            </p:extLst>
          </p:nvPr>
        </p:nvGraphicFramePr>
        <p:xfrm>
          <a:off x="866612" y="2565241"/>
          <a:ext cx="8172776" cy="2926080"/>
        </p:xfrm>
        <a:graphic>
          <a:graphicData uri="http://schemas.openxmlformats.org/drawingml/2006/table">
            <a:tbl>
              <a:tblPr>
                <a:tableStyleId>{5C22544A-7EE6-4342-B048-85BDC9FD1C3A}</a:tableStyleId>
              </a:tblPr>
              <a:tblGrid>
                <a:gridCol w="4176464">
                  <a:extLst>
                    <a:ext uri="{9D8B030D-6E8A-4147-A177-3AD203B41FA5}">
                      <a16:colId xmlns:a16="http://schemas.microsoft.com/office/drawing/2014/main" val="313369643"/>
                    </a:ext>
                  </a:extLst>
                </a:gridCol>
                <a:gridCol w="2808312">
                  <a:extLst>
                    <a:ext uri="{9D8B030D-6E8A-4147-A177-3AD203B41FA5}">
                      <a16:colId xmlns:a16="http://schemas.microsoft.com/office/drawing/2014/main" val="132126577"/>
                    </a:ext>
                  </a:extLst>
                </a:gridCol>
                <a:gridCol w="1188000">
                  <a:extLst>
                    <a:ext uri="{9D8B030D-6E8A-4147-A177-3AD203B41FA5}">
                      <a16:colId xmlns:a16="http://schemas.microsoft.com/office/drawing/2014/main" val="1087936217"/>
                    </a:ext>
                  </a:extLst>
                </a:gridCol>
              </a:tblGrid>
              <a:tr h="278989">
                <a:tc>
                  <a:txBody>
                    <a:bodyPr/>
                    <a:lstStyle/>
                    <a:p>
                      <a:pPr algn="ctr"/>
                      <a:r>
                        <a:rPr kumimoji="1" lang="ja-JP" altLang="en-US" dirty="0"/>
                        <a:t>同値パーティション</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代表値</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期待結果</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091881612"/>
                  </a:ext>
                </a:extLst>
              </a:tr>
              <a:tr h="278989">
                <a:tc>
                  <a:txBody>
                    <a:bodyPr/>
                    <a:lstStyle/>
                    <a:p>
                      <a:r>
                        <a:rPr kumimoji="1" lang="en-US" altLang="ja-JP" dirty="0"/>
                        <a:t>12</a:t>
                      </a:r>
                      <a:r>
                        <a:rPr kumimoji="1" lang="ja-JP" altLang="en-US" dirty="0"/>
                        <a:t>歳以上 かつ 小学校卒業後</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30</a:t>
                      </a:r>
                      <a:r>
                        <a:rPr kumimoji="1" lang="ja-JP" altLang="en-US" dirty="0"/>
                        <a:t>歳で小学校卒業後</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おとな</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878942126"/>
                  </a:ext>
                </a:extLst>
              </a:tr>
              <a:tr h="278989">
                <a:tc>
                  <a:txBody>
                    <a:bodyPr/>
                    <a:lstStyle/>
                    <a:p>
                      <a:r>
                        <a:rPr kumimoji="1" lang="en-US" altLang="ja-JP" dirty="0"/>
                        <a:t>12</a:t>
                      </a:r>
                      <a:r>
                        <a:rPr kumimoji="1" lang="ja-JP" altLang="en-US" dirty="0"/>
                        <a:t>歳以上 かつ 小学校在学中</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12</a:t>
                      </a:r>
                      <a:r>
                        <a:rPr kumimoji="1" lang="ja-JP" altLang="en-US" dirty="0"/>
                        <a:t>歳で小学校在学中</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こども</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267135745"/>
                  </a:ext>
                </a:extLst>
              </a:tr>
              <a:tr h="27898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a:t>12</a:t>
                      </a:r>
                      <a:r>
                        <a:rPr kumimoji="1" lang="ja-JP" altLang="en-US" dirty="0"/>
                        <a:t>歳以上 かつ 小学校入学前</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a:t>12</a:t>
                      </a:r>
                      <a:r>
                        <a:rPr kumimoji="1" lang="ja-JP" altLang="en-US" dirty="0"/>
                        <a:t>歳で小学校入学前</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916274227"/>
                  </a:ext>
                </a:extLst>
              </a:tr>
              <a:tr h="278989">
                <a:tc>
                  <a:txBody>
                    <a:bodyPr/>
                    <a:lstStyle/>
                    <a:p>
                      <a:r>
                        <a:rPr kumimoji="1" lang="en-US" altLang="ja-JP" dirty="0"/>
                        <a:t>6</a:t>
                      </a:r>
                      <a:r>
                        <a:rPr kumimoji="1" lang="ja-JP" altLang="en-US" dirty="0"/>
                        <a:t>歳以上</a:t>
                      </a:r>
                      <a:r>
                        <a:rPr kumimoji="1" lang="en-US" altLang="ja-JP" dirty="0"/>
                        <a:t>12</a:t>
                      </a:r>
                      <a:r>
                        <a:rPr kumimoji="1" lang="ja-JP" altLang="en-US" dirty="0"/>
                        <a:t>歳未満 かつ 小学校在学中</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9</a:t>
                      </a:r>
                      <a:r>
                        <a:rPr kumimoji="1" lang="ja-JP" altLang="en-US" dirty="0"/>
                        <a:t>歳で小学校在学中</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こども</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892740835"/>
                  </a:ext>
                </a:extLst>
              </a:tr>
              <a:tr h="278989">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dirty="0"/>
                        <a:t>6</a:t>
                      </a:r>
                      <a:r>
                        <a:rPr kumimoji="1" lang="ja-JP" altLang="en-US" dirty="0"/>
                        <a:t>歳以上</a:t>
                      </a:r>
                      <a:r>
                        <a:rPr kumimoji="1" lang="en-US" altLang="ja-JP" dirty="0"/>
                        <a:t>12</a:t>
                      </a:r>
                      <a:r>
                        <a:rPr kumimoji="1" lang="ja-JP" altLang="en-US" dirty="0"/>
                        <a:t>歳未満 かつ 小学校入学前</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6</a:t>
                      </a:r>
                      <a:r>
                        <a:rPr kumimoji="1" lang="ja-JP" altLang="en-US" dirty="0"/>
                        <a:t>歳で小学校入学前</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幼児</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4265457442"/>
                  </a:ext>
                </a:extLst>
              </a:tr>
              <a:tr h="278989">
                <a:tc>
                  <a:txBody>
                    <a:bodyPr/>
                    <a:lstStyle/>
                    <a:p>
                      <a:r>
                        <a:rPr kumimoji="1" lang="en-US" altLang="ja-JP" dirty="0"/>
                        <a:t>1</a:t>
                      </a:r>
                      <a:r>
                        <a:rPr kumimoji="1" lang="ja-JP" altLang="en-US" dirty="0"/>
                        <a:t>歳以上</a:t>
                      </a:r>
                      <a:r>
                        <a:rPr kumimoji="1" lang="en-US" altLang="ja-JP" dirty="0"/>
                        <a:t>6</a:t>
                      </a:r>
                      <a:r>
                        <a:rPr kumimoji="1" lang="ja-JP" altLang="en-US" dirty="0"/>
                        <a:t>歳未満</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4</a:t>
                      </a:r>
                      <a:r>
                        <a:rPr kumimoji="1" lang="ja-JP" altLang="en-US" dirty="0"/>
                        <a:t>歳</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幼児</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85155443"/>
                  </a:ext>
                </a:extLst>
              </a:tr>
              <a:tr h="278989">
                <a:tc>
                  <a:txBody>
                    <a:bodyPr/>
                    <a:lstStyle/>
                    <a:p>
                      <a:r>
                        <a:rPr kumimoji="1" lang="en-US" altLang="ja-JP" dirty="0"/>
                        <a:t>1</a:t>
                      </a:r>
                      <a:r>
                        <a:rPr kumimoji="1" lang="ja-JP" altLang="en-US" dirty="0"/>
                        <a:t>歳未満</a:t>
                      </a:r>
                    </a:p>
                  </a:txBody>
                  <a:tcP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bg1"/>
                    </a:solidFill>
                  </a:tcPr>
                </a:tc>
                <a:tc>
                  <a:txBody>
                    <a:bodyPr/>
                    <a:lstStyle/>
                    <a:p>
                      <a:r>
                        <a:rPr kumimoji="1" lang="en-US" altLang="ja-JP" dirty="0"/>
                        <a:t>0</a:t>
                      </a:r>
                      <a:r>
                        <a:rPr kumimoji="1" lang="ja-JP" altLang="en-US" dirty="0"/>
                        <a:t>歳</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bg1"/>
                    </a:solidFill>
                  </a:tcPr>
                </a:tc>
                <a:tc>
                  <a:txBody>
                    <a:bodyPr/>
                    <a:lstStyle/>
                    <a:p>
                      <a:pPr algn="ctr"/>
                      <a:r>
                        <a:rPr kumimoji="1" lang="ja-JP" altLang="en-US" dirty="0"/>
                        <a:t>乳児</a:t>
                      </a:r>
                    </a:p>
                  </a:txBody>
                  <a:tcP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927359454"/>
                  </a:ext>
                </a:extLst>
              </a:tr>
            </a:tbl>
          </a:graphicData>
        </a:graphic>
      </p:graphicFrame>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演習：状態遷移テスト 解答例</a:t>
            </a:r>
          </a:p>
        </p:txBody>
      </p:sp>
      <p:sp>
        <p:nvSpPr>
          <p:cNvPr id="28709" name="フッター プレースホルダ 4"/>
          <p:cNvSpPr>
            <a:spLocks noGrp="1"/>
          </p:cNvSpPr>
          <p:nvPr>
            <p:ph type="ftr" sz="quarter" idx="11"/>
          </p:nvPr>
        </p:nvSpPr>
        <p:spPr>
          <a:noFill/>
        </p:spPr>
        <p:txBody>
          <a:bodyPr/>
          <a:lstStyle/>
          <a:p>
            <a:r>
              <a:rPr lang="en-US" altLang="ja-JP" dirty="0">
                <a:ea typeface="ＭＳ Ｐゴシック" charset="-128"/>
              </a:rPr>
              <a:t>Copyright Association of Software Test Engineering All rights reserved  V3.1.2</a:t>
            </a:r>
          </a:p>
        </p:txBody>
      </p:sp>
      <p:sp>
        <p:nvSpPr>
          <p:cNvPr id="28708" name="スライド番号プレースホルダ 5"/>
          <p:cNvSpPr txBox="1">
            <a:spLocks noGrp="1"/>
          </p:cNvSpPr>
          <p:nvPr/>
        </p:nvSpPr>
        <p:spPr bwMode="auto">
          <a:xfrm>
            <a:off x="7099300" y="6245225"/>
            <a:ext cx="2311400" cy="476250"/>
          </a:xfrm>
          <a:prstGeom prst="rect">
            <a:avLst/>
          </a:prstGeom>
          <a:noFill/>
          <a:ln w="9525">
            <a:noFill/>
            <a:miter lim="800000"/>
            <a:headEnd/>
            <a:tailEnd/>
          </a:ln>
        </p:spPr>
        <p:txBody>
          <a:bodyPr/>
          <a:lstStyle/>
          <a:p>
            <a:pPr algn="r"/>
            <a:fld id="{DD836E48-89FD-414C-80BD-725AD922EC42}" type="slidenum">
              <a:rPr lang="ja-JP" altLang="en-US" sz="1400"/>
              <a:pPr algn="r"/>
              <a:t>30</a:t>
            </a:fld>
            <a:endParaRPr lang="en-US" altLang="ja-JP" sz="1400"/>
          </a:p>
        </p:txBody>
      </p:sp>
      <p:sp>
        <p:nvSpPr>
          <p:cNvPr id="6" name="コンテンツ プレースホルダー 2">
            <a:extLst>
              <a:ext uri="{FF2B5EF4-FFF2-40B4-BE49-F238E27FC236}">
                <a16:creationId xmlns:a16="http://schemas.microsoft.com/office/drawing/2014/main" id="{8879D3E7-CEE0-4692-9864-7BDD24D68F61}"/>
              </a:ext>
            </a:extLst>
          </p:cNvPr>
          <p:cNvSpPr txBox="1">
            <a:spLocks/>
          </p:cNvSpPr>
          <p:nvPr/>
        </p:nvSpPr>
        <p:spPr>
          <a:xfrm>
            <a:off x="495300" y="1600200"/>
            <a:ext cx="8915400" cy="4525963"/>
          </a:xfrm>
          <a:prstGeom prst="rect">
            <a:avLst/>
          </a:prstGeom>
        </p:spPr>
        <p:txBody>
          <a:bodyPr/>
          <a:lstStyle>
            <a:lvl1pPr marL="342900" indent="-342900" algn="l" rtl="0" eaLnBrk="0" fontAlgn="base" hangingPunct="0">
              <a:spcBef>
                <a:spcPct val="20000"/>
              </a:spcBef>
              <a:spcAft>
                <a:spcPct val="0"/>
              </a:spcAft>
              <a:buChar char="•"/>
              <a:defRPr kumimoji="1"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a:solidFill>
                  <a:schemeClr val="tx1"/>
                </a:solidFill>
                <a:latin typeface="+mn-lt"/>
                <a:ea typeface="+mn-ea"/>
              </a:defRPr>
            </a:lvl2pPr>
            <a:lvl3pPr marL="1143000" indent="-228600" algn="l" rtl="0" eaLnBrk="0" fontAlgn="base" hangingPunct="0">
              <a:spcBef>
                <a:spcPct val="20000"/>
              </a:spcBef>
              <a:spcAft>
                <a:spcPct val="0"/>
              </a:spcAft>
              <a:buChar char="•"/>
              <a:defRPr kumimoji="1" sz="2400">
                <a:solidFill>
                  <a:schemeClr val="tx1"/>
                </a:solidFill>
                <a:latin typeface="+mn-lt"/>
                <a:ea typeface="+mn-ea"/>
              </a:defRPr>
            </a:lvl3pPr>
            <a:lvl4pPr marL="1600200" indent="-228600" algn="l" rtl="0" eaLnBrk="0" fontAlgn="base" hangingPunct="0">
              <a:spcBef>
                <a:spcPct val="20000"/>
              </a:spcBef>
              <a:spcAft>
                <a:spcPct val="0"/>
              </a:spcAft>
              <a:buChar char="–"/>
              <a:defRPr kumimoji="1" sz="2000">
                <a:solidFill>
                  <a:schemeClr val="tx1"/>
                </a:solidFill>
                <a:latin typeface="+mn-lt"/>
                <a:ea typeface="+mn-ea"/>
              </a:defRPr>
            </a:lvl4pPr>
            <a:lvl5pPr marL="2057400" indent="-228600" algn="l" rtl="0" eaLnBrk="0" fontAlgn="base" hangingPunct="0">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a:lstStyle>
          <a:p>
            <a:pPr marL="514350" indent="-514350">
              <a:buFont typeface="+mj-ea"/>
              <a:buAutoNum type="circleNumDbPlain" startAt="2"/>
            </a:pPr>
            <a:r>
              <a:rPr lang="ja-JP" altLang="en-US" kern="0"/>
              <a:t>状態遷移表</a:t>
            </a:r>
          </a:p>
          <a:p>
            <a:endParaRPr lang="ja-JP" altLang="en-US" kern="0" dirty="0"/>
          </a:p>
        </p:txBody>
      </p:sp>
      <p:graphicFrame>
        <p:nvGraphicFramePr>
          <p:cNvPr id="7" name="Group 118">
            <a:extLst>
              <a:ext uri="{FF2B5EF4-FFF2-40B4-BE49-F238E27FC236}">
                <a16:creationId xmlns:a16="http://schemas.microsoft.com/office/drawing/2014/main" id="{5B060F7D-F90D-43B1-A418-EE544C1E7389}"/>
              </a:ext>
            </a:extLst>
          </p:cNvPr>
          <p:cNvGraphicFramePr>
            <a:graphicFrameLocks/>
          </p:cNvGraphicFramePr>
          <p:nvPr>
            <p:extLst>
              <p:ext uri="{D42A27DB-BD31-4B8C-83A1-F6EECF244321}">
                <p14:modId xmlns:p14="http://schemas.microsoft.com/office/powerpoint/2010/main" val="2644264719"/>
              </p:ext>
            </p:extLst>
          </p:nvPr>
        </p:nvGraphicFramePr>
        <p:xfrm>
          <a:off x="992560" y="2380499"/>
          <a:ext cx="7920000" cy="3892551"/>
        </p:xfrm>
        <a:graphic>
          <a:graphicData uri="http://schemas.openxmlformats.org/drawingml/2006/table">
            <a:tbl>
              <a:tblPr/>
              <a:tblGrid>
                <a:gridCol w="2952000">
                  <a:extLst>
                    <a:ext uri="{9D8B030D-6E8A-4147-A177-3AD203B41FA5}">
                      <a16:colId xmlns:a16="http://schemas.microsoft.com/office/drawing/2014/main" val="20000"/>
                    </a:ext>
                  </a:extLst>
                </a:gridCol>
                <a:gridCol w="1656000">
                  <a:extLst>
                    <a:ext uri="{9D8B030D-6E8A-4147-A177-3AD203B41FA5}">
                      <a16:colId xmlns:a16="http://schemas.microsoft.com/office/drawing/2014/main" val="20001"/>
                    </a:ext>
                  </a:extLst>
                </a:gridCol>
                <a:gridCol w="1656000">
                  <a:extLst>
                    <a:ext uri="{9D8B030D-6E8A-4147-A177-3AD203B41FA5}">
                      <a16:colId xmlns:a16="http://schemas.microsoft.com/office/drawing/2014/main" val="20002"/>
                    </a:ext>
                  </a:extLst>
                </a:gridCol>
                <a:gridCol w="1656000">
                  <a:extLst>
                    <a:ext uri="{9D8B030D-6E8A-4147-A177-3AD203B41FA5}">
                      <a16:colId xmlns:a16="http://schemas.microsoft.com/office/drawing/2014/main" val="20003"/>
                    </a:ext>
                  </a:extLst>
                </a:gridCol>
              </a:tblGrid>
              <a:tr h="785813">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ja-JP" altLang="en-US" sz="2000" b="0" i="0" u="none" strike="noStrike" cap="none" normalizeH="0" baseline="0" dirty="0">
                          <a:ln>
                            <a:noFill/>
                          </a:ln>
                          <a:solidFill>
                            <a:schemeClr val="tx1"/>
                          </a:solidFill>
                          <a:effectLst/>
                          <a:latin typeface="Arial" charset="0"/>
                          <a:ea typeface="ＭＳ Ｐゴシック" charset="-128"/>
                        </a:rPr>
                        <a:t>                  状態  </a:t>
                      </a:r>
                    </a:p>
                    <a:p>
                      <a:pPr marL="0" marR="0" lvl="0" indent="0" algn="l" defTabSz="914400" rtl="0" eaLnBrk="0" fontAlgn="base" latinLnBrk="0" hangingPunct="0">
                        <a:lnSpc>
                          <a:spcPct val="100000"/>
                        </a:lnSpc>
                        <a:spcBef>
                          <a:spcPct val="20000"/>
                        </a:spcBef>
                        <a:spcAft>
                          <a:spcPct val="0"/>
                        </a:spcAft>
                        <a:buClrTx/>
                        <a:buSzTx/>
                        <a:buFontTx/>
                        <a:buNone/>
                        <a:tabLst/>
                      </a:pPr>
                      <a:r>
                        <a:rPr kumimoji="1" lang="ja-JP" altLang="en-US" sz="2000" b="0" i="0" u="none" strike="noStrike" cap="none" normalizeH="0" baseline="0" dirty="0">
                          <a:ln>
                            <a:noFill/>
                          </a:ln>
                          <a:solidFill>
                            <a:schemeClr val="tx1"/>
                          </a:solidFill>
                          <a:effectLst/>
                          <a:latin typeface="Arial" charset="0"/>
                          <a:ea typeface="ＭＳ Ｐゴシック" charset="-128"/>
                        </a:rPr>
                        <a:t>  イベント</a:t>
                      </a:r>
                    </a:p>
                  </a:txBody>
                  <a:tcPr marL="92063" marR="9206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ap="flat" cmpd="sng" algn="ctr">
                      <a:solidFill>
                        <a:schemeClr val="tx1"/>
                      </a:solidFill>
                      <a:prstDash val="solid"/>
                      <a:round/>
                      <a:headEnd type="none" w="med" len="med"/>
                      <a:tailEnd type="none" w="med" len="med"/>
                    </a:lnTlToBr>
                    <a:lnBlToTr>
                      <a:noFill/>
                    </a:lnBlToTr>
                    <a:solidFill>
                      <a:schemeClr val="bg1">
                        <a:lumMod val="85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a:t>
                      </a:r>
                    </a:p>
                  </a:txBody>
                  <a:tcPr marL="90613" marR="90613" marT="46800" marB="46800"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100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a:t>
                      </a:r>
                    </a:p>
                  </a:txBody>
                  <a:tcPr marL="90613" marR="90613" marT="46800" marB="46800"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200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a:t>
                      </a:r>
                    </a:p>
                  </a:txBody>
                  <a:tcPr marL="90613" marR="90613" marT="46800" marB="46800"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extLst>
                  <a:ext uri="{0D108BD9-81ED-4DB2-BD59-A6C34878D82A}">
                    <a16:rowId xmlns:a16="http://schemas.microsoft.com/office/drawing/2014/main" val="10000"/>
                  </a:ext>
                </a:extLst>
              </a:tr>
              <a:tr h="7620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100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円投入</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100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200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a:r>
                        <a:rPr lang="ja-JP" altLang="en-US" sz="2400" b="1" dirty="0">
                          <a:solidFill>
                            <a:srgbClr val="FF0000"/>
                          </a:solidFill>
                        </a:rPr>
                        <a:t>？？？</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7620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ja-JP" altLang="en-US" sz="2000" b="0" i="0" u="none" strike="noStrike" cap="none" normalizeH="0" baseline="0" dirty="0">
                          <a:ln>
                            <a:noFill/>
                          </a:ln>
                          <a:solidFill>
                            <a:schemeClr val="tx1"/>
                          </a:solidFill>
                          <a:effectLst/>
                          <a:latin typeface="Arial" charset="0"/>
                          <a:ea typeface="ＭＳ Ｐゴシック" charset="-128"/>
                        </a:rPr>
                        <a:t>コイン返却ボタン押下</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algn="ctr"/>
                      <a:r>
                        <a:rPr lang="en-US" altLang="ja-JP" sz="2400" b="1" dirty="0">
                          <a:solidFill>
                            <a:srgbClr val="FF0000"/>
                          </a:solidFill>
                        </a:rPr>
                        <a:t>N/A</a:t>
                      </a:r>
                      <a:endParaRPr lang="ja-JP" altLang="en-US" sz="2400" b="1" dirty="0">
                        <a:solidFill>
                          <a:srgbClr val="FF0000"/>
                        </a:solidFill>
                      </a:endParaRP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7620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100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a:t>
                      </a:r>
                      <a:r>
                        <a:rPr kumimoji="1" lang="ja-JP" altLang="en-US" sz="2000" b="0" i="0" u="none" strike="noStrike" cap="none" normalizeH="0" baseline="0" dirty="0">
                          <a:ln>
                            <a:noFill/>
                          </a:ln>
                          <a:solidFill>
                            <a:schemeClr val="tx1"/>
                          </a:solidFill>
                          <a:effectLst/>
                          <a:latin typeface="Arial" charset="0"/>
                          <a:ea typeface="ＭＳ Ｐゴシック" charset="-128"/>
                        </a:rPr>
                        <a:t>ジュースボタン押下</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algn="ctr"/>
                      <a:r>
                        <a:rPr lang="en-US" altLang="ja-JP" sz="2400" b="1" dirty="0">
                          <a:solidFill>
                            <a:srgbClr val="FF0000"/>
                          </a:solidFill>
                        </a:rPr>
                        <a:t>N/A</a:t>
                      </a:r>
                      <a:endParaRPr lang="ja-JP" altLang="en-US" sz="2400" b="1" dirty="0">
                        <a:solidFill>
                          <a:srgbClr val="FF0000"/>
                        </a:solidFill>
                      </a:endParaRP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820738">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000" b="0" i="0" u="none" strike="noStrike" cap="none" normalizeH="0" baseline="0" dirty="0">
                          <a:ln>
                            <a:noFill/>
                          </a:ln>
                          <a:solidFill>
                            <a:schemeClr val="tx1"/>
                          </a:solidFill>
                          <a:effectLst/>
                          <a:latin typeface="ＭＳ Ｐゴシック" charset="-128"/>
                          <a:ea typeface="ＭＳ Ｐゴシック" charset="-128"/>
                        </a:rPr>
                        <a:t>150</a:t>
                      </a:r>
                      <a:r>
                        <a:rPr kumimoji="1" lang="ja-JP" altLang="en-US" sz="2000" b="0" i="0" u="none" strike="noStrike" cap="none" normalizeH="0" baseline="0" dirty="0">
                          <a:ln>
                            <a:noFill/>
                          </a:ln>
                          <a:solidFill>
                            <a:schemeClr val="tx1"/>
                          </a:solidFill>
                          <a:effectLst/>
                          <a:latin typeface="ＭＳ Ｐゴシック" charset="-128"/>
                          <a:ea typeface="ＭＳ Ｐゴシック" charset="-128"/>
                        </a:rPr>
                        <a:t>円ジュースボタン押下</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lumMod val="85000"/>
                      </a:schemeClr>
                    </a:solidFill>
                  </a:tcPr>
                </a:tc>
                <a:tc>
                  <a:txBody>
                    <a:bodyPr/>
                    <a:lstStyle/>
                    <a:p>
                      <a:pPr algn="ctr"/>
                      <a:r>
                        <a:rPr lang="en-US" altLang="ja-JP" sz="2400" b="1" dirty="0">
                          <a:solidFill>
                            <a:srgbClr val="FF0000"/>
                          </a:solidFill>
                        </a:rPr>
                        <a:t>N/A</a:t>
                      </a:r>
                      <a:endParaRPr lang="ja-JP" altLang="en-US" sz="2400" b="1" dirty="0">
                        <a:solidFill>
                          <a:srgbClr val="FF0000"/>
                        </a:solidFill>
                      </a:endParaRP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a:r>
                        <a:rPr lang="en-US" altLang="ja-JP" sz="2400" b="1" dirty="0">
                          <a:solidFill>
                            <a:srgbClr val="FF0000"/>
                          </a:solidFill>
                        </a:rPr>
                        <a:t>N/A</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1" lang="en-US" altLang="ja-JP" sz="2400" b="0" i="0" u="none" strike="noStrike" cap="none" normalizeH="0" baseline="0" dirty="0">
                          <a:ln>
                            <a:noFill/>
                          </a:ln>
                          <a:solidFill>
                            <a:schemeClr val="tx1"/>
                          </a:solidFill>
                          <a:effectLst/>
                          <a:latin typeface="ＭＳ Ｐゴシック" charset="-128"/>
                          <a:ea typeface="ＭＳ Ｐゴシック" charset="-128"/>
                        </a:rPr>
                        <a:t>0</a:t>
                      </a:r>
                      <a:r>
                        <a:rPr kumimoji="1" lang="ja-JP" altLang="en-US" sz="2400" b="0" i="0" u="none" strike="noStrike" cap="none" normalizeH="0" baseline="0" dirty="0">
                          <a:ln>
                            <a:noFill/>
                          </a:ln>
                          <a:solidFill>
                            <a:schemeClr val="tx1"/>
                          </a:solidFill>
                          <a:effectLst/>
                          <a:latin typeface="ＭＳ Ｐゴシック" charset="-128"/>
                          <a:ea typeface="ＭＳ Ｐゴシック" charset="-128"/>
                        </a:rPr>
                        <a:t>円</a:t>
                      </a:r>
                    </a:p>
                  </a:txBody>
                  <a:tcPr marL="92063" marR="9206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演習：直交表テスト　解答例 （</a:t>
            </a:r>
            <a:r>
              <a:rPr lang="en-US" altLang="ja-JP" dirty="0"/>
              <a:t>1/3</a:t>
            </a:r>
            <a:r>
              <a:rPr lang="ja-JP" altLang="en-US"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kumimoji="1" lang="ja-JP" altLang="en-US" dirty="0"/>
              <a:t>作成される直交表</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31</a:t>
            </a:fld>
            <a:endParaRPr lang="en-US" altLang="ja-JP" dirty="0"/>
          </a:p>
        </p:txBody>
      </p:sp>
      <p:graphicFrame>
        <p:nvGraphicFramePr>
          <p:cNvPr id="7" name="表 6"/>
          <p:cNvGraphicFramePr>
            <a:graphicFrameLocks noGrp="1"/>
          </p:cNvGraphicFramePr>
          <p:nvPr/>
        </p:nvGraphicFramePr>
        <p:xfrm>
          <a:off x="2433000" y="2276872"/>
          <a:ext cx="5040000" cy="1828800"/>
        </p:xfrm>
        <a:graphic>
          <a:graphicData uri="http://schemas.openxmlformats.org/drawingml/2006/table">
            <a:tbl>
              <a:tblPr firstRow="1" bandRow="1">
                <a:tableStyleId>{5940675A-B579-460E-94D1-54222C63F5DA}</a:tableStyleId>
              </a:tblPr>
              <a:tblGrid>
                <a:gridCol w="504000">
                  <a:extLst>
                    <a:ext uri="{9D8B030D-6E8A-4147-A177-3AD203B41FA5}">
                      <a16:colId xmlns:a16="http://schemas.microsoft.com/office/drawing/2014/main" val="20000"/>
                    </a:ext>
                  </a:extLst>
                </a:gridCol>
                <a:gridCol w="1512000">
                  <a:extLst>
                    <a:ext uri="{9D8B030D-6E8A-4147-A177-3AD203B41FA5}">
                      <a16:colId xmlns:a16="http://schemas.microsoft.com/office/drawing/2014/main" val="20001"/>
                    </a:ext>
                  </a:extLst>
                </a:gridCol>
                <a:gridCol w="1512000">
                  <a:extLst>
                    <a:ext uri="{9D8B030D-6E8A-4147-A177-3AD203B41FA5}">
                      <a16:colId xmlns:a16="http://schemas.microsoft.com/office/drawing/2014/main" val="20002"/>
                    </a:ext>
                  </a:extLst>
                </a:gridCol>
                <a:gridCol w="1512000">
                  <a:extLst>
                    <a:ext uri="{9D8B030D-6E8A-4147-A177-3AD203B41FA5}">
                      <a16:colId xmlns:a16="http://schemas.microsoft.com/office/drawing/2014/main" val="20003"/>
                    </a:ext>
                  </a:extLst>
                </a:gridCol>
              </a:tblGrid>
              <a:tr h="278229">
                <a:tc>
                  <a:txBody>
                    <a:bodyPr/>
                    <a:lstStyle/>
                    <a:p>
                      <a:pPr algn="ctr"/>
                      <a:endParaRPr kumimoji="1" lang="ja-JP" altLang="en-US" sz="1800" dirty="0"/>
                    </a:p>
                  </a:txBody>
                  <a:tcPr>
                    <a:solidFill>
                      <a:schemeClr val="bg1">
                        <a:lumMod val="85000"/>
                      </a:schemeClr>
                    </a:solidFill>
                  </a:tcPr>
                </a:tc>
                <a:tc>
                  <a:txBody>
                    <a:bodyPr/>
                    <a:lstStyle/>
                    <a:p>
                      <a:pPr algn="ctr"/>
                      <a:r>
                        <a:rPr kumimoji="1" lang="ja-JP" altLang="en-US" sz="1800" dirty="0"/>
                        <a:t>イコライザ</a:t>
                      </a:r>
                    </a:p>
                  </a:txBody>
                  <a:tcPr>
                    <a:solidFill>
                      <a:schemeClr val="bg1">
                        <a:lumMod val="85000"/>
                      </a:schemeClr>
                    </a:solidFill>
                  </a:tcPr>
                </a:tc>
                <a:tc>
                  <a:txBody>
                    <a:bodyPr/>
                    <a:lstStyle/>
                    <a:p>
                      <a:pPr algn="ctr"/>
                      <a:r>
                        <a:rPr kumimoji="1" lang="ja-JP" altLang="en-US" sz="1800" dirty="0"/>
                        <a:t>省電力モード</a:t>
                      </a:r>
                    </a:p>
                  </a:txBody>
                  <a:tcPr>
                    <a:solidFill>
                      <a:schemeClr val="bg1">
                        <a:lumMod val="85000"/>
                      </a:schemeClr>
                    </a:solidFill>
                  </a:tcPr>
                </a:tc>
                <a:tc>
                  <a:txBody>
                    <a:bodyPr/>
                    <a:lstStyle/>
                    <a:p>
                      <a:pPr algn="ctr"/>
                      <a:r>
                        <a:rPr kumimoji="1" lang="ja-JP" altLang="en-US" sz="1800" dirty="0"/>
                        <a:t>消音</a:t>
                      </a:r>
                    </a:p>
                  </a:txBody>
                  <a:tcPr>
                    <a:solidFill>
                      <a:schemeClr val="bg1">
                        <a:lumMod val="85000"/>
                      </a:schemeClr>
                    </a:solidFill>
                  </a:tcPr>
                </a:tc>
                <a:extLst>
                  <a:ext uri="{0D108BD9-81ED-4DB2-BD59-A6C34878D82A}">
                    <a16:rowId xmlns:a16="http://schemas.microsoft.com/office/drawing/2014/main" val="10000"/>
                  </a:ext>
                </a:extLst>
              </a:tr>
              <a:tr h="310605">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val="10001"/>
                  </a:ext>
                </a:extLst>
              </a:tr>
              <a:tr h="310605">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val="10002"/>
                  </a:ext>
                </a:extLst>
              </a:tr>
              <a:tr h="310605">
                <a:tc>
                  <a:txBody>
                    <a:bodyPr/>
                    <a:lstStyle/>
                    <a:p>
                      <a:pPr algn="ctr"/>
                      <a:r>
                        <a:rPr kumimoji="1" lang="en-US" altLang="ja-JP" sz="1800" dirty="0"/>
                        <a:t>3</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val="10003"/>
                  </a:ext>
                </a:extLst>
              </a:tr>
              <a:tr h="310605">
                <a:tc>
                  <a:txBody>
                    <a:bodyPr/>
                    <a:lstStyle/>
                    <a:p>
                      <a:pPr algn="ctr"/>
                      <a:r>
                        <a:rPr kumimoji="1" lang="en-US" altLang="ja-JP" sz="1800" dirty="0"/>
                        <a:t>4</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val="10004"/>
                  </a:ext>
                </a:extLst>
              </a:tr>
            </a:tbl>
          </a:graphicData>
        </a:graphic>
      </p:graphicFrame>
      <p:sp>
        <p:nvSpPr>
          <p:cNvPr id="6" name="フッター プレースホルダ 4">
            <a:extLst>
              <a:ext uri="{FF2B5EF4-FFF2-40B4-BE49-F238E27FC236}">
                <a16:creationId xmlns:a16="http://schemas.microsoft.com/office/drawing/2014/main" id="{31DAEB2C-4028-4C87-906D-C67791854726}"/>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81025029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演習：直交表テスト　解答例 （</a:t>
            </a:r>
            <a:r>
              <a:rPr lang="en-US" altLang="ja-JP" dirty="0"/>
              <a:t>2/3</a:t>
            </a:r>
            <a:r>
              <a:rPr lang="ja-JP" altLang="en-US" dirty="0"/>
              <a:t>）</a:t>
            </a:r>
          </a:p>
        </p:txBody>
      </p:sp>
      <p:sp>
        <p:nvSpPr>
          <p:cNvPr id="3" name="コンテンツ プレースホルダー 2"/>
          <p:cNvSpPr>
            <a:spLocks noGrp="1"/>
          </p:cNvSpPr>
          <p:nvPr>
            <p:ph idx="1"/>
          </p:nvPr>
        </p:nvSpPr>
        <p:spPr>
          <a:xfrm>
            <a:off x="495300" y="1600200"/>
            <a:ext cx="9066212" cy="4525963"/>
          </a:xfrm>
        </p:spPr>
        <p:txBody>
          <a:bodyPr/>
          <a:lstStyle/>
          <a:p>
            <a:pPr marL="514350" indent="-514350">
              <a:buFont typeface="+mj-ea"/>
              <a:buAutoNum type="circleNumDbPlain" startAt="2"/>
            </a:pPr>
            <a:r>
              <a:rPr kumimoji="1" lang="en-US" altLang="ja-JP" dirty="0"/>
              <a:t>-1.</a:t>
            </a:r>
            <a:r>
              <a:rPr lang="ja-JP" altLang="en-US" dirty="0"/>
              <a:t>任意の</a:t>
            </a:r>
            <a:r>
              <a:rPr kumimoji="1" lang="en-US" altLang="ja-JP" dirty="0"/>
              <a:t>2</a:t>
            </a:r>
            <a:r>
              <a:rPr kumimoji="1" lang="ja-JP" altLang="en-US" dirty="0"/>
              <a:t>因子間の総当たりが実現されている。</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32</a:t>
            </a:fld>
            <a:endParaRPr lang="en-US" altLang="ja-JP" dirty="0"/>
          </a:p>
        </p:txBody>
      </p:sp>
      <p:graphicFrame>
        <p:nvGraphicFramePr>
          <p:cNvPr id="7" name="表 6"/>
          <p:cNvGraphicFramePr>
            <a:graphicFrameLocks noGrp="1"/>
          </p:cNvGraphicFramePr>
          <p:nvPr/>
        </p:nvGraphicFramePr>
        <p:xfrm>
          <a:off x="2433000" y="2276872"/>
          <a:ext cx="5040000" cy="1828800"/>
        </p:xfrm>
        <a:graphic>
          <a:graphicData uri="http://schemas.openxmlformats.org/drawingml/2006/table">
            <a:tbl>
              <a:tblPr firstRow="1" bandRow="1">
                <a:tableStyleId>{5940675A-B579-460E-94D1-54222C63F5DA}</a:tableStyleId>
              </a:tblPr>
              <a:tblGrid>
                <a:gridCol w="504000">
                  <a:extLst>
                    <a:ext uri="{9D8B030D-6E8A-4147-A177-3AD203B41FA5}">
                      <a16:colId xmlns:a16="http://schemas.microsoft.com/office/drawing/2014/main" val="20000"/>
                    </a:ext>
                  </a:extLst>
                </a:gridCol>
                <a:gridCol w="1512000">
                  <a:extLst>
                    <a:ext uri="{9D8B030D-6E8A-4147-A177-3AD203B41FA5}">
                      <a16:colId xmlns:a16="http://schemas.microsoft.com/office/drawing/2014/main" val="20001"/>
                    </a:ext>
                  </a:extLst>
                </a:gridCol>
                <a:gridCol w="1512000">
                  <a:extLst>
                    <a:ext uri="{9D8B030D-6E8A-4147-A177-3AD203B41FA5}">
                      <a16:colId xmlns:a16="http://schemas.microsoft.com/office/drawing/2014/main" val="20002"/>
                    </a:ext>
                  </a:extLst>
                </a:gridCol>
                <a:gridCol w="1512000">
                  <a:extLst>
                    <a:ext uri="{9D8B030D-6E8A-4147-A177-3AD203B41FA5}">
                      <a16:colId xmlns:a16="http://schemas.microsoft.com/office/drawing/2014/main" val="20003"/>
                    </a:ext>
                  </a:extLst>
                </a:gridCol>
              </a:tblGrid>
              <a:tr h="278229">
                <a:tc>
                  <a:txBody>
                    <a:bodyPr/>
                    <a:lstStyle/>
                    <a:p>
                      <a:pPr algn="ctr"/>
                      <a:endParaRPr kumimoji="1" lang="ja-JP" altLang="en-US" sz="1800" dirty="0"/>
                    </a:p>
                  </a:txBody>
                  <a:tcPr>
                    <a:solidFill>
                      <a:schemeClr val="bg1">
                        <a:lumMod val="85000"/>
                      </a:schemeClr>
                    </a:solidFill>
                  </a:tcPr>
                </a:tc>
                <a:tc>
                  <a:txBody>
                    <a:bodyPr/>
                    <a:lstStyle/>
                    <a:p>
                      <a:pPr algn="ctr"/>
                      <a:r>
                        <a:rPr kumimoji="1" lang="ja-JP" altLang="en-US" sz="1800" dirty="0"/>
                        <a:t>イコライザ</a:t>
                      </a:r>
                    </a:p>
                  </a:txBody>
                  <a:tcPr>
                    <a:solidFill>
                      <a:schemeClr val="bg1">
                        <a:lumMod val="85000"/>
                      </a:schemeClr>
                    </a:solidFill>
                  </a:tcPr>
                </a:tc>
                <a:tc>
                  <a:txBody>
                    <a:bodyPr/>
                    <a:lstStyle/>
                    <a:p>
                      <a:pPr algn="ctr"/>
                      <a:r>
                        <a:rPr kumimoji="1" lang="ja-JP" altLang="en-US" sz="1800" dirty="0"/>
                        <a:t>省電力モード</a:t>
                      </a:r>
                    </a:p>
                  </a:txBody>
                  <a:tcPr>
                    <a:solidFill>
                      <a:schemeClr val="bg1">
                        <a:lumMod val="85000"/>
                      </a:schemeClr>
                    </a:solidFill>
                  </a:tcPr>
                </a:tc>
                <a:tc>
                  <a:txBody>
                    <a:bodyPr/>
                    <a:lstStyle/>
                    <a:p>
                      <a:pPr algn="ctr"/>
                      <a:r>
                        <a:rPr kumimoji="1" lang="ja-JP" altLang="en-US" sz="1800" dirty="0"/>
                        <a:t>消音</a:t>
                      </a:r>
                    </a:p>
                  </a:txBody>
                  <a:tcPr>
                    <a:solidFill>
                      <a:schemeClr val="bg1">
                        <a:lumMod val="85000"/>
                      </a:schemeClr>
                    </a:solidFill>
                  </a:tcPr>
                </a:tc>
                <a:extLst>
                  <a:ext uri="{0D108BD9-81ED-4DB2-BD59-A6C34878D82A}">
                    <a16:rowId xmlns:a16="http://schemas.microsoft.com/office/drawing/2014/main" val="10000"/>
                  </a:ext>
                </a:extLst>
              </a:tr>
              <a:tr h="310605">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val="10001"/>
                  </a:ext>
                </a:extLst>
              </a:tr>
              <a:tr h="310605">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val="10002"/>
                  </a:ext>
                </a:extLst>
              </a:tr>
              <a:tr h="310605">
                <a:tc>
                  <a:txBody>
                    <a:bodyPr/>
                    <a:lstStyle/>
                    <a:p>
                      <a:pPr algn="ctr"/>
                      <a:r>
                        <a:rPr kumimoji="1" lang="en-US" altLang="ja-JP" sz="1800" dirty="0"/>
                        <a:t>3</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val="10003"/>
                  </a:ext>
                </a:extLst>
              </a:tr>
              <a:tr h="310605">
                <a:tc>
                  <a:txBody>
                    <a:bodyPr/>
                    <a:lstStyle/>
                    <a:p>
                      <a:pPr algn="ctr"/>
                      <a:r>
                        <a:rPr kumimoji="1" lang="en-US" altLang="ja-JP" sz="1800" dirty="0"/>
                        <a:t>4</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val="10004"/>
                  </a:ext>
                </a:extLst>
              </a:tr>
            </a:tbl>
          </a:graphicData>
        </a:graphic>
      </p:graphicFrame>
      <p:graphicFrame>
        <p:nvGraphicFramePr>
          <p:cNvPr id="8" name="表 7"/>
          <p:cNvGraphicFramePr>
            <a:graphicFrameLocks noGrp="1"/>
          </p:cNvGraphicFramePr>
          <p:nvPr/>
        </p:nvGraphicFramePr>
        <p:xfrm>
          <a:off x="1568624" y="4640184"/>
          <a:ext cx="2003958" cy="1767840"/>
        </p:xfrm>
        <a:graphic>
          <a:graphicData uri="http://schemas.openxmlformats.org/drawingml/2006/table">
            <a:tbl>
              <a:tblPr firstRow="1" bandRow="1">
                <a:tableStyleId>{5940675A-B579-460E-94D1-54222C63F5DA}</a:tableStyleId>
              </a:tblPr>
              <a:tblGrid>
                <a:gridCol w="1008112">
                  <a:extLst>
                    <a:ext uri="{9D8B030D-6E8A-4147-A177-3AD203B41FA5}">
                      <a16:colId xmlns:a16="http://schemas.microsoft.com/office/drawing/2014/main" val="20000"/>
                    </a:ext>
                  </a:extLst>
                </a:gridCol>
                <a:gridCol w="995846">
                  <a:extLst>
                    <a:ext uri="{9D8B030D-6E8A-4147-A177-3AD203B41FA5}">
                      <a16:colId xmlns:a16="http://schemas.microsoft.com/office/drawing/2014/main" val="20001"/>
                    </a:ext>
                  </a:extLst>
                </a:gridCol>
              </a:tblGrid>
              <a:tr h="278229">
                <a:tc>
                  <a:txBody>
                    <a:bodyPr/>
                    <a:lstStyle/>
                    <a:p>
                      <a:pPr algn="ctr"/>
                      <a:r>
                        <a:rPr kumimoji="1" lang="ja-JP" altLang="en-US" sz="1400" dirty="0"/>
                        <a:t>イコライザ</a:t>
                      </a:r>
                    </a:p>
                  </a:txBody>
                  <a:tcPr>
                    <a:solidFill>
                      <a:schemeClr val="bg1">
                        <a:lumMod val="85000"/>
                      </a:schemeClr>
                    </a:solidFill>
                  </a:tcPr>
                </a:tc>
                <a:tc>
                  <a:txBody>
                    <a:bodyPr/>
                    <a:lstStyle/>
                    <a:p>
                      <a:pPr algn="ctr"/>
                      <a:r>
                        <a:rPr kumimoji="1" lang="ja-JP" altLang="en-US" sz="1400" dirty="0"/>
                        <a:t>省電力</a:t>
                      </a:r>
                    </a:p>
                  </a:txBody>
                  <a:tcPr>
                    <a:solidFill>
                      <a:schemeClr val="bg1">
                        <a:lumMod val="85000"/>
                      </a:schemeClr>
                    </a:solidFill>
                  </a:tcPr>
                </a:tc>
                <a:extLst>
                  <a:ext uri="{0D108BD9-81ED-4DB2-BD59-A6C34878D82A}">
                    <a16:rowId xmlns:a16="http://schemas.microsoft.com/office/drawing/2014/main" val="10000"/>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val="10001"/>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val="10002"/>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val="10003"/>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val="10004"/>
                  </a:ext>
                </a:extLst>
              </a:tr>
            </a:tbl>
          </a:graphicData>
        </a:graphic>
      </p:graphicFrame>
      <p:graphicFrame>
        <p:nvGraphicFramePr>
          <p:cNvPr id="9" name="表 8"/>
          <p:cNvGraphicFramePr>
            <a:graphicFrameLocks noGrp="1"/>
          </p:cNvGraphicFramePr>
          <p:nvPr/>
        </p:nvGraphicFramePr>
        <p:xfrm>
          <a:off x="3991722" y="4640184"/>
          <a:ext cx="1944215" cy="1767840"/>
        </p:xfrm>
        <a:graphic>
          <a:graphicData uri="http://schemas.openxmlformats.org/drawingml/2006/table">
            <a:tbl>
              <a:tblPr firstRow="1" bandRow="1">
                <a:tableStyleId>{5940675A-B579-460E-94D1-54222C63F5DA}</a:tableStyleId>
              </a:tblPr>
              <a:tblGrid>
                <a:gridCol w="995846">
                  <a:extLst>
                    <a:ext uri="{9D8B030D-6E8A-4147-A177-3AD203B41FA5}">
                      <a16:colId xmlns:a16="http://schemas.microsoft.com/office/drawing/2014/main" val="20000"/>
                    </a:ext>
                  </a:extLst>
                </a:gridCol>
                <a:gridCol w="948369">
                  <a:extLst>
                    <a:ext uri="{9D8B030D-6E8A-4147-A177-3AD203B41FA5}">
                      <a16:colId xmlns:a16="http://schemas.microsoft.com/office/drawing/2014/main" val="20001"/>
                    </a:ext>
                  </a:extLst>
                </a:gridCol>
              </a:tblGrid>
              <a:tr h="278229">
                <a:tc>
                  <a:txBody>
                    <a:bodyPr/>
                    <a:lstStyle/>
                    <a:p>
                      <a:pPr algn="ctr"/>
                      <a:r>
                        <a:rPr kumimoji="1" lang="ja-JP" altLang="en-US" sz="1400" dirty="0"/>
                        <a:t>省電力</a:t>
                      </a:r>
                    </a:p>
                  </a:txBody>
                  <a:tcPr>
                    <a:solidFill>
                      <a:schemeClr val="bg1">
                        <a:lumMod val="85000"/>
                      </a:schemeClr>
                    </a:solidFill>
                  </a:tcPr>
                </a:tc>
                <a:tc>
                  <a:txBody>
                    <a:bodyPr/>
                    <a:lstStyle/>
                    <a:p>
                      <a:pPr algn="ctr"/>
                      <a:r>
                        <a:rPr kumimoji="1" lang="ja-JP" altLang="en-US" sz="1400" dirty="0"/>
                        <a:t>消音</a:t>
                      </a:r>
                    </a:p>
                  </a:txBody>
                  <a:tcPr>
                    <a:solidFill>
                      <a:schemeClr val="bg1">
                        <a:lumMod val="85000"/>
                      </a:schemeClr>
                    </a:solidFill>
                  </a:tcPr>
                </a:tc>
                <a:extLst>
                  <a:ext uri="{0D108BD9-81ED-4DB2-BD59-A6C34878D82A}">
                    <a16:rowId xmlns:a16="http://schemas.microsoft.com/office/drawing/2014/main" val="10000"/>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val="10001"/>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val="10002"/>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val="10003"/>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val="10004"/>
                  </a:ext>
                </a:extLst>
              </a:tr>
            </a:tbl>
          </a:graphicData>
        </a:graphic>
      </p:graphicFrame>
      <p:graphicFrame>
        <p:nvGraphicFramePr>
          <p:cNvPr id="10" name="表 9"/>
          <p:cNvGraphicFramePr>
            <a:graphicFrameLocks noGrp="1"/>
          </p:cNvGraphicFramePr>
          <p:nvPr/>
        </p:nvGraphicFramePr>
        <p:xfrm>
          <a:off x="6308887" y="4640184"/>
          <a:ext cx="1956481" cy="1767840"/>
        </p:xfrm>
        <a:graphic>
          <a:graphicData uri="http://schemas.openxmlformats.org/drawingml/2006/table">
            <a:tbl>
              <a:tblPr firstRow="1" bandRow="1">
                <a:tableStyleId>{5940675A-B579-460E-94D1-54222C63F5DA}</a:tableStyleId>
              </a:tblPr>
              <a:tblGrid>
                <a:gridCol w="1008112">
                  <a:extLst>
                    <a:ext uri="{9D8B030D-6E8A-4147-A177-3AD203B41FA5}">
                      <a16:colId xmlns:a16="http://schemas.microsoft.com/office/drawing/2014/main" val="20000"/>
                    </a:ext>
                  </a:extLst>
                </a:gridCol>
                <a:gridCol w="948369">
                  <a:extLst>
                    <a:ext uri="{9D8B030D-6E8A-4147-A177-3AD203B41FA5}">
                      <a16:colId xmlns:a16="http://schemas.microsoft.com/office/drawing/2014/main" val="20001"/>
                    </a:ext>
                  </a:extLst>
                </a:gridCol>
              </a:tblGrid>
              <a:tr h="278229">
                <a:tc>
                  <a:txBody>
                    <a:bodyPr/>
                    <a:lstStyle/>
                    <a:p>
                      <a:pPr algn="ctr"/>
                      <a:r>
                        <a:rPr kumimoji="1" lang="ja-JP" altLang="en-US" sz="1400" dirty="0"/>
                        <a:t>イコライザ</a:t>
                      </a:r>
                    </a:p>
                  </a:txBody>
                  <a:tcPr>
                    <a:solidFill>
                      <a:schemeClr val="bg1">
                        <a:lumMod val="85000"/>
                      </a:schemeClr>
                    </a:solidFill>
                  </a:tcPr>
                </a:tc>
                <a:tc>
                  <a:txBody>
                    <a:bodyPr/>
                    <a:lstStyle/>
                    <a:p>
                      <a:pPr algn="ctr"/>
                      <a:r>
                        <a:rPr kumimoji="1" lang="ja-JP" altLang="en-US" sz="1400" dirty="0"/>
                        <a:t>消音</a:t>
                      </a:r>
                    </a:p>
                  </a:txBody>
                  <a:tcPr>
                    <a:solidFill>
                      <a:schemeClr val="bg1">
                        <a:lumMod val="85000"/>
                      </a:schemeClr>
                    </a:solidFill>
                  </a:tcPr>
                </a:tc>
                <a:extLst>
                  <a:ext uri="{0D108BD9-81ED-4DB2-BD59-A6C34878D82A}">
                    <a16:rowId xmlns:a16="http://schemas.microsoft.com/office/drawing/2014/main" val="10000"/>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val="10001"/>
                  </a:ext>
                </a:extLst>
              </a:tr>
              <a:tr h="310605">
                <a:tc>
                  <a:txBody>
                    <a:bodyPr/>
                    <a:lstStyle/>
                    <a:p>
                      <a:pPr algn="ctr"/>
                      <a:r>
                        <a:rPr kumimoji="1" lang="en-US" altLang="ja-JP" b="0" dirty="0"/>
                        <a:t>OFF</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val="10002"/>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ON</a:t>
                      </a:r>
                      <a:endParaRPr kumimoji="1" lang="ja-JP" altLang="en-US" b="0" dirty="0"/>
                    </a:p>
                  </a:txBody>
                  <a:tcPr/>
                </a:tc>
                <a:extLst>
                  <a:ext uri="{0D108BD9-81ED-4DB2-BD59-A6C34878D82A}">
                    <a16:rowId xmlns:a16="http://schemas.microsoft.com/office/drawing/2014/main" val="10003"/>
                  </a:ext>
                </a:extLst>
              </a:tr>
              <a:tr h="310605">
                <a:tc>
                  <a:txBody>
                    <a:bodyPr/>
                    <a:lstStyle/>
                    <a:p>
                      <a:pPr algn="ctr"/>
                      <a:r>
                        <a:rPr kumimoji="1" lang="en-US" altLang="ja-JP" b="0" dirty="0"/>
                        <a:t>ON</a:t>
                      </a:r>
                      <a:endParaRPr kumimoji="1" lang="ja-JP" altLang="en-US" b="0" dirty="0"/>
                    </a:p>
                  </a:txBody>
                  <a:tcPr/>
                </a:tc>
                <a:tc>
                  <a:txBody>
                    <a:bodyPr/>
                    <a:lstStyle/>
                    <a:p>
                      <a:pPr algn="ctr"/>
                      <a:r>
                        <a:rPr kumimoji="1" lang="en-US" altLang="ja-JP" b="0" dirty="0"/>
                        <a:t>OFF</a:t>
                      </a:r>
                      <a:endParaRPr kumimoji="1" lang="ja-JP" altLang="en-US" b="0" dirty="0"/>
                    </a:p>
                  </a:txBody>
                  <a:tcPr/>
                </a:tc>
                <a:extLst>
                  <a:ext uri="{0D108BD9-81ED-4DB2-BD59-A6C34878D82A}">
                    <a16:rowId xmlns:a16="http://schemas.microsoft.com/office/drawing/2014/main" val="10004"/>
                  </a:ext>
                </a:extLst>
              </a:tr>
            </a:tbl>
          </a:graphicData>
        </a:graphic>
      </p:graphicFrame>
      <p:sp>
        <p:nvSpPr>
          <p:cNvPr id="12" name="下矢印 11"/>
          <p:cNvSpPr/>
          <p:nvPr/>
        </p:nvSpPr>
        <p:spPr>
          <a:xfrm>
            <a:off x="4138779" y="4184086"/>
            <a:ext cx="1675226" cy="338932"/>
          </a:xfrm>
          <a:prstGeom prst="downArrow">
            <a:avLst/>
          </a:prstGeom>
          <a:solidFill>
            <a:schemeClr val="tx1"/>
          </a:solidFill>
          <a:ln w="9525">
            <a:solidFill>
              <a:schemeClr val="tx1"/>
            </a:solidFill>
          </a:ln>
        </p:spPr>
        <p:style>
          <a:lnRef idx="2">
            <a:schemeClr val="accent6"/>
          </a:lnRef>
          <a:fillRef idx="1">
            <a:schemeClr val="lt1"/>
          </a:fillRef>
          <a:effectRef idx="0">
            <a:schemeClr val="accent6"/>
          </a:effectRef>
          <a:fontRef idx="minor">
            <a:schemeClr val="dk1"/>
          </a:fontRef>
        </p:style>
        <p:txBody>
          <a:bodyPr rtlCol="0" anchor="ctr"/>
          <a:lstStyle/>
          <a:p>
            <a:pPr algn="ctr" fontAlgn="auto">
              <a:spcBef>
                <a:spcPts val="0"/>
              </a:spcBef>
              <a:spcAft>
                <a:spcPts val="0"/>
              </a:spcAft>
            </a:pPr>
            <a:endParaRPr lang="ja-JP" altLang="en-US">
              <a:solidFill>
                <a:prstClr val="black"/>
              </a:solidFill>
            </a:endParaRPr>
          </a:p>
        </p:txBody>
      </p:sp>
      <p:sp>
        <p:nvSpPr>
          <p:cNvPr id="11" name="フッター プレースホルダ 4">
            <a:extLst>
              <a:ext uri="{FF2B5EF4-FFF2-40B4-BE49-F238E27FC236}">
                <a16:creationId xmlns:a16="http://schemas.microsoft.com/office/drawing/2014/main" id="{211515A5-5FB1-4A80-BE17-AC801243564C}"/>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97596047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演習：直交表テスト　解答例 （</a:t>
            </a:r>
            <a:r>
              <a:rPr lang="en-US" altLang="ja-JP" dirty="0"/>
              <a:t>3/3</a:t>
            </a:r>
            <a:r>
              <a:rPr lang="ja-JP" altLang="en-US" dirty="0"/>
              <a:t>）</a:t>
            </a:r>
          </a:p>
        </p:txBody>
      </p:sp>
      <p:sp>
        <p:nvSpPr>
          <p:cNvPr id="3" name="コンテンツ プレースホルダー 2"/>
          <p:cNvSpPr>
            <a:spLocks noGrp="1"/>
          </p:cNvSpPr>
          <p:nvPr>
            <p:ph idx="1"/>
          </p:nvPr>
        </p:nvSpPr>
        <p:spPr>
          <a:xfrm>
            <a:off x="495300" y="1600200"/>
            <a:ext cx="9066212" cy="4525963"/>
          </a:xfrm>
        </p:spPr>
        <p:txBody>
          <a:bodyPr/>
          <a:lstStyle/>
          <a:p>
            <a:pPr marL="514350" indent="-514350">
              <a:buFont typeface="+mj-ea"/>
              <a:buAutoNum type="circleNumDbPlain" startAt="2"/>
            </a:pPr>
            <a:r>
              <a:rPr kumimoji="1" lang="en-US" altLang="ja-JP" dirty="0"/>
              <a:t>-2.</a:t>
            </a:r>
            <a:r>
              <a:rPr lang="ja-JP" altLang="en-US" dirty="0"/>
              <a:t> ３</a:t>
            </a:r>
            <a:r>
              <a:rPr kumimoji="1" lang="ja-JP" altLang="en-US" dirty="0"/>
              <a:t>因子間では総当たりになっていない。</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33</a:t>
            </a:fld>
            <a:endParaRPr lang="en-US" altLang="ja-JP" dirty="0"/>
          </a:p>
        </p:txBody>
      </p:sp>
      <p:graphicFrame>
        <p:nvGraphicFramePr>
          <p:cNvPr id="13" name="表 12"/>
          <p:cNvGraphicFramePr>
            <a:graphicFrameLocks noGrp="1"/>
          </p:cNvGraphicFramePr>
          <p:nvPr/>
        </p:nvGraphicFramePr>
        <p:xfrm>
          <a:off x="2433000" y="2276872"/>
          <a:ext cx="5040000" cy="1828800"/>
        </p:xfrm>
        <a:graphic>
          <a:graphicData uri="http://schemas.openxmlformats.org/drawingml/2006/table">
            <a:tbl>
              <a:tblPr firstRow="1" bandRow="1">
                <a:tableStyleId>{5940675A-B579-460E-94D1-54222C63F5DA}</a:tableStyleId>
              </a:tblPr>
              <a:tblGrid>
                <a:gridCol w="504000">
                  <a:extLst>
                    <a:ext uri="{9D8B030D-6E8A-4147-A177-3AD203B41FA5}">
                      <a16:colId xmlns:a16="http://schemas.microsoft.com/office/drawing/2014/main" val="20000"/>
                    </a:ext>
                  </a:extLst>
                </a:gridCol>
                <a:gridCol w="1512000">
                  <a:extLst>
                    <a:ext uri="{9D8B030D-6E8A-4147-A177-3AD203B41FA5}">
                      <a16:colId xmlns:a16="http://schemas.microsoft.com/office/drawing/2014/main" val="20001"/>
                    </a:ext>
                  </a:extLst>
                </a:gridCol>
                <a:gridCol w="1512000">
                  <a:extLst>
                    <a:ext uri="{9D8B030D-6E8A-4147-A177-3AD203B41FA5}">
                      <a16:colId xmlns:a16="http://schemas.microsoft.com/office/drawing/2014/main" val="20002"/>
                    </a:ext>
                  </a:extLst>
                </a:gridCol>
                <a:gridCol w="1512000">
                  <a:extLst>
                    <a:ext uri="{9D8B030D-6E8A-4147-A177-3AD203B41FA5}">
                      <a16:colId xmlns:a16="http://schemas.microsoft.com/office/drawing/2014/main" val="20003"/>
                    </a:ext>
                  </a:extLst>
                </a:gridCol>
              </a:tblGrid>
              <a:tr h="278229">
                <a:tc>
                  <a:txBody>
                    <a:bodyPr/>
                    <a:lstStyle/>
                    <a:p>
                      <a:pPr algn="ctr"/>
                      <a:endParaRPr kumimoji="1" lang="ja-JP" altLang="en-US" sz="1800" dirty="0"/>
                    </a:p>
                  </a:txBody>
                  <a:tcPr>
                    <a:solidFill>
                      <a:schemeClr val="bg1">
                        <a:lumMod val="85000"/>
                      </a:schemeClr>
                    </a:solidFill>
                  </a:tcPr>
                </a:tc>
                <a:tc>
                  <a:txBody>
                    <a:bodyPr/>
                    <a:lstStyle/>
                    <a:p>
                      <a:pPr algn="ctr"/>
                      <a:r>
                        <a:rPr kumimoji="1" lang="ja-JP" altLang="en-US" sz="1800" dirty="0"/>
                        <a:t>イコライザ</a:t>
                      </a:r>
                    </a:p>
                  </a:txBody>
                  <a:tcPr>
                    <a:solidFill>
                      <a:schemeClr val="bg1">
                        <a:lumMod val="85000"/>
                      </a:schemeClr>
                    </a:solidFill>
                  </a:tcPr>
                </a:tc>
                <a:tc>
                  <a:txBody>
                    <a:bodyPr/>
                    <a:lstStyle/>
                    <a:p>
                      <a:pPr algn="ctr"/>
                      <a:r>
                        <a:rPr kumimoji="1" lang="ja-JP" altLang="en-US" sz="1800" dirty="0"/>
                        <a:t>省電力モード</a:t>
                      </a:r>
                    </a:p>
                  </a:txBody>
                  <a:tcPr>
                    <a:solidFill>
                      <a:schemeClr val="bg1">
                        <a:lumMod val="85000"/>
                      </a:schemeClr>
                    </a:solidFill>
                  </a:tcPr>
                </a:tc>
                <a:tc>
                  <a:txBody>
                    <a:bodyPr/>
                    <a:lstStyle/>
                    <a:p>
                      <a:pPr algn="ctr"/>
                      <a:r>
                        <a:rPr kumimoji="1" lang="ja-JP" altLang="en-US" sz="1800" dirty="0"/>
                        <a:t>消音</a:t>
                      </a:r>
                    </a:p>
                  </a:txBody>
                  <a:tcPr>
                    <a:solidFill>
                      <a:schemeClr val="bg1">
                        <a:lumMod val="85000"/>
                      </a:schemeClr>
                    </a:solidFill>
                  </a:tcPr>
                </a:tc>
                <a:extLst>
                  <a:ext uri="{0D108BD9-81ED-4DB2-BD59-A6C34878D82A}">
                    <a16:rowId xmlns:a16="http://schemas.microsoft.com/office/drawing/2014/main" val="10000"/>
                  </a:ext>
                </a:extLst>
              </a:tr>
              <a:tr h="310605">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val="10001"/>
                  </a:ext>
                </a:extLst>
              </a:tr>
              <a:tr h="310605">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val="10002"/>
                  </a:ext>
                </a:extLst>
              </a:tr>
              <a:tr h="310605">
                <a:tc>
                  <a:txBody>
                    <a:bodyPr/>
                    <a:lstStyle/>
                    <a:p>
                      <a:pPr algn="ctr"/>
                      <a:r>
                        <a:rPr kumimoji="1" lang="en-US" altLang="ja-JP" sz="1800" dirty="0"/>
                        <a:t>3</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val="10003"/>
                  </a:ext>
                </a:extLst>
              </a:tr>
              <a:tr h="310605">
                <a:tc>
                  <a:txBody>
                    <a:bodyPr/>
                    <a:lstStyle/>
                    <a:p>
                      <a:pPr algn="ctr"/>
                      <a:r>
                        <a:rPr kumimoji="1" lang="en-US" altLang="ja-JP" sz="1800" dirty="0"/>
                        <a:t>4</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val="10004"/>
                  </a:ext>
                </a:extLst>
              </a:tr>
            </a:tbl>
          </a:graphicData>
        </a:graphic>
      </p:graphicFrame>
      <p:graphicFrame>
        <p:nvGraphicFramePr>
          <p:cNvPr id="14" name="表 13"/>
          <p:cNvGraphicFramePr>
            <a:graphicFrameLocks noGrp="1"/>
          </p:cNvGraphicFramePr>
          <p:nvPr/>
        </p:nvGraphicFramePr>
        <p:xfrm>
          <a:off x="2937000" y="4375414"/>
          <a:ext cx="4536000" cy="1463040"/>
        </p:xfrm>
        <a:graphic>
          <a:graphicData uri="http://schemas.openxmlformats.org/drawingml/2006/table">
            <a:tbl>
              <a:tblPr firstRow="1" bandRow="1">
                <a:tableStyleId>{5940675A-B579-460E-94D1-54222C63F5DA}</a:tableStyleId>
              </a:tblPr>
              <a:tblGrid>
                <a:gridCol w="1512000">
                  <a:extLst>
                    <a:ext uri="{9D8B030D-6E8A-4147-A177-3AD203B41FA5}">
                      <a16:colId xmlns:a16="http://schemas.microsoft.com/office/drawing/2014/main" val="20001"/>
                    </a:ext>
                  </a:extLst>
                </a:gridCol>
                <a:gridCol w="1512000">
                  <a:extLst>
                    <a:ext uri="{9D8B030D-6E8A-4147-A177-3AD203B41FA5}">
                      <a16:colId xmlns:a16="http://schemas.microsoft.com/office/drawing/2014/main" val="20002"/>
                    </a:ext>
                  </a:extLst>
                </a:gridCol>
                <a:gridCol w="1512000">
                  <a:extLst>
                    <a:ext uri="{9D8B030D-6E8A-4147-A177-3AD203B41FA5}">
                      <a16:colId xmlns:a16="http://schemas.microsoft.com/office/drawing/2014/main" val="20003"/>
                    </a:ext>
                  </a:extLst>
                </a:gridCol>
              </a:tblGrid>
              <a:tr h="310605">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val="10001"/>
                  </a:ext>
                </a:extLst>
              </a:tr>
              <a:tr h="310605">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val="10002"/>
                  </a:ext>
                </a:extLst>
              </a:tr>
              <a:tr h="310605">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tc>
                  <a:txBody>
                    <a:bodyPr/>
                    <a:lstStyle/>
                    <a:p>
                      <a:pPr algn="ctr"/>
                      <a:r>
                        <a:rPr kumimoji="1" lang="en-US" altLang="ja-JP" sz="1800" dirty="0"/>
                        <a:t>OFF</a:t>
                      </a:r>
                      <a:endParaRPr kumimoji="1" lang="ja-JP" altLang="en-US" sz="1800" dirty="0"/>
                    </a:p>
                  </a:txBody>
                  <a:tcPr>
                    <a:noFill/>
                  </a:tcPr>
                </a:tc>
                <a:extLst>
                  <a:ext uri="{0D108BD9-81ED-4DB2-BD59-A6C34878D82A}">
                    <a16:rowId xmlns:a16="http://schemas.microsoft.com/office/drawing/2014/main" val="10003"/>
                  </a:ext>
                </a:extLst>
              </a:tr>
              <a:tr h="310605">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tc>
                  <a:txBody>
                    <a:bodyPr/>
                    <a:lstStyle/>
                    <a:p>
                      <a:pPr algn="ctr"/>
                      <a:r>
                        <a:rPr kumimoji="1" lang="en-US" altLang="ja-JP" sz="1800" dirty="0"/>
                        <a:t>ON</a:t>
                      </a:r>
                      <a:endParaRPr kumimoji="1" lang="ja-JP" altLang="en-US" sz="1800" dirty="0"/>
                    </a:p>
                  </a:txBody>
                  <a:tcPr>
                    <a:noFill/>
                  </a:tcPr>
                </a:tc>
                <a:extLst>
                  <a:ext uri="{0D108BD9-81ED-4DB2-BD59-A6C34878D82A}">
                    <a16:rowId xmlns:a16="http://schemas.microsoft.com/office/drawing/2014/main" val="10004"/>
                  </a:ext>
                </a:extLst>
              </a:tr>
            </a:tbl>
          </a:graphicData>
        </a:graphic>
      </p:graphicFrame>
      <p:sp>
        <p:nvSpPr>
          <p:cNvPr id="6" name="テキスト ボックス 5"/>
          <p:cNvSpPr txBox="1"/>
          <p:nvPr/>
        </p:nvSpPr>
        <p:spPr>
          <a:xfrm>
            <a:off x="7845668" y="4649760"/>
            <a:ext cx="1928733" cy="923330"/>
          </a:xfrm>
          <a:prstGeom prst="rect">
            <a:avLst/>
          </a:prstGeom>
          <a:noFill/>
        </p:spPr>
        <p:txBody>
          <a:bodyPr wrap="none" rtlCol="0">
            <a:spAutoFit/>
          </a:bodyPr>
          <a:lstStyle/>
          <a:p>
            <a:r>
              <a:rPr lang="en-US" altLang="ja-JP" i="1" dirty="0"/>
              <a:t>L</a:t>
            </a:r>
            <a:r>
              <a:rPr lang="en-US" altLang="ja-JP" baseline="-25000" dirty="0"/>
              <a:t>4</a:t>
            </a:r>
            <a:r>
              <a:rPr lang="ja-JP" altLang="en-US" dirty="0"/>
              <a:t>直交表では</a:t>
            </a:r>
            <a:br>
              <a:rPr lang="en-US" altLang="ja-JP" dirty="0"/>
            </a:br>
            <a:r>
              <a:rPr lang="ja-JP" altLang="en-US" dirty="0"/>
              <a:t>出現していない</a:t>
            </a:r>
            <a:endParaRPr lang="en-US" altLang="ja-JP" dirty="0"/>
          </a:p>
          <a:p>
            <a:r>
              <a:rPr lang="en-US" altLang="ja-JP" dirty="0"/>
              <a:t>3</a:t>
            </a:r>
            <a:r>
              <a:rPr lang="ja-JP" altLang="en-US" dirty="0"/>
              <a:t>因子間の組合せ</a:t>
            </a:r>
            <a:endParaRPr kumimoji="1" lang="ja-JP" altLang="en-US" dirty="0"/>
          </a:p>
        </p:txBody>
      </p:sp>
      <p:sp>
        <p:nvSpPr>
          <p:cNvPr id="15" name="右中かっこ 14"/>
          <p:cNvSpPr/>
          <p:nvPr/>
        </p:nvSpPr>
        <p:spPr>
          <a:xfrm>
            <a:off x="7572750" y="4392039"/>
            <a:ext cx="239668" cy="1463040"/>
          </a:xfrm>
          <a:prstGeom prst="rightBrace">
            <a:avLst>
              <a:gd name="adj1" fmla="val 48076"/>
              <a:gd name="adj2" fmla="val 50000"/>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9" name="フッター プレースホルダ 4">
            <a:extLst>
              <a:ext uri="{FF2B5EF4-FFF2-40B4-BE49-F238E27FC236}">
                <a16:creationId xmlns:a16="http://schemas.microsoft.com/office/drawing/2014/main" id="{E9FE0900-C39C-455B-9553-2D648F609254}"/>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562377947"/>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演習：直交表テスト　解説</a:t>
            </a:r>
          </a:p>
        </p:txBody>
      </p:sp>
      <p:sp>
        <p:nvSpPr>
          <p:cNvPr id="3" name="コンテンツ プレースホルダー 2"/>
          <p:cNvSpPr>
            <a:spLocks noGrp="1"/>
          </p:cNvSpPr>
          <p:nvPr>
            <p:ph idx="1"/>
          </p:nvPr>
        </p:nvSpPr>
        <p:spPr/>
        <p:txBody>
          <a:bodyPr/>
          <a:lstStyle/>
          <a:p>
            <a:r>
              <a:rPr kumimoji="1" lang="ja-JP" altLang="en-US" dirty="0"/>
              <a:t>直交表に因子、水準を割り付ける。</a:t>
            </a:r>
            <a:endParaRPr kumimoji="1" lang="en-US" altLang="ja-JP"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34</a:t>
            </a:fld>
            <a:endParaRPr lang="en-US" altLang="ja-JP" dirty="0"/>
          </a:p>
        </p:txBody>
      </p:sp>
      <p:graphicFrame>
        <p:nvGraphicFramePr>
          <p:cNvPr id="6" name="表 5"/>
          <p:cNvGraphicFramePr>
            <a:graphicFrameLocks noGrp="1"/>
          </p:cNvGraphicFramePr>
          <p:nvPr/>
        </p:nvGraphicFramePr>
        <p:xfrm>
          <a:off x="848544" y="3192621"/>
          <a:ext cx="3168000" cy="1584960"/>
        </p:xfrm>
        <a:graphic>
          <a:graphicData uri="http://schemas.openxmlformats.org/drawingml/2006/table">
            <a:tbl>
              <a:tblPr firstRow="1" bandRow="1">
                <a:tableStyleId>{5940675A-B579-460E-94D1-54222C63F5DA}</a:tableStyleId>
              </a:tblPr>
              <a:tblGrid>
                <a:gridCol w="1728000">
                  <a:extLst>
                    <a:ext uri="{9D8B030D-6E8A-4147-A177-3AD203B41FA5}">
                      <a16:colId xmlns:a16="http://schemas.microsoft.com/office/drawing/2014/main" val="20000"/>
                    </a:ext>
                  </a:extLst>
                </a:gridCol>
                <a:gridCol w="1440000">
                  <a:extLst>
                    <a:ext uri="{9D8B030D-6E8A-4147-A177-3AD203B41FA5}">
                      <a16:colId xmlns:a16="http://schemas.microsoft.com/office/drawing/2014/main" val="20001"/>
                    </a:ext>
                  </a:extLst>
                </a:gridCol>
              </a:tblGrid>
              <a:tr h="278229">
                <a:tc>
                  <a:txBody>
                    <a:bodyPr/>
                    <a:lstStyle/>
                    <a:p>
                      <a:pPr algn="ctr"/>
                      <a:r>
                        <a:rPr kumimoji="1" lang="ja-JP" altLang="en-US" sz="2000" dirty="0"/>
                        <a:t>因子</a:t>
                      </a:r>
                    </a:p>
                  </a:txBody>
                  <a:tcPr>
                    <a:solidFill>
                      <a:schemeClr val="bg1">
                        <a:lumMod val="85000"/>
                      </a:schemeClr>
                    </a:solidFill>
                  </a:tcPr>
                </a:tc>
                <a:tc>
                  <a:txBody>
                    <a:bodyPr/>
                    <a:lstStyle/>
                    <a:p>
                      <a:pPr algn="ctr"/>
                      <a:r>
                        <a:rPr kumimoji="1" lang="ja-JP" altLang="en-US" sz="2000" dirty="0"/>
                        <a:t>水準</a:t>
                      </a:r>
                    </a:p>
                  </a:txBody>
                  <a:tcPr>
                    <a:solidFill>
                      <a:schemeClr val="bg1">
                        <a:lumMod val="85000"/>
                      </a:schemeClr>
                    </a:solidFill>
                  </a:tcPr>
                </a:tc>
                <a:extLst>
                  <a:ext uri="{0D108BD9-81ED-4DB2-BD59-A6C34878D82A}">
                    <a16:rowId xmlns:a16="http://schemas.microsoft.com/office/drawing/2014/main" val="10000"/>
                  </a:ext>
                </a:extLst>
              </a:tr>
              <a:tr h="310605">
                <a:tc>
                  <a:txBody>
                    <a:bodyPr/>
                    <a:lstStyle/>
                    <a:p>
                      <a:pPr algn="ctr"/>
                      <a:r>
                        <a:rPr kumimoji="1" lang="ja-JP" altLang="en-US" sz="2000" dirty="0"/>
                        <a:t>イコライザ</a:t>
                      </a:r>
                    </a:p>
                  </a:txBody>
                  <a:tcPr/>
                </a:tc>
                <a:tc>
                  <a:txBody>
                    <a:bodyPr/>
                    <a:lstStyle/>
                    <a:p>
                      <a:pPr algn="ctr"/>
                      <a:r>
                        <a:rPr kumimoji="1" lang="en-US" altLang="ja-JP" sz="2000" dirty="0"/>
                        <a:t>OFF</a:t>
                      </a:r>
                      <a:r>
                        <a:rPr kumimoji="1" lang="ja-JP" altLang="en-US" sz="2000" dirty="0" err="1"/>
                        <a:t>、</a:t>
                      </a:r>
                      <a:r>
                        <a:rPr kumimoji="1" lang="en-US" altLang="ja-JP" sz="2000" dirty="0"/>
                        <a:t>ON</a:t>
                      </a:r>
                      <a:endParaRPr kumimoji="1" lang="ja-JP" altLang="en-US" sz="2000" dirty="0"/>
                    </a:p>
                  </a:txBody>
                  <a:tcPr/>
                </a:tc>
                <a:extLst>
                  <a:ext uri="{0D108BD9-81ED-4DB2-BD59-A6C34878D82A}">
                    <a16:rowId xmlns:a16="http://schemas.microsoft.com/office/drawing/2014/main" val="10001"/>
                  </a:ext>
                </a:extLst>
              </a:tr>
              <a:tr h="310605">
                <a:tc>
                  <a:txBody>
                    <a:bodyPr/>
                    <a:lstStyle/>
                    <a:p>
                      <a:pPr algn="ctr"/>
                      <a:r>
                        <a:rPr kumimoji="1" lang="ja-JP" altLang="en-US" sz="2000" dirty="0"/>
                        <a:t>省電力モード</a:t>
                      </a:r>
                    </a:p>
                  </a:txBody>
                  <a:tcPr/>
                </a:tc>
                <a:tc>
                  <a:txBody>
                    <a:bodyPr/>
                    <a:lstStyle/>
                    <a:p>
                      <a:pPr algn="ctr"/>
                      <a:r>
                        <a:rPr kumimoji="1" lang="en-US" altLang="ja-JP" sz="2000" dirty="0"/>
                        <a:t>OFF</a:t>
                      </a:r>
                      <a:r>
                        <a:rPr kumimoji="1" lang="ja-JP" altLang="en-US" sz="2000" dirty="0" err="1"/>
                        <a:t>、</a:t>
                      </a:r>
                      <a:r>
                        <a:rPr kumimoji="1" lang="en-US" altLang="ja-JP" sz="2000" dirty="0"/>
                        <a:t>ON</a:t>
                      </a:r>
                      <a:endParaRPr kumimoji="1" lang="ja-JP" altLang="en-US" sz="2000" dirty="0"/>
                    </a:p>
                  </a:txBody>
                  <a:tcPr/>
                </a:tc>
                <a:extLst>
                  <a:ext uri="{0D108BD9-81ED-4DB2-BD59-A6C34878D82A}">
                    <a16:rowId xmlns:a16="http://schemas.microsoft.com/office/drawing/2014/main" val="10003"/>
                  </a:ext>
                </a:extLst>
              </a:tr>
              <a:tr h="310605">
                <a:tc>
                  <a:txBody>
                    <a:bodyPr/>
                    <a:lstStyle/>
                    <a:p>
                      <a:pPr algn="ctr"/>
                      <a:r>
                        <a:rPr kumimoji="1" lang="ja-JP" altLang="en-US" sz="2000" dirty="0"/>
                        <a:t>消音</a:t>
                      </a:r>
                    </a:p>
                  </a:txBody>
                  <a:tcPr/>
                </a:tc>
                <a:tc>
                  <a:txBody>
                    <a:bodyPr/>
                    <a:lstStyle/>
                    <a:p>
                      <a:pPr algn="ctr"/>
                      <a:r>
                        <a:rPr kumimoji="1" lang="en-US" altLang="ja-JP" sz="2000" dirty="0"/>
                        <a:t>OFF</a:t>
                      </a:r>
                      <a:r>
                        <a:rPr kumimoji="1" lang="ja-JP" altLang="en-US" sz="2000" dirty="0" err="1"/>
                        <a:t>、</a:t>
                      </a:r>
                      <a:r>
                        <a:rPr kumimoji="1" lang="en-US" altLang="ja-JP" sz="2000" dirty="0"/>
                        <a:t>ON</a:t>
                      </a:r>
                      <a:endParaRPr kumimoji="1" lang="ja-JP" altLang="en-US" sz="2000" dirty="0"/>
                    </a:p>
                  </a:txBody>
                  <a:tcPr/>
                </a:tc>
                <a:extLst>
                  <a:ext uri="{0D108BD9-81ED-4DB2-BD59-A6C34878D82A}">
                    <a16:rowId xmlns:a16="http://schemas.microsoft.com/office/drawing/2014/main" val="10005"/>
                  </a:ext>
                </a:extLst>
              </a:tr>
            </a:tbl>
          </a:graphicData>
        </a:graphic>
      </p:graphicFrame>
      <p:graphicFrame>
        <p:nvGraphicFramePr>
          <p:cNvPr id="7" name="表 6"/>
          <p:cNvGraphicFramePr>
            <a:graphicFrameLocks noGrp="1"/>
          </p:cNvGraphicFramePr>
          <p:nvPr>
            <p:extLst>
              <p:ext uri="{D42A27DB-BD31-4B8C-83A1-F6EECF244321}">
                <p14:modId xmlns:p14="http://schemas.microsoft.com/office/powerpoint/2010/main" val="4154558991"/>
              </p:ext>
            </p:extLst>
          </p:nvPr>
        </p:nvGraphicFramePr>
        <p:xfrm>
          <a:off x="5515192" y="3070701"/>
          <a:ext cx="3168216" cy="1828800"/>
        </p:xfrm>
        <a:graphic>
          <a:graphicData uri="http://schemas.openxmlformats.org/drawingml/2006/table">
            <a:tbl>
              <a:tblPr firstRow="1" bandRow="1">
                <a:tableStyleId>{5940675A-B579-460E-94D1-54222C63F5DA}</a:tableStyleId>
              </a:tblPr>
              <a:tblGrid>
                <a:gridCol w="1224000">
                  <a:extLst>
                    <a:ext uri="{9D8B030D-6E8A-4147-A177-3AD203B41FA5}">
                      <a16:colId xmlns:a16="http://schemas.microsoft.com/office/drawing/2014/main" val="20000"/>
                    </a:ext>
                  </a:extLst>
                </a:gridCol>
                <a:gridCol w="648072">
                  <a:extLst>
                    <a:ext uri="{9D8B030D-6E8A-4147-A177-3AD203B41FA5}">
                      <a16:colId xmlns:a16="http://schemas.microsoft.com/office/drawing/2014/main" val="20001"/>
                    </a:ext>
                  </a:extLst>
                </a:gridCol>
                <a:gridCol w="648072">
                  <a:extLst>
                    <a:ext uri="{9D8B030D-6E8A-4147-A177-3AD203B41FA5}">
                      <a16:colId xmlns:a16="http://schemas.microsoft.com/office/drawing/2014/main" val="20002"/>
                    </a:ext>
                  </a:extLst>
                </a:gridCol>
                <a:gridCol w="648072">
                  <a:extLst>
                    <a:ext uri="{9D8B030D-6E8A-4147-A177-3AD203B41FA5}">
                      <a16:colId xmlns:a16="http://schemas.microsoft.com/office/drawing/2014/main" val="20003"/>
                    </a:ext>
                  </a:extLst>
                </a:gridCol>
              </a:tblGrid>
              <a:tr h="278229">
                <a:tc>
                  <a:txBody>
                    <a:bodyPr/>
                    <a:lstStyle/>
                    <a:p>
                      <a:pPr algn="ctr"/>
                      <a:r>
                        <a:rPr kumimoji="1" lang="en-US" altLang="ja-JP" sz="1800" i="1" dirty="0"/>
                        <a:t>L</a:t>
                      </a:r>
                      <a:r>
                        <a:rPr kumimoji="1" lang="en-US" altLang="ja-JP" sz="1800" baseline="-25000" dirty="0"/>
                        <a:t>4</a:t>
                      </a:r>
                      <a:r>
                        <a:rPr kumimoji="1" lang="ja-JP" altLang="en-US" sz="1800" dirty="0"/>
                        <a:t>直交表</a:t>
                      </a:r>
                    </a:p>
                  </a:txBody>
                  <a:tcPr>
                    <a:solidFill>
                      <a:schemeClr val="bg1">
                        <a:lumMod val="85000"/>
                      </a:schemeClr>
                    </a:solidFill>
                  </a:tcPr>
                </a:tc>
                <a:tc>
                  <a:txBody>
                    <a:bodyPr/>
                    <a:lstStyle/>
                    <a:p>
                      <a:pPr algn="ctr"/>
                      <a:r>
                        <a:rPr kumimoji="1" lang="en-US" altLang="ja-JP" sz="1800" dirty="0"/>
                        <a:t>A</a:t>
                      </a:r>
                      <a:endParaRPr kumimoji="1" lang="ja-JP" altLang="en-US" sz="1800" dirty="0"/>
                    </a:p>
                  </a:txBody>
                  <a:tcPr>
                    <a:solidFill>
                      <a:schemeClr val="bg1">
                        <a:lumMod val="85000"/>
                      </a:schemeClr>
                    </a:solidFill>
                  </a:tcPr>
                </a:tc>
                <a:tc>
                  <a:txBody>
                    <a:bodyPr/>
                    <a:lstStyle/>
                    <a:p>
                      <a:pPr algn="ctr"/>
                      <a:r>
                        <a:rPr kumimoji="1" lang="en-US" altLang="ja-JP" sz="1800" dirty="0"/>
                        <a:t>B</a:t>
                      </a:r>
                      <a:endParaRPr kumimoji="1" lang="ja-JP" altLang="en-US" sz="1800" dirty="0"/>
                    </a:p>
                  </a:txBody>
                  <a:tcPr>
                    <a:solidFill>
                      <a:schemeClr val="bg1">
                        <a:lumMod val="85000"/>
                      </a:schemeClr>
                    </a:solidFill>
                  </a:tcPr>
                </a:tc>
                <a:tc>
                  <a:txBody>
                    <a:bodyPr/>
                    <a:lstStyle/>
                    <a:p>
                      <a:pPr algn="ctr"/>
                      <a:r>
                        <a:rPr kumimoji="1" lang="en-US" altLang="ja-JP" sz="1800" dirty="0"/>
                        <a:t>C</a:t>
                      </a:r>
                      <a:endParaRPr kumimoji="1" lang="ja-JP" altLang="en-US" sz="1800" dirty="0"/>
                    </a:p>
                  </a:txBody>
                  <a:tcPr>
                    <a:solidFill>
                      <a:schemeClr val="bg1">
                        <a:lumMod val="85000"/>
                      </a:schemeClr>
                    </a:solidFill>
                  </a:tcPr>
                </a:tc>
                <a:extLst>
                  <a:ext uri="{0D108BD9-81ED-4DB2-BD59-A6C34878D82A}">
                    <a16:rowId xmlns:a16="http://schemas.microsoft.com/office/drawing/2014/main" val="10000"/>
                  </a:ext>
                </a:extLst>
              </a:tr>
              <a:tr h="310605">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extLst>
                  <a:ext uri="{0D108BD9-81ED-4DB2-BD59-A6C34878D82A}">
                    <a16:rowId xmlns:a16="http://schemas.microsoft.com/office/drawing/2014/main" val="10001"/>
                  </a:ext>
                </a:extLst>
              </a:tr>
              <a:tr h="310605">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extLst>
                  <a:ext uri="{0D108BD9-81ED-4DB2-BD59-A6C34878D82A}">
                    <a16:rowId xmlns:a16="http://schemas.microsoft.com/office/drawing/2014/main" val="10002"/>
                  </a:ext>
                </a:extLst>
              </a:tr>
              <a:tr h="310605">
                <a:tc>
                  <a:txBody>
                    <a:bodyPr/>
                    <a:lstStyle/>
                    <a:p>
                      <a:pPr algn="ctr"/>
                      <a:r>
                        <a:rPr kumimoji="1" lang="en-US" altLang="ja-JP" sz="1800" dirty="0"/>
                        <a:t>3</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extLst>
                  <a:ext uri="{0D108BD9-81ED-4DB2-BD59-A6C34878D82A}">
                    <a16:rowId xmlns:a16="http://schemas.microsoft.com/office/drawing/2014/main" val="10003"/>
                  </a:ext>
                </a:extLst>
              </a:tr>
              <a:tr h="310605">
                <a:tc>
                  <a:txBody>
                    <a:bodyPr/>
                    <a:lstStyle/>
                    <a:p>
                      <a:pPr algn="ctr"/>
                      <a:r>
                        <a:rPr kumimoji="1" lang="en-US" altLang="ja-JP" sz="1800" dirty="0"/>
                        <a:t>4</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2</a:t>
                      </a:r>
                      <a:endParaRPr kumimoji="1" lang="ja-JP" altLang="en-US" sz="1800" dirty="0"/>
                    </a:p>
                  </a:txBody>
                  <a:tcPr>
                    <a:noFill/>
                  </a:tcPr>
                </a:tc>
                <a:tc>
                  <a:txBody>
                    <a:bodyPr/>
                    <a:lstStyle/>
                    <a:p>
                      <a:pPr algn="ctr"/>
                      <a:r>
                        <a:rPr kumimoji="1" lang="en-US" altLang="ja-JP" sz="1800" dirty="0"/>
                        <a:t>1</a:t>
                      </a:r>
                      <a:endParaRPr kumimoji="1" lang="ja-JP" altLang="en-US" sz="1800" dirty="0"/>
                    </a:p>
                  </a:txBody>
                  <a:tcPr>
                    <a:noFill/>
                  </a:tcPr>
                </a:tc>
                <a:extLst>
                  <a:ext uri="{0D108BD9-81ED-4DB2-BD59-A6C34878D82A}">
                    <a16:rowId xmlns:a16="http://schemas.microsoft.com/office/drawing/2014/main" val="10004"/>
                  </a:ext>
                </a:extLst>
              </a:tr>
            </a:tbl>
          </a:graphicData>
        </a:graphic>
      </p:graphicFrame>
      <p:sp>
        <p:nvSpPr>
          <p:cNvPr id="8" name="角丸四角形 7"/>
          <p:cNvSpPr/>
          <p:nvPr/>
        </p:nvSpPr>
        <p:spPr>
          <a:xfrm>
            <a:off x="6825208" y="3093251"/>
            <a:ext cx="1800000" cy="327212"/>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9" name="角丸四角形 8"/>
          <p:cNvSpPr/>
          <p:nvPr/>
        </p:nvSpPr>
        <p:spPr>
          <a:xfrm>
            <a:off x="931669" y="3636247"/>
            <a:ext cx="1584000" cy="1086853"/>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1" name="曲線コネクタ 10"/>
          <p:cNvCxnSpPr>
            <a:stCxn id="9" idx="0"/>
            <a:endCxn id="8" idx="0"/>
          </p:cNvCxnSpPr>
          <p:nvPr/>
        </p:nvCxnSpPr>
        <p:spPr>
          <a:xfrm rot="5400000" flipH="1" flipV="1">
            <a:off x="4452940" y="363980"/>
            <a:ext cx="542996" cy="6001539"/>
          </a:xfrm>
          <a:prstGeom prst="curvedConnector3">
            <a:avLst>
              <a:gd name="adj1" fmla="val 221707"/>
            </a:avLst>
          </a:prstGeom>
          <a:ln>
            <a:solidFill>
              <a:srgbClr val="FF0000"/>
            </a:solidFill>
            <a:tailEnd type="triangle"/>
          </a:ln>
        </p:spPr>
        <p:style>
          <a:lnRef idx="1">
            <a:schemeClr val="accent1"/>
          </a:lnRef>
          <a:fillRef idx="0">
            <a:schemeClr val="accent1"/>
          </a:fillRef>
          <a:effectRef idx="0">
            <a:schemeClr val="accent1"/>
          </a:effectRef>
          <a:fontRef idx="minor">
            <a:schemeClr val="tx1"/>
          </a:fontRef>
        </p:style>
      </p:cxnSp>
      <p:sp>
        <p:nvSpPr>
          <p:cNvPr id="17" name="角丸四角形 16"/>
          <p:cNvSpPr/>
          <p:nvPr/>
        </p:nvSpPr>
        <p:spPr>
          <a:xfrm>
            <a:off x="6830719" y="3445200"/>
            <a:ext cx="481920" cy="1440000"/>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18" name="角丸四角形 17"/>
          <p:cNvSpPr/>
          <p:nvPr/>
        </p:nvSpPr>
        <p:spPr>
          <a:xfrm>
            <a:off x="2648669" y="3619623"/>
            <a:ext cx="1332000" cy="324000"/>
          </a:xfrm>
          <a:prstGeom prst="roundRect">
            <a:avLst>
              <a:gd name="adj" fmla="val 6845"/>
            </a:avLst>
          </a:prstGeom>
          <a:noFill/>
          <a:ln w="28575">
            <a:solidFill>
              <a:srgbClr val="FF0000"/>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21" name="曲線コネクタ 20"/>
          <p:cNvCxnSpPr>
            <a:stCxn id="18" idx="3"/>
            <a:endCxn id="7" idx="2"/>
          </p:cNvCxnSpPr>
          <p:nvPr/>
        </p:nvCxnSpPr>
        <p:spPr>
          <a:xfrm>
            <a:off x="3980669" y="3781623"/>
            <a:ext cx="3118631" cy="1117878"/>
          </a:xfrm>
          <a:prstGeom prst="curvedConnector4">
            <a:avLst>
              <a:gd name="adj1" fmla="val 24602"/>
              <a:gd name="adj2" fmla="val 151681"/>
            </a:avLst>
          </a:prstGeom>
          <a:ln>
            <a:solidFill>
              <a:srgbClr val="FF0000"/>
            </a:solidFill>
            <a:tailEnd type="triangle"/>
          </a:ln>
        </p:spPr>
        <p:style>
          <a:lnRef idx="1">
            <a:schemeClr val="accent1"/>
          </a:lnRef>
          <a:fillRef idx="0">
            <a:schemeClr val="accent1"/>
          </a:fillRef>
          <a:effectRef idx="0">
            <a:schemeClr val="accent1"/>
          </a:effectRef>
          <a:fontRef idx="minor">
            <a:schemeClr val="tx1"/>
          </a:fontRef>
        </p:style>
      </p:cxnSp>
      <p:sp>
        <p:nvSpPr>
          <p:cNvPr id="25" name="テキスト ボックス 24"/>
          <p:cNvSpPr txBox="1"/>
          <p:nvPr/>
        </p:nvSpPr>
        <p:spPr>
          <a:xfrm>
            <a:off x="1691170" y="2315570"/>
            <a:ext cx="1717137" cy="369332"/>
          </a:xfrm>
          <a:prstGeom prst="rect">
            <a:avLst/>
          </a:prstGeom>
          <a:noFill/>
        </p:spPr>
        <p:txBody>
          <a:bodyPr wrap="none" rtlCol="0">
            <a:spAutoFit/>
          </a:bodyPr>
          <a:lstStyle/>
          <a:p>
            <a:r>
              <a:rPr kumimoji="1" lang="ja-JP" altLang="en-US" dirty="0"/>
              <a:t>因子の割り付け</a:t>
            </a:r>
          </a:p>
        </p:txBody>
      </p:sp>
      <p:sp>
        <p:nvSpPr>
          <p:cNvPr id="26" name="テキスト ボックス 25"/>
          <p:cNvSpPr txBox="1"/>
          <p:nvPr/>
        </p:nvSpPr>
        <p:spPr>
          <a:xfrm>
            <a:off x="5146725" y="5499171"/>
            <a:ext cx="3316934" cy="646331"/>
          </a:xfrm>
          <a:prstGeom prst="rect">
            <a:avLst/>
          </a:prstGeom>
          <a:noFill/>
        </p:spPr>
        <p:txBody>
          <a:bodyPr wrap="none" rtlCol="0">
            <a:spAutoFit/>
          </a:bodyPr>
          <a:lstStyle/>
          <a:p>
            <a:r>
              <a:rPr kumimoji="1" lang="ja-JP" altLang="en-US" dirty="0"/>
              <a:t>水準の割り付け</a:t>
            </a:r>
            <a:endParaRPr kumimoji="1" lang="en-US" altLang="ja-JP" dirty="0"/>
          </a:p>
          <a:p>
            <a:r>
              <a:rPr lang="en-US" altLang="ja-JP" dirty="0"/>
              <a:t>※</a:t>
            </a:r>
            <a:r>
              <a:rPr lang="ja-JP" altLang="en-US" dirty="0"/>
              <a:t>他の因子に対する水準も同様</a:t>
            </a:r>
            <a:endParaRPr kumimoji="1" lang="ja-JP" altLang="en-US" dirty="0"/>
          </a:p>
        </p:txBody>
      </p:sp>
      <p:sp>
        <p:nvSpPr>
          <p:cNvPr id="15" name="フッター プレースホルダ 4">
            <a:extLst>
              <a:ext uri="{FF2B5EF4-FFF2-40B4-BE49-F238E27FC236}">
                <a16:creationId xmlns:a16="http://schemas.microsoft.com/office/drawing/2014/main" id="{52D312AE-636C-40EF-A895-7F08186618A5}"/>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51604862"/>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4000" dirty="0"/>
              <a:t>演習：制御フローテスト　解答例</a:t>
            </a:r>
          </a:p>
        </p:txBody>
      </p:sp>
      <p:sp>
        <p:nvSpPr>
          <p:cNvPr id="3" name="コンテンツ プレースホルダー 2"/>
          <p:cNvSpPr>
            <a:spLocks noGrp="1"/>
          </p:cNvSpPr>
          <p:nvPr>
            <p:ph idx="1"/>
          </p:nvPr>
        </p:nvSpPr>
        <p:spPr/>
        <p:txBody>
          <a:bodyPr/>
          <a:lstStyle/>
          <a:p>
            <a:r>
              <a:rPr kumimoji="1" lang="ja-JP" altLang="en-US" dirty="0"/>
              <a:t>テストケース</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35</a:t>
            </a:fld>
            <a:endParaRPr lang="en-US" altLang="ja-JP" dirty="0"/>
          </a:p>
        </p:txBody>
      </p:sp>
      <p:graphicFrame>
        <p:nvGraphicFramePr>
          <p:cNvPr id="6" name="Group 52"/>
          <p:cNvGraphicFramePr>
            <a:graphicFrameLocks/>
          </p:cNvGraphicFramePr>
          <p:nvPr/>
        </p:nvGraphicFramePr>
        <p:xfrm>
          <a:off x="3492292" y="2564904"/>
          <a:ext cx="2925288" cy="1984375"/>
        </p:xfrm>
        <a:graphic>
          <a:graphicData uri="http://schemas.openxmlformats.org/drawingml/2006/table">
            <a:tbl>
              <a:tblPr/>
              <a:tblGrid>
                <a:gridCol w="673172">
                  <a:extLst>
                    <a:ext uri="{9D8B030D-6E8A-4147-A177-3AD203B41FA5}">
                      <a16:colId xmlns:a16="http://schemas.microsoft.com/office/drawing/2014/main" val="20000"/>
                    </a:ext>
                  </a:extLst>
                </a:gridCol>
                <a:gridCol w="1126058">
                  <a:extLst>
                    <a:ext uri="{9D8B030D-6E8A-4147-A177-3AD203B41FA5}">
                      <a16:colId xmlns:a16="http://schemas.microsoft.com/office/drawing/2014/main" val="20002"/>
                    </a:ext>
                  </a:extLst>
                </a:gridCol>
                <a:gridCol w="1126058">
                  <a:extLst>
                    <a:ext uri="{9D8B030D-6E8A-4147-A177-3AD203B41FA5}">
                      <a16:colId xmlns:a16="http://schemas.microsoft.com/office/drawing/2014/main" val="863389828"/>
                    </a:ext>
                  </a:extLst>
                </a:gridCol>
              </a:tblGrid>
              <a:tr h="396875">
                <a:tc row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No</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ja-JP" altLang="en-US" sz="2000" b="0" i="0" u="none" strike="noStrike" cap="none" normalizeH="0" baseline="0" dirty="0">
                          <a:ln>
                            <a:noFill/>
                          </a:ln>
                          <a:solidFill>
                            <a:schemeClr val="tx2"/>
                          </a:solidFill>
                          <a:effectLst/>
                          <a:latin typeface="Tahoma" pitchFamily="34" charset="0"/>
                          <a:ea typeface="ＭＳ Ｐゴシック" charset="-128"/>
                        </a:rPr>
                        <a:t>入力値</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ja-JP" altLang="en-US"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96875">
                <a:tc vMerge="1">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endParaRPr kumimoji="0" lang="en-US" altLang="ja-JP"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x</a:t>
                      </a:r>
                      <a:endParaRPr kumimoji="0" lang="ja-JP" altLang="en-US"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y</a:t>
                      </a:r>
                      <a:endParaRPr kumimoji="0" lang="ja-JP" altLang="en-US" sz="2000" b="0" i="0" u="none" strike="noStrike" cap="none" normalizeH="0" baseline="0" dirty="0">
                        <a:ln>
                          <a:noFill/>
                        </a:ln>
                        <a:solidFill>
                          <a:schemeClr val="tx2"/>
                        </a:solidFill>
                        <a:effectLst/>
                        <a:latin typeface="Tahoma" pitchFamily="34" charset="0"/>
                        <a:ea typeface="ＭＳ Ｐゴシック" charset="-128"/>
                      </a:endParaRP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041926927"/>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45463732"/>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2</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1</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0</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495018523"/>
                  </a:ext>
                </a:extLst>
              </a:tr>
              <a:tr h="396875">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3</a:t>
                      </a:r>
                    </a:p>
                  </a:txBody>
                  <a:tcPr marL="91002" marR="91002" marT="45713" marB="45713" anchor="ct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0</a:t>
                      </a:r>
                    </a:p>
                  </a:txBody>
                  <a:tcPr marL="91002" marR="91002" marT="45713" marB="45713"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
                          <a:schemeClr val="folHlink"/>
                        </a:buClr>
                        <a:buSzPct val="60000"/>
                        <a:buFont typeface="Wingdings" pitchFamily="2" charset="2"/>
                        <a:buNone/>
                        <a:tabLst/>
                      </a:pPr>
                      <a:r>
                        <a:rPr kumimoji="0" lang="en-US" altLang="ja-JP" sz="2000" b="0" i="0" u="none" strike="noStrike" cap="none" normalizeH="0" baseline="0" dirty="0">
                          <a:ln>
                            <a:noFill/>
                          </a:ln>
                          <a:solidFill>
                            <a:schemeClr val="tx2"/>
                          </a:solidFill>
                          <a:effectLst/>
                          <a:latin typeface="Tahoma" pitchFamily="34" charset="0"/>
                          <a:ea typeface="ＭＳ Ｐゴシック" charset="-128"/>
                        </a:rPr>
                        <a:t>0</a:t>
                      </a:r>
                    </a:p>
                  </a:txBody>
                  <a:tcPr marL="91002" marR="91002" marT="45713" marB="45713" anchor="ct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941518882"/>
                  </a:ext>
                </a:extLst>
              </a:tr>
            </a:tbl>
          </a:graphicData>
        </a:graphic>
      </p:graphicFrame>
      <p:sp>
        <p:nvSpPr>
          <p:cNvPr id="7" name="テキスト ボックス 6"/>
          <p:cNvSpPr txBox="1"/>
          <p:nvPr/>
        </p:nvSpPr>
        <p:spPr>
          <a:xfrm>
            <a:off x="2288704" y="4875602"/>
            <a:ext cx="7121995" cy="369332"/>
          </a:xfrm>
          <a:prstGeom prst="rect">
            <a:avLst/>
          </a:prstGeom>
          <a:noFill/>
        </p:spPr>
        <p:txBody>
          <a:bodyPr wrap="square" rtlCol="0">
            <a:spAutoFit/>
          </a:bodyPr>
          <a:lstStyle/>
          <a:p>
            <a:r>
              <a:rPr lang="en-US" altLang="ja-JP" dirty="0"/>
              <a:t>※</a:t>
            </a:r>
            <a:r>
              <a:rPr lang="ja-JP" altLang="en-US" dirty="0"/>
              <a:t>　</a:t>
            </a:r>
            <a:r>
              <a:rPr lang="en-US" altLang="ja-JP" dirty="0"/>
              <a:t>void</a:t>
            </a:r>
            <a:r>
              <a:rPr lang="ja-JP" altLang="en-US" dirty="0"/>
              <a:t>型で戻り値のない関数（メソッド）のため期待結果はない。</a:t>
            </a:r>
            <a:endParaRPr kumimoji="1" lang="ja-JP" altLang="en-US" dirty="0"/>
          </a:p>
        </p:txBody>
      </p:sp>
      <p:sp>
        <p:nvSpPr>
          <p:cNvPr id="8" name="フッター プレースホルダ 4">
            <a:extLst>
              <a:ext uri="{FF2B5EF4-FFF2-40B4-BE49-F238E27FC236}">
                <a16:creationId xmlns:a16="http://schemas.microsoft.com/office/drawing/2014/main" id="{EA27D3DA-D58C-4BBC-A01C-A8868BF5F782}"/>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3368070777"/>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4000" dirty="0"/>
              <a:t>演習：制御フローテスト　解説 （</a:t>
            </a:r>
            <a:r>
              <a:rPr lang="en-US" altLang="ja-JP" sz="4000" dirty="0"/>
              <a:t>1/2</a:t>
            </a:r>
            <a:r>
              <a:rPr lang="ja-JP" altLang="en-US" sz="4000" dirty="0"/>
              <a:t>）</a:t>
            </a:r>
          </a:p>
        </p:txBody>
      </p:sp>
      <p:sp>
        <p:nvSpPr>
          <p:cNvPr id="3" name="コンテンツ プレースホルダー 2"/>
          <p:cNvSpPr>
            <a:spLocks noGrp="1"/>
          </p:cNvSpPr>
          <p:nvPr>
            <p:ph idx="1"/>
          </p:nvPr>
        </p:nvSpPr>
        <p:spPr/>
        <p:txBody>
          <a:bodyPr/>
          <a:lstStyle/>
          <a:p>
            <a:r>
              <a:rPr kumimoji="1" lang="ja-JP" altLang="en-US" dirty="0"/>
              <a:t>ソースコードを制御フローで表すと以下のようになる。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36</a:t>
            </a:fld>
            <a:endParaRPr lang="en-US" altLang="ja-JP" dirty="0"/>
          </a:p>
        </p:txBody>
      </p:sp>
      <p:sp>
        <p:nvSpPr>
          <p:cNvPr id="6" name="円/楕円 5"/>
          <p:cNvSpPr/>
          <p:nvPr/>
        </p:nvSpPr>
        <p:spPr>
          <a:xfrm>
            <a:off x="4107807" y="3080905"/>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x != 0</a:t>
            </a:r>
            <a:endParaRPr lang="ja-JP" altLang="en-US" sz="2000" dirty="0">
              <a:solidFill>
                <a:schemeClr val="tx1"/>
              </a:solidFill>
            </a:endParaRPr>
          </a:p>
        </p:txBody>
      </p:sp>
      <p:sp>
        <p:nvSpPr>
          <p:cNvPr id="7" name="円/楕円 6"/>
          <p:cNvSpPr/>
          <p:nvPr/>
        </p:nvSpPr>
        <p:spPr>
          <a:xfrm>
            <a:off x="2821932" y="3733367"/>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 y / x</a:t>
            </a:r>
            <a:endParaRPr lang="ja-JP" altLang="en-US" sz="2000" dirty="0">
              <a:solidFill>
                <a:schemeClr val="tx1"/>
              </a:solidFill>
            </a:endParaRPr>
          </a:p>
        </p:txBody>
      </p:sp>
      <p:sp>
        <p:nvSpPr>
          <p:cNvPr id="8" name="円/楕円 7"/>
          <p:cNvSpPr/>
          <p:nvPr/>
        </p:nvSpPr>
        <p:spPr>
          <a:xfrm>
            <a:off x="2821932" y="4581092"/>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&gt; 0</a:t>
            </a:r>
            <a:endParaRPr lang="ja-JP" altLang="en-US" sz="2000" dirty="0">
              <a:solidFill>
                <a:schemeClr val="tx1"/>
              </a:solidFill>
            </a:endParaRPr>
          </a:p>
        </p:txBody>
      </p:sp>
      <p:sp>
        <p:nvSpPr>
          <p:cNvPr id="9" name="円/楕円 8"/>
          <p:cNvSpPr/>
          <p:nvPr/>
        </p:nvSpPr>
        <p:spPr>
          <a:xfrm>
            <a:off x="1748401" y="5240309"/>
            <a:ext cx="1500188"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 y -1</a:t>
            </a:r>
            <a:endParaRPr lang="ja-JP" altLang="en-US" sz="2000" dirty="0">
              <a:solidFill>
                <a:schemeClr val="tx1"/>
              </a:solidFill>
            </a:endParaRPr>
          </a:p>
        </p:txBody>
      </p:sp>
      <p:cxnSp>
        <p:nvCxnSpPr>
          <p:cNvPr id="10" name="曲線コネクタ 10"/>
          <p:cNvCxnSpPr>
            <a:cxnSpLocks noChangeShapeType="1"/>
            <a:stCxn id="6" idx="2"/>
            <a:endCxn id="7" idx="0"/>
          </p:cNvCxnSpPr>
          <p:nvPr/>
        </p:nvCxnSpPr>
        <p:spPr bwMode="auto">
          <a:xfrm rot="10800000" flipV="1">
            <a:off x="3572027" y="3366655"/>
            <a:ext cx="535781" cy="366712"/>
          </a:xfrm>
          <a:prstGeom prst="curvedConnector2">
            <a:avLst/>
          </a:prstGeom>
          <a:noFill/>
          <a:ln w="9525" algn="ctr">
            <a:solidFill>
              <a:schemeClr val="tx1"/>
            </a:solidFill>
            <a:round/>
            <a:headEnd/>
            <a:tailEnd/>
          </a:ln>
        </p:spPr>
      </p:cxnSp>
      <p:cxnSp>
        <p:nvCxnSpPr>
          <p:cNvPr id="11" name="曲線コネクタ 14"/>
          <p:cNvCxnSpPr>
            <a:cxnSpLocks noChangeShapeType="1"/>
            <a:stCxn id="7" idx="4"/>
            <a:endCxn id="8" idx="0"/>
          </p:cNvCxnSpPr>
          <p:nvPr/>
        </p:nvCxnSpPr>
        <p:spPr bwMode="auto">
          <a:xfrm>
            <a:off x="3572026" y="4304867"/>
            <a:ext cx="0" cy="276225"/>
          </a:xfrm>
          <a:prstGeom prst="straightConnector1">
            <a:avLst/>
          </a:prstGeom>
          <a:noFill/>
          <a:ln w="9525" algn="ctr">
            <a:solidFill>
              <a:schemeClr val="tx1"/>
            </a:solidFill>
            <a:round/>
            <a:headEnd/>
            <a:tailEnd/>
          </a:ln>
        </p:spPr>
      </p:cxnSp>
      <p:cxnSp>
        <p:nvCxnSpPr>
          <p:cNvPr id="12" name="図形 16"/>
          <p:cNvCxnSpPr>
            <a:cxnSpLocks noChangeShapeType="1"/>
            <a:stCxn id="8" idx="2"/>
            <a:endCxn id="9" idx="0"/>
          </p:cNvCxnSpPr>
          <p:nvPr/>
        </p:nvCxnSpPr>
        <p:spPr bwMode="auto">
          <a:xfrm rot="10800000" flipV="1">
            <a:off x="2498496" y="4866841"/>
            <a:ext cx="323437" cy="373467"/>
          </a:xfrm>
          <a:prstGeom prst="curvedConnector2">
            <a:avLst/>
          </a:prstGeom>
          <a:noFill/>
          <a:ln w="9525" algn="ctr">
            <a:solidFill>
              <a:schemeClr val="tx1"/>
            </a:solidFill>
            <a:round/>
            <a:headEnd/>
            <a:tailEnd/>
          </a:ln>
        </p:spPr>
      </p:cxnSp>
      <p:sp>
        <p:nvSpPr>
          <p:cNvPr id="13" name="円/楕円 22"/>
          <p:cNvSpPr/>
          <p:nvPr/>
        </p:nvSpPr>
        <p:spPr>
          <a:xfrm>
            <a:off x="4501689" y="5762626"/>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r>
              <a:rPr lang="en-US" altLang="ja-JP" sz="2000" dirty="0">
                <a:solidFill>
                  <a:schemeClr val="tx1"/>
                </a:solidFill>
              </a:rPr>
              <a:t>exit</a:t>
            </a:r>
            <a:endParaRPr lang="ja-JP" altLang="en-US" sz="2000" dirty="0">
              <a:solidFill>
                <a:schemeClr val="tx1"/>
              </a:solidFill>
            </a:endParaRPr>
          </a:p>
        </p:txBody>
      </p:sp>
      <p:sp>
        <p:nvSpPr>
          <p:cNvPr id="14" name="テキスト ボックス 23"/>
          <p:cNvSpPr txBox="1">
            <a:spLocks noChangeArrowheads="1"/>
          </p:cNvSpPr>
          <p:nvPr/>
        </p:nvSpPr>
        <p:spPr bwMode="auto">
          <a:xfrm>
            <a:off x="3194111" y="3145993"/>
            <a:ext cx="787400" cy="400110"/>
          </a:xfrm>
          <a:prstGeom prst="rect">
            <a:avLst/>
          </a:prstGeom>
          <a:noFill/>
          <a:ln w="9525">
            <a:noFill/>
            <a:miter lim="800000"/>
            <a:headEnd/>
            <a:tailEnd/>
          </a:ln>
        </p:spPr>
        <p:txBody>
          <a:bodyPr>
            <a:spAutoFit/>
          </a:bodyPr>
          <a:lstStyle/>
          <a:p>
            <a:pPr algn="ctr"/>
            <a:r>
              <a:rPr lang="en-US" altLang="ja-JP" sz="2000" dirty="0"/>
              <a:t>true</a:t>
            </a:r>
            <a:endParaRPr lang="ja-JP" altLang="en-US" sz="2000" dirty="0"/>
          </a:p>
        </p:txBody>
      </p:sp>
      <p:sp>
        <p:nvSpPr>
          <p:cNvPr id="15" name="テキスト ボックス 24"/>
          <p:cNvSpPr txBox="1">
            <a:spLocks noChangeArrowheads="1"/>
          </p:cNvSpPr>
          <p:nvPr/>
        </p:nvSpPr>
        <p:spPr bwMode="auto">
          <a:xfrm>
            <a:off x="2037028" y="4670830"/>
            <a:ext cx="785813" cy="400110"/>
          </a:xfrm>
          <a:prstGeom prst="rect">
            <a:avLst/>
          </a:prstGeom>
          <a:noFill/>
          <a:ln w="9525">
            <a:noFill/>
            <a:miter lim="800000"/>
            <a:headEnd/>
            <a:tailEnd/>
          </a:ln>
        </p:spPr>
        <p:txBody>
          <a:bodyPr>
            <a:spAutoFit/>
          </a:bodyPr>
          <a:lstStyle/>
          <a:p>
            <a:pPr algn="ctr"/>
            <a:r>
              <a:rPr lang="en-US" altLang="ja-JP" sz="2000" dirty="0"/>
              <a:t>true</a:t>
            </a:r>
            <a:endParaRPr lang="ja-JP" altLang="en-US" sz="2000" dirty="0"/>
          </a:p>
        </p:txBody>
      </p:sp>
      <p:sp>
        <p:nvSpPr>
          <p:cNvPr id="16" name="テキスト ボックス 25"/>
          <p:cNvSpPr txBox="1">
            <a:spLocks noChangeArrowheads="1"/>
          </p:cNvSpPr>
          <p:nvPr/>
        </p:nvSpPr>
        <p:spPr bwMode="auto">
          <a:xfrm>
            <a:off x="5750868" y="3223780"/>
            <a:ext cx="785813" cy="400110"/>
          </a:xfrm>
          <a:prstGeom prst="rect">
            <a:avLst/>
          </a:prstGeom>
          <a:noFill/>
          <a:ln w="9525">
            <a:noFill/>
            <a:miter lim="800000"/>
            <a:headEnd/>
            <a:tailEnd/>
          </a:ln>
        </p:spPr>
        <p:txBody>
          <a:bodyPr>
            <a:spAutoFit/>
          </a:bodyPr>
          <a:lstStyle/>
          <a:p>
            <a:pPr algn="ctr"/>
            <a:r>
              <a:rPr lang="en-US" altLang="ja-JP" sz="2000" dirty="0"/>
              <a:t>false</a:t>
            </a:r>
            <a:endParaRPr lang="ja-JP" altLang="en-US" sz="2000" dirty="0"/>
          </a:p>
        </p:txBody>
      </p:sp>
      <p:cxnSp>
        <p:nvCxnSpPr>
          <p:cNvPr id="17" name="曲線コネクタ 27"/>
          <p:cNvCxnSpPr>
            <a:cxnSpLocks noChangeShapeType="1"/>
            <a:stCxn id="6" idx="6"/>
            <a:endCxn id="13" idx="6"/>
          </p:cNvCxnSpPr>
          <p:nvPr/>
        </p:nvCxnSpPr>
        <p:spPr bwMode="auto">
          <a:xfrm>
            <a:off x="5607994" y="3366655"/>
            <a:ext cx="393882" cy="2681721"/>
          </a:xfrm>
          <a:prstGeom prst="curvedConnector3">
            <a:avLst>
              <a:gd name="adj1" fmla="val 158038"/>
            </a:avLst>
          </a:prstGeom>
          <a:noFill/>
          <a:ln w="9525" algn="ctr">
            <a:solidFill>
              <a:schemeClr val="tx1"/>
            </a:solidFill>
            <a:round/>
            <a:headEnd/>
            <a:tailEnd/>
          </a:ln>
        </p:spPr>
      </p:cxnSp>
      <p:cxnSp>
        <p:nvCxnSpPr>
          <p:cNvPr id="18" name="図形 30"/>
          <p:cNvCxnSpPr>
            <a:cxnSpLocks noChangeShapeType="1"/>
            <a:stCxn id="8" idx="6"/>
            <a:endCxn id="13" idx="0"/>
          </p:cNvCxnSpPr>
          <p:nvPr/>
        </p:nvCxnSpPr>
        <p:spPr bwMode="auto">
          <a:xfrm>
            <a:off x="4322119" y="4866842"/>
            <a:ext cx="929664" cy="895784"/>
          </a:xfrm>
          <a:prstGeom prst="curvedConnector2">
            <a:avLst/>
          </a:prstGeom>
          <a:noFill/>
          <a:ln w="9525" algn="ctr">
            <a:solidFill>
              <a:schemeClr val="tx1"/>
            </a:solidFill>
            <a:round/>
            <a:headEnd/>
            <a:tailEnd/>
          </a:ln>
        </p:spPr>
      </p:cxnSp>
      <p:cxnSp>
        <p:nvCxnSpPr>
          <p:cNvPr id="19" name="図形 32"/>
          <p:cNvCxnSpPr>
            <a:cxnSpLocks noChangeShapeType="1"/>
            <a:stCxn id="9" idx="4"/>
            <a:endCxn id="13" idx="2"/>
          </p:cNvCxnSpPr>
          <p:nvPr/>
        </p:nvCxnSpPr>
        <p:spPr bwMode="auto">
          <a:xfrm rot="16200000" flipH="1">
            <a:off x="3381809" y="4928495"/>
            <a:ext cx="236567" cy="2003194"/>
          </a:xfrm>
          <a:prstGeom prst="curvedConnector2">
            <a:avLst/>
          </a:prstGeom>
          <a:noFill/>
          <a:ln w="9525" algn="ctr">
            <a:solidFill>
              <a:schemeClr val="tx1"/>
            </a:solidFill>
            <a:round/>
            <a:headEnd/>
            <a:tailEnd/>
          </a:ln>
        </p:spPr>
      </p:cxnSp>
      <p:sp>
        <p:nvSpPr>
          <p:cNvPr id="20" name="テキスト ボックス 33"/>
          <p:cNvSpPr txBox="1">
            <a:spLocks noChangeArrowheads="1"/>
          </p:cNvSpPr>
          <p:nvPr/>
        </p:nvSpPr>
        <p:spPr bwMode="auto">
          <a:xfrm>
            <a:off x="4554995" y="4659919"/>
            <a:ext cx="785812" cy="400110"/>
          </a:xfrm>
          <a:prstGeom prst="rect">
            <a:avLst/>
          </a:prstGeom>
          <a:noFill/>
          <a:ln w="9525">
            <a:noFill/>
            <a:miter lim="800000"/>
            <a:headEnd/>
            <a:tailEnd/>
          </a:ln>
        </p:spPr>
        <p:txBody>
          <a:bodyPr>
            <a:spAutoFit/>
          </a:bodyPr>
          <a:lstStyle/>
          <a:p>
            <a:pPr algn="ctr"/>
            <a:r>
              <a:rPr lang="en-US" altLang="ja-JP" sz="2000" dirty="0"/>
              <a:t>false</a:t>
            </a:r>
            <a:endParaRPr lang="ja-JP" altLang="en-US" sz="2000" dirty="0"/>
          </a:p>
        </p:txBody>
      </p:sp>
      <p:sp>
        <p:nvSpPr>
          <p:cNvPr id="21" name="円/楕円 43"/>
          <p:cNvSpPr/>
          <p:nvPr/>
        </p:nvSpPr>
        <p:spPr>
          <a:xfrm>
            <a:off x="3464869" y="2366530"/>
            <a:ext cx="2786063"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r>
              <a:rPr lang="en-US" altLang="ja-JP" sz="2000" dirty="0">
                <a:solidFill>
                  <a:schemeClr val="tx1"/>
                </a:solidFill>
              </a:rPr>
              <a:t>void</a:t>
            </a:r>
            <a:r>
              <a:rPr lang="ja-JP" altLang="en-US" sz="2000" dirty="0">
                <a:solidFill>
                  <a:schemeClr val="tx1"/>
                </a:solidFill>
              </a:rPr>
              <a:t> </a:t>
            </a:r>
            <a:r>
              <a:rPr lang="en-US" altLang="ja-JP" sz="2000" dirty="0">
                <a:solidFill>
                  <a:schemeClr val="tx1"/>
                </a:solidFill>
              </a:rPr>
              <a:t>foo(</a:t>
            </a:r>
            <a:r>
              <a:rPr lang="en-US" altLang="ja-JP" sz="2000" dirty="0" err="1">
                <a:solidFill>
                  <a:schemeClr val="tx1"/>
                </a:solidFill>
              </a:rPr>
              <a:t>int</a:t>
            </a:r>
            <a:r>
              <a:rPr lang="en-US" altLang="ja-JP" sz="2000" dirty="0">
                <a:solidFill>
                  <a:schemeClr val="tx1"/>
                </a:solidFill>
              </a:rPr>
              <a:t> x, </a:t>
            </a:r>
            <a:r>
              <a:rPr lang="en-US" altLang="ja-JP" sz="2000" dirty="0" err="1">
                <a:solidFill>
                  <a:schemeClr val="tx1"/>
                </a:solidFill>
              </a:rPr>
              <a:t>int</a:t>
            </a:r>
            <a:r>
              <a:rPr lang="en-US" altLang="ja-JP" sz="2000" dirty="0">
                <a:solidFill>
                  <a:schemeClr val="tx1"/>
                </a:solidFill>
              </a:rPr>
              <a:t> y)</a:t>
            </a:r>
            <a:endParaRPr lang="ja-JP" altLang="en-US" sz="2000" dirty="0">
              <a:solidFill>
                <a:schemeClr val="tx1"/>
              </a:solidFill>
            </a:endParaRPr>
          </a:p>
        </p:txBody>
      </p:sp>
      <p:cxnSp>
        <p:nvCxnSpPr>
          <p:cNvPr id="22" name="曲線コネクタ 45"/>
          <p:cNvCxnSpPr>
            <a:cxnSpLocks noChangeShapeType="1"/>
            <a:stCxn id="21" idx="4"/>
            <a:endCxn id="6" idx="0"/>
          </p:cNvCxnSpPr>
          <p:nvPr/>
        </p:nvCxnSpPr>
        <p:spPr bwMode="auto">
          <a:xfrm rot="5400000">
            <a:off x="4787256" y="3009468"/>
            <a:ext cx="142875" cy="0"/>
          </a:xfrm>
          <a:prstGeom prst="straightConnector1">
            <a:avLst/>
          </a:prstGeom>
          <a:noFill/>
          <a:ln w="9525" algn="ctr">
            <a:solidFill>
              <a:schemeClr val="tx1"/>
            </a:solidFill>
            <a:round/>
            <a:headEnd/>
            <a:tailEnd/>
          </a:ln>
        </p:spPr>
      </p:cxnSp>
      <p:sp>
        <p:nvSpPr>
          <p:cNvPr id="23" name="フッター プレースホルダ 4">
            <a:extLst>
              <a:ext uri="{FF2B5EF4-FFF2-40B4-BE49-F238E27FC236}">
                <a16:creationId xmlns:a16="http://schemas.microsoft.com/office/drawing/2014/main" id="{8FC435D2-8FC9-4BEE-8264-CB3B87CE4743}"/>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72736954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4000" dirty="0"/>
              <a:t>演習：制御フローテスト　解説 （</a:t>
            </a:r>
            <a:r>
              <a:rPr lang="en-US" altLang="ja-JP" sz="4000" dirty="0"/>
              <a:t>2/2</a:t>
            </a:r>
            <a:r>
              <a:rPr lang="ja-JP" altLang="en-US" sz="4000" dirty="0"/>
              <a:t>）</a:t>
            </a:r>
          </a:p>
        </p:txBody>
      </p:sp>
      <p:sp>
        <p:nvSpPr>
          <p:cNvPr id="3" name="コンテンツ プレースホルダー 2"/>
          <p:cNvSpPr>
            <a:spLocks noGrp="1"/>
          </p:cNvSpPr>
          <p:nvPr>
            <p:ph idx="1"/>
          </p:nvPr>
        </p:nvSpPr>
        <p:spPr/>
        <p:txBody>
          <a:bodyPr/>
          <a:lstStyle/>
          <a:p>
            <a:r>
              <a:rPr kumimoji="1" lang="ja-JP" altLang="en-US" dirty="0"/>
              <a:t>ソースコードを制御フローで表すと以下のようになる。</a:t>
            </a:r>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37</a:t>
            </a:fld>
            <a:endParaRPr lang="en-US" altLang="ja-JP" dirty="0"/>
          </a:p>
        </p:txBody>
      </p:sp>
      <p:sp>
        <p:nvSpPr>
          <p:cNvPr id="6" name="円/楕円 5"/>
          <p:cNvSpPr/>
          <p:nvPr/>
        </p:nvSpPr>
        <p:spPr>
          <a:xfrm>
            <a:off x="4107807" y="3080905"/>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x != 0</a:t>
            </a:r>
            <a:endParaRPr lang="ja-JP" altLang="en-US" sz="2000" dirty="0">
              <a:solidFill>
                <a:schemeClr val="tx1"/>
              </a:solidFill>
            </a:endParaRPr>
          </a:p>
        </p:txBody>
      </p:sp>
      <p:sp>
        <p:nvSpPr>
          <p:cNvPr id="7" name="円/楕円 6"/>
          <p:cNvSpPr/>
          <p:nvPr/>
        </p:nvSpPr>
        <p:spPr>
          <a:xfrm>
            <a:off x="2821932" y="3733367"/>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 y / x</a:t>
            </a:r>
            <a:endParaRPr lang="ja-JP" altLang="en-US" sz="2000" dirty="0">
              <a:solidFill>
                <a:schemeClr val="tx1"/>
              </a:solidFill>
            </a:endParaRPr>
          </a:p>
        </p:txBody>
      </p:sp>
      <p:sp>
        <p:nvSpPr>
          <p:cNvPr id="8" name="円/楕円 7"/>
          <p:cNvSpPr/>
          <p:nvPr/>
        </p:nvSpPr>
        <p:spPr>
          <a:xfrm>
            <a:off x="2821932" y="4581092"/>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&gt; 0</a:t>
            </a:r>
            <a:endParaRPr lang="ja-JP" altLang="en-US" sz="2000" dirty="0">
              <a:solidFill>
                <a:schemeClr val="tx1"/>
              </a:solidFill>
            </a:endParaRPr>
          </a:p>
        </p:txBody>
      </p:sp>
      <p:sp>
        <p:nvSpPr>
          <p:cNvPr id="9" name="円/楕円 8"/>
          <p:cNvSpPr/>
          <p:nvPr/>
        </p:nvSpPr>
        <p:spPr>
          <a:xfrm>
            <a:off x="1748401" y="5240309"/>
            <a:ext cx="1500188"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ja-JP" sz="2000" dirty="0">
                <a:solidFill>
                  <a:schemeClr val="tx1"/>
                </a:solidFill>
              </a:rPr>
              <a:t>y = y -1</a:t>
            </a:r>
            <a:endParaRPr lang="ja-JP" altLang="en-US" sz="2000" dirty="0">
              <a:solidFill>
                <a:schemeClr val="tx1"/>
              </a:solidFill>
            </a:endParaRPr>
          </a:p>
        </p:txBody>
      </p:sp>
      <p:cxnSp>
        <p:nvCxnSpPr>
          <p:cNvPr id="10" name="曲線コネクタ 10"/>
          <p:cNvCxnSpPr>
            <a:cxnSpLocks noChangeShapeType="1"/>
            <a:stCxn id="6" idx="2"/>
            <a:endCxn id="7" idx="0"/>
          </p:cNvCxnSpPr>
          <p:nvPr/>
        </p:nvCxnSpPr>
        <p:spPr bwMode="auto">
          <a:xfrm rot="10800000" flipV="1">
            <a:off x="3572027" y="3366655"/>
            <a:ext cx="535781" cy="366712"/>
          </a:xfrm>
          <a:prstGeom prst="curvedConnector2">
            <a:avLst/>
          </a:prstGeom>
          <a:noFill/>
          <a:ln w="9525" algn="ctr">
            <a:solidFill>
              <a:schemeClr val="tx1"/>
            </a:solidFill>
            <a:round/>
            <a:headEnd/>
            <a:tailEnd/>
          </a:ln>
        </p:spPr>
      </p:cxnSp>
      <p:cxnSp>
        <p:nvCxnSpPr>
          <p:cNvPr id="11" name="曲線コネクタ 14"/>
          <p:cNvCxnSpPr>
            <a:cxnSpLocks noChangeShapeType="1"/>
            <a:stCxn id="7" idx="4"/>
            <a:endCxn id="8" idx="0"/>
          </p:cNvCxnSpPr>
          <p:nvPr/>
        </p:nvCxnSpPr>
        <p:spPr bwMode="auto">
          <a:xfrm>
            <a:off x="3572026" y="4304867"/>
            <a:ext cx="0" cy="276225"/>
          </a:xfrm>
          <a:prstGeom prst="straightConnector1">
            <a:avLst/>
          </a:prstGeom>
          <a:noFill/>
          <a:ln w="9525" algn="ctr">
            <a:solidFill>
              <a:schemeClr val="tx1"/>
            </a:solidFill>
            <a:round/>
            <a:headEnd/>
            <a:tailEnd/>
          </a:ln>
        </p:spPr>
      </p:cxnSp>
      <p:cxnSp>
        <p:nvCxnSpPr>
          <p:cNvPr id="12" name="図形 16"/>
          <p:cNvCxnSpPr>
            <a:cxnSpLocks noChangeShapeType="1"/>
            <a:stCxn id="8" idx="2"/>
            <a:endCxn id="9" idx="0"/>
          </p:cNvCxnSpPr>
          <p:nvPr/>
        </p:nvCxnSpPr>
        <p:spPr bwMode="auto">
          <a:xfrm rot="10800000" flipV="1">
            <a:off x="2498496" y="4866841"/>
            <a:ext cx="323437" cy="373467"/>
          </a:xfrm>
          <a:prstGeom prst="curvedConnector2">
            <a:avLst/>
          </a:prstGeom>
          <a:noFill/>
          <a:ln w="9525" algn="ctr">
            <a:solidFill>
              <a:schemeClr val="tx1"/>
            </a:solidFill>
            <a:round/>
            <a:headEnd/>
            <a:tailEnd/>
          </a:ln>
        </p:spPr>
      </p:cxnSp>
      <p:sp>
        <p:nvSpPr>
          <p:cNvPr id="13" name="円/楕円 22"/>
          <p:cNvSpPr/>
          <p:nvPr/>
        </p:nvSpPr>
        <p:spPr>
          <a:xfrm>
            <a:off x="4501689" y="5762626"/>
            <a:ext cx="1500187"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r>
              <a:rPr lang="en-US" altLang="ja-JP" sz="2000" dirty="0">
                <a:solidFill>
                  <a:schemeClr val="tx1"/>
                </a:solidFill>
              </a:rPr>
              <a:t>exit</a:t>
            </a:r>
            <a:endParaRPr lang="ja-JP" altLang="en-US" sz="2000" dirty="0">
              <a:solidFill>
                <a:schemeClr val="tx1"/>
              </a:solidFill>
            </a:endParaRPr>
          </a:p>
        </p:txBody>
      </p:sp>
      <p:sp>
        <p:nvSpPr>
          <p:cNvPr id="14" name="テキスト ボックス 23"/>
          <p:cNvSpPr txBox="1">
            <a:spLocks noChangeArrowheads="1"/>
          </p:cNvSpPr>
          <p:nvPr/>
        </p:nvSpPr>
        <p:spPr bwMode="auto">
          <a:xfrm>
            <a:off x="3194111" y="3145993"/>
            <a:ext cx="787400" cy="400110"/>
          </a:xfrm>
          <a:prstGeom prst="rect">
            <a:avLst/>
          </a:prstGeom>
          <a:noFill/>
          <a:ln w="9525">
            <a:noFill/>
            <a:miter lim="800000"/>
            <a:headEnd/>
            <a:tailEnd/>
          </a:ln>
        </p:spPr>
        <p:txBody>
          <a:bodyPr>
            <a:spAutoFit/>
          </a:bodyPr>
          <a:lstStyle/>
          <a:p>
            <a:pPr algn="ctr"/>
            <a:r>
              <a:rPr lang="en-US" altLang="ja-JP" sz="2000" dirty="0"/>
              <a:t>true</a:t>
            </a:r>
            <a:endParaRPr lang="ja-JP" altLang="en-US" sz="2000" dirty="0"/>
          </a:p>
        </p:txBody>
      </p:sp>
      <p:sp>
        <p:nvSpPr>
          <p:cNvPr id="15" name="テキスト ボックス 24"/>
          <p:cNvSpPr txBox="1">
            <a:spLocks noChangeArrowheads="1"/>
          </p:cNvSpPr>
          <p:nvPr/>
        </p:nvSpPr>
        <p:spPr bwMode="auto">
          <a:xfrm>
            <a:off x="2037028" y="4670830"/>
            <a:ext cx="785813" cy="400110"/>
          </a:xfrm>
          <a:prstGeom prst="rect">
            <a:avLst/>
          </a:prstGeom>
          <a:noFill/>
          <a:ln w="9525">
            <a:noFill/>
            <a:miter lim="800000"/>
            <a:headEnd/>
            <a:tailEnd/>
          </a:ln>
        </p:spPr>
        <p:txBody>
          <a:bodyPr>
            <a:spAutoFit/>
          </a:bodyPr>
          <a:lstStyle/>
          <a:p>
            <a:pPr algn="ctr"/>
            <a:r>
              <a:rPr lang="en-US" altLang="ja-JP" sz="2000" dirty="0"/>
              <a:t>true</a:t>
            </a:r>
            <a:endParaRPr lang="ja-JP" altLang="en-US" sz="2000" dirty="0"/>
          </a:p>
        </p:txBody>
      </p:sp>
      <p:sp>
        <p:nvSpPr>
          <p:cNvPr id="16" name="テキスト ボックス 25"/>
          <p:cNvSpPr txBox="1">
            <a:spLocks noChangeArrowheads="1"/>
          </p:cNvSpPr>
          <p:nvPr/>
        </p:nvSpPr>
        <p:spPr bwMode="auto">
          <a:xfrm>
            <a:off x="5750868" y="3223780"/>
            <a:ext cx="785813" cy="400110"/>
          </a:xfrm>
          <a:prstGeom prst="rect">
            <a:avLst/>
          </a:prstGeom>
          <a:noFill/>
          <a:ln w="9525">
            <a:noFill/>
            <a:miter lim="800000"/>
            <a:headEnd/>
            <a:tailEnd/>
          </a:ln>
        </p:spPr>
        <p:txBody>
          <a:bodyPr>
            <a:spAutoFit/>
          </a:bodyPr>
          <a:lstStyle/>
          <a:p>
            <a:pPr algn="ctr"/>
            <a:r>
              <a:rPr lang="en-US" altLang="ja-JP" sz="2000" dirty="0"/>
              <a:t>false</a:t>
            </a:r>
            <a:endParaRPr lang="ja-JP" altLang="en-US" sz="2000" dirty="0"/>
          </a:p>
        </p:txBody>
      </p:sp>
      <p:cxnSp>
        <p:nvCxnSpPr>
          <p:cNvPr id="17" name="曲線コネクタ 27"/>
          <p:cNvCxnSpPr>
            <a:cxnSpLocks noChangeShapeType="1"/>
            <a:stCxn id="6" idx="6"/>
            <a:endCxn id="13" idx="6"/>
          </p:cNvCxnSpPr>
          <p:nvPr/>
        </p:nvCxnSpPr>
        <p:spPr bwMode="auto">
          <a:xfrm>
            <a:off x="5607994" y="3366655"/>
            <a:ext cx="393882" cy="2681721"/>
          </a:xfrm>
          <a:prstGeom prst="curvedConnector3">
            <a:avLst>
              <a:gd name="adj1" fmla="val 158038"/>
            </a:avLst>
          </a:prstGeom>
          <a:noFill/>
          <a:ln w="9525" algn="ctr">
            <a:solidFill>
              <a:schemeClr val="tx1"/>
            </a:solidFill>
            <a:round/>
            <a:headEnd/>
            <a:tailEnd/>
          </a:ln>
        </p:spPr>
      </p:cxnSp>
      <p:cxnSp>
        <p:nvCxnSpPr>
          <p:cNvPr id="18" name="図形 30"/>
          <p:cNvCxnSpPr>
            <a:cxnSpLocks noChangeShapeType="1"/>
            <a:stCxn id="8" idx="6"/>
            <a:endCxn id="13" idx="0"/>
          </p:cNvCxnSpPr>
          <p:nvPr/>
        </p:nvCxnSpPr>
        <p:spPr bwMode="auto">
          <a:xfrm>
            <a:off x="4322119" y="4866842"/>
            <a:ext cx="929664" cy="895784"/>
          </a:xfrm>
          <a:prstGeom prst="curvedConnector2">
            <a:avLst/>
          </a:prstGeom>
          <a:noFill/>
          <a:ln w="9525" algn="ctr">
            <a:solidFill>
              <a:schemeClr val="tx1"/>
            </a:solidFill>
            <a:round/>
            <a:headEnd/>
            <a:tailEnd/>
          </a:ln>
        </p:spPr>
      </p:cxnSp>
      <p:cxnSp>
        <p:nvCxnSpPr>
          <p:cNvPr id="19" name="図形 32"/>
          <p:cNvCxnSpPr>
            <a:cxnSpLocks noChangeShapeType="1"/>
            <a:stCxn id="9" idx="4"/>
            <a:endCxn id="13" idx="2"/>
          </p:cNvCxnSpPr>
          <p:nvPr/>
        </p:nvCxnSpPr>
        <p:spPr bwMode="auto">
          <a:xfrm rot="16200000" flipH="1">
            <a:off x="3381809" y="4928495"/>
            <a:ext cx="236567" cy="2003194"/>
          </a:xfrm>
          <a:prstGeom prst="curvedConnector2">
            <a:avLst/>
          </a:prstGeom>
          <a:noFill/>
          <a:ln w="9525" algn="ctr">
            <a:solidFill>
              <a:schemeClr val="tx1"/>
            </a:solidFill>
            <a:round/>
            <a:headEnd/>
            <a:tailEnd/>
          </a:ln>
        </p:spPr>
      </p:cxnSp>
      <p:sp>
        <p:nvSpPr>
          <p:cNvPr id="20" name="テキスト ボックス 33"/>
          <p:cNvSpPr txBox="1">
            <a:spLocks noChangeArrowheads="1"/>
          </p:cNvSpPr>
          <p:nvPr/>
        </p:nvSpPr>
        <p:spPr bwMode="auto">
          <a:xfrm>
            <a:off x="4554995" y="4659919"/>
            <a:ext cx="785812" cy="400110"/>
          </a:xfrm>
          <a:prstGeom prst="rect">
            <a:avLst/>
          </a:prstGeom>
          <a:noFill/>
          <a:ln w="9525">
            <a:noFill/>
            <a:miter lim="800000"/>
            <a:headEnd/>
            <a:tailEnd/>
          </a:ln>
        </p:spPr>
        <p:txBody>
          <a:bodyPr>
            <a:spAutoFit/>
          </a:bodyPr>
          <a:lstStyle/>
          <a:p>
            <a:pPr algn="ctr"/>
            <a:r>
              <a:rPr lang="en-US" altLang="ja-JP" sz="2000" dirty="0"/>
              <a:t>false</a:t>
            </a:r>
            <a:endParaRPr lang="ja-JP" altLang="en-US" sz="2000" dirty="0"/>
          </a:p>
        </p:txBody>
      </p:sp>
      <p:sp>
        <p:nvSpPr>
          <p:cNvPr id="21" name="円/楕円 43"/>
          <p:cNvSpPr/>
          <p:nvPr/>
        </p:nvSpPr>
        <p:spPr>
          <a:xfrm>
            <a:off x="3464869" y="2366530"/>
            <a:ext cx="2786063" cy="571500"/>
          </a:xfrm>
          <a:prstGeom prst="ellipse">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anchor="ctr"/>
          <a:lstStyle/>
          <a:p>
            <a:pPr algn="ctr"/>
            <a:r>
              <a:rPr lang="en-US" altLang="ja-JP" sz="2000" dirty="0">
                <a:solidFill>
                  <a:schemeClr val="tx1"/>
                </a:solidFill>
              </a:rPr>
              <a:t>void</a:t>
            </a:r>
            <a:r>
              <a:rPr lang="ja-JP" altLang="en-US" sz="2000" dirty="0">
                <a:solidFill>
                  <a:schemeClr val="tx1"/>
                </a:solidFill>
              </a:rPr>
              <a:t> </a:t>
            </a:r>
            <a:r>
              <a:rPr lang="en-US" altLang="ja-JP" sz="2000" dirty="0">
                <a:solidFill>
                  <a:schemeClr val="tx1"/>
                </a:solidFill>
              </a:rPr>
              <a:t>foo(</a:t>
            </a:r>
            <a:r>
              <a:rPr lang="en-US" altLang="ja-JP" sz="2000" dirty="0" err="1">
                <a:solidFill>
                  <a:schemeClr val="tx1"/>
                </a:solidFill>
              </a:rPr>
              <a:t>int</a:t>
            </a:r>
            <a:r>
              <a:rPr lang="en-US" altLang="ja-JP" sz="2000" dirty="0">
                <a:solidFill>
                  <a:schemeClr val="tx1"/>
                </a:solidFill>
              </a:rPr>
              <a:t> x, </a:t>
            </a:r>
            <a:r>
              <a:rPr lang="en-US" altLang="ja-JP" sz="2000" dirty="0" err="1">
                <a:solidFill>
                  <a:schemeClr val="tx1"/>
                </a:solidFill>
              </a:rPr>
              <a:t>int</a:t>
            </a:r>
            <a:r>
              <a:rPr lang="en-US" altLang="ja-JP" sz="2000" dirty="0">
                <a:solidFill>
                  <a:schemeClr val="tx1"/>
                </a:solidFill>
              </a:rPr>
              <a:t> y)</a:t>
            </a:r>
            <a:endParaRPr lang="ja-JP" altLang="en-US" sz="2000" dirty="0">
              <a:solidFill>
                <a:schemeClr val="tx1"/>
              </a:solidFill>
            </a:endParaRPr>
          </a:p>
        </p:txBody>
      </p:sp>
      <p:cxnSp>
        <p:nvCxnSpPr>
          <p:cNvPr id="22" name="曲線コネクタ 45"/>
          <p:cNvCxnSpPr>
            <a:cxnSpLocks noChangeShapeType="1"/>
            <a:stCxn id="21" idx="4"/>
            <a:endCxn id="6" idx="0"/>
          </p:cNvCxnSpPr>
          <p:nvPr/>
        </p:nvCxnSpPr>
        <p:spPr bwMode="auto">
          <a:xfrm rot="5400000">
            <a:off x="4787256" y="3009468"/>
            <a:ext cx="142875" cy="0"/>
          </a:xfrm>
          <a:prstGeom prst="straightConnector1">
            <a:avLst/>
          </a:prstGeom>
          <a:noFill/>
          <a:ln w="9525" algn="ctr">
            <a:solidFill>
              <a:schemeClr val="tx1"/>
            </a:solidFill>
            <a:round/>
            <a:headEnd/>
            <a:tailEnd/>
          </a:ln>
        </p:spPr>
      </p:cxnSp>
      <p:cxnSp>
        <p:nvCxnSpPr>
          <p:cNvPr id="24" name="曲線コネクタ 23"/>
          <p:cNvCxnSpPr>
            <a:stCxn id="40" idx="2"/>
            <a:endCxn id="41" idx="1"/>
          </p:cNvCxnSpPr>
          <p:nvPr/>
        </p:nvCxnSpPr>
        <p:spPr>
          <a:xfrm rot="5400000">
            <a:off x="1596363" y="4511723"/>
            <a:ext cx="3124860" cy="263225"/>
          </a:xfrm>
          <a:prstGeom prst="curvedConnector4">
            <a:avLst>
              <a:gd name="adj1" fmla="val 47024"/>
              <a:gd name="adj2" fmla="val 72371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5" name="曲線コネクタ 24"/>
          <p:cNvCxnSpPr>
            <a:stCxn id="47" idx="2"/>
            <a:endCxn id="46" idx="0"/>
          </p:cNvCxnSpPr>
          <p:nvPr/>
        </p:nvCxnSpPr>
        <p:spPr>
          <a:xfrm rot="16200000" flipH="1">
            <a:off x="3189028" y="3954195"/>
            <a:ext cx="2632629" cy="897129"/>
          </a:xfrm>
          <a:prstGeom prst="curvedConnector3">
            <a:avLst>
              <a:gd name="adj1" fmla="val 50000"/>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cxnSp>
        <p:nvCxnSpPr>
          <p:cNvPr id="26" name="曲線コネクタ 25"/>
          <p:cNvCxnSpPr>
            <a:stCxn id="53" idx="3"/>
            <a:endCxn id="52" idx="3"/>
          </p:cNvCxnSpPr>
          <p:nvPr/>
        </p:nvCxnSpPr>
        <p:spPr>
          <a:xfrm>
            <a:off x="5943353" y="2969203"/>
            <a:ext cx="382642" cy="2989635"/>
          </a:xfrm>
          <a:prstGeom prst="curvedConnector3">
            <a:avLst>
              <a:gd name="adj1" fmla="val 237951"/>
            </a:avLst>
          </a:prstGeom>
          <a:ln>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27" name="テキスト ボックス 83"/>
          <p:cNvSpPr txBox="1">
            <a:spLocks noChangeArrowheads="1"/>
          </p:cNvSpPr>
          <p:nvPr/>
        </p:nvSpPr>
        <p:spPr bwMode="auto">
          <a:xfrm>
            <a:off x="6565118" y="3368621"/>
            <a:ext cx="1360487" cy="400110"/>
          </a:xfrm>
          <a:prstGeom prst="rect">
            <a:avLst/>
          </a:prstGeom>
          <a:noFill/>
          <a:ln w="9525">
            <a:noFill/>
            <a:miter lim="800000"/>
            <a:headEnd/>
            <a:tailEnd/>
          </a:ln>
        </p:spPr>
        <p:txBody>
          <a:bodyPr wrap="square">
            <a:spAutoFit/>
          </a:bodyPr>
          <a:lstStyle/>
          <a:p>
            <a:pPr algn="ctr"/>
            <a:r>
              <a:rPr lang="en-US" altLang="ja-JP" sz="2000" dirty="0">
                <a:solidFill>
                  <a:srgbClr val="FF0000"/>
                </a:solidFill>
                <a:latin typeface="+mn-lt"/>
              </a:rPr>
              <a:t>(x=0,y=0)</a:t>
            </a:r>
            <a:endParaRPr lang="ja-JP" altLang="en-US" sz="2000" dirty="0">
              <a:solidFill>
                <a:srgbClr val="FF0000"/>
              </a:solidFill>
              <a:latin typeface="+mn-lt"/>
            </a:endParaRPr>
          </a:p>
        </p:txBody>
      </p:sp>
      <p:sp>
        <p:nvSpPr>
          <p:cNvPr id="28" name="テキスト ボックス 84"/>
          <p:cNvSpPr txBox="1">
            <a:spLocks noChangeArrowheads="1"/>
          </p:cNvSpPr>
          <p:nvPr/>
        </p:nvSpPr>
        <p:spPr bwMode="auto">
          <a:xfrm>
            <a:off x="1083215" y="4034184"/>
            <a:ext cx="1488501" cy="400110"/>
          </a:xfrm>
          <a:prstGeom prst="rect">
            <a:avLst/>
          </a:prstGeom>
          <a:noFill/>
          <a:ln w="9525">
            <a:noFill/>
            <a:miter lim="800000"/>
            <a:headEnd/>
            <a:tailEnd/>
          </a:ln>
        </p:spPr>
        <p:txBody>
          <a:bodyPr wrap="square">
            <a:spAutoFit/>
          </a:bodyPr>
          <a:lstStyle/>
          <a:p>
            <a:pPr algn="ctr"/>
            <a:r>
              <a:rPr lang="en-US" altLang="ja-JP" sz="2000" dirty="0">
                <a:solidFill>
                  <a:srgbClr val="FF0000"/>
                </a:solidFill>
                <a:latin typeface="+mn-lt"/>
              </a:rPr>
              <a:t>(x=1,y=1)</a:t>
            </a:r>
            <a:endParaRPr lang="ja-JP" altLang="en-US" sz="2000" dirty="0">
              <a:solidFill>
                <a:srgbClr val="FF0000"/>
              </a:solidFill>
              <a:latin typeface="+mn-lt"/>
            </a:endParaRPr>
          </a:p>
        </p:txBody>
      </p:sp>
      <p:sp>
        <p:nvSpPr>
          <p:cNvPr id="29" name="テキスト ボックス 85"/>
          <p:cNvSpPr txBox="1">
            <a:spLocks noChangeArrowheads="1"/>
          </p:cNvSpPr>
          <p:nvPr/>
        </p:nvSpPr>
        <p:spPr bwMode="auto">
          <a:xfrm>
            <a:off x="4362292" y="3964203"/>
            <a:ext cx="1360487" cy="400110"/>
          </a:xfrm>
          <a:prstGeom prst="rect">
            <a:avLst/>
          </a:prstGeom>
          <a:noFill/>
          <a:ln w="9525">
            <a:noFill/>
            <a:miter lim="800000"/>
            <a:headEnd/>
            <a:tailEnd/>
          </a:ln>
        </p:spPr>
        <p:txBody>
          <a:bodyPr wrap="square">
            <a:spAutoFit/>
          </a:bodyPr>
          <a:lstStyle/>
          <a:p>
            <a:pPr algn="ctr"/>
            <a:r>
              <a:rPr lang="en-US" altLang="ja-JP" sz="2000" dirty="0">
                <a:solidFill>
                  <a:srgbClr val="FF0000"/>
                </a:solidFill>
                <a:latin typeface="+mn-lt"/>
              </a:rPr>
              <a:t>(x=1,y=0)</a:t>
            </a:r>
            <a:endParaRPr lang="ja-JP" altLang="en-US" sz="2000" dirty="0">
              <a:solidFill>
                <a:srgbClr val="FF0000"/>
              </a:solidFill>
              <a:latin typeface="+mn-lt"/>
            </a:endParaRPr>
          </a:p>
        </p:txBody>
      </p:sp>
      <p:sp>
        <p:nvSpPr>
          <p:cNvPr id="40" name="正方形/長方形 39"/>
          <p:cNvSpPr/>
          <p:nvPr/>
        </p:nvSpPr>
        <p:spPr>
          <a:xfrm>
            <a:off x="3008784" y="2708920"/>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1" name="正方形/長方形 40"/>
          <p:cNvSpPr/>
          <p:nvPr/>
        </p:nvSpPr>
        <p:spPr>
          <a:xfrm>
            <a:off x="3027180" y="6019772"/>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6" name="正方形/長方形 45"/>
          <p:cNvSpPr/>
          <p:nvPr/>
        </p:nvSpPr>
        <p:spPr>
          <a:xfrm>
            <a:off x="4672286" y="5719075"/>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7" name="正方形/長方形 46"/>
          <p:cNvSpPr/>
          <p:nvPr/>
        </p:nvSpPr>
        <p:spPr>
          <a:xfrm>
            <a:off x="3775157" y="2714461"/>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52" name="正方形/長方形 51"/>
          <p:cNvSpPr/>
          <p:nvPr/>
        </p:nvSpPr>
        <p:spPr>
          <a:xfrm>
            <a:off x="5762753" y="5772845"/>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53" name="正方形/長方形 52"/>
          <p:cNvSpPr/>
          <p:nvPr/>
        </p:nvSpPr>
        <p:spPr>
          <a:xfrm>
            <a:off x="5380111" y="2783210"/>
            <a:ext cx="563242" cy="371985"/>
          </a:xfrm>
          <a:prstGeom prst="rect">
            <a:avLst/>
          </a:prstGeom>
          <a:noFill/>
          <a:ln>
            <a:no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58" name="テキスト ボックス 57"/>
          <p:cNvSpPr txBox="1"/>
          <p:nvPr/>
        </p:nvSpPr>
        <p:spPr>
          <a:xfrm>
            <a:off x="6920499" y="4772105"/>
            <a:ext cx="2947400" cy="1200329"/>
          </a:xfrm>
          <a:prstGeom prst="rect">
            <a:avLst/>
          </a:prstGeom>
          <a:noFill/>
        </p:spPr>
        <p:txBody>
          <a:bodyPr wrap="square" rtlCol="0">
            <a:spAutoFit/>
          </a:bodyPr>
          <a:lstStyle/>
          <a:p>
            <a:r>
              <a:rPr lang="en-US" altLang="ja-JP" sz="2400" dirty="0"/>
              <a:t>3</a:t>
            </a:r>
            <a:r>
              <a:rPr lang="ja-JP" altLang="en-US" sz="2400" dirty="0"/>
              <a:t>個のテストケースでデシジョンカバレッジ</a:t>
            </a:r>
            <a:r>
              <a:rPr lang="en-US" altLang="ja-JP" sz="2400" dirty="0"/>
              <a:t>100%</a:t>
            </a:r>
            <a:r>
              <a:rPr lang="ja-JP" altLang="en-US" sz="2400" dirty="0"/>
              <a:t>を達成できる。</a:t>
            </a:r>
          </a:p>
        </p:txBody>
      </p:sp>
      <p:sp>
        <p:nvSpPr>
          <p:cNvPr id="35" name="フッター プレースホルダ 4">
            <a:extLst>
              <a:ext uri="{FF2B5EF4-FFF2-40B4-BE49-F238E27FC236}">
                <a16:creationId xmlns:a16="http://schemas.microsoft.com/office/drawing/2014/main" id="{5BCD1FDC-5E97-4743-BC20-1CC8B06C7556}"/>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3385284640"/>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変更履歴</a:t>
            </a:r>
            <a:endParaRPr kumimoji="1" lang="ja-JP" altLang="en-US" dirty="0"/>
          </a:p>
        </p:txBody>
      </p:sp>
      <p:sp>
        <p:nvSpPr>
          <p:cNvPr id="3" name="コンテンツ プレースホルダー 2"/>
          <p:cNvSpPr>
            <a:spLocks noGrp="1"/>
          </p:cNvSpPr>
          <p:nvPr>
            <p:ph idx="1"/>
          </p:nvPr>
        </p:nvSpPr>
        <p:spPr>
          <a:xfrm>
            <a:off x="344488" y="1412776"/>
            <a:ext cx="9289032" cy="4752528"/>
          </a:xfrm>
          <a:noFill/>
          <a:ln>
            <a:solidFill>
              <a:schemeClr val="tx1"/>
            </a:solidFill>
          </a:ln>
        </p:spPr>
        <p:txBody>
          <a:bodyPr/>
          <a:lstStyle/>
          <a:p>
            <a:r>
              <a:rPr lang="en-US" altLang="ja-JP" sz="1600" dirty="0"/>
              <a:t>V3.1.2</a:t>
            </a:r>
            <a:r>
              <a:rPr lang="ja-JP" altLang="en-US" sz="1600" dirty="0"/>
              <a:t>：　</a:t>
            </a:r>
            <a:r>
              <a:rPr lang="en-US" altLang="ja-JP" sz="1600" dirty="0"/>
              <a:t>2023</a:t>
            </a:r>
            <a:r>
              <a:rPr lang="ja-JP" altLang="en-US" sz="1600" dirty="0"/>
              <a:t>年</a:t>
            </a:r>
            <a:r>
              <a:rPr lang="en-US" altLang="ja-JP" sz="1600" dirty="0"/>
              <a:t>1</a:t>
            </a:r>
            <a:r>
              <a:rPr lang="ja-JP" altLang="en-US" sz="1600" dirty="0"/>
              <a:t>月：　次の修正を実施</a:t>
            </a:r>
            <a:endParaRPr lang="en-US" altLang="ja-JP" sz="1600" dirty="0"/>
          </a:p>
          <a:p>
            <a:pPr lvl="1"/>
            <a:r>
              <a:rPr lang="ja-JP" altLang="en-US" sz="1200" dirty="0"/>
              <a:t>「</a:t>
            </a:r>
            <a:r>
              <a:rPr lang="en-US" altLang="ja-JP" sz="1200" dirty="0"/>
              <a:t>6</a:t>
            </a:r>
            <a:r>
              <a:rPr lang="ja-JP" altLang="en-US" sz="1200" dirty="0"/>
              <a:t>歳、</a:t>
            </a:r>
            <a:r>
              <a:rPr lang="en-US" altLang="ja-JP" sz="1200" dirty="0"/>
              <a:t>8</a:t>
            </a:r>
            <a:r>
              <a:rPr lang="ja-JP" altLang="en-US" sz="1200" dirty="0"/>
              <a:t>歳、</a:t>
            </a:r>
            <a:r>
              <a:rPr lang="en-US" altLang="ja-JP" sz="1200" dirty="0"/>
              <a:t>10</a:t>
            </a:r>
            <a:r>
              <a:rPr lang="ja-JP" altLang="en-US" sz="1200" dirty="0"/>
              <a:t>歳」→ 「</a:t>
            </a:r>
            <a:r>
              <a:rPr lang="en-US" altLang="ja-JP" sz="1200" dirty="0"/>
              <a:t>6</a:t>
            </a:r>
            <a:r>
              <a:rPr lang="ja-JP" altLang="en-US" sz="1200" dirty="0"/>
              <a:t>歳、</a:t>
            </a:r>
            <a:r>
              <a:rPr lang="en-US" altLang="ja-JP" sz="1200" dirty="0"/>
              <a:t>10</a:t>
            </a:r>
            <a:r>
              <a:rPr lang="ja-JP" altLang="en-US" sz="1200" dirty="0"/>
              <a:t>歳、</a:t>
            </a:r>
            <a:r>
              <a:rPr lang="en-US" altLang="ja-JP" sz="1200" dirty="0"/>
              <a:t>18</a:t>
            </a:r>
            <a:r>
              <a:rPr lang="ja-JP" altLang="en-US" sz="1200" dirty="0"/>
              <a:t>歳」（</a:t>
            </a:r>
            <a:r>
              <a:rPr lang="en-US" altLang="ja-JP" sz="1200" dirty="0"/>
              <a:t>17</a:t>
            </a:r>
            <a:r>
              <a:rPr lang="ja-JP" altLang="en-US" sz="1200" dirty="0"/>
              <a:t>ページ）</a:t>
            </a:r>
            <a:endParaRPr kumimoji="1" lang="ja-JP" altLang="en-US" sz="1600" dirty="0"/>
          </a:p>
        </p:txBody>
      </p:sp>
      <p:sp>
        <p:nvSpPr>
          <p:cNvPr id="4" name="フッター プレースホルダー 3"/>
          <p:cNvSpPr>
            <a:spLocks noGrp="1"/>
          </p:cNvSpPr>
          <p:nvPr>
            <p:ph type="ftr" sz="quarter" idx="11"/>
          </p:nvPr>
        </p:nvSpPr>
        <p:spPr/>
        <p:txBody>
          <a:bodyPr/>
          <a:lstStyle/>
          <a:p>
            <a:r>
              <a:rPr lang="en-US" altLang="ja-JP" dirty="0">
                <a:ea typeface="ＭＳ Ｐゴシック" charset="-128"/>
              </a:rPr>
              <a:t>Copyright Association of Software Test Engineering All rights reserved.  V3.1.2</a:t>
            </a:r>
          </a:p>
        </p:txBody>
      </p:sp>
      <p:sp>
        <p:nvSpPr>
          <p:cNvPr id="5" name="スライド番号プレースホルダー 4"/>
          <p:cNvSpPr>
            <a:spLocks noGrp="1"/>
          </p:cNvSpPr>
          <p:nvPr>
            <p:ph type="sldNum" sz="quarter" idx="12"/>
          </p:nvPr>
        </p:nvSpPr>
        <p:spPr/>
        <p:txBody>
          <a:bodyPr/>
          <a:lstStyle/>
          <a:p>
            <a:pPr>
              <a:defRPr/>
            </a:pPr>
            <a:fld id="{FA7F1671-120C-445E-9A7F-62C91A9D1A83}" type="slidenum">
              <a:rPr lang="ja-JP" altLang="en-US" smtClean="0"/>
              <a:pPr>
                <a:defRPr/>
              </a:pPr>
              <a:t>38</a:t>
            </a:fld>
            <a:endParaRPr lang="en-US" altLang="ja-JP"/>
          </a:p>
        </p:txBody>
      </p:sp>
    </p:spTree>
    <p:extLst>
      <p:ext uri="{BB962C8B-B14F-4D97-AF65-F5344CB8AC3E}">
        <p14:creationId xmlns:p14="http://schemas.microsoft.com/office/powerpoint/2010/main" val="4172660380"/>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no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本テキストの使用条件</a:t>
            </a:r>
          </a:p>
        </p:txBody>
      </p:sp>
      <p:sp>
        <p:nvSpPr>
          <p:cNvPr id="3" name="コンテンツ プレースホルダー 2"/>
          <p:cNvSpPr>
            <a:spLocks noGrp="1"/>
          </p:cNvSpPr>
          <p:nvPr>
            <p:ph idx="1"/>
          </p:nvPr>
        </p:nvSpPr>
        <p:spPr>
          <a:xfrm>
            <a:off x="344488" y="1412776"/>
            <a:ext cx="9289032" cy="4752528"/>
          </a:xfrm>
          <a:noFill/>
          <a:ln>
            <a:solidFill>
              <a:schemeClr val="tx1"/>
            </a:solidFill>
          </a:ln>
        </p:spPr>
        <p:txBody>
          <a:bodyPr/>
          <a:lstStyle/>
          <a:p>
            <a:r>
              <a:rPr lang="ja-JP" altLang="en-US" sz="1400" dirty="0"/>
              <a:t>著作権について</a:t>
            </a:r>
          </a:p>
          <a:p>
            <a:pPr marL="0" indent="0">
              <a:buNone/>
            </a:pPr>
            <a:r>
              <a:rPr lang="ja-JP" altLang="en-US" sz="1200" dirty="0"/>
              <a:t>本ドキュメントの著作権は、特定非営利活動法人 ソフトウェアテスト技術振興協会（以下、</a:t>
            </a:r>
            <a:r>
              <a:rPr lang="en-US" altLang="ja-JP" sz="1200" dirty="0"/>
              <a:t>NPO</a:t>
            </a:r>
            <a:r>
              <a:rPr lang="ja-JP" altLang="en-US" sz="1200" dirty="0"/>
              <a:t>法人</a:t>
            </a:r>
            <a:r>
              <a:rPr lang="en-US" altLang="ja-JP" sz="1200" dirty="0"/>
              <a:t>ASTER</a:t>
            </a:r>
            <a:r>
              <a:rPr lang="ja-JP" altLang="en-US" sz="1200" dirty="0"/>
              <a:t>と表記する）に帰属します。</a:t>
            </a:r>
            <a:r>
              <a:rPr lang="en-US" altLang="ja-JP" sz="1200" dirty="0"/>
              <a:t>NPO</a:t>
            </a:r>
            <a:r>
              <a:rPr lang="ja-JP" altLang="en-US" sz="1200" dirty="0"/>
              <a:t>法人</a:t>
            </a:r>
            <a:r>
              <a:rPr lang="en-US" altLang="ja-JP" sz="1200" dirty="0"/>
              <a:t>ASTER</a:t>
            </a:r>
            <a:r>
              <a:rPr lang="ja-JP" altLang="en-US" sz="1200" dirty="0"/>
              <a:t>は、本文書の内容に関し、いかなる保証もするものではありません。万一本文書を利用して何らかの損害が生じた場合においても、一切責任は負いかねますので、利用者の責任においてご活用ください。また、本文書に記載されている事項は予告なしに変更または廃止されることがありますので、あらかじめご了承ください。</a:t>
            </a:r>
          </a:p>
          <a:p>
            <a:endParaRPr lang="ja-JP" altLang="en-US" sz="1200" dirty="0"/>
          </a:p>
          <a:p>
            <a:r>
              <a:rPr lang="ja-JP" altLang="en-US" sz="1400" dirty="0"/>
              <a:t>本ドキュメントの取り扱いについて</a:t>
            </a:r>
          </a:p>
          <a:p>
            <a:pPr marL="0" indent="0">
              <a:buNone/>
            </a:pPr>
            <a:r>
              <a:rPr lang="ja-JP" altLang="en-US" sz="1200" dirty="0"/>
              <a:t>本文書は、営利・非営利、公開・非公開を問わず、勉強会やセミナーでの使用を目的とした複製・改変が可能です。（ブログや書籍化などの</a:t>
            </a:r>
            <a:r>
              <a:rPr lang="en-US" altLang="ja-JP" sz="1200" dirty="0"/>
              <a:t>『</a:t>
            </a:r>
            <a:r>
              <a:rPr lang="ja-JP" altLang="en-US" sz="1200" dirty="0"/>
              <a:t>勉強会やセミナー</a:t>
            </a:r>
            <a:r>
              <a:rPr lang="en-US" altLang="ja-JP" sz="1200" dirty="0"/>
              <a:t>』</a:t>
            </a:r>
            <a:r>
              <a:rPr lang="ja-JP" altLang="en-US" sz="1200" dirty="0"/>
              <a:t>以外での使用はできません）</a:t>
            </a:r>
          </a:p>
          <a:p>
            <a:endParaRPr lang="ja-JP" altLang="en-US" sz="1200" dirty="0"/>
          </a:p>
          <a:p>
            <a:r>
              <a:rPr lang="ja-JP" altLang="en-US" sz="1400" dirty="0"/>
              <a:t>本文書を複製・改変する場合は、下記事項を明示してください。</a:t>
            </a:r>
          </a:p>
          <a:p>
            <a:pPr lvl="1"/>
            <a:r>
              <a:rPr lang="ja-JP" altLang="en-US" sz="1200" dirty="0"/>
              <a:t>最新テキストの保存場所（下記の</a:t>
            </a:r>
            <a:r>
              <a:rPr lang="en-US" altLang="ja-JP" sz="1200" dirty="0"/>
              <a:t>URL</a:t>
            </a:r>
            <a:r>
              <a:rPr lang="ja-JP" altLang="en-US" sz="1200" dirty="0"/>
              <a:t>）を明記してください。</a:t>
            </a:r>
          </a:p>
          <a:p>
            <a:pPr marL="457200" lvl="1" indent="0">
              <a:buNone/>
            </a:pPr>
            <a:r>
              <a:rPr lang="ja-JP" altLang="en-US" sz="1200" dirty="0"/>
              <a:t>　　　</a:t>
            </a:r>
            <a:r>
              <a:rPr lang="en-US" altLang="ja-JP" sz="1200" dirty="0"/>
              <a:t>http://aster.or.jp/business/seminar_text.html</a:t>
            </a:r>
          </a:p>
          <a:p>
            <a:pPr lvl="1"/>
            <a:r>
              <a:rPr lang="ja-JP" altLang="en-US" sz="1200" dirty="0"/>
              <a:t>テキストを改変する場合は、改変箇所を明記してください。</a:t>
            </a:r>
          </a:p>
          <a:p>
            <a:pPr lvl="1"/>
            <a:r>
              <a:rPr lang="ja-JP" altLang="en-US" sz="1200" dirty="0"/>
              <a:t>本文書を使用する場合の連絡については下記をルールとします。</a:t>
            </a:r>
          </a:p>
          <a:p>
            <a:pPr marL="457200" lvl="1" indent="0">
              <a:buNone/>
            </a:pPr>
            <a:r>
              <a:rPr lang="ja-JP" altLang="en-US" sz="1200" dirty="0"/>
              <a:t>　　　　無償の勉強会や、社内での勉強会に利用する場合は連絡不要です。</a:t>
            </a:r>
          </a:p>
          <a:p>
            <a:pPr marL="457200" lvl="1" indent="0">
              <a:buNone/>
            </a:pPr>
            <a:r>
              <a:rPr lang="ja-JP" altLang="en-US" sz="1200" dirty="0"/>
              <a:t>　　　　有償のセミナーで利用する場合は、どこでどのような活用がされたかの情報を</a:t>
            </a:r>
            <a:r>
              <a:rPr lang="en-US" altLang="ja-JP" sz="1200" dirty="0"/>
              <a:t>NPO</a:t>
            </a:r>
            <a:r>
              <a:rPr lang="ja-JP" altLang="en-US" sz="1200" dirty="0"/>
              <a:t>法人</a:t>
            </a:r>
            <a:r>
              <a:rPr lang="en-US" altLang="ja-JP" sz="1200" dirty="0"/>
              <a:t>ASTER</a:t>
            </a:r>
            <a:r>
              <a:rPr lang="ja-JP" altLang="en-US" sz="1200" dirty="0"/>
              <a:t>（</a:t>
            </a:r>
            <a:r>
              <a:rPr lang="en-US" altLang="ja-JP" sz="1200" dirty="0"/>
              <a:t>query@aster.or.jp</a:t>
            </a:r>
            <a:r>
              <a:rPr lang="ja-JP" altLang="en-US" sz="1200" dirty="0"/>
              <a:t>）へ</a:t>
            </a:r>
            <a:br>
              <a:rPr lang="en-US" altLang="ja-JP" sz="1200" dirty="0"/>
            </a:br>
            <a:r>
              <a:rPr lang="ja-JP" altLang="en-US" sz="1200" dirty="0"/>
              <a:t>　　　　連絡してください。（目的：</a:t>
            </a:r>
            <a:r>
              <a:rPr lang="en-US" altLang="ja-JP" sz="1200" dirty="0"/>
              <a:t>NPO</a:t>
            </a:r>
            <a:r>
              <a:rPr lang="ja-JP" altLang="en-US" sz="1200" dirty="0"/>
              <a:t>法人</a:t>
            </a:r>
            <a:r>
              <a:rPr lang="en-US" altLang="ja-JP" sz="1200" dirty="0"/>
              <a:t>ASTER</a:t>
            </a:r>
            <a:r>
              <a:rPr lang="ja-JP" altLang="en-US" sz="1200" dirty="0"/>
              <a:t>が利用状況を把握するため）</a:t>
            </a:r>
          </a:p>
          <a:p>
            <a:endParaRPr lang="ja-JP" altLang="en-US" sz="1200" dirty="0"/>
          </a:p>
          <a:p>
            <a:r>
              <a:rPr lang="ja-JP" altLang="en-US" sz="1400" dirty="0"/>
              <a:t>本ドキュメントのサポートについて</a:t>
            </a:r>
          </a:p>
          <a:p>
            <a:pPr marL="0" indent="0">
              <a:buNone/>
            </a:pPr>
            <a:r>
              <a:rPr lang="en-US" altLang="ja-JP" sz="1200" dirty="0"/>
              <a:t>NPO</a:t>
            </a:r>
            <a:r>
              <a:rPr lang="ja-JP" altLang="en-US" sz="1200" dirty="0"/>
              <a:t>法人</a:t>
            </a:r>
            <a:r>
              <a:rPr lang="en-US" altLang="ja-JP" sz="1200" dirty="0"/>
              <a:t>ASTER</a:t>
            </a:r>
            <a:r>
              <a:rPr lang="ja-JP" altLang="en-US" sz="1200" dirty="0"/>
              <a:t>はテキストの内容についてのご意見・ご要望を歓迎しますが、ご質問・ご要望に対する回答義務は負わないものとします。</a:t>
            </a:r>
            <a:endParaRPr kumimoji="1" lang="ja-JP" altLang="en-US" sz="1200" dirty="0"/>
          </a:p>
        </p:txBody>
      </p:sp>
      <p:sp>
        <p:nvSpPr>
          <p:cNvPr id="4" name="フッター プレースホルダー 3"/>
          <p:cNvSpPr>
            <a:spLocks noGrp="1"/>
          </p:cNvSpPr>
          <p:nvPr>
            <p:ph type="ftr" sz="quarter" idx="11"/>
          </p:nvPr>
        </p:nvSpPr>
        <p:spPr/>
        <p:txBody>
          <a:bodyPr/>
          <a:lstStyle/>
          <a:p>
            <a:pPr>
              <a:defRPr/>
            </a:pPr>
            <a:r>
              <a:rPr lang="en-US" altLang="ja-JP" dirty="0"/>
              <a:t>Copyright Association of Software Test Engineering All rights reserved  V3.1.2</a:t>
            </a:r>
          </a:p>
        </p:txBody>
      </p:sp>
      <p:sp>
        <p:nvSpPr>
          <p:cNvPr id="5" name="スライド番号プレースホルダー 4"/>
          <p:cNvSpPr>
            <a:spLocks noGrp="1"/>
          </p:cNvSpPr>
          <p:nvPr>
            <p:ph type="sldNum" sz="quarter" idx="12"/>
          </p:nvPr>
        </p:nvSpPr>
        <p:spPr/>
        <p:txBody>
          <a:bodyPr/>
          <a:lstStyle/>
          <a:p>
            <a:pPr>
              <a:defRPr/>
            </a:pPr>
            <a:fld id="{FA7F1671-120C-445E-9A7F-62C91A9D1A83}" type="slidenum">
              <a:rPr lang="ja-JP" altLang="en-US" smtClean="0"/>
              <a:pPr>
                <a:defRPr/>
              </a:pPr>
              <a:t>39</a:t>
            </a:fld>
            <a:endParaRPr lang="en-US" altLang="ja-JP"/>
          </a:p>
        </p:txBody>
      </p:sp>
    </p:spTree>
    <p:extLst>
      <p:ext uri="{BB962C8B-B14F-4D97-AF65-F5344CB8AC3E}">
        <p14:creationId xmlns:p14="http://schemas.microsoft.com/office/powerpoint/2010/main" val="154757992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演習：同値分割法　解説</a:t>
            </a:r>
          </a:p>
        </p:txBody>
      </p:sp>
      <p:sp>
        <p:nvSpPr>
          <p:cNvPr id="3" name="コンテンツ プレースホルダー 2"/>
          <p:cNvSpPr>
            <a:spLocks noGrp="1"/>
          </p:cNvSpPr>
          <p:nvPr>
            <p:ph idx="1"/>
          </p:nvPr>
        </p:nvSpPr>
        <p:spPr>
          <a:xfrm>
            <a:off x="495300" y="1600200"/>
            <a:ext cx="8915400" cy="3197798"/>
          </a:xfrm>
        </p:spPr>
        <p:txBody>
          <a:bodyPr>
            <a:noAutofit/>
          </a:bodyPr>
          <a:lstStyle/>
          <a:p>
            <a:r>
              <a:rPr kumimoji="1" lang="ja-JP" altLang="en-US" sz="2400" dirty="0"/>
              <a:t>運賃が決まる条件は</a:t>
            </a:r>
            <a:r>
              <a:rPr kumimoji="1" lang="en-US" altLang="ja-JP" sz="2400" dirty="0"/>
              <a:t>2</a:t>
            </a:r>
            <a:r>
              <a:rPr kumimoji="1" lang="ja-JP" altLang="en-US" sz="2400" dirty="0"/>
              <a:t>個ある。</a:t>
            </a:r>
            <a:endParaRPr kumimoji="1" lang="en-US" altLang="ja-JP" sz="2400" dirty="0"/>
          </a:p>
          <a:p>
            <a:pPr marL="914400" lvl="1" indent="-457200">
              <a:buFont typeface="+mj-ea"/>
              <a:buAutoNum type="circleNumDbPlain"/>
            </a:pPr>
            <a:r>
              <a:rPr lang="ja-JP" altLang="en-US" sz="2000" dirty="0"/>
              <a:t>年齢：</a:t>
            </a:r>
            <a:r>
              <a:rPr lang="en-US" altLang="ja-JP" sz="2000" dirty="0"/>
              <a:t>1</a:t>
            </a:r>
            <a:r>
              <a:rPr lang="ja-JP" altLang="en-US" sz="2000" dirty="0"/>
              <a:t>歳未満、</a:t>
            </a:r>
            <a:r>
              <a:rPr lang="en-US" altLang="ja-JP" sz="2000" dirty="0"/>
              <a:t>1</a:t>
            </a:r>
            <a:r>
              <a:rPr lang="ja-JP" altLang="en-US" sz="2000" dirty="0"/>
              <a:t>歳以上</a:t>
            </a:r>
            <a:r>
              <a:rPr lang="en-US" altLang="ja-JP" sz="2000" dirty="0"/>
              <a:t>6</a:t>
            </a:r>
            <a:r>
              <a:rPr lang="ja-JP" altLang="en-US" sz="2000" dirty="0"/>
              <a:t>歳未満、</a:t>
            </a:r>
            <a:r>
              <a:rPr lang="en-US" altLang="ja-JP" sz="2000" dirty="0"/>
              <a:t>6</a:t>
            </a:r>
            <a:r>
              <a:rPr lang="ja-JP" altLang="en-US" sz="2000" dirty="0"/>
              <a:t>歳以上</a:t>
            </a:r>
            <a:r>
              <a:rPr lang="en-US" altLang="ja-JP" sz="2000" dirty="0"/>
              <a:t>12</a:t>
            </a:r>
            <a:r>
              <a:rPr lang="ja-JP" altLang="en-US" sz="2000" dirty="0"/>
              <a:t>歳未満、</a:t>
            </a:r>
            <a:r>
              <a:rPr lang="en-US" altLang="ja-JP" sz="2000" dirty="0"/>
              <a:t>12</a:t>
            </a:r>
            <a:r>
              <a:rPr lang="ja-JP" altLang="en-US" sz="2000" dirty="0"/>
              <a:t>歳以上</a:t>
            </a:r>
            <a:endParaRPr lang="en-US" altLang="ja-JP" sz="2000" dirty="0"/>
          </a:p>
          <a:p>
            <a:pPr marL="914400" lvl="1" indent="-457200">
              <a:buFont typeface="+mj-ea"/>
              <a:buAutoNum type="circleNumDbPlain"/>
            </a:pPr>
            <a:r>
              <a:rPr lang="ja-JP" altLang="en-US" sz="2000" dirty="0"/>
              <a:t>小学校：入学前、在学中、卒業後</a:t>
            </a:r>
            <a:endParaRPr lang="en-US" altLang="ja-JP" sz="2000" dirty="0"/>
          </a:p>
          <a:p>
            <a:r>
              <a:rPr lang="ja-JP" altLang="en-US" sz="2400" dirty="0"/>
              <a:t>仕様に書かれていないルールがある。</a:t>
            </a:r>
            <a:endParaRPr lang="en-US" altLang="ja-JP" sz="2400" dirty="0"/>
          </a:p>
          <a:p>
            <a:pPr lvl="1"/>
            <a:r>
              <a:rPr lang="ja-JP" altLang="en-US" sz="2000" dirty="0"/>
              <a:t>小学校に在学できるのは</a:t>
            </a:r>
            <a:r>
              <a:rPr lang="en-US" altLang="ja-JP" sz="2000" dirty="0"/>
              <a:t>6</a:t>
            </a:r>
            <a:r>
              <a:rPr lang="ja-JP" altLang="en-US" sz="2000" dirty="0"/>
              <a:t>歳以上。</a:t>
            </a:r>
            <a:endParaRPr lang="en-US" altLang="ja-JP" sz="2000" dirty="0"/>
          </a:p>
          <a:p>
            <a:pPr lvl="2"/>
            <a:r>
              <a:rPr lang="ja-JP" altLang="en-US" sz="1800" dirty="0"/>
              <a:t>「</a:t>
            </a:r>
            <a:r>
              <a:rPr lang="en-US" altLang="ja-JP" sz="1800" dirty="0"/>
              <a:t>1</a:t>
            </a:r>
            <a:r>
              <a:rPr lang="ja-JP" altLang="en-US" sz="1800" dirty="0"/>
              <a:t>歳未満」、「</a:t>
            </a:r>
            <a:r>
              <a:rPr lang="en-US" altLang="ja-JP" sz="1800" dirty="0"/>
              <a:t>1</a:t>
            </a:r>
            <a:r>
              <a:rPr lang="ja-JP" altLang="en-US" sz="1800" dirty="0"/>
              <a:t>歳以上</a:t>
            </a:r>
            <a:r>
              <a:rPr lang="en-US" altLang="ja-JP" sz="1800" dirty="0"/>
              <a:t>6</a:t>
            </a:r>
            <a:r>
              <a:rPr lang="ja-JP" altLang="en-US" sz="1800" dirty="0"/>
              <a:t>歳未満」では常に「小学校入学前」</a:t>
            </a:r>
            <a:endParaRPr lang="en-US" altLang="ja-JP" sz="1800" dirty="0"/>
          </a:p>
          <a:p>
            <a:pPr lvl="1"/>
            <a:r>
              <a:rPr lang="ja-JP" altLang="en-US" sz="2000" dirty="0"/>
              <a:t>小学校を卒業できるのは</a:t>
            </a:r>
            <a:r>
              <a:rPr lang="en-US" altLang="ja-JP" sz="2000" dirty="0"/>
              <a:t>12</a:t>
            </a:r>
            <a:r>
              <a:rPr lang="ja-JP" altLang="en-US" sz="2000" dirty="0"/>
              <a:t>歳以上。</a:t>
            </a:r>
            <a:endParaRPr lang="en-US" altLang="ja-JP" sz="2000" dirty="0"/>
          </a:p>
        </p:txBody>
      </p:sp>
      <p:sp>
        <p:nvSpPr>
          <p:cNvPr id="4" name="スライド番号プレースホルダー 3"/>
          <p:cNvSpPr>
            <a:spLocks noGrp="1"/>
          </p:cNvSpPr>
          <p:nvPr>
            <p:ph type="sldNum" sz="quarter" idx="12"/>
          </p:nvPr>
        </p:nvSpPr>
        <p:spPr/>
        <p:txBody>
          <a:bodyPr/>
          <a:lstStyle/>
          <a:p>
            <a:pPr>
              <a:defRPr/>
            </a:pPr>
            <a:fld id="{0EACA7F8-0222-4301-8C8A-A6573FA3482F}" type="slidenum">
              <a:rPr lang="ja-JP" altLang="en-US" smtClean="0"/>
              <a:pPr>
                <a:defRPr/>
              </a:pPr>
              <a:t>4</a:t>
            </a:fld>
            <a:endParaRPr lang="en-US" altLang="ja-JP" dirty="0"/>
          </a:p>
        </p:txBody>
      </p:sp>
      <p:cxnSp>
        <p:nvCxnSpPr>
          <p:cNvPr id="5" name="直線コネクタ 4"/>
          <p:cNvCxnSpPr/>
          <p:nvPr/>
        </p:nvCxnSpPr>
        <p:spPr>
          <a:xfrm>
            <a:off x="2265079" y="5088158"/>
            <a:ext cx="6156000" cy="158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6" name="フローチャート : 結合子 14"/>
          <p:cNvSpPr/>
          <p:nvPr/>
        </p:nvSpPr>
        <p:spPr>
          <a:xfrm>
            <a:off x="2550829" y="5016720"/>
            <a:ext cx="215900"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7" name="フローチャート : 結合子 15"/>
          <p:cNvSpPr/>
          <p:nvPr/>
        </p:nvSpPr>
        <p:spPr>
          <a:xfrm>
            <a:off x="2766729" y="5016720"/>
            <a:ext cx="212725"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14" name="テキスト ボックス 23"/>
          <p:cNvSpPr txBox="1">
            <a:spLocks noChangeArrowheads="1"/>
          </p:cNvSpPr>
          <p:nvPr/>
        </p:nvSpPr>
        <p:spPr bwMode="auto">
          <a:xfrm>
            <a:off x="2712941" y="5246878"/>
            <a:ext cx="390611" cy="400110"/>
          </a:xfrm>
          <a:prstGeom prst="rect">
            <a:avLst/>
          </a:prstGeom>
          <a:noFill/>
          <a:ln w="9525">
            <a:noFill/>
            <a:miter lim="800000"/>
            <a:headEnd/>
            <a:tailEnd/>
          </a:ln>
        </p:spPr>
        <p:txBody>
          <a:bodyPr wrap="square">
            <a:spAutoFit/>
          </a:bodyPr>
          <a:lstStyle/>
          <a:p>
            <a:r>
              <a:rPr lang="en-US" altLang="ja-JP" sz="2000" dirty="0"/>
              <a:t>1</a:t>
            </a:r>
            <a:endParaRPr lang="ja-JP" altLang="en-US" sz="2000" dirty="0"/>
          </a:p>
        </p:txBody>
      </p:sp>
      <p:sp>
        <p:nvSpPr>
          <p:cNvPr id="22" name="左右矢印 21"/>
          <p:cNvSpPr/>
          <p:nvPr/>
        </p:nvSpPr>
        <p:spPr>
          <a:xfrm>
            <a:off x="2875074" y="4689322"/>
            <a:ext cx="1404000" cy="144000"/>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23" name="直線コネクタ 22"/>
          <p:cNvCxnSpPr/>
          <p:nvPr/>
        </p:nvCxnSpPr>
        <p:spPr>
          <a:xfrm flipV="1">
            <a:off x="2864984" y="4411652"/>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24" name="テキスト ボックス 23"/>
          <p:cNvSpPr txBox="1"/>
          <p:nvPr/>
        </p:nvSpPr>
        <p:spPr>
          <a:xfrm>
            <a:off x="3283585" y="4319990"/>
            <a:ext cx="646331" cy="369332"/>
          </a:xfrm>
          <a:prstGeom prst="rect">
            <a:avLst/>
          </a:prstGeom>
          <a:noFill/>
        </p:spPr>
        <p:txBody>
          <a:bodyPr wrap="none" rtlCol="0">
            <a:spAutoFit/>
          </a:bodyPr>
          <a:lstStyle/>
          <a:p>
            <a:r>
              <a:rPr lang="ja-JP" altLang="en-US" dirty="0"/>
              <a:t>幼児</a:t>
            </a:r>
            <a:endParaRPr kumimoji="1" lang="ja-JP" altLang="en-US" dirty="0"/>
          </a:p>
        </p:txBody>
      </p:sp>
      <p:cxnSp>
        <p:nvCxnSpPr>
          <p:cNvPr id="25" name="直線コネクタ 24"/>
          <p:cNvCxnSpPr/>
          <p:nvPr/>
        </p:nvCxnSpPr>
        <p:spPr>
          <a:xfrm flipV="1">
            <a:off x="4375075" y="4411652"/>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26" name="フローチャート : 結合子 17"/>
          <p:cNvSpPr/>
          <p:nvPr/>
        </p:nvSpPr>
        <p:spPr>
          <a:xfrm>
            <a:off x="4054528" y="5016720"/>
            <a:ext cx="214312"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7" name="フローチャート : 結合子 18"/>
          <p:cNvSpPr/>
          <p:nvPr/>
        </p:nvSpPr>
        <p:spPr>
          <a:xfrm>
            <a:off x="4268840" y="5016720"/>
            <a:ext cx="214313"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8" name="テキスト ボックス 22"/>
          <p:cNvSpPr txBox="1">
            <a:spLocks noChangeArrowheads="1"/>
          </p:cNvSpPr>
          <p:nvPr/>
        </p:nvSpPr>
        <p:spPr bwMode="auto">
          <a:xfrm>
            <a:off x="4220954" y="5231033"/>
            <a:ext cx="358775" cy="400110"/>
          </a:xfrm>
          <a:prstGeom prst="rect">
            <a:avLst/>
          </a:prstGeom>
          <a:noFill/>
          <a:ln w="9525">
            <a:noFill/>
            <a:miter lim="800000"/>
            <a:headEnd/>
            <a:tailEnd/>
          </a:ln>
        </p:spPr>
        <p:txBody>
          <a:bodyPr>
            <a:spAutoFit/>
          </a:bodyPr>
          <a:lstStyle/>
          <a:p>
            <a:r>
              <a:rPr lang="en-US" altLang="ja-JP" sz="2000" dirty="0"/>
              <a:t>6</a:t>
            </a:r>
            <a:endParaRPr lang="ja-JP" altLang="en-US" sz="2000" dirty="0"/>
          </a:p>
        </p:txBody>
      </p:sp>
      <p:sp>
        <p:nvSpPr>
          <p:cNvPr id="29" name="左右矢印 28"/>
          <p:cNvSpPr/>
          <p:nvPr/>
        </p:nvSpPr>
        <p:spPr>
          <a:xfrm>
            <a:off x="4399349" y="4693439"/>
            <a:ext cx="1404000" cy="144000"/>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30" name="直線コネクタ 29"/>
          <p:cNvCxnSpPr/>
          <p:nvPr/>
        </p:nvCxnSpPr>
        <p:spPr>
          <a:xfrm flipV="1">
            <a:off x="5883104" y="4459801"/>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31" name="フローチャート : 結合子 27"/>
          <p:cNvSpPr/>
          <p:nvPr/>
        </p:nvSpPr>
        <p:spPr>
          <a:xfrm>
            <a:off x="5556174" y="5016720"/>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32" name="フローチャート : 結合子 28"/>
          <p:cNvSpPr/>
          <p:nvPr/>
        </p:nvSpPr>
        <p:spPr>
          <a:xfrm>
            <a:off x="5770487" y="5016720"/>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33" name="テキスト ボックス 30"/>
          <p:cNvSpPr txBox="1">
            <a:spLocks noChangeArrowheads="1"/>
          </p:cNvSpPr>
          <p:nvPr/>
        </p:nvSpPr>
        <p:spPr bwMode="auto">
          <a:xfrm>
            <a:off x="5623667" y="5231033"/>
            <a:ext cx="536488" cy="400110"/>
          </a:xfrm>
          <a:prstGeom prst="rect">
            <a:avLst/>
          </a:prstGeom>
          <a:noFill/>
          <a:ln w="9525">
            <a:noFill/>
            <a:miter lim="800000"/>
            <a:headEnd/>
            <a:tailEnd/>
          </a:ln>
        </p:spPr>
        <p:txBody>
          <a:bodyPr wrap="square">
            <a:spAutoFit/>
          </a:bodyPr>
          <a:lstStyle/>
          <a:p>
            <a:r>
              <a:rPr lang="en-US" altLang="ja-JP" sz="2000" dirty="0"/>
              <a:t>12</a:t>
            </a:r>
            <a:endParaRPr lang="ja-JP" altLang="en-US" sz="2000" dirty="0"/>
          </a:p>
        </p:txBody>
      </p:sp>
      <p:sp>
        <p:nvSpPr>
          <p:cNvPr id="34" name="テキスト ボックス 33"/>
          <p:cNvSpPr txBox="1"/>
          <p:nvPr/>
        </p:nvSpPr>
        <p:spPr>
          <a:xfrm>
            <a:off x="4363705" y="4319990"/>
            <a:ext cx="1584088" cy="369332"/>
          </a:xfrm>
          <a:prstGeom prst="rect">
            <a:avLst/>
          </a:prstGeom>
          <a:noFill/>
        </p:spPr>
        <p:txBody>
          <a:bodyPr wrap="none" rtlCol="0">
            <a:spAutoFit/>
          </a:bodyPr>
          <a:lstStyle/>
          <a:p>
            <a:r>
              <a:rPr kumimoji="1" lang="ja-JP" altLang="en-US" dirty="0"/>
              <a:t>幼児 </a:t>
            </a:r>
            <a:r>
              <a:rPr kumimoji="1" lang="en-US" altLang="ja-JP" dirty="0"/>
              <a:t>or </a:t>
            </a:r>
            <a:r>
              <a:rPr kumimoji="1" lang="ja-JP" altLang="en-US" dirty="0"/>
              <a:t>こども</a:t>
            </a:r>
          </a:p>
        </p:txBody>
      </p:sp>
      <p:sp>
        <p:nvSpPr>
          <p:cNvPr id="35" name="テキスト ボックス 34"/>
          <p:cNvSpPr txBox="1"/>
          <p:nvPr/>
        </p:nvSpPr>
        <p:spPr>
          <a:xfrm>
            <a:off x="6194451" y="4319990"/>
            <a:ext cx="1553630" cy="369332"/>
          </a:xfrm>
          <a:prstGeom prst="rect">
            <a:avLst/>
          </a:prstGeom>
          <a:noFill/>
        </p:spPr>
        <p:txBody>
          <a:bodyPr wrap="none" rtlCol="0">
            <a:spAutoFit/>
          </a:bodyPr>
          <a:lstStyle/>
          <a:p>
            <a:r>
              <a:rPr kumimoji="1" lang="ja-JP" altLang="en-US" dirty="0"/>
              <a:t>こども </a:t>
            </a:r>
            <a:r>
              <a:rPr kumimoji="1" lang="en-US" altLang="ja-JP" dirty="0"/>
              <a:t>or </a:t>
            </a:r>
            <a:r>
              <a:rPr kumimoji="1" lang="ja-JP" altLang="en-US" dirty="0"/>
              <a:t>大人</a:t>
            </a:r>
          </a:p>
        </p:txBody>
      </p:sp>
      <p:sp>
        <p:nvSpPr>
          <p:cNvPr id="36" name="左矢印 35"/>
          <p:cNvSpPr/>
          <p:nvPr/>
        </p:nvSpPr>
        <p:spPr>
          <a:xfrm>
            <a:off x="5893930" y="4711122"/>
            <a:ext cx="2556000" cy="144000"/>
          </a:xfrm>
          <a:prstGeom prst="lef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7" name="右矢印 36"/>
          <p:cNvSpPr/>
          <p:nvPr/>
        </p:nvSpPr>
        <p:spPr>
          <a:xfrm>
            <a:off x="2491497" y="4678475"/>
            <a:ext cx="252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8" name="テキスト ボックス 37"/>
          <p:cNvSpPr txBox="1"/>
          <p:nvPr/>
        </p:nvSpPr>
        <p:spPr>
          <a:xfrm>
            <a:off x="2211967" y="4319990"/>
            <a:ext cx="646331" cy="369332"/>
          </a:xfrm>
          <a:prstGeom prst="rect">
            <a:avLst/>
          </a:prstGeom>
          <a:noFill/>
        </p:spPr>
        <p:txBody>
          <a:bodyPr wrap="none" rtlCol="0">
            <a:spAutoFit/>
          </a:bodyPr>
          <a:lstStyle/>
          <a:p>
            <a:r>
              <a:rPr lang="ja-JP" altLang="en-US" dirty="0"/>
              <a:t>乳児</a:t>
            </a:r>
            <a:endParaRPr kumimoji="1" lang="ja-JP" altLang="en-US" dirty="0"/>
          </a:p>
        </p:txBody>
      </p:sp>
      <p:sp>
        <p:nvSpPr>
          <p:cNvPr id="60" name="テキスト ボックス 59"/>
          <p:cNvSpPr txBox="1"/>
          <p:nvPr/>
        </p:nvSpPr>
        <p:spPr>
          <a:xfrm>
            <a:off x="773355" y="5517098"/>
            <a:ext cx="1569660" cy="369332"/>
          </a:xfrm>
          <a:prstGeom prst="rect">
            <a:avLst/>
          </a:prstGeom>
          <a:noFill/>
        </p:spPr>
        <p:txBody>
          <a:bodyPr wrap="none" rtlCol="0">
            <a:spAutoFit/>
          </a:bodyPr>
          <a:lstStyle/>
          <a:p>
            <a:r>
              <a:rPr lang="ja-JP" altLang="en-US" dirty="0"/>
              <a:t>小学校入学前</a:t>
            </a:r>
            <a:endParaRPr kumimoji="1" lang="ja-JP" altLang="en-US" dirty="0"/>
          </a:p>
        </p:txBody>
      </p:sp>
      <p:sp>
        <p:nvSpPr>
          <p:cNvPr id="61" name="テキスト ボックス 60"/>
          <p:cNvSpPr txBox="1"/>
          <p:nvPr/>
        </p:nvSpPr>
        <p:spPr>
          <a:xfrm>
            <a:off x="773355" y="5836555"/>
            <a:ext cx="1569660" cy="369332"/>
          </a:xfrm>
          <a:prstGeom prst="rect">
            <a:avLst/>
          </a:prstGeom>
          <a:noFill/>
        </p:spPr>
        <p:txBody>
          <a:bodyPr wrap="none" rtlCol="0">
            <a:spAutoFit/>
          </a:bodyPr>
          <a:lstStyle/>
          <a:p>
            <a:r>
              <a:rPr lang="ja-JP" altLang="en-US" dirty="0"/>
              <a:t>小学校在学中</a:t>
            </a:r>
            <a:endParaRPr kumimoji="1" lang="ja-JP" altLang="en-US" dirty="0"/>
          </a:p>
        </p:txBody>
      </p:sp>
      <p:sp>
        <p:nvSpPr>
          <p:cNvPr id="62" name="テキスト ボックス 61"/>
          <p:cNvSpPr txBox="1"/>
          <p:nvPr/>
        </p:nvSpPr>
        <p:spPr>
          <a:xfrm>
            <a:off x="773355" y="6138819"/>
            <a:ext cx="1569660" cy="369332"/>
          </a:xfrm>
          <a:prstGeom prst="rect">
            <a:avLst/>
          </a:prstGeom>
          <a:noFill/>
        </p:spPr>
        <p:txBody>
          <a:bodyPr wrap="none" rtlCol="0">
            <a:spAutoFit/>
          </a:bodyPr>
          <a:lstStyle/>
          <a:p>
            <a:r>
              <a:rPr lang="ja-JP" altLang="en-US" dirty="0"/>
              <a:t>小学校卒業後</a:t>
            </a:r>
            <a:endParaRPr kumimoji="1" lang="ja-JP" altLang="en-US" dirty="0"/>
          </a:p>
        </p:txBody>
      </p:sp>
      <p:cxnSp>
        <p:nvCxnSpPr>
          <p:cNvPr id="73" name="直線コネクタ 72"/>
          <p:cNvCxnSpPr/>
          <p:nvPr/>
        </p:nvCxnSpPr>
        <p:spPr>
          <a:xfrm flipV="1">
            <a:off x="4378813" y="5571917"/>
            <a:ext cx="0" cy="864000"/>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cxnSp>
        <p:nvCxnSpPr>
          <p:cNvPr id="74" name="直線コネクタ 73"/>
          <p:cNvCxnSpPr/>
          <p:nvPr/>
        </p:nvCxnSpPr>
        <p:spPr>
          <a:xfrm flipV="1">
            <a:off x="5877643" y="5573855"/>
            <a:ext cx="0" cy="864000"/>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75" name="右矢印 74"/>
          <p:cNvSpPr/>
          <p:nvPr/>
        </p:nvSpPr>
        <p:spPr>
          <a:xfrm>
            <a:off x="4377392" y="5949221"/>
            <a:ext cx="4104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76" name="右矢印 75"/>
          <p:cNvSpPr/>
          <p:nvPr/>
        </p:nvSpPr>
        <p:spPr>
          <a:xfrm>
            <a:off x="5876221" y="6251485"/>
            <a:ext cx="2592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77" name="右矢印 76"/>
          <p:cNvSpPr/>
          <p:nvPr/>
        </p:nvSpPr>
        <p:spPr>
          <a:xfrm>
            <a:off x="2282253" y="5643044"/>
            <a:ext cx="6192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78" name="角丸四角形 77"/>
          <p:cNvSpPr/>
          <p:nvPr/>
        </p:nvSpPr>
        <p:spPr>
          <a:xfrm flipH="1">
            <a:off x="6815000" y="2438621"/>
            <a:ext cx="2880000" cy="1080000"/>
          </a:xfrm>
          <a:prstGeom prst="roundRect">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sz="2000" dirty="0"/>
              <a:t>後で解説するデシジョンテーブルテストを使ったほうが確実に解けます。</a:t>
            </a:r>
            <a:endParaRPr kumimoji="1" lang="en-US" altLang="ja-JP" sz="2000" dirty="0"/>
          </a:p>
        </p:txBody>
      </p:sp>
      <p:sp>
        <p:nvSpPr>
          <p:cNvPr id="39" name="フッター プレースホルダ 4">
            <a:extLst>
              <a:ext uri="{FF2B5EF4-FFF2-40B4-BE49-F238E27FC236}">
                <a16:creationId xmlns:a16="http://schemas.microsoft.com/office/drawing/2014/main" id="{19362F2C-D354-4562-8CF4-353287C0516E}"/>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15734188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演習：同値分割法　解説</a:t>
            </a:r>
          </a:p>
        </p:txBody>
      </p:sp>
      <p:sp>
        <p:nvSpPr>
          <p:cNvPr id="6" name="コンテンツ プレースホルダー 5"/>
          <p:cNvSpPr>
            <a:spLocks noGrp="1"/>
          </p:cNvSpPr>
          <p:nvPr>
            <p:ph idx="1"/>
          </p:nvPr>
        </p:nvSpPr>
        <p:spPr>
          <a:xfrm>
            <a:off x="495300" y="1600200"/>
            <a:ext cx="8915400" cy="4781128"/>
          </a:xfrm>
        </p:spPr>
        <p:txBody>
          <a:bodyPr>
            <a:normAutofit fontScale="92500" lnSpcReduction="20000"/>
          </a:bodyPr>
          <a:lstStyle/>
          <a:p>
            <a:r>
              <a:rPr kumimoji="1" lang="ja-JP" altLang="en-US" dirty="0"/>
              <a:t>代表値は、同値パーティションの中間あたりの値を選ぶことが多い。</a:t>
            </a:r>
            <a:endParaRPr kumimoji="1" lang="en-US" altLang="ja-JP" dirty="0"/>
          </a:p>
          <a:p>
            <a:endParaRPr lang="en-US" altLang="ja-JP" dirty="0"/>
          </a:p>
          <a:p>
            <a:endParaRPr kumimoji="1" lang="en-US" altLang="ja-JP" dirty="0"/>
          </a:p>
          <a:p>
            <a:endParaRPr lang="en-US" altLang="ja-JP" dirty="0"/>
          </a:p>
          <a:p>
            <a:r>
              <a:rPr lang="ja-JP" altLang="en-US" dirty="0"/>
              <a:t>中間以外の値を選ぶ特殊なケースもある。</a:t>
            </a:r>
            <a:endParaRPr lang="en-US" altLang="ja-JP" dirty="0"/>
          </a:p>
          <a:p>
            <a:pPr lvl="1"/>
            <a:r>
              <a:rPr kumimoji="1" lang="ja-JP" altLang="en-US" dirty="0"/>
              <a:t>値が少ない。</a:t>
            </a:r>
            <a:endParaRPr kumimoji="1" lang="en-US" altLang="ja-JP" dirty="0"/>
          </a:p>
          <a:p>
            <a:pPr lvl="2"/>
            <a:r>
              <a:rPr lang="ja-JP" altLang="en-US" dirty="0"/>
              <a:t>「</a:t>
            </a:r>
            <a:r>
              <a:rPr lang="en-US" altLang="ja-JP" dirty="0"/>
              <a:t>1</a:t>
            </a:r>
            <a:r>
              <a:rPr lang="ja-JP" altLang="en-US" dirty="0"/>
              <a:t>歳未満」の同値パーティションに含まれる値は「</a:t>
            </a:r>
            <a:r>
              <a:rPr lang="en-US" altLang="ja-JP" dirty="0"/>
              <a:t>0</a:t>
            </a:r>
            <a:r>
              <a:rPr lang="ja-JP" altLang="en-US" dirty="0"/>
              <a:t>」のみ</a:t>
            </a:r>
            <a:endParaRPr lang="en-US" altLang="ja-JP" dirty="0"/>
          </a:p>
          <a:p>
            <a:pPr lvl="1"/>
            <a:r>
              <a:rPr kumimoji="1" lang="ja-JP" altLang="en-US" dirty="0"/>
              <a:t>中間あたりの値が仕様に対して一般的でない。</a:t>
            </a:r>
            <a:endParaRPr kumimoji="1" lang="en-US" altLang="ja-JP" dirty="0"/>
          </a:p>
          <a:p>
            <a:pPr lvl="2"/>
            <a:r>
              <a:rPr kumimoji="1" lang="ja-JP" altLang="en-US" dirty="0"/>
              <a:t>「</a:t>
            </a:r>
            <a:r>
              <a:rPr lang="en-US" altLang="ja-JP" dirty="0"/>
              <a:t>12</a:t>
            </a:r>
            <a:r>
              <a:rPr lang="ja-JP" altLang="en-US" dirty="0"/>
              <a:t>歳以上 かつ 小学校在学中」の同値パーティションで、</a:t>
            </a:r>
            <a:br>
              <a:rPr lang="en-US" altLang="ja-JP" dirty="0"/>
            </a:br>
            <a:r>
              <a:rPr lang="ja-JP" altLang="en-US" dirty="0"/>
              <a:t>「</a:t>
            </a:r>
            <a:r>
              <a:rPr lang="en-US" altLang="ja-JP" dirty="0"/>
              <a:t>30</a:t>
            </a:r>
            <a:r>
              <a:rPr lang="ja-JP" altLang="en-US" dirty="0"/>
              <a:t>歳 かつ 小学校在学中」は一般的でない。</a:t>
            </a:r>
            <a:br>
              <a:rPr lang="en-US" altLang="ja-JP" dirty="0"/>
            </a:br>
            <a:r>
              <a:rPr lang="ja-JP" altLang="en-US" dirty="0"/>
              <a:t>一般的なのは「</a:t>
            </a:r>
            <a:r>
              <a:rPr lang="en-US" altLang="ja-JP" dirty="0"/>
              <a:t>12</a:t>
            </a:r>
            <a:r>
              <a:rPr lang="ja-JP" altLang="en-US" dirty="0"/>
              <a:t>歳 かつ 小学校在学中」</a:t>
            </a:r>
          </a:p>
          <a:p>
            <a:pPr lvl="2"/>
            <a:endParaRPr kumimoji="1" lang="ja-JP" altLang="en-US" dirty="0"/>
          </a:p>
        </p:txBody>
      </p:sp>
      <p:sp>
        <p:nvSpPr>
          <p:cNvPr id="4" name="スライド番号プレースホルダー 3"/>
          <p:cNvSpPr>
            <a:spLocks noGrp="1"/>
          </p:cNvSpPr>
          <p:nvPr>
            <p:ph type="sldNum" sz="quarter" idx="12"/>
          </p:nvPr>
        </p:nvSpPr>
        <p:spPr/>
        <p:txBody>
          <a:bodyPr/>
          <a:lstStyle/>
          <a:p>
            <a:pPr>
              <a:defRPr/>
            </a:pPr>
            <a:fld id="{0EACA7F8-0222-4301-8C8A-A6573FA3482F}" type="slidenum">
              <a:rPr lang="ja-JP" altLang="en-US" smtClean="0"/>
              <a:pPr>
                <a:defRPr/>
              </a:pPr>
              <a:t>5</a:t>
            </a:fld>
            <a:endParaRPr lang="en-US" altLang="ja-JP" dirty="0"/>
          </a:p>
        </p:txBody>
      </p:sp>
      <p:cxnSp>
        <p:nvCxnSpPr>
          <p:cNvPr id="7" name="直線コネクタ 6"/>
          <p:cNvCxnSpPr/>
          <p:nvPr/>
        </p:nvCxnSpPr>
        <p:spPr>
          <a:xfrm>
            <a:off x="2053784" y="3117048"/>
            <a:ext cx="6156000" cy="1587"/>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8" name="フローチャート : 結合子 14"/>
          <p:cNvSpPr/>
          <p:nvPr/>
        </p:nvSpPr>
        <p:spPr>
          <a:xfrm>
            <a:off x="2339534" y="3045610"/>
            <a:ext cx="215900"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9" name="フローチャート : 結合子 15"/>
          <p:cNvSpPr/>
          <p:nvPr/>
        </p:nvSpPr>
        <p:spPr>
          <a:xfrm>
            <a:off x="2555434" y="3045610"/>
            <a:ext cx="212725"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10" name="テキスト ボックス 23"/>
          <p:cNvSpPr txBox="1">
            <a:spLocks noChangeArrowheads="1"/>
          </p:cNvSpPr>
          <p:nvPr/>
        </p:nvSpPr>
        <p:spPr bwMode="auto">
          <a:xfrm>
            <a:off x="2501646" y="3275768"/>
            <a:ext cx="390611" cy="400110"/>
          </a:xfrm>
          <a:prstGeom prst="rect">
            <a:avLst/>
          </a:prstGeom>
          <a:noFill/>
          <a:ln w="9525">
            <a:noFill/>
            <a:miter lim="800000"/>
            <a:headEnd/>
            <a:tailEnd/>
          </a:ln>
        </p:spPr>
        <p:txBody>
          <a:bodyPr wrap="square">
            <a:spAutoFit/>
          </a:bodyPr>
          <a:lstStyle/>
          <a:p>
            <a:r>
              <a:rPr lang="en-US" altLang="ja-JP" sz="2000" dirty="0"/>
              <a:t>1</a:t>
            </a:r>
            <a:endParaRPr lang="ja-JP" altLang="en-US" sz="2000" dirty="0"/>
          </a:p>
        </p:txBody>
      </p:sp>
      <p:sp>
        <p:nvSpPr>
          <p:cNvPr id="11" name="左右矢印 10"/>
          <p:cNvSpPr/>
          <p:nvPr/>
        </p:nvSpPr>
        <p:spPr>
          <a:xfrm>
            <a:off x="2663779" y="2718212"/>
            <a:ext cx="1404000" cy="144000"/>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2" name="直線コネクタ 11"/>
          <p:cNvCxnSpPr/>
          <p:nvPr/>
        </p:nvCxnSpPr>
        <p:spPr>
          <a:xfrm flipV="1">
            <a:off x="2653689" y="2440542"/>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13" name="テキスト ボックス 12"/>
          <p:cNvSpPr txBox="1"/>
          <p:nvPr/>
        </p:nvSpPr>
        <p:spPr>
          <a:xfrm>
            <a:off x="3072290" y="2348880"/>
            <a:ext cx="646331" cy="369332"/>
          </a:xfrm>
          <a:prstGeom prst="rect">
            <a:avLst/>
          </a:prstGeom>
          <a:noFill/>
        </p:spPr>
        <p:txBody>
          <a:bodyPr wrap="none" rtlCol="0">
            <a:spAutoFit/>
          </a:bodyPr>
          <a:lstStyle/>
          <a:p>
            <a:r>
              <a:rPr lang="ja-JP" altLang="en-US" dirty="0"/>
              <a:t>幼児</a:t>
            </a:r>
            <a:endParaRPr kumimoji="1" lang="ja-JP" altLang="en-US" dirty="0"/>
          </a:p>
        </p:txBody>
      </p:sp>
      <p:cxnSp>
        <p:nvCxnSpPr>
          <p:cNvPr id="14" name="直線コネクタ 13"/>
          <p:cNvCxnSpPr/>
          <p:nvPr/>
        </p:nvCxnSpPr>
        <p:spPr>
          <a:xfrm flipV="1">
            <a:off x="4163780" y="2440542"/>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15" name="フローチャート : 結合子 17"/>
          <p:cNvSpPr/>
          <p:nvPr/>
        </p:nvSpPr>
        <p:spPr>
          <a:xfrm>
            <a:off x="3843233" y="3045610"/>
            <a:ext cx="214312"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16" name="フローチャート : 結合子 18"/>
          <p:cNvSpPr/>
          <p:nvPr/>
        </p:nvSpPr>
        <p:spPr>
          <a:xfrm>
            <a:off x="4057545" y="3045610"/>
            <a:ext cx="214313"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17" name="テキスト ボックス 22"/>
          <p:cNvSpPr txBox="1">
            <a:spLocks noChangeArrowheads="1"/>
          </p:cNvSpPr>
          <p:nvPr/>
        </p:nvSpPr>
        <p:spPr bwMode="auto">
          <a:xfrm>
            <a:off x="4009659" y="3259923"/>
            <a:ext cx="358775" cy="400110"/>
          </a:xfrm>
          <a:prstGeom prst="rect">
            <a:avLst/>
          </a:prstGeom>
          <a:noFill/>
          <a:ln w="9525">
            <a:noFill/>
            <a:miter lim="800000"/>
            <a:headEnd/>
            <a:tailEnd/>
          </a:ln>
        </p:spPr>
        <p:txBody>
          <a:bodyPr>
            <a:spAutoFit/>
          </a:bodyPr>
          <a:lstStyle/>
          <a:p>
            <a:r>
              <a:rPr lang="en-US" altLang="ja-JP" sz="2000" dirty="0"/>
              <a:t>6</a:t>
            </a:r>
            <a:endParaRPr lang="ja-JP" altLang="en-US" sz="2000" dirty="0"/>
          </a:p>
        </p:txBody>
      </p:sp>
      <p:sp>
        <p:nvSpPr>
          <p:cNvPr id="18" name="左右矢印 17"/>
          <p:cNvSpPr/>
          <p:nvPr/>
        </p:nvSpPr>
        <p:spPr>
          <a:xfrm>
            <a:off x="4188054" y="2722329"/>
            <a:ext cx="1404000" cy="144000"/>
          </a:xfrm>
          <a:prstGeom prst="lef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cxnSp>
        <p:nvCxnSpPr>
          <p:cNvPr id="19" name="直線コネクタ 18"/>
          <p:cNvCxnSpPr/>
          <p:nvPr/>
        </p:nvCxnSpPr>
        <p:spPr>
          <a:xfrm flipV="1">
            <a:off x="5671809" y="2488691"/>
            <a:ext cx="0" cy="771232"/>
          </a:xfrm>
          <a:prstGeom prst="line">
            <a:avLst/>
          </a:prstGeom>
          <a:ln w="28575">
            <a:solidFill>
              <a:schemeClr val="tx1"/>
            </a:solidFill>
            <a:prstDash val="sysDash"/>
          </a:ln>
        </p:spPr>
        <p:style>
          <a:lnRef idx="1">
            <a:schemeClr val="accent1"/>
          </a:lnRef>
          <a:fillRef idx="0">
            <a:schemeClr val="accent1"/>
          </a:fillRef>
          <a:effectRef idx="0">
            <a:schemeClr val="accent1"/>
          </a:effectRef>
          <a:fontRef idx="minor">
            <a:schemeClr val="tx1"/>
          </a:fontRef>
        </p:style>
      </p:cxnSp>
      <p:sp>
        <p:nvSpPr>
          <p:cNvPr id="20" name="フローチャート : 結合子 27"/>
          <p:cNvSpPr/>
          <p:nvPr/>
        </p:nvSpPr>
        <p:spPr>
          <a:xfrm>
            <a:off x="5344879" y="3045610"/>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1" name="フローチャート : 結合子 28"/>
          <p:cNvSpPr/>
          <p:nvPr/>
        </p:nvSpPr>
        <p:spPr>
          <a:xfrm>
            <a:off x="5559192" y="3045610"/>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2" name="テキスト ボックス 30"/>
          <p:cNvSpPr txBox="1">
            <a:spLocks noChangeArrowheads="1"/>
          </p:cNvSpPr>
          <p:nvPr/>
        </p:nvSpPr>
        <p:spPr bwMode="auto">
          <a:xfrm>
            <a:off x="5412372" y="3259923"/>
            <a:ext cx="536488" cy="400110"/>
          </a:xfrm>
          <a:prstGeom prst="rect">
            <a:avLst/>
          </a:prstGeom>
          <a:noFill/>
          <a:ln w="9525">
            <a:noFill/>
            <a:miter lim="800000"/>
            <a:headEnd/>
            <a:tailEnd/>
          </a:ln>
        </p:spPr>
        <p:txBody>
          <a:bodyPr wrap="square">
            <a:spAutoFit/>
          </a:bodyPr>
          <a:lstStyle/>
          <a:p>
            <a:r>
              <a:rPr lang="en-US" altLang="ja-JP" sz="2000" dirty="0"/>
              <a:t>12</a:t>
            </a:r>
            <a:endParaRPr lang="ja-JP" altLang="en-US" sz="2000" dirty="0"/>
          </a:p>
        </p:txBody>
      </p:sp>
      <p:sp>
        <p:nvSpPr>
          <p:cNvPr id="23" name="テキスト ボックス 22"/>
          <p:cNvSpPr txBox="1"/>
          <p:nvPr/>
        </p:nvSpPr>
        <p:spPr>
          <a:xfrm>
            <a:off x="4152410" y="2348880"/>
            <a:ext cx="1584088" cy="369332"/>
          </a:xfrm>
          <a:prstGeom prst="rect">
            <a:avLst/>
          </a:prstGeom>
          <a:noFill/>
        </p:spPr>
        <p:txBody>
          <a:bodyPr wrap="none" rtlCol="0">
            <a:spAutoFit/>
          </a:bodyPr>
          <a:lstStyle/>
          <a:p>
            <a:r>
              <a:rPr kumimoji="1" lang="ja-JP" altLang="en-US" dirty="0"/>
              <a:t>幼児 </a:t>
            </a:r>
            <a:r>
              <a:rPr kumimoji="1" lang="en-US" altLang="ja-JP" dirty="0"/>
              <a:t>or </a:t>
            </a:r>
            <a:r>
              <a:rPr kumimoji="1" lang="ja-JP" altLang="en-US" dirty="0"/>
              <a:t>こども</a:t>
            </a:r>
          </a:p>
        </p:txBody>
      </p:sp>
      <p:sp>
        <p:nvSpPr>
          <p:cNvPr id="24" name="テキスト ボックス 23"/>
          <p:cNvSpPr txBox="1"/>
          <p:nvPr/>
        </p:nvSpPr>
        <p:spPr>
          <a:xfrm>
            <a:off x="5983156" y="2348880"/>
            <a:ext cx="1553630" cy="369332"/>
          </a:xfrm>
          <a:prstGeom prst="rect">
            <a:avLst/>
          </a:prstGeom>
          <a:noFill/>
        </p:spPr>
        <p:txBody>
          <a:bodyPr wrap="none" rtlCol="0">
            <a:spAutoFit/>
          </a:bodyPr>
          <a:lstStyle/>
          <a:p>
            <a:r>
              <a:rPr kumimoji="1" lang="ja-JP" altLang="en-US" dirty="0"/>
              <a:t>こども </a:t>
            </a:r>
            <a:r>
              <a:rPr kumimoji="1" lang="en-US" altLang="ja-JP" dirty="0"/>
              <a:t>or </a:t>
            </a:r>
            <a:r>
              <a:rPr kumimoji="1" lang="ja-JP" altLang="en-US" dirty="0"/>
              <a:t>大人</a:t>
            </a:r>
          </a:p>
        </p:txBody>
      </p:sp>
      <p:sp>
        <p:nvSpPr>
          <p:cNvPr id="25" name="左矢印 24"/>
          <p:cNvSpPr/>
          <p:nvPr/>
        </p:nvSpPr>
        <p:spPr>
          <a:xfrm>
            <a:off x="5682635" y="2740012"/>
            <a:ext cx="2556000" cy="144000"/>
          </a:xfrm>
          <a:prstGeom prst="lef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6" name="右矢印 25"/>
          <p:cNvSpPr/>
          <p:nvPr/>
        </p:nvSpPr>
        <p:spPr>
          <a:xfrm>
            <a:off x="2280202" y="2707365"/>
            <a:ext cx="252000" cy="144000"/>
          </a:xfrm>
          <a:prstGeom prst="right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7" name="テキスト ボックス 26"/>
          <p:cNvSpPr txBox="1"/>
          <p:nvPr/>
        </p:nvSpPr>
        <p:spPr>
          <a:xfrm>
            <a:off x="2000672" y="2348880"/>
            <a:ext cx="646331" cy="369332"/>
          </a:xfrm>
          <a:prstGeom prst="rect">
            <a:avLst/>
          </a:prstGeom>
          <a:noFill/>
        </p:spPr>
        <p:txBody>
          <a:bodyPr wrap="none" rtlCol="0">
            <a:spAutoFit/>
          </a:bodyPr>
          <a:lstStyle/>
          <a:p>
            <a:r>
              <a:rPr lang="ja-JP" altLang="en-US" dirty="0"/>
              <a:t>乳児</a:t>
            </a:r>
            <a:endParaRPr kumimoji="1" lang="ja-JP" altLang="en-US" dirty="0"/>
          </a:p>
        </p:txBody>
      </p:sp>
      <p:sp>
        <p:nvSpPr>
          <p:cNvPr id="28" name="下矢印 27"/>
          <p:cNvSpPr/>
          <p:nvPr/>
        </p:nvSpPr>
        <p:spPr>
          <a:xfrm>
            <a:off x="3188832" y="3188546"/>
            <a:ext cx="252000" cy="252000"/>
          </a:xfrm>
          <a:prstGeom prst="downArrow">
            <a:avLst/>
          </a:prstGeom>
          <a:solidFill>
            <a:schemeClr val="bg1">
              <a:lumMod val="75000"/>
            </a:schemeClr>
          </a:solidFill>
          <a:ln>
            <a:solidFill>
              <a:schemeClr val="bg1">
                <a:lumMod val="75000"/>
              </a:schemeClr>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29" name="テキスト ボックス 28"/>
          <p:cNvSpPr txBox="1"/>
          <p:nvPr/>
        </p:nvSpPr>
        <p:spPr>
          <a:xfrm>
            <a:off x="2777427" y="3404570"/>
            <a:ext cx="1120820" cy="369332"/>
          </a:xfrm>
          <a:prstGeom prst="rect">
            <a:avLst/>
          </a:prstGeom>
          <a:noFill/>
        </p:spPr>
        <p:txBody>
          <a:bodyPr wrap="none" rtlCol="0">
            <a:spAutoFit/>
          </a:bodyPr>
          <a:lstStyle/>
          <a:p>
            <a:r>
              <a:rPr kumimoji="1" lang="ja-JP" altLang="en-US" dirty="0"/>
              <a:t>代表値：</a:t>
            </a:r>
            <a:r>
              <a:rPr lang="en-US" altLang="ja-JP" dirty="0"/>
              <a:t>4</a:t>
            </a:r>
            <a:endParaRPr kumimoji="1" lang="ja-JP" altLang="en-US" dirty="0"/>
          </a:p>
        </p:txBody>
      </p:sp>
      <p:sp>
        <p:nvSpPr>
          <p:cNvPr id="30" name="下矢印 29"/>
          <p:cNvSpPr/>
          <p:nvPr/>
        </p:nvSpPr>
        <p:spPr>
          <a:xfrm>
            <a:off x="4798720" y="3188546"/>
            <a:ext cx="252000" cy="252000"/>
          </a:xfrm>
          <a:prstGeom prst="downArrow">
            <a:avLst/>
          </a:prstGeom>
          <a:solidFill>
            <a:schemeClr val="bg1">
              <a:lumMod val="75000"/>
            </a:schemeClr>
          </a:solidFill>
          <a:ln>
            <a:solidFill>
              <a:schemeClr val="bg1">
                <a:lumMod val="75000"/>
              </a:schemeClr>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1" name="テキスト ボックス 30"/>
          <p:cNvSpPr txBox="1"/>
          <p:nvPr/>
        </p:nvSpPr>
        <p:spPr>
          <a:xfrm>
            <a:off x="4387315" y="3404570"/>
            <a:ext cx="1120820" cy="369332"/>
          </a:xfrm>
          <a:prstGeom prst="rect">
            <a:avLst/>
          </a:prstGeom>
          <a:noFill/>
        </p:spPr>
        <p:txBody>
          <a:bodyPr wrap="none" rtlCol="0">
            <a:spAutoFit/>
          </a:bodyPr>
          <a:lstStyle/>
          <a:p>
            <a:r>
              <a:rPr kumimoji="1" lang="ja-JP" altLang="en-US" dirty="0"/>
              <a:t>代表値：</a:t>
            </a:r>
            <a:r>
              <a:rPr lang="en-US" altLang="ja-JP" dirty="0"/>
              <a:t>9</a:t>
            </a:r>
            <a:endParaRPr kumimoji="1" lang="ja-JP" altLang="en-US" dirty="0"/>
          </a:p>
        </p:txBody>
      </p:sp>
      <p:sp>
        <p:nvSpPr>
          <p:cNvPr id="32" name="下矢印 31"/>
          <p:cNvSpPr/>
          <p:nvPr/>
        </p:nvSpPr>
        <p:spPr>
          <a:xfrm>
            <a:off x="6882687" y="3186082"/>
            <a:ext cx="252000" cy="252000"/>
          </a:xfrm>
          <a:prstGeom prst="downArrow">
            <a:avLst/>
          </a:prstGeom>
          <a:solidFill>
            <a:schemeClr val="bg1">
              <a:lumMod val="75000"/>
            </a:schemeClr>
          </a:solidFill>
          <a:ln>
            <a:solidFill>
              <a:schemeClr val="bg1">
                <a:lumMod val="75000"/>
              </a:schemeClr>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3" name="テキスト ボックス 32"/>
          <p:cNvSpPr txBox="1"/>
          <p:nvPr/>
        </p:nvSpPr>
        <p:spPr>
          <a:xfrm>
            <a:off x="6471282" y="3402106"/>
            <a:ext cx="1249060" cy="369332"/>
          </a:xfrm>
          <a:prstGeom prst="rect">
            <a:avLst/>
          </a:prstGeom>
          <a:noFill/>
        </p:spPr>
        <p:txBody>
          <a:bodyPr wrap="none" rtlCol="0">
            <a:spAutoFit/>
          </a:bodyPr>
          <a:lstStyle/>
          <a:p>
            <a:r>
              <a:rPr kumimoji="1" lang="ja-JP" altLang="en-US" dirty="0"/>
              <a:t>代表値：</a:t>
            </a:r>
            <a:r>
              <a:rPr lang="en-US" altLang="ja-JP" dirty="0"/>
              <a:t>30</a:t>
            </a:r>
            <a:endParaRPr kumimoji="1" lang="ja-JP" altLang="en-US" dirty="0"/>
          </a:p>
        </p:txBody>
      </p:sp>
      <p:sp>
        <p:nvSpPr>
          <p:cNvPr id="36" name="角丸四角形吹き出し 35"/>
          <p:cNvSpPr/>
          <p:nvPr/>
        </p:nvSpPr>
        <p:spPr>
          <a:xfrm flipH="1">
            <a:off x="7081312" y="5661248"/>
            <a:ext cx="2700000" cy="615203"/>
          </a:xfrm>
          <a:prstGeom prst="wedgeRoundRectCallout">
            <a:avLst>
              <a:gd name="adj1" fmla="val 65826"/>
              <a:gd name="adj2" fmla="val 10206"/>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dirty="0"/>
              <a:t>あえて「境界値」を選ぶ特殊なケースもある。</a:t>
            </a:r>
            <a:endParaRPr kumimoji="1" lang="en-US" altLang="ja-JP" dirty="0"/>
          </a:p>
        </p:txBody>
      </p:sp>
      <p:sp>
        <p:nvSpPr>
          <p:cNvPr id="37" name="角丸四角形吹き出し 36"/>
          <p:cNvSpPr/>
          <p:nvPr/>
        </p:nvSpPr>
        <p:spPr>
          <a:xfrm flipH="1">
            <a:off x="7768337" y="3672917"/>
            <a:ext cx="1808789" cy="720000"/>
          </a:xfrm>
          <a:prstGeom prst="wedgeRoundRectCallout">
            <a:avLst>
              <a:gd name="adj1" fmla="val 41615"/>
              <a:gd name="adj2" fmla="val 75573"/>
              <a:gd name="adj3" fmla="val 16667"/>
            </a:avLst>
          </a:prstGeom>
          <a:solidFill>
            <a:srgbClr val="FFFF99"/>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vert="horz" rtlCol="0" anchor="t"/>
          <a:lstStyle/>
          <a:p>
            <a:r>
              <a:rPr lang="ja-JP" altLang="en-US" dirty="0"/>
              <a:t>中間でもあり、境界でもある。</a:t>
            </a:r>
            <a:endParaRPr kumimoji="1" lang="en-US" altLang="ja-JP" dirty="0"/>
          </a:p>
        </p:txBody>
      </p:sp>
      <p:sp>
        <p:nvSpPr>
          <p:cNvPr id="34" name="フッター プレースホルダ 4">
            <a:extLst>
              <a:ext uri="{FF2B5EF4-FFF2-40B4-BE49-F238E27FC236}">
                <a16:creationId xmlns:a16="http://schemas.microsoft.com/office/drawing/2014/main" id="{998D79D9-DCFE-4C16-89EC-4AE021D3D27E}"/>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428773189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演習：境界値分析　解答例 （</a:t>
            </a:r>
            <a:r>
              <a:rPr lang="en-US" altLang="ja-JP" dirty="0"/>
              <a:t>1/2</a:t>
            </a:r>
            <a:r>
              <a:rPr lang="ja-JP" altLang="en-US"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kumimoji="1" lang="ja-JP" altLang="en-US" dirty="0"/>
              <a:t>同値パーティションは以下の</a:t>
            </a:r>
            <a:r>
              <a:rPr lang="en-US" altLang="ja-JP" dirty="0"/>
              <a:t>5</a:t>
            </a:r>
            <a:r>
              <a:rPr kumimoji="1" lang="ja-JP" altLang="en-US" dirty="0"/>
              <a:t>個</a:t>
            </a:r>
            <a:endParaRPr kumimoji="1" lang="en-US" altLang="ja-JP" dirty="0"/>
          </a:p>
          <a:p>
            <a:pPr lvl="1">
              <a:buFont typeface="Arial" panose="020B0604020202020204" pitchFamily="34" charset="0"/>
              <a:buChar char="•"/>
            </a:pPr>
            <a:r>
              <a:rPr lang="en-US" altLang="ja-JP" dirty="0"/>
              <a:t>-32769</a:t>
            </a:r>
            <a:r>
              <a:rPr lang="ja-JP" altLang="en-US" dirty="0"/>
              <a:t>以下</a:t>
            </a:r>
            <a:endParaRPr lang="en-US" altLang="ja-JP" dirty="0"/>
          </a:p>
          <a:p>
            <a:pPr lvl="1">
              <a:buFont typeface="Arial" panose="020B0604020202020204" pitchFamily="34" charset="0"/>
              <a:buChar char="•"/>
            </a:pPr>
            <a:r>
              <a:rPr lang="en-US" altLang="ja-JP" dirty="0"/>
              <a:t>-32768</a:t>
            </a:r>
            <a:r>
              <a:rPr lang="ja-JP" altLang="en-US" dirty="0"/>
              <a:t>以上、</a:t>
            </a:r>
            <a:r>
              <a:rPr lang="en-US" altLang="ja-JP" dirty="0"/>
              <a:t>-1</a:t>
            </a:r>
            <a:r>
              <a:rPr lang="ja-JP" altLang="en-US" dirty="0"/>
              <a:t>以下</a:t>
            </a:r>
            <a:endParaRPr lang="en-US" altLang="ja-JP" dirty="0"/>
          </a:p>
          <a:p>
            <a:pPr lvl="1">
              <a:buFont typeface="Arial" panose="020B0604020202020204" pitchFamily="34" charset="0"/>
              <a:buChar char="•"/>
            </a:pPr>
            <a:r>
              <a:rPr lang="en-US" altLang="ja-JP" dirty="0"/>
              <a:t>0</a:t>
            </a:r>
            <a:r>
              <a:rPr lang="ja-JP" altLang="en-US" dirty="0"/>
              <a:t>以上、</a:t>
            </a:r>
            <a:r>
              <a:rPr lang="en-US" altLang="ja-JP" dirty="0"/>
              <a:t>7</a:t>
            </a:r>
            <a:r>
              <a:rPr lang="ja-JP" altLang="en-US" dirty="0"/>
              <a:t>以下</a:t>
            </a:r>
            <a:endParaRPr lang="en-US" altLang="ja-JP" dirty="0"/>
          </a:p>
          <a:p>
            <a:pPr lvl="1">
              <a:buFont typeface="Arial" panose="020B0604020202020204" pitchFamily="34" charset="0"/>
              <a:buChar char="•"/>
            </a:pPr>
            <a:r>
              <a:rPr lang="en-US" altLang="ja-JP" dirty="0"/>
              <a:t>8</a:t>
            </a:r>
            <a:r>
              <a:rPr lang="ja-JP" altLang="en-US" dirty="0"/>
              <a:t>以上、</a:t>
            </a:r>
            <a:r>
              <a:rPr lang="en-US" altLang="ja-JP" dirty="0"/>
              <a:t>32767</a:t>
            </a:r>
            <a:r>
              <a:rPr lang="ja-JP" altLang="en-US" dirty="0"/>
              <a:t>以下</a:t>
            </a:r>
            <a:endParaRPr lang="en-US" altLang="ja-JP" dirty="0"/>
          </a:p>
          <a:p>
            <a:pPr lvl="1">
              <a:buFont typeface="Arial" panose="020B0604020202020204" pitchFamily="34" charset="0"/>
              <a:buChar char="•"/>
            </a:pPr>
            <a:r>
              <a:rPr lang="en-US" altLang="ja-JP" dirty="0"/>
              <a:t>32768</a:t>
            </a:r>
            <a:r>
              <a:rPr lang="ja-JP" altLang="en-US" dirty="0"/>
              <a:t>以上</a:t>
            </a:r>
            <a:endParaRPr lang="en-US" altLang="ja-JP" dirty="0"/>
          </a:p>
          <a:p>
            <a:pPr marL="514350" indent="-514350">
              <a:buFont typeface="+mj-ea"/>
              <a:buAutoNum type="circleNumDbPlain"/>
            </a:pPr>
            <a:r>
              <a:rPr lang="ja-JP" altLang="en-US" dirty="0"/>
              <a:t>境界値は以下の</a:t>
            </a:r>
            <a:r>
              <a:rPr lang="en-US" altLang="ja-JP" dirty="0"/>
              <a:t>8</a:t>
            </a:r>
            <a:r>
              <a:rPr lang="ja-JP" altLang="en-US" dirty="0"/>
              <a:t>個</a:t>
            </a:r>
            <a:endParaRPr lang="en-US" altLang="ja-JP" dirty="0"/>
          </a:p>
          <a:p>
            <a:pPr lvl="1">
              <a:buFont typeface="Arial" panose="020B0604020202020204" pitchFamily="34" charset="0"/>
              <a:buChar char="•"/>
            </a:pPr>
            <a:r>
              <a:rPr lang="en-US" altLang="ja-JP" dirty="0"/>
              <a:t>-32769</a:t>
            </a:r>
            <a:r>
              <a:rPr lang="ja-JP" altLang="en-US" dirty="0" err="1"/>
              <a:t>、</a:t>
            </a:r>
            <a:r>
              <a:rPr lang="en-US" altLang="ja-JP" dirty="0"/>
              <a:t>-32768</a:t>
            </a:r>
            <a:r>
              <a:rPr lang="ja-JP" altLang="en-US" dirty="0" err="1"/>
              <a:t>、</a:t>
            </a:r>
            <a:r>
              <a:rPr lang="en-US" altLang="ja-JP" dirty="0"/>
              <a:t>-1</a:t>
            </a:r>
            <a:r>
              <a:rPr lang="ja-JP" altLang="en-US" dirty="0" err="1"/>
              <a:t>、</a:t>
            </a:r>
            <a:r>
              <a:rPr lang="en-US" altLang="ja-JP" dirty="0"/>
              <a:t>0</a:t>
            </a:r>
            <a:r>
              <a:rPr lang="ja-JP" altLang="en-US" dirty="0" err="1"/>
              <a:t>、</a:t>
            </a:r>
            <a:r>
              <a:rPr lang="en-US" altLang="ja-JP" dirty="0"/>
              <a:t>7</a:t>
            </a:r>
            <a:r>
              <a:rPr lang="ja-JP" altLang="en-US" dirty="0" err="1"/>
              <a:t>、</a:t>
            </a:r>
            <a:r>
              <a:rPr lang="en-US" altLang="ja-JP" dirty="0"/>
              <a:t>8</a:t>
            </a:r>
            <a:r>
              <a:rPr lang="ja-JP" altLang="en-US" dirty="0" err="1"/>
              <a:t>、</a:t>
            </a:r>
            <a:r>
              <a:rPr lang="en-US" altLang="ja-JP" dirty="0"/>
              <a:t>32767</a:t>
            </a:r>
            <a:r>
              <a:rPr lang="ja-JP" altLang="en-US" dirty="0" err="1"/>
              <a:t>、</a:t>
            </a:r>
            <a:r>
              <a:rPr lang="en-US" altLang="ja-JP" dirty="0"/>
              <a:t>32768</a:t>
            </a:r>
          </a:p>
          <a:p>
            <a:pPr>
              <a:buFont typeface="Arial" panose="020B0604020202020204" pitchFamily="34" charset="0"/>
              <a:buChar char="•"/>
            </a:pPr>
            <a:endParaRPr lang="en-US" altLang="ja-JP" dirty="0"/>
          </a:p>
          <a:p>
            <a:endParaRPr lang="en-US" altLang="ja-JP" dirty="0"/>
          </a:p>
          <a:p>
            <a:pPr lvl="1"/>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6</a:t>
            </a:fld>
            <a:endParaRPr lang="en-US" altLang="ja-JP" dirty="0"/>
          </a:p>
        </p:txBody>
      </p:sp>
      <p:sp>
        <p:nvSpPr>
          <p:cNvPr id="6" name="フッター プレースホルダ 4">
            <a:extLst>
              <a:ext uri="{FF2B5EF4-FFF2-40B4-BE49-F238E27FC236}">
                <a16:creationId xmlns:a16="http://schemas.microsoft.com/office/drawing/2014/main" id="{52E31048-64FF-46AA-993A-F389C47D5719}"/>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7011671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演習：境界値分析　解答例 （</a:t>
            </a:r>
            <a:r>
              <a:rPr lang="en-US" altLang="ja-JP" dirty="0"/>
              <a:t>2/2</a:t>
            </a:r>
            <a:r>
              <a:rPr lang="ja-JP" altLang="en-US"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startAt="3"/>
            </a:pPr>
            <a:r>
              <a:rPr kumimoji="1" lang="ja-JP" altLang="en-US" dirty="0"/>
              <a:t>見つかる可能性のある欠陥の例</a:t>
            </a:r>
            <a:endParaRPr kumimoji="1" lang="en-US" altLang="ja-JP" dirty="0"/>
          </a:p>
          <a:p>
            <a:pPr marL="914400" lvl="1" indent="-514350">
              <a:buFont typeface="+mj-lt"/>
              <a:buAutoNum type="arabicPeriod"/>
            </a:pPr>
            <a:r>
              <a:rPr lang="ja-JP" altLang="en-US" dirty="0"/>
              <a:t>分岐における条件文の不等号誤り</a:t>
            </a:r>
            <a:endParaRPr lang="en-US" altLang="ja-JP" dirty="0"/>
          </a:p>
          <a:p>
            <a:pPr lvl="2">
              <a:buFont typeface="Arial" panose="020B0604020202020204" pitchFamily="34" charset="0"/>
              <a:buChar char="•"/>
            </a:pPr>
            <a:r>
              <a:rPr lang="en-US" altLang="ja-JP" dirty="0"/>
              <a:t>if (a&lt;0) </a:t>
            </a:r>
            <a:r>
              <a:rPr lang="ja-JP" altLang="en-US" dirty="0"/>
              <a:t>を </a:t>
            </a:r>
            <a:r>
              <a:rPr lang="en-US" altLang="ja-JP" dirty="0"/>
              <a:t>if (a&lt;=0)</a:t>
            </a:r>
            <a:r>
              <a:rPr lang="ja-JP" altLang="en-US" dirty="0"/>
              <a:t> と記述していた。</a:t>
            </a:r>
            <a:endParaRPr lang="en-US" altLang="ja-JP" dirty="0"/>
          </a:p>
          <a:p>
            <a:pPr lvl="2">
              <a:buFont typeface="Arial" panose="020B0604020202020204" pitchFamily="34" charset="0"/>
              <a:buChar char="•"/>
            </a:pPr>
            <a:r>
              <a:rPr lang="en-US" altLang="ja-JP" dirty="0"/>
              <a:t>if (7&lt;a) </a:t>
            </a:r>
            <a:r>
              <a:rPr lang="ja-JP" altLang="en-US" dirty="0"/>
              <a:t>を </a:t>
            </a:r>
            <a:r>
              <a:rPr lang="en-US" altLang="ja-JP" dirty="0"/>
              <a:t>if (7&gt;a) </a:t>
            </a:r>
            <a:r>
              <a:rPr lang="ja-JP" altLang="en-US" dirty="0"/>
              <a:t>と記述していた。</a:t>
            </a:r>
            <a:endParaRPr lang="en-US" altLang="ja-JP" dirty="0"/>
          </a:p>
          <a:p>
            <a:pPr marL="971550" lvl="1" indent="-514350">
              <a:buFont typeface="+mj-lt"/>
              <a:buAutoNum type="arabicPeriod"/>
            </a:pPr>
            <a:endParaRPr lang="en-US" altLang="ja-JP" dirty="0"/>
          </a:p>
          <a:p>
            <a:pPr marL="971550" lvl="1" indent="-514350">
              <a:buFont typeface="+mj-lt"/>
              <a:buAutoNum type="arabicPeriod"/>
            </a:pPr>
            <a:r>
              <a:rPr lang="ja-JP" altLang="en-US" dirty="0"/>
              <a:t>引数の型の宣言誤り</a:t>
            </a:r>
            <a:endParaRPr lang="en-US" altLang="ja-JP" dirty="0"/>
          </a:p>
          <a:p>
            <a:pPr lvl="2">
              <a:buFont typeface="Arial" panose="020B0604020202020204" pitchFamily="34" charset="0"/>
              <a:buChar char="•"/>
            </a:pPr>
            <a:r>
              <a:rPr lang="en-US" altLang="ja-JP" dirty="0"/>
              <a:t>short </a:t>
            </a:r>
            <a:r>
              <a:rPr lang="en-US" altLang="ja-JP" dirty="0" err="1"/>
              <a:t>int</a:t>
            </a:r>
            <a:r>
              <a:rPr lang="ja-JP" altLang="en-US" dirty="0"/>
              <a:t>型とすべきところを、</a:t>
            </a:r>
            <a:r>
              <a:rPr lang="en-US" altLang="ja-JP" dirty="0" err="1"/>
              <a:t>int</a:t>
            </a:r>
            <a:r>
              <a:rPr lang="ja-JP" altLang="en-US" dirty="0"/>
              <a:t>型や</a:t>
            </a:r>
            <a:r>
              <a:rPr lang="en-US" altLang="ja-JP" dirty="0"/>
              <a:t>long </a:t>
            </a:r>
            <a:r>
              <a:rPr lang="en-US" altLang="ja-JP" dirty="0" err="1"/>
              <a:t>int</a:t>
            </a:r>
            <a:r>
              <a:rPr lang="ja-JP" altLang="en-US" dirty="0"/>
              <a:t>型としていた。</a:t>
            </a:r>
            <a:endParaRPr lang="en-US" altLang="ja-JP" dirty="0"/>
          </a:p>
          <a:p>
            <a:pPr lvl="1"/>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7</a:t>
            </a:fld>
            <a:endParaRPr lang="en-US" altLang="ja-JP" dirty="0"/>
          </a:p>
        </p:txBody>
      </p:sp>
      <p:sp>
        <p:nvSpPr>
          <p:cNvPr id="6" name="フッター プレースホルダ 4">
            <a:extLst>
              <a:ext uri="{FF2B5EF4-FFF2-40B4-BE49-F238E27FC236}">
                <a16:creationId xmlns:a16="http://schemas.microsoft.com/office/drawing/2014/main" id="{B19973B6-5D45-48A8-94D4-D30F64FBA745}"/>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33880609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dirty="0"/>
              <a:t>演習：境界値分析　解説</a:t>
            </a:r>
          </a:p>
        </p:txBody>
      </p:sp>
      <p:sp>
        <p:nvSpPr>
          <p:cNvPr id="3" name="コンテンツ プレースホルダー 2"/>
          <p:cNvSpPr>
            <a:spLocks noGrp="1"/>
          </p:cNvSpPr>
          <p:nvPr>
            <p:ph idx="1"/>
          </p:nvPr>
        </p:nvSpPr>
        <p:spPr>
          <a:xfrm>
            <a:off x="495300" y="1600200"/>
            <a:ext cx="9138220" cy="4525963"/>
          </a:xfrm>
        </p:spPr>
        <p:txBody>
          <a:bodyPr/>
          <a:lstStyle/>
          <a:p>
            <a:pPr marL="0" indent="0">
              <a:buNone/>
            </a:pPr>
            <a:r>
              <a:rPr lang="ja-JP" altLang="en-US" dirty="0"/>
              <a:t>モジュールの仕様を数直線で表すと下のようになる。</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8</a:t>
            </a:fld>
            <a:endParaRPr lang="en-US" altLang="ja-JP" dirty="0"/>
          </a:p>
        </p:txBody>
      </p:sp>
      <p:cxnSp>
        <p:nvCxnSpPr>
          <p:cNvPr id="18" name="直線コネクタ 17"/>
          <p:cNvCxnSpPr/>
          <p:nvPr/>
        </p:nvCxnSpPr>
        <p:spPr>
          <a:xfrm>
            <a:off x="1174180" y="4100041"/>
            <a:ext cx="7715250" cy="1587"/>
          </a:xfrm>
          <a:prstGeom prst="line">
            <a:avLst/>
          </a:prstGeom>
          <a:ln>
            <a:solidFill>
              <a:schemeClr val="accent6">
                <a:lumMod val="60000"/>
                <a:lumOff val="40000"/>
              </a:schemeClr>
            </a:solidFill>
          </a:ln>
        </p:spPr>
        <p:style>
          <a:lnRef idx="1">
            <a:schemeClr val="accent1"/>
          </a:lnRef>
          <a:fillRef idx="0">
            <a:schemeClr val="accent1"/>
          </a:fillRef>
          <a:effectRef idx="0">
            <a:schemeClr val="accent1"/>
          </a:effectRef>
          <a:fontRef idx="minor">
            <a:schemeClr val="tx1"/>
          </a:fontRef>
        </p:style>
      </p:cxnSp>
      <p:sp>
        <p:nvSpPr>
          <p:cNvPr id="19" name="フローチャート : 結合子 14"/>
          <p:cNvSpPr/>
          <p:nvPr/>
        </p:nvSpPr>
        <p:spPr>
          <a:xfrm>
            <a:off x="1459930" y="4028603"/>
            <a:ext cx="215900"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0" name="フローチャート : 結合子 15"/>
          <p:cNvSpPr/>
          <p:nvPr/>
        </p:nvSpPr>
        <p:spPr>
          <a:xfrm>
            <a:off x="1675830" y="4028603"/>
            <a:ext cx="212725"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1" name="フローチャート : 結合子 17"/>
          <p:cNvSpPr/>
          <p:nvPr/>
        </p:nvSpPr>
        <p:spPr>
          <a:xfrm>
            <a:off x="3960243" y="4028603"/>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2" name="フローチャート : 結合子 18"/>
          <p:cNvSpPr/>
          <p:nvPr/>
        </p:nvSpPr>
        <p:spPr>
          <a:xfrm>
            <a:off x="4174555" y="4028603"/>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3" name="フローチャート : 結合子 19"/>
          <p:cNvSpPr/>
          <p:nvPr/>
        </p:nvSpPr>
        <p:spPr>
          <a:xfrm>
            <a:off x="8317930" y="4028603"/>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4" name="フローチャート : 結合子 20"/>
          <p:cNvSpPr/>
          <p:nvPr/>
        </p:nvSpPr>
        <p:spPr>
          <a:xfrm>
            <a:off x="8103618" y="4028603"/>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25" name="テキスト ボックス 21"/>
          <p:cNvSpPr txBox="1">
            <a:spLocks noChangeArrowheads="1"/>
          </p:cNvSpPr>
          <p:nvPr/>
        </p:nvSpPr>
        <p:spPr bwMode="auto">
          <a:xfrm>
            <a:off x="3674492" y="4242916"/>
            <a:ext cx="500063" cy="400110"/>
          </a:xfrm>
          <a:prstGeom prst="rect">
            <a:avLst/>
          </a:prstGeom>
          <a:noFill/>
          <a:ln w="9525">
            <a:noFill/>
            <a:miter lim="800000"/>
            <a:headEnd/>
            <a:tailEnd/>
          </a:ln>
        </p:spPr>
        <p:txBody>
          <a:bodyPr wrap="square">
            <a:spAutoFit/>
          </a:bodyPr>
          <a:lstStyle/>
          <a:p>
            <a:pPr algn="r"/>
            <a:r>
              <a:rPr lang="en-US" altLang="ja-JP" sz="2000" dirty="0"/>
              <a:t>-1</a:t>
            </a:r>
            <a:endParaRPr lang="ja-JP" altLang="en-US" sz="2000" dirty="0"/>
          </a:p>
        </p:txBody>
      </p:sp>
      <p:sp>
        <p:nvSpPr>
          <p:cNvPr id="26" name="テキスト ボックス 22"/>
          <p:cNvSpPr txBox="1">
            <a:spLocks noChangeArrowheads="1"/>
          </p:cNvSpPr>
          <p:nvPr/>
        </p:nvSpPr>
        <p:spPr bwMode="auto">
          <a:xfrm>
            <a:off x="4126669" y="4242916"/>
            <a:ext cx="358775" cy="400110"/>
          </a:xfrm>
          <a:prstGeom prst="rect">
            <a:avLst/>
          </a:prstGeom>
          <a:noFill/>
          <a:ln w="9525">
            <a:noFill/>
            <a:miter lim="800000"/>
            <a:headEnd/>
            <a:tailEnd/>
          </a:ln>
        </p:spPr>
        <p:txBody>
          <a:bodyPr>
            <a:spAutoFit/>
          </a:bodyPr>
          <a:lstStyle/>
          <a:p>
            <a:r>
              <a:rPr lang="en-US" altLang="ja-JP" sz="2000"/>
              <a:t>0</a:t>
            </a:r>
            <a:endParaRPr lang="ja-JP" altLang="en-US" sz="2000"/>
          </a:p>
        </p:txBody>
      </p:sp>
      <p:sp>
        <p:nvSpPr>
          <p:cNvPr id="27" name="テキスト ボックス 23"/>
          <p:cNvSpPr txBox="1">
            <a:spLocks noChangeArrowheads="1"/>
          </p:cNvSpPr>
          <p:nvPr/>
        </p:nvSpPr>
        <p:spPr bwMode="auto">
          <a:xfrm>
            <a:off x="1296445" y="4258761"/>
            <a:ext cx="1185863" cy="400110"/>
          </a:xfrm>
          <a:prstGeom prst="rect">
            <a:avLst/>
          </a:prstGeom>
          <a:noFill/>
          <a:ln w="9525">
            <a:noFill/>
            <a:miter lim="800000"/>
            <a:headEnd/>
            <a:tailEnd/>
          </a:ln>
        </p:spPr>
        <p:txBody>
          <a:bodyPr wrap="square">
            <a:spAutoFit/>
          </a:bodyPr>
          <a:lstStyle/>
          <a:p>
            <a:r>
              <a:rPr lang="en-US" altLang="ja-JP" sz="2000" dirty="0"/>
              <a:t>-32768</a:t>
            </a:r>
            <a:endParaRPr lang="ja-JP" altLang="en-US" sz="2000" dirty="0"/>
          </a:p>
        </p:txBody>
      </p:sp>
      <p:sp>
        <p:nvSpPr>
          <p:cNvPr id="28" name="テキスト ボックス 24"/>
          <p:cNvSpPr txBox="1">
            <a:spLocks noChangeArrowheads="1"/>
          </p:cNvSpPr>
          <p:nvPr/>
        </p:nvSpPr>
        <p:spPr bwMode="auto">
          <a:xfrm>
            <a:off x="602681" y="3742853"/>
            <a:ext cx="1214437" cy="400110"/>
          </a:xfrm>
          <a:prstGeom prst="rect">
            <a:avLst/>
          </a:prstGeom>
          <a:noFill/>
          <a:ln w="9525">
            <a:noFill/>
            <a:miter lim="800000"/>
            <a:headEnd/>
            <a:tailEnd/>
          </a:ln>
        </p:spPr>
        <p:txBody>
          <a:bodyPr wrap="square">
            <a:spAutoFit/>
          </a:bodyPr>
          <a:lstStyle/>
          <a:p>
            <a:r>
              <a:rPr lang="en-US" altLang="ja-JP" sz="2000" dirty="0"/>
              <a:t>-32769</a:t>
            </a:r>
            <a:endParaRPr lang="ja-JP" altLang="en-US" sz="2000" dirty="0"/>
          </a:p>
        </p:txBody>
      </p:sp>
      <p:sp>
        <p:nvSpPr>
          <p:cNvPr id="29" name="テキスト ボックス 25"/>
          <p:cNvSpPr txBox="1">
            <a:spLocks noChangeArrowheads="1"/>
          </p:cNvSpPr>
          <p:nvPr/>
        </p:nvSpPr>
        <p:spPr bwMode="auto">
          <a:xfrm>
            <a:off x="8317929" y="3671416"/>
            <a:ext cx="1171575" cy="400110"/>
          </a:xfrm>
          <a:prstGeom prst="rect">
            <a:avLst/>
          </a:prstGeom>
          <a:noFill/>
          <a:ln w="9525">
            <a:noFill/>
            <a:miter lim="800000"/>
            <a:headEnd/>
            <a:tailEnd/>
          </a:ln>
        </p:spPr>
        <p:txBody>
          <a:bodyPr wrap="square">
            <a:spAutoFit/>
          </a:bodyPr>
          <a:lstStyle/>
          <a:p>
            <a:r>
              <a:rPr lang="en-US" altLang="ja-JP" sz="2000" dirty="0"/>
              <a:t>+32768</a:t>
            </a:r>
            <a:endParaRPr lang="ja-JP" altLang="en-US" sz="2000" dirty="0"/>
          </a:p>
        </p:txBody>
      </p:sp>
      <p:sp>
        <p:nvSpPr>
          <p:cNvPr id="30" name="テキスト ボックス 26"/>
          <p:cNvSpPr txBox="1">
            <a:spLocks noChangeArrowheads="1"/>
          </p:cNvSpPr>
          <p:nvPr/>
        </p:nvSpPr>
        <p:spPr bwMode="auto">
          <a:xfrm>
            <a:off x="7463856" y="4242916"/>
            <a:ext cx="1068388" cy="400110"/>
          </a:xfrm>
          <a:prstGeom prst="rect">
            <a:avLst/>
          </a:prstGeom>
          <a:noFill/>
          <a:ln w="9525">
            <a:noFill/>
            <a:miter lim="800000"/>
            <a:headEnd/>
            <a:tailEnd/>
          </a:ln>
        </p:spPr>
        <p:txBody>
          <a:bodyPr wrap="square">
            <a:spAutoFit/>
          </a:bodyPr>
          <a:lstStyle/>
          <a:p>
            <a:r>
              <a:rPr lang="en-US" altLang="ja-JP" sz="2000" dirty="0"/>
              <a:t>+32767</a:t>
            </a:r>
            <a:endParaRPr lang="ja-JP" altLang="en-US" sz="2000" dirty="0"/>
          </a:p>
        </p:txBody>
      </p:sp>
      <p:sp>
        <p:nvSpPr>
          <p:cNvPr id="31" name="フローチャート : 結合子 27"/>
          <p:cNvSpPr/>
          <p:nvPr/>
        </p:nvSpPr>
        <p:spPr>
          <a:xfrm>
            <a:off x="5317555" y="4028603"/>
            <a:ext cx="214313" cy="214313"/>
          </a:xfrm>
          <a:prstGeom prst="flowChartConnector">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32" name="フローチャート : 結合子 28"/>
          <p:cNvSpPr/>
          <p:nvPr/>
        </p:nvSpPr>
        <p:spPr>
          <a:xfrm>
            <a:off x="5531868" y="4028603"/>
            <a:ext cx="214312" cy="214313"/>
          </a:xfrm>
          <a:prstGeom prst="flowChartConnector">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p>
        </p:txBody>
      </p:sp>
      <p:sp>
        <p:nvSpPr>
          <p:cNvPr id="33" name="テキスト ボックス 29"/>
          <p:cNvSpPr txBox="1">
            <a:spLocks noChangeArrowheads="1"/>
          </p:cNvSpPr>
          <p:nvPr/>
        </p:nvSpPr>
        <p:spPr bwMode="auto">
          <a:xfrm>
            <a:off x="5246118" y="4242916"/>
            <a:ext cx="357187" cy="400110"/>
          </a:xfrm>
          <a:prstGeom prst="rect">
            <a:avLst/>
          </a:prstGeom>
          <a:noFill/>
          <a:ln w="9525">
            <a:noFill/>
            <a:miter lim="800000"/>
            <a:headEnd/>
            <a:tailEnd/>
          </a:ln>
        </p:spPr>
        <p:txBody>
          <a:bodyPr>
            <a:spAutoFit/>
          </a:bodyPr>
          <a:lstStyle/>
          <a:p>
            <a:r>
              <a:rPr lang="en-US" altLang="ja-JP" sz="2000"/>
              <a:t>7</a:t>
            </a:r>
            <a:endParaRPr lang="ja-JP" altLang="en-US" sz="2000"/>
          </a:p>
        </p:txBody>
      </p:sp>
      <p:sp>
        <p:nvSpPr>
          <p:cNvPr id="34" name="テキスト ボックス 30"/>
          <p:cNvSpPr txBox="1">
            <a:spLocks noChangeArrowheads="1"/>
          </p:cNvSpPr>
          <p:nvPr/>
        </p:nvSpPr>
        <p:spPr bwMode="auto">
          <a:xfrm>
            <a:off x="5498618" y="4242916"/>
            <a:ext cx="357187" cy="400110"/>
          </a:xfrm>
          <a:prstGeom prst="rect">
            <a:avLst/>
          </a:prstGeom>
          <a:noFill/>
          <a:ln w="9525">
            <a:noFill/>
            <a:miter lim="800000"/>
            <a:headEnd/>
            <a:tailEnd/>
          </a:ln>
        </p:spPr>
        <p:txBody>
          <a:bodyPr>
            <a:spAutoFit/>
          </a:bodyPr>
          <a:lstStyle/>
          <a:p>
            <a:r>
              <a:rPr lang="en-US" altLang="ja-JP" sz="2000" dirty="0"/>
              <a:t>8</a:t>
            </a:r>
            <a:endParaRPr lang="ja-JP" altLang="en-US" sz="2000" dirty="0"/>
          </a:p>
        </p:txBody>
      </p:sp>
      <p:sp>
        <p:nvSpPr>
          <p:cNvPr id="35" name="テキスト ボックス 34"/>
          <p:cNvSpPr txBox="1"/>
          <p:nvPr/>
        </p:nvSpPr>
        <p:spPr>
          <a:xfrm>
            <a:off x="2631693" y="5013176"/>
            <a:ext cx="4865434" cy="461665"/>
          </a:xfrm>
          <a:prstGeom prst="rect">
            <a:avLst/>
          </a:prstGeom>
          <a:noFill/>
        </p:spPr>
        <p:txBody>
          <a:bodyPr wrap="none" rtlCol="0">
            <a:spAutoFit/>
          </a:bodyPr>
          <a:lstStyle/>
          <a:p>
            <a:r>
              <a:rPr kumimoji="1" lang="ja-JP" altLang="en-US" sz="2400" dirty="0"/>
              <a:t>モジュール内の分岐に着目した境界</a:t>
            </a:r>
          </a:p>
        </p:txBody>
      </p:sp>
      <p:sp>
        <p:nvSpPr>
          <p:cNvPr id="36" name="テキスト ボックス 35"/>
          <p:cNvSpPr txBox="1"/>
          <p:nvPr/>
        </p:nvSpPr>
        <p:spPr>
          <a:xfrm>
            <a:off x="2166820" y="2434808"/>
            <a:ext cx="5572359" cy="461665"/>
          </a:xfrm>
          <a:prstGeom prst="rect">
            <a:avLst/>
          </a:prstGeom>
          <a:noFill/>
        </p:spPr>
        <p:txBody>
          <a:bodyPr wrap="none" rtlCol="0">
            <a:spAutoFit/>
          </a:bodyPr>
          <a:lstStyle/>
          <a:p>
            <a:r>
              <a:rPr kumimoji="1" lang="ja-JP" altLang="en-US" sz="2400" dirty="0"/>
              <a:t>引数</a:t>
            </a:r>
            <a:r>
              <a:rPr kumimoji="1" lang="en-US" altLang="ja-JP" sz="2400" dirty="0"/>
              <a:t>a</a:t>
            </a:r>
            <a:r>
              <a:rPr kumimoji="1" lang="ja-JP" altLang="en-US" sz="2400" dirty="0"/>
              <a:t>の取りうる値の範囲に着目した境界</a:t>
            </a:r>
          </a:p>
        </p:txBody>
      </p:sp>
      <p:sp>
        <p:nvSpPr>
          <p:cNvPr id="37" name="下矢印 36"/>
          <p:cNvSpPr/>
          <p:nvPr/>
        </p:nvSpPr>
        <p:spPr>
          <a:xfrm>
            <a:off x="8095377" y="3411420"/>
            <a:ext cx="319879" cy="431477"/>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8" name="下矢印 37"/>
          <p:cNvSpPr/>
          <p:nvPr/>
        </p:nvSpPr>
        <p:spPr>
          <a:xfrm>
            <a:off x="1560660" y="3414220"/>
            <a:ext cx="319879" cy="431477"/>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39" name="正方形/長方形 38"/>
          <p:cNvSpPr/>
          <p:nvPr/>
        </p:nvSpPr>
        <p:spPr>
          <a:xfrm>
            <a:off x="1640553" y="3296285"/>
            <a:ext cx="6696000" cy="144000"/>
          </a:xfrm>
          <a:prstGeom prst="rect">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0" name="正方形/長方形 39"/>
          <p:cNvSpPr/>
          <p:nvPr/>
        </p:nvSpPr>
        <p:spPr>
          <a:xfrm>
            <a:off x="4847742" y="2869561"/>
            <a:ext cx="216000" cy="504000"/>
          </a:xfrm>
          <a:prstGeom prst="rect">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3" name="下矢印 42"/>
          <p:cNvSpPr/>
          <p:nvPr/>
        </p:nvSpPr>
        <p:spPr>
          <a:xfrm rot="10800000">
            <a:off x="3980926" y="4563210"/>
            <a:ext cx="319879" cy="431477"/>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4" name="下矢印 43"/>
          <p:cNvSpPr/>
          <p:nvPr/>
        </p:nvSpPr>
        <p:spPr>
          <a:xfrm rot="10800000">
            <a:off x="5400344" y="4579405"/>
            <a:ext cx="319879" cy="431477"/>
          </a:xfrm>
          <a:prstGeom prst="downArrow">
            <a:avLst/>
          </a:prstGeom>
          <a:solidFill>
            <a:schemeClr val="tx1"/>
          </a:solidFill>
          <a:ln>
            <a:solidFill>
              <a:schemeClr val="tx1"/>
            </a:solidFill>
          </a:ln>
          <a:effectLst/>
        </p:spPr>
        <p:style>
          <a:lnRef idx="1">
            <a:schemeClr val="accent2"/>
          </a:lnRef>
          <a:fillRef idx="2">
            <a:schemeClr val="accent2"/>
          </a:fillRef>
          <a:effectRef idx="1">
            <a:schemeClr val="accent2"/>
          </a:effectRef>
          <a:fontRef idx="minor">
            <a:schemeClr val="dk1"/>
          </a:fontRef>
        </p:style>
        <p:txBody>
          <a:bodyPr rtlCol="0" anchor="ctr"/>
          <a:lstStyle/>
          <a:p>
            <a:pPr algn="ctr"/>
            <a:endParaRPr kumimoji="1" lang="ja-JP" altLang="en-US" dirty="0"/>
          </a:p>
        </p:txBody>
      </p:sp>
      <p:sp>
        <p:nvSpPr>
          <p:cNvPr id="41" name="フッター プレースホルダ 4">
            <a:extLst>
              <a:ext uri="{FF2B5EF4-FFF2-40B4-BE49-F238E27FC236}">
                <a16:creationId xmlns:a16="http://schemas.microsoft.com/office/drawing/2014/main" id="{F0FC9748-E19E-4A22-87FB-2D62EFF75B80}"/>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25962900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solidFill>
            <a:schemeClr val="bg1">
              <a:lumMod val="85000"/>
            </a:schemeClr>
          </a:solidFill>
          <a:ln w="9525">
            <a:noFill/>
            <a:miter lim="800000"/>
            <a:headEnd/>
            <a:tailEnd/>
          </a:ln>
        </p:spPr>
        <p:txBody>
          <a:bodyPr vert="horz" wrap="square" lIns="91440" tIns="45720" rIns="91440" bIns="45720" numCol="1" anchor="ctr" anchorCtr="0" compatLnSpc="1">
            <a:prstTxWarp prst="textNoShape">
              <a:avLst/>
            </a:prstTxWarp>
          </a:bodyPr>
          <a:lstStyle/>
          <a:p>
            <a:r>
              <a:rPr lang="ja-JP" altLang="en-US" sz="3200" dirty="0"/>
              <a:t>演習：デシジョンテーブルテスト（</a:t>
            </a:r>
            <a:r>
              <a:rPr lang="en-US" altLang="ja-JP" sz="3200" dirty="0"/>
              <a:t>1</a:t>
            </a:r>
            <a:r>
              <a:rPr lang="ja-JP" altLang="en-US" sz="3200" dirty="0"/>
              <a:t>）</a:t>
            </a:r>
            <a:r>
              <a:rPr lang="en-US" altLang="ja-JP" sz="3200" dirty="0"/>
              <a:t> </a:t>
            </a:r>
            <a:r>
              <a:rPr lang="ja-JP" altLang="en-US" sz="3200" dirty="0"/>
              <a:t>解答例</a:t>
            </a:r>
            <a:r>
              <a:rPr lang="en-US" altLang="ja-JP" sz="3200" dirty="0"/>
              <a:t>1</a:t>
            </a:r>
            <a:r>
              <a:rPr lang="ja-JP" altLang="en-US" sz="3200" dirty="0"/>
              <a:t> （</a:t>
            </a:r>
            <a:r>
              <a:rPr lang="en-US" altLang="ja-JP" sz="3200" dirty="0"/>
              <a:t>1/2</a:t>
            </a:r>
            <a:r>
              <a:rPr lang="ja-JP" altLang="en-US" sz="3200" dirty="0"/>
              <a:t>）</a:t>
            </a:r>
          </a:p>
        </p:txBody>
      </p:sp>
      <p:sp>
        <p:nvSpPr>
          <p:cNvPr id="3" name="コンテンツ プレースホルダー 2"/>
          <p:cNvSpPr>
            <a:spLocks noGrp="1"/>
          </p:cNvSpPr>
          <p:nvPr>
            <p:ph idx="1"/>
          </p:nvPr>
        </p:nvSpPr>
        <p:spPr/>
        <p:txBody>
          <a:bodyPr/>
          <a:lstStyle/>
          <a:p>
            <a:pPr marL="514350" indent="-514350">
              <a:buFont typeface="+mj-ea"/>
              <a:buAutoNum type="circleNumDbPlain"/>
            </a:pPr>
            <a:r>
              <a:rPr lang="ja-JP" altLang="en-US" dirty="0"/>
              <a:t>デシジョンテーブル</a:t>
            </a:r>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0EACA7F8-0222-4301-8C8A-A6573FA3482F}" type="slidenum">
              <a:rPr lang="ja-JP" altLang="en-US" smtClean="0"/>
              <a:pPr>
                <a:defRPr/>
              </a:pPr>
              <a:t>9</a:t>
            </a:fld>
            <a:endParaRPr lang="en-US" altLang="ja-JP" dirty="0"/>
          </a:p>
        </p:txBody>
      </p:sp>
      <p:graphicFrame>
        <p:nvGraphicFramePr>
          <p:cNvPr id="6" name="Group 239"/>
          <p:cNvGraphicFramePr>
            <a:graphicFrameLocks noGrp="1"/>
          </p:cNvGraphicFramePr>
          <p:nvPr>
            <p:extLst>
              <p:ext uri="{D42A27DB-BD31-4B8C-83A1-F6EECF244321}">
                <p14:modId xmlns:p14="http://schemas.microsoft.com/office/powerpoint/2010/main" val="3876148512"/>
              </p:ext>
            </p:extLst>
          </p:nvPr>
        </p:nvGraphicFramePr>
        <p:xfrm>
          <a:off x="2197099" y="2396800"/>
          <a:ext cx="5511801" cy="3000378"/>
        </p:xfrm>
        <a:graphic>
          <a:graphicData uri="http://schemas.openxmlformats.org/drawingml/2006/table">
            <a:tbl>
              <a:tblPr/>
              <a:tblGrid>
                <a:gridCol w="2879725">
                  <a:extLst>
                    <a:ext uri="{9D8B030D-6E8A-4147-A177-3AD203B41FA5}">
                      <a16:colId xmlns:a16="http://schemas.microsoft.com/office/drawing/2014/main" val="20000"/>
                    </a:ext>
                  </a:extLst>
                </a:gridCol>
                <a:gridCol w="658019">
                  <a:extLst>
                    <a:ext uri="{9D8B030D-6E8A-4147-A177-3AD203B41FA5}">
                      <a16:colId xmlns:a16="http://schemas.microsoft.com/office/drawing/2014/main" val="20001"/>
                    </a:ext>
                  </a:extLst>
                </a:gridCol>
                <a:gridCol w="658019">
                  <a:extLst>
                    <a:ext uri="{9D8B030D-6E8A-4147-A177-3AD203B41FA5}">
                      <a16:colId xmlns:a16="http://schemas.microsoft.com/office/drawing/2014/main" val="20002"/>
                    </a:ext>
                  </a:extLst>
                </a:gridCol>
                <a:gridCol w="658019">
                  <a:extLst>
                    <a:ext uri="{9D8B030D-6E8A-4147-A177-3AD203B41FA5}">
                      <a16:colId xmlns:a16="http://schemas.microsoft.com/office/drawing/2014/main" val="20005"/>
                    </a:ext>
                  </a:extLst>
                </a:gridCol>
                <a:gridCol w="658019">
                  <a:extLst>
                    <a:ext uri="{9D8B030D-6E8A-4147-A177-3AD203B41FA5}">
                      <a16:colId xmlns:a16="http://schemas.microsoft.com/office/drawing/2014/main" val="20008"/>
                    </a:ext>
                  </a:extLst>
                </a:gridCol>
              </a:tblGrid>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1</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2</a:t>
                      </a:r>
                      <a:endParaRPr kumimoji="1" lang="ja-JP" altLang="en-US" sz="1800" b="0" i="0" u="none" strike="noStrike" cap="none" normalizeH="0" baseline="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3</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0"/>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1"/>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a:ln>
                            <a:noFill/>
                          </a:ln>
                          <a:solidFill>
                            <a:schemeClr val="tx1"/>
                          </a:solidFill>
                          <a:effectLst/>
                          <a:latin typeface="Arial" charset="0"/>
                          <a:ea typeface="ＭＳ Ｐゴシック" pitchFamily="50" charset="-128"/>
                        </a:rPr>
                        <a:t>100</a:t>
                      </a:r>
                      <a:r>
                        <a:rPr kumimoji="1" lang="ja-JP" altLang="en-US" sz="1800" b="0" i="0" u="none" strike="noStrike" cap="none" normalizeH="0" baseline="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2"/>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400</a:t>
                      </a:r>
                      <a:r>
                        <a:rPr kumimoji="1" lang="ja-JP" altLang="en-US" sz="1800" b="0" i="0" u="none" strike="noStrike" cap="none" normalizeH="0" baseline="0" dirty="0">
                          <a:ln>
                            <a:noFill/>
                          </a:ln>
                          <a:solidFill>
                            <a:schemeClr val="tx1"/>
                          </a:solidFill>
                          <a:effectLst/>
                          <a:latin typeface="Arial" charset="0"/>
                          <a:ea typeface="ＭＳ Ｐゴシック" pitchFamily="50" charset="-128"/>
                        </a:rPr>
                        <a:t>で割り切れる</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Y</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N</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3"/>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うるう年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10004"/>
                  </a:ext>
                </a:extLst>
              </a:tr>
              <a:tr h="500063">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ja-JP" altLang="en-US" sz="1800" b="0" i="0" u="none" strike="noStrike" cap="none" normalizeH="0" baseline="0" dirty="0">
                          <a:ln>
                            <a:noFill/>
                          </a:ln>
                          <a:solidFill>
                            <a:schemeClr val="tx1"/>
                          </a:solidFill>
                          <a:effectLst/>
                          <a:latin typeface="Arial" charset="0"/>
                          <a:ea typeface="ＭＳ Ｐゴシック" pitchFamily="50" charset="-128"/>
                        </a:rPr>
                        <a:t>平年</a:t>
                      </a:r>
                    </a:p>
                  </a:txBody>
                  <a:tcPr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US" altLang="ja-JP" sz="1800" b="0" i="0" u="none" strike="noStrike" cap="none" normalizeH="0" baseline="0" dirty="0">
                          <a:ln>
                            <a:noFill/>
                          </a:ln>
                          <a:solidFill>
                            <a:schemeClr val="tx1"/>
                          </a:solidFill>
                          <a:effectLst/>
                          <a:latin typeface="Arial" charset="0"/>
                          <a:ea typeface="ＭＳ Ｐゴシック" pitchFamily="50" charset="-128"/>
                        </a:rPr>
                        <a:t>X</a:t>
                      </a:r>
                      <a:endParaRPr kumimoji="1" lang="ja-JP" altLang="en-US" sz="1800" b="0" i="0" u="none" strike="noStrike" cap="none" normalizeH="0" baseline="0" dirty="0">
                        <a:ln>
                          <a:noFill/>
                        </a:ln>
                        <a:solidFill>
                          <a:schemeClr val="tx1"/>
                        </a:solidFill>
                        <a:effectLst/>
                        <a:latin typeface="Arial" charset="0"/>
                        <a:ea typeface="ＭＳ Ｐゴシック" pitchFamily="50" charset="-128"/>
                      </a:endParaRPr>
                    </a:p>
                  </a:txBody>
                  <a:tcPr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solidFill>
                      <a:schemeClr val="bg1"/>
                    </a:solidFill>
                  </a:tcPr>
                </a:tc>
                <a:extLst>
                  <a:ext uri="{0D108BD9-81ED-4DB2-BD59-A6C34878D82A}">
                    <a16:rowId xmlns:a16="http://schemas.microsoft.com/office/drawing/2014/main" val="3784060126"/>
                  </a:ext>
                </a:extLst>
              </a:tr>
            </a:tbl>
          </a:graphicData>
        </a:graphic>
      </p:graphicFrame>
      <p:sp>
        <p:nvSpPr>
          <p:cNvPr id="7" name="フッター プレースホルダ 4">
            <a:extLst>
              <a:ext uri="{FF2B5EF4-FFF2-40B4-BE49-F238E27FC236}">
                <a16:creationId xmlns:a16="http://schemas.microsoft.com/office/drawing/2014/main" id="{506C1B07-F947-4A3C-A9BC-08B6229A744E}"/>
              </a:ext>
            </a:extLst>
          </p:cNvPr>
          <p:cNvSpPr>
            <a:spLocks noGrp="1"/>
          </p:cNvSpPr>
          <p:nvPr>
            <p:ph type="ftr" sz="quarter" idx="11"/>
          </p:nvPr>
        </p:nvSpPr>
        <p:spPr>
          <a:xfrm>
            <a:off x="1423988" y="6453188"/>
            <a:ext cx="7200900" cy="268287"/>
          </a:xfrm>
          <a:noFill/>
        </p:spPr>
        <p:txBody>
          <a:bodyPr/>
          <a:lstStyle/>
          <a:p>
            <a:r>
              <a:rPr lang="en-US" altLang="ja-JP" dirty="0">
                <a:ea typeface="ＭＳ Ｐゴシック" charset="-128"/>
              </a:rPr>
              <a:t>Copyright Association of Software Test Engineering All rights reserved  V3.1.2</a:t>
            </a:r>
          </a:p>
        </p:txBody>
      </p:sp>
    </p:spTree>
    <p:extLst>
      <p:ext uri="{BB962C8B-B14F-4D97-AF65-F5344CB8AC3E}">
        <p14:creationId xmlns:p14="http://schemas.microsoft.com/office/powerpoint/2010/main" val="1452411999"/>
      </p:ext>
    </p:extLst>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3615</Words>
  <Application>Microsoft Office PowerPoint</Application>
  <PresentationFormat>A4 210 x 297 mm</PresentationFormat>
  <Paragraphs>1049</Paragraphs>
  <Slides>39</Slides>
  <Notes>3</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39</vt:i4>
      </vt:variant>
    </vt:vector>
  </HeadingPairs>
  <TitlesOfParts>
    <vt:vector size="44" baseType="lpstr">
      <vt:lpstr>ＭＳ Ｐゴシック</vt:lpstr>
      <vt:lpstr>Arial</vt:lpstr>
      <vt:lpstr>Tahoma</vt:lpstr>
      <vt:lpstr>Wingdings</vt:lpstr>
      <vt:lpstr>標準デザイン</vt:lpstr>
      <vt:lpstr>Myersの三角形　解答例</vt:lpstr>
      <vt:lpstr>演習：同値分割法　解答例</vt:lpstr>
      <vt:lpstr>演習：同値分割法　解答例</vt:lpstr>
      <vt:lpstr>演習：同値分割法　解説</vt:lpstr>
      <vt:lpstr>演習：同値分割法　解説</vt:lpstr>
      <vt:lpstr>演習：境界値分析　解答例 （1/2）</vt:lpstr>
      <vt:lpstr>演習：境界値分析　解答例 （2/2）</vt:lpstr>
      <vt:lpstr>演習：境界値分析　解説</vt:lpstr>
      <vt:lpstr>演習：デシジョンテーブルテスト（1） 解答例1 （1/2）</vt:lpstr>
      <vt:lpstr>演習：デシジョンテーブルテスト（1） 解答例 1（2/2）</vt:lpstr>
      <vt:lpstr>演習：デシジョンテーブルテスト（1） 解説 （1/3）</vt:lpstr>
      <vt:lpstr>演習：デシジョンテーブルテスト（1） 解説 （2/3）</vt:lpstr>
      <vt:lpstr>演習：デシジョンテーブルテスト（1） 解説 （3/3）</vt:lpstr>
      <vt:lpstr>演習：デシジョンテーブルテスト（1） 解答例2</vt:lpstr>
      <vt:lpstr>演習：デシジョンテーブルテスト（2） 解答例</vt:lpstr>
      <vt:lpstr>演習：デシジョンテーブルテスト（2） 解答例</vt:lpstr>
      <vt:lpstr>演習：デシジョンテーブルテスト（2） 解答例</vt:lpstr>
      <vt:lpstr>演習：デシジョンテーブルテスト（2） 解答例</vt:lpstr>
      <vt:lpstr>演習：デシジョンテーブルテスト（2） 解答例</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演習：デシジョンテーブルテスト（2） 解説</vt:lpstr>
      <vt:lpstr>演習：状態遷移テスト 解答例</vt:lpstr>
      <vt:lpstr>演習：状態遷移テスト 解答例</vt:lpstr>
      <vt:lpstr>演習：直交表テスト　解答例 （1/3）</vt:lpstr>
      <vt:lpstr>演習：直交表テスト　解答例 （2/3）</vt:lpstr>
      <vt:lpstr>演習：直交表テスト　解答例 （3/3）</vt:lpstr>
      <vt:lpstr>演習：直交表テスト　解説</vt:lpstr>
      <vt:lpstr>演習：制御フローテスト　解答例</vt:lpstr>
      <vt:lpstr>演習：制御フローテスト　解説 （1/2）</vt:lpstr>
      <vt:lpstr>演習：制御フローテスト　解説 （2/2）</vt:lpstr>
      <vt:lpstr>変更履歴</vt:lpstr>
      <vt:lpstr>本テキストの使用条件</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2018-08-21T06:28:22Z</dcterms:created>
  <dcterms:modified xsi:type="dcterms:W3CDTF">2023-01-24T07:58:36Z</dcterms:modified>
</cp:coreProperties>
</file>